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sldIdLst>
    <p:sldId id="368" r:id="rId5"/>
    <p:sldId id="341" r:id="rId6"/>
    <p:sldId id="358" r:id="rId7"/>
    <p:sldId id="374" r:id="rId8"/>
    <p:sldId id="344" r:id="rId9"/>
    <p:sldId id="366" r:id="rId10"/>
    <p:sldId id="367" r:id="rId11"/>
    <p:sldId id="338" r:id="rId12"/>
    <p:sldId id="359" r:id="rId13"/>
    <p:sldId id="369" r:id="rId14"/>
    <p:sldId id="382" r:id="rId15"/>
    <p:sldId id="383" r:id="rId16"/>
    <p:sldId id="376" r:id="rId17"/>
    <p:sldId id="385" r:id="rId18"/>
    <p:sldId id="345" r:id="rId19"/>
    <p:sldId id="381" r:id="rId20"/>
    <p:sldId id="386" r:id="rId21"/>
  </p:sldIdLst>
  <p:sldSz cx="12192000" cy="6858000"/>
  <p:notesSz cx="9144000" cy="6858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AD1684-1A74-42E7-89AA-C02D9B41CDA1}" v="7" dt="2026-02-05T12:25:25.835"/>
    <p1510:client id="{B844FD16-AFBF-464F-AA5D-E50914F5F5FA}" v="104" dt="2026-02-05T11:58:14.967"/>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ittlere Formatvorlage 1 - Akz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20" d="100"/>
          <a:sy n="120" d="100"/>
        </p:scale>
        <p:origin x="800" y="184"/>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E7832E-0791-4BAE-9731-829695325252}"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de-DE"/>
        </a:p>
      </dgm:t>
    </dgm:pt>
    <dgm:pt modelId="{D731FCA3-3365-4C73-AEC3-9EEF17E5FD19}">
      <dgm:prSet phldrT="[Text]" phldr="0"/>
      <dgm:spPr/>
      <dgm:t>
        <a:bodyPr/>
        <a:lstStyle/>
        <a:p>
          <a:pPr rtl="0"/>
          <a:r>
            <a:rPr lang="de-DE">
              <a:latin typeface="Aptos Display" panose="02110004020202020204"/>
            </a:rPr>
            <a:t> Ich als LP</a:t>
          </a:r>
          <a:endParaRPr lang="de-DE"/>
        </a:p>
      </dgm:t>
    </dgm:pt>
    <dgm:pt modelId="{B80C3530-FE6D-4BED-9899-6E3BA0AB9870}" type="parTrans" cxnId="{936BE862-4A54-4E57-868A-8878795BA5DC}">
      <dgm:prSet/>
      <dgm:spPr/>
      <dgm:t>
        <a:bodyPr/>
        <a:lstStyle/>
        <a:p>
          <a:endParaRPr lang="de-DE"/>
        </a:p>
      </dgm:t>
    </dgm:pt>
    <dgm:pt modelId="{E97710C2-F376-4081-84C3-9BE56B6C7F78}" type="sibTrans" cxnId="{936BE862-4A54-4E57-868A-8878795BA5DC}">
      <dgm:prSet/>
      <dgm:spPr/>
      <dgm:t>
        <a:bodyPr/>
        <a:lstStyle/>
        <a:p>
          <a:endParaRPr lang="de-DE"/>
        </a:p>
      </dgm:t>
    </dgm:pt>
    <dgm:pt modelId="{648C92FF-61CF-4AB8-AB4D-6923CF1F065B}">
      <dgm:prSet phldrT="[Text]" phldr="0"/>
      <dgm:spPr/>
      <dgm:t>
        <a:bodyPr/>
        <a:lstStyle/>
        <a:p>
          <a:pPr rtl="0"/>
          <a:r>
            <a:rPr lang="de-DE">
              <a:latin typeface="Aptos Display" panose="02110004020202020204"/>
            </a:rPr>
            <a:t>SUS </a:t>
          </a:r>
          <a:endParaRPr lang="de-DE"/>
        </a:p>
      </dgm:t>
    </dgm:pt>
    <dgm:pt modelId="{4D740B97-CD63-4B46-B005-513F49AB9FEF}" type="parTrans" cxnId="{1698837A-654D-4390-A2E1-EC03FF2109A7}">
      <dgm:prSet/>
      <dgm:spPr/>
      <dgm:t>
        <a:bodyPr/>
        <a:lstStyle/>
        <a:p>
          <a:endParaRPr lang="de-DE"/>
        </a:p>
      </dgm:t>
    </dgm:pt>
    <dgm:pt modelId="{04A1E239-8A9B-4FE6-B330-89F5359878DD}" type="sibTrans" cxnId="{1698837A-654D-4390-A2E1-EC03FF2109A7}">
      <dgm:prSet/>
      <dgm:spPr/>
      <dgm:t>
        <a:bodyPr/>
        <a:lstStyle/>
        <a:p>
          <a:endParaRPr lang="de-DE"/>
        </a:p>
      </dgm:t>
    </dgm:pt>
    <dgm:pt modelId="{1063BDCD-FAA0-424E-A36E-ABEFF59C6990}">
      <dgm:prSet phldrT="[Text]" phldr="0"/>
      <dgm:spPr/>
      <dgm:t>
        <a:bodyPr/>
        <a:lstStyle/>
        <a:p>
          <a:r>
            <a:rPr lang="de-DE">
              <a:latin typeface="Aptos Display" panose="02110004020202020204"/>
            </a:rPr>
            <a:t>Institution</a:t>
          </a:r>
          <a:endParaRPr lang="de-DE"/>
        </a:p>
      </dgm:t>
    </dgm:pt>
    <dgm:pt modelId="{EDB35D32-E302-4D40-90C6-48D96A5B63AA}" type="parTrans" cxnId="{BBD1756F-850C-4F06-B23A-48A7C1DE9334}">
      <dgm:prSet/>
      <dgm:spPr/>
      <dgm:t>
        <a:bodyPr/>
        <a:lstStyle/>
        <a:p>
          <a:endParaRPr lang="de-DE"/>
        </a:p>
      </dgm:t>
    </dgm:pt>
    <dgm:pt modelId="{86CFA557-BF3B-48EB-9E3C-F8C962D5E9CB}" type="sibTrans" cxnId="{BBD1756F-850C-4F06-B23A-48A7C1DE9334}">
      <dgm:prSet/>
      <dgm:spPr/>
      <dgm:t>
        <a:bodyPr/>
        <a:lstStyle/>
        <a:p>
          <a:endParaRPr lang="de-DE"/>
        </a:p>
      </dgm:t>
    </dgm:pt>
    <dgm:pt modelId="{A2C96950-02F8-4C3E-A37B-6615CCEFA0C7}" type="pres">
      <dgm:prSet presAssocID="{22E7832E-0791-4BAE-9731-829695325252}" presName="Name0" presStyleCnt="0">
        <dgm:presLayoutVars>
          <dgm:dir/>
          <dgm:resizeHandles val="exact"/>
        </dgm:presLayoutVars>
      </dgm:prSet>
      <dgm:spPr/>
    </dgm:pt>
    <dgm:pt modelId="{BDAD2E6E-2230-4F99-9B17-BD3E70C16858}" type="pres">
      <dgm:prSet presAssocID="{D731FCA3-3365-4C73-AEC3-9EEF17E5FD19}" presName="node" presStyleLbl="node1" presStyleIdx="0" presStyleCnt="3">
        <dgm:presLayoutVars>
          <dgm:bulletEnabled val="1"/>
        </dgm:presLayoutVars>
      </dgm:prSet>
      <dgm:spPr/>
    </dgm:pt>
    <dgm:pt modelId="{566866F0-AA31-4A34-A43A-E5448713AEBE}" type="pres">
      <dgm:prSet presAssocID="{E97710C2-F376-4081-84C3-9BE56B6C7F78}" presName="sibTrans" presStyleLbl="sibTrans2D1" presStyleIdx="0" presStyleCnt="3"/>
      <dgm:spPr/>
    </dgm:pt>
    <dgm:pt modelId="{511E75C4-AD8B-4D5A-8AB6-32FD99A665BC}" type="pres">
      <dgm:prSet presAssocID="{E97710C2-F376-4081-84C3-9BE56B6C7F78}" presName="connectorText" presStyleLbl="sibTrans2D1" presStyleIdx="0" presStyleCnt="3"/>
      <dgm:spPr/>
    </dgm:pt>
    <dgm:pt modelId="{F1CFE432-16AE-4A3C-9BFE-B105F17E9B3C}" type="pres">
      <dgm:prSet presAssocID="{648C92FF-61CF-4AB8-AB4D-6923CF1F065B}" presName="node" presStyleLbl="node1" presStyleIdx="1" presStyleCnt="3">
        <dgm:presLayoutVars>
          <dgm:bulletEnabled val="1"/>
        </dgm:presLayoutVars>
      </dgm:prSet>
      <dgm:spPr/>
    </dgm:pt>
    <dgm:pt modelId="{55AD81FA-1E87-4809-A2E6-434067206DAC}" type="pres">
      <dgm:prSet presAssocID="{04A1E239-8A9B-4FE6-B330-89F5359878DD}" presName="sibTrans" presStyleLbl="sibTrans2D1" presStyleIdx="1" presStyleCnt="3"/>
      <dgm:spPr/>
    </dgm:pt>
    <dgm:pt modelId="{302E267F-F566-4B12-9668-AF7D8D0E86B1}" type="pres">
      <dgm:prSet presAssocID="{04A1E239-8A9B-4FE6-B330-89F5359878DD}" presName="connectorText" presStyleLbl="sibTrans2D1" presStyleIdx="1" presStyleCnt="3"/>
      <dgm:spPr/>
    </dgm:pt>
    <dgm:pt modelId="{55420B26-61B5-4DAA-A18C-B382EC829250}" type="pres">
      <dgm:prSet presAssocID="{1063BDCD-FAA0-424E-A36E-ABEFF59C6990}" presName="node" presStyleLbl="node1" presStyleIdx="2" presStyleCnt="3">
        <dgm:presLayoutVars>
          <dgm:bulletEnabled val="1"/>
        </dgm:presLayoutVars>
      </dgm:prSet>
      <dgm:spPr/>
    </dgm:pt>
    <dgm:pt modelId="{42594158-425B-4E67-BB1B-5617DCB932FF}" type="pres">
      <dgm:prSet presAssocID="{86CFA557-BF3B-48EB-9E3C-F8C962D5E9CB}" presName="sibTrans" presStyleLbl="sibTrans2D1" presStyleIdx="2" presStyleCnt="3"/>
      <dgm:spPr/>
    </dgm:pt>
    <dgm:pt modelId="{A29E61B7-0715-4973-8657-0096F2E9A189}" type="pres">
      <dgm:prSet presAssocID="{86CFA557-BF3B-48EB-9E3C-F8C962D5E9CB}" presName="connectorText" presStyleLbl="sibTrans2D1" presStyleIdx="2" presStyleCnt="3"/>
      <dgm:spPr/>
    </dgm:pt>
  </dgm:ptLst>
  <dgm:cxnLst>
    <dgm:cxn modelId="{C7F26715-A36A-4407-9D24-B7602743619F}" type="presOf" srcId="{86CFA557-BF3B-48EB-9E3C-F8C962D5E9CB}" destId="{42594158-425B-4E67-BB1B-5617DCB932FF}" srcOrd="0" destOrd="0" presId="urn:microsoft.com/office/officeart/2005/8/layout/cycle7"/>
    <dgm:cxn modelId="{2DC0CE23-4A10-4FFE-8EFA-777F59C5E306}" type="presOf" srcId="{D731FCA3-3365-4C73-AEC3-9EEF17E5FD19}" destId="{BDAD2E6E-2230-4F99-9B17-BD3E70C16858}" srcOrd="0" destOrd="0" presId="urn:microsoft.com/office/officeart/2005/8/layout/cycle7"/>
    <dgm:cxn modelId="{936BE862-4A54-4E57-868A-8878795BA5DC}" srcId="{22E7832E-0791-4BAE-9731-829695325252}" destId="{D731FCA3-3365-4C73-AEC3-9EEF17E5FD19}" srcOrd="0" destOrd="0" parTransId="{B80C3530-FE6D-4BED-9899-6E3BA0AB9870}" sibTransId="{E97710C2-F376-4081-84C3-9BE56B6C7F78}"/>
    <dgm:cxn modelId="{6347F263-B144-4955-BE24-C4EF284E7B0B}" type="presOf" srcId="{22E7832E-0791-4BAE-9731-829695325252}" destId="{A2C96950-02F8-4C3E-A37B-6615CCEFA0C7}" srcOrd="0" destOrd="0" presId="urn:microsoft.com/office/officeart/2005/8/layout/cycle7"/>
    <dgm:cxn modelId="{B4D02A65-523D-42C0-BC2D-701D49159218}" type="presOf" srcId="{E97710C2-F376-4081-84C3-9BE56B6C7F78}" destId="{566866F0-AA31-4A34-A43A-E5448713AEBE}" srcOrd="0" destOrd="0" presId="urn:microsoft.com/office/officeart/2005/8/layout/cycle7"/>
    <dgm:cxn modelId="{BBD1756F-850C-4F06-B23A-48A7C1DE9334}" srcId="{22E7832E-0791-4BAE-9731-829695325252}" destId="{1063BDCD-FAA0-424E-A36E-ABEFF59C6990}" srcOrd="2" destOrd="0" parTransId="{EDB35D32-E302-4D40-90C6-48D96A5B63AA}" sibTransId="{86CFA557-BF3B-48EB-9E3C-F8C962D5E9CB}"/>
    <dgm:cxn modelId="{1698837A-654D-4390-A2E1-EC03FF2109A7}" srcId="{22E7832E-0791-4BAE-9731-829695325252}" destId="{648C92FF-61CF-4AB8-AB4D-6923CF1F065B}" srcOrd="1" destOrd="0" parTransId="{4D740B97-CD63-4B46-B005-513F49AB9FEF}" sibTransId="{04A1E239-8A9B-4FE6-B330-89F5359878DD}"/>
    <dgm:cxn modelId="{5DFA7899-7FF7-458B-8550-B5F250E05FFC}" type="presOf" srcId="{648C92FF-61CF-4AB8-AB4D-6923CF1F065B}" destId="{F1CFE432-16AE-4A3C-9BFE-B105F17E9B3C}" srcOrd="0" destOrd="0" presId="urn:microsoft.com/office/officeart/2005/8/layout/cycle7"/>
    <dgm:cxn modelId="{80D7959C-1C54-473D-915B-C33B4ECA751B}" type="presOf" srcId="{E97710C2-F376-4081-84C3-9BE56B6C7F78}" destId="{511E75C4-AD8B-4D5A-8AB6-32FD99A665BC}" srcOrd="1" destOrd="0" presId="urn:microsoft.com/office/officeart/2005/8/layout/cycle7"/>
    <dgm:cxn modelId="{CF69B5C0-EFFB-46F9-B111-8EF23A853DB5}" type="presOf" srcId="{86CFA557-BF3B-48EB-9E3C-F8C962D5E9CB}" destId="{A29E61B7-0715-4973-8657-0096F2E9A189}" srcOrd="1" destOrd="0" presId="urn:microsoft.com/office/officeart/2005/8/layout/cycle7"/>
    <dgm:cxn modelId="{E5288DCF-C737-410E-867F-68C5DCDE6A08}" type="presOf" srcId="{04A1E239-8A9B-4FE6-B330-89F5359878DD}" destId="{55AD81FA-1E87-4809-A2E6-434067206DAC}" srcOrd="0" destOrd="0" presId="urn:microsoft.com/office/officeart/2005/8/layout/cycle7"/>
    <dgm:cxn modelId="{EBC15EDE-1A18-4EA4-B710-0E32BDFCD1A3}" type="presOf" srcId="{04A1E239-8A9B-4FE6-B330-89F5359878DD}" destId="{302E267F-F566-4B12-9668-AF7D8D0E86B1}" srcOrd="1" destOrd="0" presId="urn:microsoft.com/office/officeart/2005/8/layout/cycle7"/>
    <dgm:cxn modelId="{46BD02E8-25BE-409B-B2C8-9CFEA4500EB8}" type="presOf" srcId="{1063BDCD-FAA0-424E-A36E-ABEFF59C6990}" destId="{55420B26-61B5-4DAA-A18C-B382EC829250}" srcOrd="0" destOrd="0" presId="urn:microsoft.com/office/officeart/2005/8/layout/cycle7"/>
    <dgm:cxn modelId="{E4795540-4F0A-4627-B2E2-E7393AAE04D1}" type="presParOf" srcId="{A2C96950-02F8-4C3E-A37B-6615CCEFA0C7}" destId="{BDAD2E6E-2230-4F99-9B17-BD3E70C16858}" srcOrd="0" destOrd="0" presId="urn:microsoft.com/office/officeart/2005/8/layout/cycle7"/>
    <dgm:cxn modelId="{28BB765A-22C0-4BFF-AA24-E53ECF57A982}" type="presParOf" srcId="{A2C96950-02F8-4C3E-A37B-6615CCEFA0C7}" destId="{566866F0-AA31-4A34-A43A-E5448713AEBE}" srcOrd="1" destOrd="0" presId="urn:microsoft.com/office/officeart/2005/8/layout/cycle7"/>
    <dgm:cxn modelId="{DE422798-C2B0-46AF-BB1C-A124DB3C4119}" type="presParOf" srcId="{566866F0-AA31-4A34-A43A-E5448713AEBE}" destId="{511E75C4-AD8B-4D5A-8AB6-32FD99A665BC}" srcOrd="0" destOrd="0" presId="urn:microsoft.com/office/officeart/2005/8/layout/cycle7"/>
    <dgm:cxn modelId="{0D6837A1-B7EA-4944-A1D7-CD379B35D41E}" type="presParOf" srcId="{A2C96950-02F8-4C3E-A37B-6615CCEFA0C7}" destId="{F1CFE432-16AE-4A3C-9BFE-B105F17E9B3C}" srcOrd="2" destOrd="0" presId="urn:microsoft.com/office/officeart/2005/8/layout/cycle7"/>
    <dgm:cxn modelId="{9C34529D-FC91-46EF-8210-CFE02AAB85B9}" type="presParOf" srcId="{A2C96950-02F8-4C3E-A37B-6615CCEFA0C7}" destId="{55AD81FA-1E87-4809-A2E6-434067206DAC}" srcOrd="3" destOrd="0" presId="urn:microsoft.com/office/officeart/2005/8/layout/cycle7"/>
    <dgm:cxn modelId="{0F4ED29B-DD8C-473F-B430-6081C22175B8}" type="presParOf" srcId="{55AD81FA-1E87-4809-A2E6-434067206DAC}" destId="{302E267F-F566-4B12-9668-AF7D8D0E86B1}" srcOrd="0" destOrd="0" presId="urn:microsoft.com/office/officeart/2005/8/layout/cycle7"/>
    <dgm:cxn modelId="{794FD484-E80C-473D-89B0-2B0DF9199AE0}" type="presParOf" srcId="{A2C96950-02F8-4C3E-A37B-6615CCEFA0C7}" destId="{55420B26-61B5-4DAA-A18C-B382EC829250}" srcOrd="4" destOrd="0" presId="urn:microsoft.com/office/officeart/2005/8/layout/cycle7"/>
    <dgm:cxn modelId="{3D36FBF6-3A8E-4EB0-8045-6C0EF483B83F}" type="presParOf" srcId="{A2C96950-02F8-4C3E-A37B-6615CCEFA0C7}" destId="{42594158-425B-4E67-BB1B-5617DCB932FF}" srcOrd="5" destOrd="0" presId="urn:microsoft.com/office/officeart/2005/8/layout/cycle7"/>
    <dgm:cxn modelId="{2D135EF1-D7DD-42B4-9433-CA39AB9671FA}" type="presParOf" srcId="{42594158-425B-4E67-BB1B-5617DCB932FF}" destId="{A29E61B7-0715-4973-8657-0096F2E9A189}"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AD2E6E-2230-4F99-9B17-BD3E70C16858}">
      <dsp:nvSpPr>
        <dsp:cNvPr id="0" name=""/>
        <dsp:cNvSpPr/>
      </dsp:nvSpPr>
      <dsp:spPr>
        <a:xfrm>
          <a:off x="4130761" y="1008"/>
          <a:ext cx="2254076" cy="11270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rtl="0">
            <a:lnSpc>
              <a:spcPct val="90000"/>
            </a:lnSpc>
            <a:spcBef>
              <a:spcPct val="0"/>
            </a:spcBef>
            <a:spcAft>
              <a:spcPct val="35000"/>
            </a:spcAft>
            <a:buNone/>
          </a:pPr>
          <a:r>
            <a:rPr lang="de-DE" sz="3700" kern="1200">
              <a:latin typeface="Aptos Display" panose="02110004020202020204"/>
            </a:rPr>
            <a:t> Ich als LP</a:t>
          </a:r>
          <a:endParaRPr lang="de-DE" sz="3700" kern="1200"/>
        </a:p>
      </dsp:txBody>
      <dsp:txXfrm>
        <a:off x="4163771" y="34018"/>
        <a:ext cx="2188056" cy="1061018"/>
      </dsp:txXfrm>
    </dsp:sp>
    <dsp:sp modelId="{566866F0-AA31-4A34-A43A-E5448713AEBE}">
      <dsp:nvSpPr>
        <dsp:cNvPr id="0" name=""/>
        <dsp:cNvSpPr/>
      </dsp:nvSpPr>
      <dsp:spPr>
        <a:xfrm rot="3600000">
          <a:off x="5601314" y="1978437"/>
          <a:ext cx="1173356" cy="39446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de-DE" sz="1600" kern="1200"/>
        </a:p>
      </dsp:txBody>
      <dsp:txXfrm>
        <a:off x="5719653" y="2057330"/>
        <a:ext cx="936678" cy="236677"/>
      </dsp:txXfrm>
    </dsp:sp>
    <dsp:sp modelId="{F1CFE432-16AE-4A3C-9BFE-B105F17E9B3C}">
      <dsp:nvSpPr>
        <dsp:cNvPr id="0" name=""/>
        <dsp:cNvSpPr/>
      </dsp:nvSpPr>
      <dsp:spPr>
        <a:xfrm>
          <a:off x="5991147" y="3223291"/>
          <a:ext cx="2254076" cy="11270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rtl="0">
            <a:lnSpc>
              <a:spcPct val="90000"/>
            </a:lnSpc>
            <a:spcBef>
              <a:spcPct val="0"/>
            </a:spcBef>
            <a:spcAft>
              <a:spcPct val="35000"/>
            </a:spcAft>
            <a:buNone/>
          </a:pPr>
          <a:r>
            <a:rPr lang="de-DE" sz="3700" kern="1200">
              <a:latin typeface="Aptos Display" panose="02110004020202020204"/>
            </a:rPr>
            <a:t>SUS </a:t>
          </a:r>
          <a:endParaRPr lang="de-DE" sz="3700" kern="1200"/>
        </a:p>
      </dsp:txBody>
      <dsp:txXfrm>
        <a:off x="6024157" y="3256301"/>
        <a:ext cx="2188056" cy="1061018"/>
      </dsp:txXfrm>
    </dsp:sp>
    <dsp:sp modelId="{55AD81FA-1E87-4809-A2E6-434067206DAC}">
      <dsp:nvSpPr>
        <dsp:cNvPr id="0" name=""/>
        <dsp:cNvSpPr/>
      </dsp:nvSpPr>
      <dsp:spPr>
        <a:xfrm rot="10800000">
          <a:off x="4671121" y="3589579"/>
          <a:ext cx="1173356" cy="39446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de-DE" sz="1600" kern="1200"/>
        </a:p>
      </dsp:txBody>
      <dsp:txXfrm rot="10800000">
        <a:off x="4789460" y="3668472"/>
        <a:ext cx="936678" cy="236677"/>
      </dsp:txXfrm>
    </dsp:sp>
    <dsp:sp modelId="{55420B26-61B5-4DAA-A18C-B382EC829250}">
      <dsp:nvSpPr>
        <dsp:cNvPr id="0" name=""/>
        <dsp:cNvSpPr/>
      </dsp:nvSpPr>
      <dsp:spPr>
        <a:xfrm>
          <a:off x="2270375" y="3223291"/>
          <a:ext cx="2254076" cy="11270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de-DE" sz="3700" kern="1200">
              <a:latin typeface="Aptos Display" panose="02110004020202020204"/>
            </a:rPr>
            <a:t>Institution</a:t>
          </a:r>
          <a:endParaRPr lang="de-DE" sz="3700" kern="1200"/>
        </a:p>
      </dsp:txBody>
      <dsp:txXfrm>
        <a:off x="2303385" y="3256301"/>
        <a:ext cx="2188056" cy="1061018"/>
      </dsp:txXfrm>
    </dsp:sp>
    <dsp:sp modelId="{42594158-425B-4E67-BB1B-5617DCB932FF}">
      <dsp:nvSpPr>
        <dsp:cNvPr id="0" name=""/>
        <dsp:cNvSpPr/>
      </dsp:nvSpPr>
      <dsp:spPr>
        <a:xfrm rot="18000000">
          <a:off x="3740928" y="1978437"/>
          <a:ext cx="1173356" cy="39446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de-DE" sz="1600" kern="1200"/>
        </a:p>
      </dsp:txBody>
      <dsp:txXfrm>
        <a:off x="3859267" y="2057330"/>
        <a:ext cx="936678" cy="236677"/>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B7CE4D74-DD8B-994A-871D-DAE036529F0C}" type="datetimeFigureOut">
              <a:rPr lang="de-DE" smtClean="0"/>
              <a:t>05.02.26</a:t>
            </a:fld>
            <a:endParaRPr lang="de-DE"/>
          </a:p>
        </p:txBody>
      </p:sp>
      <p:sp>
        <p:nvSpPr>
          <p:cNvPr id="4" name="Folienbildplatzhalt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11C13390-0E96-CE48-AAE1-81AE49EC8ACC}" type="slidenum">
              <a:rPr lang="de-DE" smtClean="0"/>
              <a:t>‹Nr.›</a:t>
            </a:fld>
            <a:endParaRPr lang="de-DE"/>
          </a:p>
        </p:txBody>
      </p:sp>
    </p:spTree>
    <p:extLst>
      <p:ext uri="{BB962C8B-B14F-4D97-AF65-F5344CB8AC3E}">
        <p14:creationId xmlns:p14="http://schemas.microsoft.com/office/powerpoint/2010/main" val="406696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t>Markus Raetz: Silhouetten (für Ernst Mach), 1992 –&gt; </a:t>
            </a:r>
            <a:r>
              <a:rPr lang="de-DE" b="1"/>
              <a:t>Stellt die KI unsere Schule auf den Kopf?</a:t>
            </a:r>
          </a:p>
          <a:p>
            <a:r>
              <a:rPr lang="de-DE" b="1"/>
              <a:t>4 Schritte: </a:t>
            </a:r>
            <a:r>
              <a:rPr lang="de-DE" b="0"/>
              <a:t>1. Einleitung, 2. erlebte Beispiele analysieren, 3. Was tun? Thesen für „</a:t>
            </a:r>
            <a:r>
              <a:rPr lang="de-DE" b="0" err="1"/>
              <a:t>good</a:t>
            </a:r>
            <a:r>
              <a:rPr lang="de-DE" b="0"/>
              <a:t> </a:t>
            </a:r>
            <a:r>
              <a:rPr lang="de-DE" b="0" err="1"/>
              <a:t>practice</a:t>
            </a:r>
            <a:r>
              <a:rPr lang="de-DE" b="0"/>
              <a:t>“, 4. Schlussdiskussion: zustimmen oder widerlegen?</a:t>
            </a:r>
          </a:p>
        </p:txBody>
      </p:sp>
      <p:sp>
        <p:nvSpPr>
          <p:cNvPr id="4" name="Foliennummernplatzhalter 3"/>
          <p:cNvSpPr>
            <a:spLocks noGrp="1"/>
          </p:cNvSpPr>
          <p:nvPr>
            <p:ph type="sldNum" sz="quarter" idx="5"/>
          </p:nvPr>
        </p:nvSpPr>
        <p:spPr/>
        <p:txBody>
          <a:bodyPr/>
          <a:lstStyle/>
          <a:p>
            <a:fld id="{11C13390-0E96-CE48-AAE1-81AE49EC8ACC}" type="slidenum">
              <a:rPr lang="de-DE" smtClean="0"/>
              <a:t>1</a:t>
            </a:fld>
            <a:endParaRPr lang="de-DE"/>
          </a:p>
        </p:txBody>
      </p:sp>
    </p:spTree>
    <p:extLst>
      <p:ext uri="{BB962C8B-B14F-4D97-AF65-F5344CB8AC3E}">
        <p14:creationId xmlns:p14="http://schemas.microsoft.com/office/powerpoint/2010/main" val="199714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t>Kann man Kunstwerke schaffen, die keine Kunst sind? (Kann man schriftliche Arbeiten einreichen, die nicht selbst verfasst sind?)</a:t>
            </a:r>
            <a:br>
              <a:rPr lang="de-DE"/>
            </a:br>
            <a:r>
              <a:rPr lang="de-DE"/>
              <a:t>Marcel Duchamp: </a:t>
            </a:r>
            <a:r>
              <a:rPr lang="de-DE" err="1"/>
              <a:t>Fountain</a:t>
            </a:r>
            <a:r>
              <a:rPr lang="de-DE"/>
              <a:t> 1917/1964</a:t>
            </a:r>
            <a:br>
              <a:rPr lang="de-DE"/>
            </a:br>
            <a:r>
              <a:rPr lang="de-CH"/>
              <a:t>André Breton: ein Readymade als „hergestellten Gegenstand, der durch die Wahl des Künstlers in die Würde eines Kunstwerks erhoben wird“. </a:t>
            </a:r>
          </a:p>
          <a:p>
            <a:r>
              <a:rPr lang="de-DE"/>
              <a:t>https://</a:t>
            </a:r>
            <a:r>
              <a:rPr lang="de-DE" err="1"/>
              <a:t>blog.artsper.com</a:t>
            </a:r>
            <a:r>
              <a:rPr lang="de-DE"/>
              <a:t>/de/</a:t>
            </a:r>
            <a:r>
              <a:rPr lang="de-DE" err="1"/>
              <a:t>artstyle</a:t>
            </a:r>
            <a:r>
              <a:rPr lang="de-DE"/>
              <a:t>-de/10-readymades-die-sie-kennen-mussen/</a:t>
            </a:r>
          </a:p>
        </p:txBody>
      </p:sp>
      <p:sp>
        <p:nvSpPr>
          <p:cNvPr id="4" name="Foliennummernplatzhalter 3"/>
          <p:cNvSpPr>
            <a:spLocks noGrp="1"/>
          </p:cNvSpPr>
          <p:nvPr>
            <p:ph type="sldNum" sz="quarter" idx="5"/>
          </p:nvPr>
        </p:nvSpPr>
        <p:spPr/>
        <p:txBody>
          <a:bodyPr/>
          <a:lstStyle/>
          <a:p>
            <a:fld id="{11C13390-0E96-CE48-AAE1-81AE49EC8ACC}" type="slidenum">
              <a:rPr lang="de-DE" smtClean="0"/>
              <a:t>2</a:t>
            </a:fld>
            <a:endParaRPr lang="de-DE"/>
          </a:p>
        </p:txBody>
      </p:sp>
    </p:spTree>
    <p:extLst>
      <p:ext uri="{BB962C8B-B14F-4D97-AF65-F5344CB8AC3E}">
        <p14:creationId xmlns:p14="http://schemas.microsoft.com/office/powerpoint/2010/main" val="2756842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9686F-2D5D-5B74-5566-CA369339B68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361E547-2F8A-0536-E079-B5E5BA38F2C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37FFE79-CB49-277B-18B6-43ACAF54444C}"/>
              </a:ext>
            </a:extLst>
          </p:cNvPr>
          <p:cNvSpPr>
            <a:spLocks noGrp="1"/>
          </p:cNvSpPr>
          <p:nvPr>
            <p:ph type="body" idx="1"/>
          </p:nvPr>
        </p:nvSpPr>
        <p:spPr/>
        <p:txBody>
          <a:bodyPr/>
          <a:lstStyle/>
          <a:p>
            <a:r>
              <a:rPr lang="de-DE"/>
              <a:t>Kann man Kunstwerke schaffen, die keine Kunst sind?- </a:t>
            </a:r>
            <a:r>
              <a:rPr lang="de-DE" b="1"/>
              <a:t>Kann man schriftliche Arbeiten einreichen, die nicht selbst verfasst sind?</a:t>
            </a:r>
            <a:br>
              <a:rPr lang="de-DE" b="1"/>
            </a:br>
            <a:r>
              <a:rPr lang="de-DE"/>
              <a:t>Marcel Duchamp: </a:t>
            </a:r>
            <a:r>
              <a:rPr lang="de-DE" err="1"/>
              <a:t>Fountain</a:t>
            </a:r>
            <a:r>
              <a:rPr lang="de-DE"/>
              <a:t> 1917/1964</a:t>
            </a:r>
            <a:br>
              <a:rPr lang="de-DE"/>
            </a:br>
            <a:r>
              <a:rPr lang="de-CH"/>
              <a:t>André Breton: ein Readymade als „hergestellten Gegenstand, der durch die Wahl des Künstlers in die Würde eines Kunstwerks erhoben wird“. </a:t>
            </a:r>
          </a:p>
          <a:p>
            <a:r>
              <a:rPr lang="de-DE"/>
              <a:t>https://</a:t>
            </a:r>
            <a:r>
              <a:rPr lang="de-DE" err="1"/>
              <a:t>blog.artsper.com</a:t>
            </a:r>
            <a:r>
              <a:rPr lang="de-DE"/>
              <a:t>/de/</a:t>
            </a:r>
            <a:r>
              <a:rPr lang="de-DE" err="1"/>
              <a:t>artstyle</a:t>
            </a:r>
            <a:r>
              <a:rPr lang="de-DE"/>
              <a:t>-de/10-readymades-die-sie-kennen-mussen/</a:t>
            </a:r>
          </a:p>
        </p:txBody>
      </p:sp>
      <p:sp>
        <p:nvSpPr>
          <p:cNvPr id="4" name="Foliennummernplatzhalter 3">
            <a:extLst>
              <a:ext uri="{FF2B5EF4-FFF2-40B4-BE49-F238E27FC236}">
                <a16:creationId xmlns:a16="http://schemas.microsoft.com/office/drawing/2014/main" id="{C98373BE-F006-7DD6-E6E2-49C1E9D189E6}"/>
              </a:ext>
            </a:extLst>
          </p:cNvPr>
          <p:cNvSpPr>
            <a:spLocks noGrp="1"/>
          </p:cNvSpPr>
          <p:nvPr>
            <p:ph type="sldNum" sz="quarter" idx="5"/>
          </p:nvPr>
        </p:nvSpPr>
        <p:spPr/>
        <p:txBody>
          <a:bodyPr/>
          <a:lstStyle/>
          <a:p>
            <a:fld id="{11C13390-0E96-CE48-AAE1-81AE49EC8ACC}" type="slidenum">
              <a:rPr lang="de-DE" smtClean="0"/>
              <a:t>3</a:t>
            </a:fld>
            <a:endParaRPr lang="de-DE"/>
          </a:p>
        </p:txBody>
      </p:sp>
    </p:spTree>
    <p:extLst>
      <p:ext uri="{BB962C8B-B14F-4D97-AF65-F5344CB8AC3E}">
        <p14:creationId xmlns:p14="http://schemas.microsoft.com/office/powerpoint/2010/main" val="2388822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t>Habermas Universalpragmatik – Schulz von Thun: Selbstoffenbarung – Inhalts- / Beziehungsaspekt – Appell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CH"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CH" sz="1200" kern="1200">
                <a:solidFill>
                  <a:schemeClr val="tx1"/>
                </a:solidFill>
                <a:effectLst/>
                <a:latin typeface="+mn-lt"/>
                <a:ea typeface="+mn-ea"/>
                <a:cs typeface="+mn-cs"/>
              </a:rPr>
              <a:t>„</a:t>
            </a:r>
            <a:r>
              <a:rPr lang="de-CH" sz="1200" kern="1200" err="1">
                <a:solidFill>
                  <a:schemeClr val="tx1"/>
                </a:solidFill>
                <a:effectLst/>
                <a:latin typeface="+mn-lt"/>
                <a:ea typeface="+mn-ea"/>
                <a:cs typeface="+mn-cs"/>
              </a:rPr>
              <a:t>flood</a:t>
            </a:r>
            <a:r>
              <a:rPr lang="de-CH" sz="1200" kern="1200">
                <a:solidFill>
                  <a:schemeClr val="tx1"/>
                </a:solidFill>
                <a:effectLst/>
                <a:latin typeface="+mn-lt"/>
                <a:ea typeface="+mn-ea"/>
                <a:cs typeface="+mn-cs"/>
              </a:rPr>
              <a:t> </a:t>
            </a:r>
            <a:r>
              <a:rPr lang="de-CH" sz="1200" kern="1200" err="1">
                <a:solidFill>
                  <a:schemeClr val="tx1"/>
                </a:solidFill>
                <a:effectLst/>
                <a:latin typeface="+mn-lt"/>
                <a:ea typeface="+mn-ea"/>
                <a:cs typeface="+mn-cs"/>
              </a:rPr>
              <a:t>the</a:t>
            </a:r>
            <a:r>
              <a:rPr lang="de-CH" sz="1200" kern="1200">
                <a:solidFill>
                  <a:schemeClr val="tx1"/>
                </a:solidFill>
                <a:effectLst/>
                <a:latin typeface="+mn-lt"/>
                <a:ea typeface="+mn-ea"/>
                <a:cs typeface="+mn-cs"/>
              </a:rPr>
              <a:t> </a:t>
            </a:r>
            <a:r>
              <a:rPr lang="de-CH" sz="1200" kern="1200" err="1">
                <a:solidFill>
                  <a:schemeClr val="tx1"/>
                </a:solidFill>
                <a:effectLst/>
                <a:latin typeface="+mn-lt"/>
                <a:ea typeface="+mn-ea"/>
                <a:cs typeface="+mn-cs"/>
              </a:rPr>
              <a:t>zone</a:t>
            </a:r>
            <a:r>
              <a:rPr lang="de-CH" sz="1200" kern="1200">
                <a:solidFill>
                  <a:schemeClr val="tx1"/>
                </a:solidFill>
                <a:effectLst/>
                <a:latin typeface="+mn-lt"/>
                <a:ea typeface="+mn-ea"/>
                <a:cs typeface="+mn-cs"/>
              </a:rPr>
              <a:t> </a:t>
            </a:r>
            <a:r>
              <a:rPr lang="de-CH" sz="1200" kern="1200" err="1">
                <a:solidFill>
                  <a:schemeClr val="tx1"/>
                </a:solidFill>
                <a:effectLst/>
                <a:latin typeface="+mn-lt"/>
                <a:ea typeface="+mn-ea"/>
                <a:cs typeface="+mn-cs"/>
              </a:rPr>
              <a:t>with</a:t>
            </a:r>
            <a:r>
              <a:rPr lang="de-CH" sz="1200" kern="1200">
                <a:solidFill>
                  <a:schemeClr val="tx1"/>
                </a:solidFill>
                <a:effectLst/>
                <a:latin typeface="+mn-lt"/>
                <a:ea typeface="+mn-ea"/>
                <a:cs typeface="+mn-cs"/>
              </a:rPr>
              <a:t> </a:t>
            </a:r>
            <a:r>
              <a:rPr lang="de-CH" sz="1200" kern="1200" err="1">
                <a:solidFill>
                  <a:schemeClr val="tx1"/>
                </a:solidFill>
                <a:effectLst/>
                <a:latin typeface="+mn-lt"/>
                <a:ea typeface="+mn-ea"/>
                <a:cs typeface="+mn-cs"/>
              </a:rPr>
              <a:t>shit</a:t>
            </a:r>
            <a:r>
              <a:rPr lang="de-CH" sz="1200" kern="1200">
                <a:solidFill>
                  <a:schemeClr val="tx1"/>
                </a:solidFill>
                <a:effectLst/>
                <a:latin typeface="+mn-lt"/>
                <a:ea typeface="+mn-ea"/>
                <a:cs typeface="+mn-cs"/>
              </a:rPr>
              <a:t>“ (Steve Bannon)</a:t>
            </a:r>
          </a:p>
          <a:p>
            <a:endParaRPr lang="de-DE"/>
          </a:p>
        </p:txBody>
      </p:sp>
      <p:sp>
        <p:nvSpPr>
          <p:cNvPr id="4" name="Foliennummernplatzhalter 3"/>
          <p:cNvSpPr>
            <a:spLocks noGrp="1"/>
          </p:cNvSpPr>
          <p:nvPr>
            <p:ph type="sldNum" sz="quarter" idx="5"/>
          </p:nvPr>
        </p:nvSpPr>
        <p:spPr/>
        <p:txBody>
          <a:bodyPr/>
          <a:lstStyle/>
          <a:p>
            <a:fld id="{11C13390-0E96-CE48-AAE1-81AE49EC8ACC}" type="slidenum">
              <a:rPr lang="de-DE" smtClean="0"/>
              <a:t>4</a:t>
            </a:fld>
            <a:endParaRPr lang="de-DE"/>
          </a:p>
        </p:txBody>
      </p:sp>
    </p:spTree>
    <p:extLst>
      <p:ext uri="{BB962C8B-B14F-4D97-AF65-F5344CB8AC3E}">
        <p14:creationId xmlns:p14="http://schemas.microsoft.com/office/powerpoint/2010/main" val="4128296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t>Welche pädagogischen Haltungen sollen Lehrpersonen vertreten?</a:t>
            </a:r>
          </a:p>
        </p:txBody>
      </p:sp>
      <p:sp>
        <p:nvSpPr>
          <p:cNvPr id="4" name="Foliennummernplatzhalter 3"/>
          <p:cNvSpPr>
            <a:spLocks noGrp="1"/>
          </p:cNvSpPr>
          <p:nvPr>
            <p:ph type="sldNum" sz="quarter" idx="5"/>
          </p:nvPr>
        </p:nvSpPr>
        <p:spPr/>
        <p:txBody>
          <a:bodyPr/>
          <a:lstStyle/>
          <a:p>
            <a:fld id="{11C13390-0E96-CE48-AAE1-81AE49EC8ACC}" type="slidenum">
              <a:rPr lang="de-DE" smtClean="0"/>
              <a:t>5</a:t>
            </a:fld>
            <a:endParaRPr lang="de-DE"/>
          </a:p>
        </p:txBody>
      </p:sp>
    </p:spTree>
    <p:extLst>
      <p:ext uri="{BB962C8B-B14F-4D97-AF65-F5344CB8AC3E}">
        <p14:creationId xmlns:p14="http://schemas.microsoft.com/office/powerpoint/2010/main" val="1094932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a:t>sich und andere betrügen ( so tun als ob)</a:t>
            </a:r>
            <a:endParaRPr lang="de-DE"/>
          </a:p>
        </p:txBody>
      </p:sp>
      <p:sp>
        <p:nvSpPr>
          <p:cNvPr id="4" name="Foliennummernplatzhalter 3"/>
          <p:cNvSpPr>
            <a:spLocks noGrp="1"/>
          </p:cNvSpPr>
          <p:nvPr>
            <p:ph type="sldNum" sz="quarter" idx="5"/>
          </p:nvPr>
        </p:nvSpPr>
        <p:spPr/>
        <p:txBody>
          <a:bodyPr/>
          <a:lstStyle/>
          <a:p>
            <a:fld id="{11C13390-0E96-CE48-AAE1-81AE49EC8ACC}" type="slidenum">
              <a:rPr lang="de-DE" smtClean="0"/>
              <a:t>9</a:t>
            </a:fld>
            <a:endParaRPr lang="de-DE"/>
          </a:p>
        </p:txBody>
      </p:sp>
    </p:spTree>
    <p:extLst>
      <p:ext uri="{BB962C8B-B14F-4D97-AF65-F5344CB8AC3E}">
        <p14:creationId xmlns:p14="http://schemas.microsoft.com/office/powerpoint/2010/main" val="3340257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t>Vorsicht = pos. Gegenwert von Vertrauen</a:t>
            </a:r>
          </a:p>
          <a:p>
            <a:r>
              <a:rPr lang="de-DE"/>
              <a:t>Naivität = entwertende Übertreibung</a:t>
            </a:r>
          </a:p>
          <a:p>
            <a:r>
              <a:rPr lang="de-DE"/>
              <a:t>Konträrer Gegensatz von Vertrauen = Misstrauen</a:t>
            </a:r>
          </a:p>
          <a:p>
            <a:r>
              <a:rPr lang="de-DE">
                <a:solidFill>
                  <a:srgbClr val="333333"/>
                </a:solidFill>
                <a:highlight>
                  <a:srgbClr val="FFFFFF"/>
                </a:highlight>
              </a:rPr>
              <a:t>Die Prämisse des Werte- und Entwicklungsquadrats lautet: Jeder Wert (jede Tugend, jedes Leitprinzip, jede menschliche Qualität) kann nur dann seine volle konstruktive Wirkung entfalten, wenn er sich in ausgehaltener Spannung zu einem positiven Gegenwert, einer „Schwesterntugend” befindet. Ohne diese Balance verkommt ein Wert zu seiner entwerteten Übertreibung.</a:t>
            </a:r>
            <a:endParaRPr lang="de-DE"/>
          </a:p>
          <a:p>
            <a:endParaRPr lang="de-DE"/>
          </a:p>
          <a:p>
            <a:endParaRPr lang="de-DE"/>
          </a:p>
        </p:txBody>
      </p:sp>
      <p:sp>
        <p:nvSpPr>
          <p:cNvPr id="4" name="Foliennummernplatzhalter 3"/>
          <p:cNvSpPr>
            <a:spLocks noGrp="1"/>
          </p:cNvSpPr>
          <p:nvPr>
            <p:ph type="sldNum" sz="quarter" idx="5"/>
          </p:nvPr>
        </p:nvSpPr>
        <p:spPr/>
        <p:txBody>
          <a:bodyPr/>
          <a:lstStyle/>
          <a:p>
            <a:fld id="{11C13390-0E96-CE48-AAE1-81AE49EC8ACC}" type="slidenum">
              <a:rPr lang="de-DE" smtClean="0"/>
              <a:t>10</a:t>
            </a:fld>
            <a:endParaRPr lang="de-DE"/>
          </a:p>
        </p:txBody>
      </p:sp>
    </p:spTree>
    <p:extLst>
      <p:ext uri="{BB962C8B-B14F-4D97-AF65-F5344CB8AC3E}">
        <p14:creationId xmlns:p14="http://schemas.microsoft.com/office/powerpoint/2010/main" val="575580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t>Oder mit der gesamten Schule (sinnvolle KI-Richtlinien entwickeln)</a:t>
            </a:r>
          </a:p>
        </p:txBody>
      </p:sp>
      <p:sp>
        <p:nvSpPr>
          <p:cNvPr id="4" name="Foliennummernplatzhalter 3"/>
          <p:cNvSpPr>
            <a:spLocks noGrp="1"/>
          </p:cNvSpPr>
          <p:nvPr>
            <p:ph type="sldNum" sz="quarter" idx="5"/>
          </p:nvPr>
        </p:nvSpPr>
        <p:spPr/>
        <p:txBody>
          <a:bodyPr/>
          <a:lstStyle/>
          <a:p>
            <a:fld id="{11C13390-0E96-CE48-AAE1-81AE49EC8ACC}" type="slidenum">
              <a:rPr lang="de-DE" smtClean="0"/>
              <a:t>13</a:t>
            </a:fld>
            <a:endParaRPr lang="de-DE"/>
          </a:p>
        </p:txBody>
      </p:sp>
    </p:spTree>
    <p:extLst>
      <p:ext uri="{BB962C8B-B14F-4D97-AF65-F5344CB8AC3E}">
        <p14:creationId xmlns:p14="http://schemas.microsoft.com/office/powerpoint/2010/main" val="4270314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solidFill>
                  <a:schemeClr val="tx2">
                    <a:lumMod val="75000"/>
                    <a:lumOff val="25000"/>
                  </a:schemeClr>
                </a:solidFill>
              </a:rPr>
              <a:t>Verantwortungsvollen Umgang mit KI fördern</a:t>
            </a:r>
            <a:endParaRPr lang="de-DE"/>
          </a:p>
        </p:txBody>
      </p:sp>
      <p:sp>
        <p:nvSpPr>
          <p:cNvPr id="4" name="Foliennummernplatzhalter 3"/>
          <p:cNvSpPr>
            <a:spLocks noGrp="1"/>
          </p:cNvSpPr>
          <p:nvPr>
            <p:ph type="sldNum" sz="quarter" idx="5"/>
          </p:nvPr>
        </p:nvSpPr>
        <p:spPr/>
        <p:txBody>
          <a:bodyPr/>
          <a:lstStyle/>
          <a:p>
            <a:fld id="{11C13390-0E96-CE48-AAE1-81AE49EC8ACC}" type="slidenum">
              <a:rPr lang="de-DE" smtClean="0"/>
              <a:t>15</a:t>
            </a:fld>
            <a:endParaRPr lang="de-DE"/>
          </a:p>
        </p:txBody>
      </p:sp>
    </p:spTree>
    <p:extLst>
      <p:ext uri="{BB962C8B-B14F-4D97-AF65-F5344CB8AC3E}">
        <p14:creationId xmlns:p14="http://schemas.microsoft.com/office/powerpoint/2010/main" val="6562444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714239-40FD-D386-BC0C-5EEFDA1DE90F}"/>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7015C239-1BD8-58DA-9AA3-24BDC57563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829A1A2-EADF-5A3D-8F10-60124A25C69E}"/>
              </a:ext>
            </a:extLst>
          </p:cNvPr>
          <p:cNvSpPr>
            <a:spLocks noGrp="1"/>
          </p:cNvSpPr>
          <p:nvPr>
            <p:ph type="dt" sz="half" idx="10"/>
          </p:nvPr>
        </p:nvSpPr>
        <p:spPr/>
        <p:txBody>
          <a:bodyPr/>
          <a:lstStyle/>
          <a:p>
            <a:fld id="{93A8FD81-190D-974D-8658-6DEBA93C4E91}" type="datetimeFigureOut">
              <a:rPr lang="de-DE" smtClean="0"/>
              <a:t>05.02.26</a:t>
            </a:fld>
            <a:endParaRPr lang="de-DE"/>
          </a:p>
        </p:txBody>
      </p:sp>
      <p:sp>
        <p:nvSpPr>
          <p:cNvPr id="5" name="Fußzeilenplatzhalter 4">
            <a:extLst>
              <a:ext uri="{FF2B5EF4-FFF2-40B4-BE49-F238E27FC236}">
                <a16:creationId xmlns:a16="http://schemas.microsoft.com/office/drawing/2014/main" id="{E698EAFB-08A3-7CB3-9C93-F6AB5FD30E6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167A051-8528-EB93-BDEE-6425B4813D0C}"/>
              </a:ext>
            </a:extLst>
          </p:cNvPr>
          <p:cNvSpPr>
            <a:spLocks noGrp="1"/>
          </p:cNvSpPr>
          <p:nvPr>
            <p:ph type="sldNum" sz="quarter" idx="12"/>
          </p:nvPr>
        </p:nvSpPr>
        <p:spPr/>
        <p:txBody>
          <a:bodyPr/>
          <a:lstStyle/>
          <a:p>
            <a:fld id="{4DBAB72A-0D16-564D-AA4B-182DE58B6B57}" type="slidenum">
              <a:rPr lang="de-DE" smtClean="0"/>
              <a:t>‹Nr.›</a:t>
            </a:fld>
            <a:endParaRPr lang="de-DE"/>
          </a:p>
        </p:txBody>
      </p:sp>
    </p:spTree>
    <p:extLst>
      <p:ext uri="{BB962C8B-B14F-4D97-AF65-F5344CB8AC3E}">
        <p14:creationId xmlns:p14="http://schemas.microsoft.com/office/powerpoint/2010/main" val="1092544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A9B4E3-BB11-94CD-E613-5B6E6A65B395}"/>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8F7CEE74-DEA9-3508-4F18-E70D35780FDC}"/>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05D2FD1-8AD5-4FE9-E9C6-40CE72E48827}"/>
              </a:ext>
            </a:extLst>
          </p:cNvPr>
          <p:cNvSpPr>
            <a:spLocks noGrp="1"/>
          </p:cNvSpPr>
          <p:nvPr>
            <p:ph type="dt" sz="half" idx="10"/>
          </p:nvPr>
        </p:nvSpPr>
        <p:spPr/>
        <p:txBody>
          <a:bodyPr/>
          <a:lstStyle/>
          <a:p>
            <a:fld id="{93A8FD81-190D-974D-8658-6DEBA93C4E91}" type="datetimeFigureOut">
              <a:rPr lang="de-DE" smtClean="0"/>
              <a:t>05.02.26</a:t>
            </a:fld>
            <a:endParaRPr lang="de-DE"/>
          </a:p>
        </p:txBody>
      </p:sp>
      <p:sp>
        <p:nvSpPr>
          <p:cNvPr id="5" name="Fußzeilenplatzhalter 4">
            <a:extLst>
              <a:ext uri="{FF2B5EF4-FFF2-40B4-BE49-F238E27FC236}">
                <a16:creationId xmlns:a16="http://schemas.microsoft.com/office/drawing/2014/main" id="{BD999F9D-60D6-788A-AA66-11D3A47F3C3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86E79AE-219F-6B26-3EBB-A71BEF0593C4}"/>
              </a:ext>
            </a:extLst>
          </p:cNvPr>
          <p:cNvSpPr>
            <a:spLocks noGrp="1"/>
          </p:cNvSpPr>
          <p:nvPr>
            <p:ph type="sldNum" sz="quarter" idx="12"/>
          </p:nvPr>
        </p:nvSpPr>
        <p:spPr/>
        <p:txBody>
          <a:bodyPr/>
          <a:lstStyle/>
          <a:p>
            <a:fld id="{4DBAB72A-0D16-564D-AA4B-182DE58B6B57}" type="slidenum">
              <a:rPr lang="de-DE" smtClean="0"/>
              <a:t>‹Nr.›</a:t>
            </a:fld>
            <a:endParaRPr lang="de-DE"/>
          </a:p>
        </p:txBody>
      </p:sp>
    </p:spTree>
    <p:extLst>
      <p:ext uri="{BB962C8B-B14F-4D97-AF65-F5344CB8AC3E}">
        <p14:creationId xmlns:p14="http://schemas.microsoft.com/office/powerpoint/2010/main" val="3515660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CAC4A14-9D68-26AA-E2F7-74B6906C2781}"/>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BA1333FC-4836-D31C-FB94-549352B4329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12FA9EB-8BEC-CBAB-70FE-0D23F9B2D2C0}"/>
              </a:ext>
            </a:extLst>
          </p:cNvPr>
          <p:cNvSpPr>
            <a:spLocks noGrp="1"/>
          </p:cNvSpPr>
          <p:nvPr>
            <p:ph type="dt" sz="half" idx="10"/>
          </p:nvPr>
        </p:nvSpPr>
        <p:spPr/>
        <p:txBody>
          <a:bodyPr/>
          <a:lstStyle/>
          <a:p>
            <a:fld id="{93A8FD81-190D-974D-8658-6DEBA93C4E91}" type="datetimeFigureOut">
              <a:rPr lang="de-DE" smtClean="0"/>
              <a:t>05.02.26</a:t>
            </a:fld>
            <a:endParaRPr lang="de-DE"/>
          </a:p>
        </p:txBody>
      </p:sp>
      <p:sp>
        <p:nvSpPr>
          <p:cNvPr id="5" name="Fußzeilenplatzhalter 4">
            <a:extLst>
              <a:ext uri="{FF2B5EF4-FFF2-40B4-BE49-F238E27FC236}">
                <a16:creationId xmlns:a16="http://schemas.microsoft.com/office/drawing/2014/main" id="{A4ED6C32-B391-38CF-824F-7FF278F4983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0B87824-B991-5BAF-AEB4-6899039E1902}"/>
              </a:ext>
            </a:extLst>
          </p:cNvPr>
          <p:cNvSpPr>
            <a:spLocks noGrp="1"/>
          </p:cNvSpPr>
          <p:nvPr>
            <p:ph type="sldNum" sz="quarter" idx="12"/>
          </p:nvPr>
        </p:nvSpPr>
        <p:spPr/>
        <p:txBody>
          <a:bodyPr/>
          <a:lstStyle/>
          <a:p>
            <a:fld id="{4DBAB72A-0D16-564D-AA4B-182DE58B6B57}" type="slidenum">
              <a:rPr lang="de-DE" smtClean="0"/>
              <a:t>‹Nr.›</a:t>
            </a:fld>
            <a:endParaRPr lang="de-DE"/>
          </a:p>
        </p:txBody>
      </p:sp>
    </p:spTree>
    <p:extLst>
      <p:ext uri="{BB962C8B-B14F-4D97-AF65-F5344CB8AC3E}">
        <p14:creationId xmlns:p14="http://schemas.microsoft.com/office/powerpoint/2010/main" val="2772274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FAAD84-8893-47C1-A221-0A37A127A6CD}"/>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7636A5D0-9EC6-712A-1AAD-E957549AED0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FF8652F-0680-5870-0C32-6D0A329A09E5}"/>
              </a:ext>
            </a:extLst>
          </p:cNvPr>
          <p:cNvSpPr>
            <a:spLocks noGrp="1"/>
          </p:cNvSpPr>
          <p:nvPr>
            <p:ph type="dt" sz="half" idx="10"/>
          </p:nvPr>
        </p:nvSpPr>
        <p:spPr/>
        <p:txBody>
          <a:bodyPr/>
          <a:lstStyle/>
          <a:p>
            <a:fld id="{93A8FD81-190D-974D-8658-6DEBA93C4E91}" type="datetimeFigureOut">
              <a:rPr lang="de-DE" smtClean="0"/>
              <a:t>05.02.26</a:t>
            </a:fld>
            <a:endParaRPr lang="de-DE"/>
          </a:p>
        </p:txBody>
      </p:sp>
      <p:sp>
        <p:nvSpPr>
          <p:cNvPr id="5" name="Fußzeilenplatzhalter 4">
            <a:extLst>
              <a:ext uri="{FF2B5EF4-FFF2-40B4-BE49-F238E27FC236}">
                <a16:creationId xmlns:a16="http://schemas.microsoft.com/office/drawing/2014/main" id="{B731E8EF-41AE-8B10-B7A3-4A58FAAD920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AC324BD-425B-C8A5-DAA6-0F4F8329F9A2}"/>
              </a:ext>
            </a:extLst>
          </p:cNvPr>
          <p:cNvSpPr>
            <a:spLocks noGrp="1"/>
          </p:cNvSpPr>
          <p:nvPr>
            <p:ph type="sldNum" sz="quarter" idx="12"/>
          </p:nvPr>
        </p:nvSpPr>
        <p:spPr/>
        <p:txBody>
          <a:bodyPr/>
          <a:lstStyle/>
          <a:p>
            <a:fld id="{4DBAB72A-0D16-564D-AA4B-182DE58B6B57}" type="slidenum">
              <a:rPr lang="de-DE" smtClean="0"/>
              <a:t>‹Nr.›</a:t>
            </a:fld>
            <a:endParaRPr lang="de-DE"/>
          </a:p>
        </p:txBody>
      </p:sp>
    </p:spTree>
    <p:extLst>
      <p:ext uri="{BB962C8B-B14F-4D97-AF65-F5344CB8AC3E}">
        <p14:creationId xmlns:p14="http://schemas.microsoft.com/office/powerpoint/2010/main" val="1274966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3F5430-1224-8A3F-473C-356F23CCC3C6}"/>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D21B4E48-657F-E345-3CC1-4BB38ACE976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4383843-BF0B-03E6-2E84-5B19802AC9B0}"/>
              </a:ext>
            </a:extLst>
          </p:cNvPr>
          <p:cNvSpPr>
            <a:spLocks noGrp="1"/>
          </p:cNvSpPr>
          <p:nvPr>
            <p:ph type="dt" sz="half" idx="10"/>
          </p:nvPr>
        </p:nvSpPr>
        <p:spPr/>
        <p:txBody>
          <a:bodyPr/>
          <a:lstStyle/>
          <a:p>
            <a:fld id="{93A8FD81-190D-974D-8658-6DEBA93C4E91}" type="datetimeFigureOut">
              <a:rPr lang="de-DE" smtClean="0"/>
              <a:t>05.02.26</a:t>
            </a:fld>
            <a:endParaRPr lang="de-DE"/>
          </a:p>
        </p:txBody>
      </p:sp>
      <p:sp>
        <p:nvSpPr>
          <p:cNvPr id="5" name="Fußzeilenplatzhalter 4">
            <a:extLst>
              <a:ext uri="{FF2B5EF4-FFF2-40B4-BE49-F238E27FC236}">
                <a16:creationId xmlns:a16="http://schemas.microsoft.com/office/drawing/2014/main" id="{404F6758-7C6A-FB39-6409-FD6F72AE39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373B672-E5A3-2FFC-E636-83C313B64F0C}"/>
              </a:ext>
            </a:extLst>
          </p:cNvPr>
          <p:cNvSpPr>
            <a:spLocks noGrp="1"/>
          </p:cNvSpPr>
          <p:nvPr>
            <p:ph type="sldNum" sz="quarter" idx="12"/>
          </p:nvPr>
        </p:nvSpPr>
        <p:spPr/>
        <p:txBody>
          <a:bodyPr/>
          <a:lstStyle/>
          <a:p>
            <a:fld id="{4DBAB72A-0D16-564D-AA4B-182DE58B6B57}" type="slidenum">
              <a:rPr lang="de-DE" smtClean="0"/>
              <a:t>‹Nr.›</a:t>
            </a:fld>
            <a:endParaRPr lang="de-DE"/>
          </a:p>
        </p:txBody>
      </p:sp>
    </p:spTree>
    <p:extLst>
      <p:ext uri="{BB962C8B-B14F-4D97-AF65-F5344CB8AC3E}">
        <p14:creationId xmlns:p14="http://schemas.microsoft.com/office/powerpoint/2010/main" val="888194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3EEDCD-9AF1-7814-C7B0-3B9958DB7B0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5F24F59-FE78-11BD-A0B2-18FCF920638E}"/>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BA198D2C-7A7E-CF89-08FB-691F8515C551}"/>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7C33B46E-6BC9-42AC-C19B-0E87912D1B4A}"/>
              </a:ext>
            </a:extLst>
          </p:cNvPr>
          <p:cNvSpPr>
            <a:spLocks noGrp="1"/>
          </p:cNvSpPr>
          <p:nvPr>
            <p:ph type="dt" sz="half" idx="10"/>
          </p:nvPr>
        </p:nvSpPr>
        <p:spPr/>
        <p:txBody>
          <a:bodyPr/>
          <a:lstStyle/>
          <a:p>
            <a:fld id="{93A8FD81-190D-974D-8658-6DEBA93C4E91}" type="datetimeFigureOut">
              <a:rPr lang="de-DE" smtClean="0"/>
              <a:t>05.02.26</a:t>
            </a:fld>
            <a:endParaRPr lang="de-DE"/>
          </a:p>
        </p:txBody>
      </p:sp>
      <p:sp>
        <p:nvSpPr>
          <p:cNvPr id="6" name="Fußzeilenplatzhalter 5">
            <a:extLst>
              <a:ext uri="{FF2B5EF4-FFF2-40B4-BE49-F238E27FC236}">
                <a16:creationId xmlns:a16="http://schemas.microsoft.com/office/drawing/2014/main" id="{BFB9F9F6-8656-FF9E-2142-06C3F157674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DD6B2EF3-CB61-AB6F-5F05-E630D08609EF}"/>
              </a:ext>
            </a:extLst>
          </p:cNvPr>
          <p:cNvSpPr>
            <a:spLocks noGrp="1"/>
          </p:cNvSpPr>
          <p:nvPr>
            <p:ph type="sldNum" sz="quarter" idx="12"/>
          </p:nvPr>
        </p:nvSpPr>
        <p:spPr/>
        <p:txBody>
          <a:bodyPr/>
          <a:lstStyle/>
          <a:p>
            <a:fld id="{4DBAB72A-0D16-564D-AA4B-182DE58B6B57}" type="slidenum">
              <a:rPr lang="de-DE" smtClean="0"/>
              <a:t>‹Nr.›</a:t>
            </a:fld>
            <a:endParaRPr lang="de-DE"/>
          </a:p>
        </p:txBody>
      </p:sp>
    </p:spTree>
    <p:extLst>
      <p:ext uri="{BB962C8B-B14F-4D97-AF65-F5344CB8AC3E}">
        <p14:creationId xmlns:p14="http://schemas.microsoft.com/office/powerpoint/2010/main" val="3922213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1D39EB-0950-4801-C058-EFAF42DAB047}"/>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956ACAA0-DD4C-ED0B-5B02-D4023087D9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320EE369-B973-8F6C-ECFE-055D39DA666F}"/>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E7CBF99-8DC1-AB5C-77C9-EF7774EC7E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684CD957-85BD-69E4-7E97-B4284F2661A7}"/>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C0033E0A-05B6-5D44-49E3-D32968A41B62}"/>
              </a:ext>
            </a:extLst>
          </p:cNvPr>
          <p:cNvSpPr>
            <a:spLocks noGrp="1"/>
          </p:cNvSpPr>
          <p:nvPr>
            <p:ph type="dt" sz="half" idx="10"/>
          </p:nvPr>
        </p:nvSpPr>
        <p:spPr/>
        <p:txBody>
          <a:bodyPr/>
          <a:lstStyle/>
          <a:p>
            <a:fld id="{93A8FD81-190D-974D-8658-6DEBA93C4E91}" type="datetimeFigureOut">
              <a:rPr lang="de-DE" smtClean="0"/>
              <a:t>05.02.26</a:t>
            </a:fld>
            <a:endParaRPr lang="de-DE"/>
          </a:p>
        </p:txBody>
      </p:sp>
      <p:sp>
        <p:nvSpPr>
          <p:cNvPr id="8" name="Fußzeilenplatzhalter 7">
            <a:extLst>
              <a:ext uri="{FF2B5EF4-FFF2-40B4-BE49-F238E27FC236}">
                <a16:creationId xmlns:a16="http://schemas.microsoft.com/office/drawing/2014/main" id="{CC4FD591-0EF2-7905-4089-A028F9065D06}"/>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EDDC61EB-1FE4-FAA7-26B2-A3DDB557D50A}"/>
              </a:ext>
            </a:extLst>
          </p:cNvPr>
          <p:cNvSpPr>
            <a:spLocks noGrp="1"/>
          </p:cNvSpPr>
          <p:nvPr>
            <p:ph type="sldNum" sz="quarter" idx="12"/>
          </p:nvPr>
        </p:nvSpPr>
        <p:spPr/>
        <p:txBody>
          <a:bodyPr/>
          <a:lstStyle/>
          <a:p>
            <a:fld id="{4DBAB72A-0D16-564D-AA4B-182DE58B6B57}" type="slidenum">
              <a:rPr lang="de-DE" smtClean="0"/>
              <a:t>‹Nr.›</a:t>
            </a:fld>
            <a:endParaRPr lang="de-DE"/>
          </a:p>
        </p:txBody>
      </p:sp>
    </p:spTree>
    <p:extLst>
      <p:ext uri="{BB962C8B-B14F-4D97-AF65-F5344CB8AC3E}">
        <p14:creationId xmlns:p14="http://schemas.microsoft.com/office/powerpoint/2010/main" val="3439454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AC51E4-6DAB-766E-727E-1D15F68534EE}"/>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4434D90B-32D9-3B04-91C8-DD05CA77AD5B}"/>
              </a:ext>
            </a:extLst>
          </p:cNvPr>
          <p:cNvSpPr>
            <a:spLocks noGrp="1"/>
          </p:cNvSpPr>
          <p:nvPr>
            <p:ph type="dt" sz="half" idx="10"/>
          </p:nvPr>
        </p:nvSpPr>
        <p:spPr/>
        <p:txBody>
          <a:bodyPr/>
          <a:lstStyle/>
          <a:p>
            <a:fld id="{93A8FD81-190D-974D-8658-6DEBA93C4E91}" type="datetimeFigureOut">
              <a:rPr lang="de-DE" smtClean="0"/>
              <a:t>05.02.26</a:t>
            </a:fld>
            <a:endParaRPr lang="de-DE"/>
          </a:p>
        </p:txBody>
      </p:sp>
      <p:sp>
        <p:nvSpPr>
          <p:cNvPr id="4" name="Fußzeilenplatzhalter 3">
            <a:extLst>
              <a:ext uri="{FF2B5EF4-FFF2-40B4-BE49-F238E27FC236}">
                <a16:creationId xmlns:a16="http://schemas.microsoft.com/office/drawing/2014/main" id="{32180937-6C7F-1D15-C013-10F2B3E22919}"/>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6FD39E40-2420-EFC0-F8C2-F07CB03EE9D1}"/>
              </a:ext>
            </a:extLst>
          </p:cNvPr>
          <p:cNvSpPr>
            <a:spLocks noGrp="1"/>
          </p:cNvSpPr>
          <p:nvPr>
            <p:ph type="sldNum" sz="quarter" idx="12"/>
          </p:nvPr>
        </p:nvSpPr>
        <p:spPr/>
        <p:txBody>
          <a:bodyPr/>
          <a:lstStyle/>
          <a:p>
            <a:fld id="{4DBAB72A-0D16-564D-AA4B-182DE58B6B57}" type="slidenum">
              <a:rPr lang="de-DE" smtClean="0"/>
              <a:t>‹Nr.›</a:t>
            </a:fld>
            <a:endParaRPr lang="de-DE"/>
          </a:p>
        </p:txBody>
      </p:sp>
    </p:spTree>
    <p:extLst>
      <p:ext uri="{BB962C8B-B14F-4D97-AF65-F5344CB8AC3E}">
        <p14:creationId xmlns:p14="http://schemas.microsoft.com/office/powerpoint/2010/main" val="300527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49DED5AF-E4A9-AD27-3848-091381A03EE3}"/>
              </a:ext>
            </a:extLst>
          </p:cNvPr>
          <p:cNvSpPr>
            <a:spLocks noGrp="1"/>
          </p:cNvSpPr>
          <p:nvPr>
            <p:ph type="dt" sz="half" idx="10"/>
          </p:nvPr>
        </p:nvSpPr>
        <p:spPr/>
        <p:txBody>
          <a:bodyPr/>
          <a:lstStyle/>
          <a:p>
            <a:fld id="{93A8FD81-190D-974D-8658-6DEBA93C4E91}" type="datetimeFigureOut">
              <a:rPr lang="de-DE" smtClean="0"/>
              <a:t>05.02.26</a:t>
            </a:fld>
            <a:endParaRPr lang="de-DE"/>
          </a:p>
        </p:txBody>
      </p:sp>
      <p:sp>
        <p:nvSpPr>
          <p:cNvPr id="3" name="Fußzeilenplatzhalter 2">
            <a:extLst>
              <a:ext uri="{FF2B5EF4-FFF2-40B4-BE49-F238E27FC236}">
                <a16:creationId xmlns:a16="http://schemas.microsoft.com/office/drawing/2014/main" id="{B4F1892C-4B88-AFFF-7FF3-2DE24E8789B6}"/>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0B9E7F3D-D6AE-0878-27CC-5B5D28C86081}"/>
              </a:ext>
            </a:extLst>
          </p:cNvPr>
          <p:cNvSpPr>
            <a:spLocks noGrp="1"/>
          </p:cNvSpPr>
          <p:nvPr>
            <p:ph type="sldNum" sz="quarter" idx="12"/>
          </p:nvPr>
        </p:nvSpPr>
        <p:spPr/>
        <p:txBody>
          <a:bodyPr/>
          <a:lstStyle/>
          <a:p>
            <a:fld id="{4DBAB72A-0D16-564D-AA4B-182DE58B6B57}" type="slidenum">
              <a:rPr lang="de-DE" smtClean="0"/>
              <a:t>‹Nr.›</a:t>
            </a:fld>
            <a:endParaRPr lang="de-DE"/>
          </a:p>
        </p:txBody>
      </p:sp>
    </p:spTree>
    <p:extLst>
      <p:ext uri="{BB962C8B-B14F-4D97-AF65-F5344CB8AC3E}">
        <p14:creationId xmlns:p14="http://schemas.microsoft.com/office/powerpoint/2010/main" val="325778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8857EA-9925-360A-B312-6C12089A657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A6CE489C-4F9C-951E-4840-30997322AC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50F2EF14-7B22-C2A0-62F1-7155B5AF28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DCE0050-1442-D94A-5302-E22E0DE8645F}"/>
              </a:ext>
            </a:extLst>
          </p:cNvPr>
          <p:cNvSpPr>
            <a:spLocks noGrp="1"/>
          </p:cNvSpPr>
          <p:nvPr>
            <p:ph type="dt" sz="half" idx="10"/>
          </p:nvPr>
        </p:nvSpPr>
        <p:spPr/>
        <p:txBody>
          <a:bodyPr/>
          <a:lstStyle/>
          <a:p>
            <a:fld id="{93A8FD81-190D-974D-8658-6DEBA93C4E91}" type="datetimeFigureOut">
              <a:rPr lang="de-DE" smtClean="0"/>
              <a:t>05.02.26</a:t>
            </a:fld>
            <a:endParaRPr lang="de-DE"/>
          </a:p>
        </p:txBody>
      </p:sp>
      <p:sp>
        <p:nvSpPr>
          <p:cNvPr id="6" name="Fußzeilenplatzhalter 5">
            <a:extLst>
              <a:ext uri="{FF2B5EF4-FFF2-40B4-BE49-F238E27FC236}">
                <a16:creationId xmlns:a16="http://schemas.microsoft.com/office/drawing/2014/main" id="{6E9C05F9-CA68-45E3-0695-C76E0C38BD4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9A06FE64-7B9B-D963-CF96-2846EC6C853B}"/>
              </a:ext>
            </a:extLst>
          </p:cNvPr>
          <p:cNvSpPr>
            <a:spLocks noGrp="1"/>
          </p:cNvSpPr>
          <p:nvPr>
            <p:ph type="sldNum" sz="quarter" idx="12"/>
          </p:nvPr>
        </p:nvSpPr>
        <p:spPr/>
        <p:txBody>
          <a:bodyPr/>
          <a:lstStyle/>
          <a:p>
            <a:fld id="{4DBAB72A-0D16-564D-AA4B-182DE58B6B57}" type="slidenum">
              <a:rPr lang="de-DE" smtClean="0"/>
              <a:t>‹Nr.›</a:t>
            </a:fld>
            <a:endParaRPr lang="de-DE"/>
          </a:p>
        </p:txBody>
      </p:sp>
    </p:spTree>
    <p:extLst>
      <p:ext uri="{BB962C8B-B14F-4D97-AF65-F5344CB8AC3E}">
        <p14:creationId xmlns:p14="http://schemas.microsoft.com/office/powerpoint/2010/main" val="1850505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A9CD5A-64CA-50DE-1042-0874000CEFC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EE8E97E8-8161-C9A0-9338-5C515F0A44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BF322485-7D3C-537F-CE8A-CE40548DBD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7ED6D56-B0D1-79CE-DCB7-36A452970A8D}"/>
              </a:ext>
            </a:extLst>
          </p:cNvPr>
          <p:cNvSpPr>
            <a:spLocks noGrp="1"/>
          </p:cNvSpPr>
          <p:nvPr>
            <p:ph type="dt" sz="half" idx="10"/>
          </p:nvPr>
        </p:nvSpPr>
        <p:spPr/>
        <p:txBody>
          <a:bodyPr/>
          <a:lstStyle/>
          <a:p>
            <a:fld id="{93A8FD81-190D-974D-8658-6DEBA93C4E91}" type="datetimeFigureOut">
              <a:rPr lang="de-DE" smtClean="0"/>
              <a:t>05.02.26</a:t>
            </a:fld>
            <a:endParaRPr lang="de-DE"/>
          </a:p>
        </p:txBody>
      </p:sp>
      <p:sp>
        <p:nvSpPr>
          <p:cNvPr id="6" name="Fußzeilenplatzhalter 5">
            <a:extLst>
              <a:ext uri="{FF2B5EF4-FFF2-40B4-BE49-F238E27FC236}">
                <a16:creationId xmlns:a16="http://schemas.microsoft.com/office/drawing/2014/main" id="{B6E0D650-7E94-045A-84EE-E3239CEF5E4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81EF018-82AD-901D-DE77-712592C8D6F3}"/>
              </a:ext>
            </a:extLst>
          </p:cNvPr>
          <p:cNvSpPr>
            <a:spLocks noGrp="1"/>
          </p:cNvSpPr>
          <p:nvPr>
            <p:ph type="sldNum" sz="quarter" idx="12"/>
          </p:nvPr>
        </p:nvSpPr>
        <p:spPr/>
        <p:txBody>
          <a:bodyPr/>
          <a:lstStyle/>
          <a:p>
            <a:fld id="{4DBAB72A-0D16-564D-AA4B-182DE58B6B57}" type="slidenum">
              <a:rPr lang="de-DE" smtClean="0"/>
              <a:t>‹Nr.›</a:t>
            </a:fld>
            <a:endParaRPr lang="de-DE"/>
          </a:p>
        </p:txBody>
      </p:sp>
    </p:spTree>
    <p:extLst>
      <p:ext uri="{BB962C8B-B14F-4D97-AF65-F5344CB8AC3E}">
        <p14:creationId xmlns:p14="http://schemas.microsoft.com/office/powerpoint/2010/main" val="1003532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89E2F9DB-E366-A74A-A287-407A42F59E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ACB7E981-A2ED-77F7-6AF3-8245BCC164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921EC4A-7F67-F52F-D1A8-1979E9DB79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3A8FD81-190D-974D-8658-6DEBA93C4E91}" type="datetimeFigureOut">
              <a:rPr lang="de-DE" smtClean="0"/>
              <a:t>05.02.26</a:t>
            </a:fld>
            <a:endParaRPr lang="de-DE"/>
          </a:p>
        </p:txBody>
      </p:sp>
      <p:sp>
        <p:nvSpPr>
          <p:cNvPr id="5" name="Fußzeilenplatzhalter 4">
            <a:extLst>
              <a:ext uri="{FF2B5EF4-FFF2-40B4-BE49-F238E27FC236}">
                <a16:creationId xmlns:a16="http://schemas.microsoft.com/office/drawing/2014/main" id="{077FEA02-C46A-95B3-E112-C5B2EFFF2A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11AA894C-0E24-5039-952B-A09ABFD582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DBAB72A-0D16-564D-AA4B-182DE58B6B57}" type="slidenum">
              <a:rPr lang="de-DE" smtClean="0"/>
              <a:t>‹Nr.›</a:t>
            </a:fld>
            <a:endParaRPr lang="de-DE"/>
          </a:p>
        </p:txBody>
      </p:sp>
    </p:spTree>
    <p:extLst>
      <p:ext uri="{BB962C8B-B14F-4D97-AF65-F5344CB8AC3E}">
        <p14:creationId xmlns:p14="http://schemas.microsoft.com/office/powerpoint/2010/main" val="1455036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a:extLst>
              <a:ext uri="{FF2B5EF4-FFF2-40B4-BE49-F238E27FC236}">
                <a16:creationId xmlns:a16="http://schemas.microsoft.com/office/drawing/2014/main" id="{81CC5389-CB4A-43B7-9A0E-5447CE0BC2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88952" cy="6858000"/>
            <a:chOff x="651279" y="598259"/>
            <a:chExt cx="10889442" cy="5680742"/>
          </a:xfrm>
        </p:grpSpPr>
        <p:sp>
          <p:nvSpPr>
            <p:cNvPr id="19" name="Color">
              <a:extLst>
                <a:ext uri="{FF2B5EF4-FFF2-40B4-BE49-F238E27FC236}">
                  <a16:creationId xmlns:a16="http://schemas.microsoft.com/office/drawing/2014/main" id="{017160F5-4BB5-41FB-B2D8-0AE0A6D76E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olor">
              <a:extLst>
                <a:ext uri="{FF2B5EF4-FFF2-40B4-BE49-F238E27FC236}">
                  <a16:creationId xmlns:a16="http://schemas.microsoft.com/office/drawing/2014/main" id="{5AB10530-0B6F-40EF-9B05-F388D1BCB0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Color">
            <a:extLst>
              <a:ext uri="{FF2B5EF4-FFF2-40B4-BE49-F238E27FC236}">
                <a16:creationId xmlns:a16="http://schemas.microsoft.com/office/drawing/2014/main" id="{145B2F28-3A18-4BC2-8E92-9AF66F147C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2804" y="598259"/>
            <a:ext cx="10889442" cy="5680742"/>
          </a:xfrm>
          <a:prstGeom prst="rect">
            <a:avLst/>
          </a:prstGeom>
          <a:solidFill>
            <a:srgbClr val="997E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FA65A26F-1F64-451C-BFA2-F92410951F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88952" cy="6858000"/>
            <a:chOff x="0" y="0"/>
            <a:chExt cx="12188952" cy="6858000"/>
          </a:xfrm>
        </p:grpSpPr>
        <p:sp>
          <p:nvSpPr>
            <p:cNvPr id="25" name="Freeform: Shape 24">
              <a:extLst>
                <a:ext uri="{FF2B5EF4-FFF2-40B4-BE49-F238E27FC236}">
                  <a16:creationId xmlns:a16="http://schemas.microsoft.com/office/drawing/2014/main" id="{635C965A-C516-42B1-844F-9472408C9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C4C44BFB-148D-4919-BEE5-0138A35BCC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CD704AD9-4DAA-4F0F-8B02-8B765658A5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9F9F0EF2-FB12-49A3-B73C-E38141A55F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49A9DBF1-1403-4BE8-B87E-0393E9CDE4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3979BDB7-FA20-4F60-97B1-CF3696395B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3B7D32B5-D9D6-467E-8349-4A1A840FAB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itel 1">
            <a:extLst>
              <a:ext uri="{FF2B5EF4-FFF2-40B4-BE49-F238E27FC236}">
                <a16:creationId xmlns:a16="http://schemas.microsoft.com/office/drawing/2014/main" id="{5F63F907-F4E1-6DFF-08A9-7B4F433B1AC9}"/>
              </a:ext>
            </a:extLst>
          </p:cNvPr>
          <p:cNvSpPr txBox="1">
            <a:spLocks/>
          </p:cNvSpPr>
          <p:nvPr/>
        </p:nvSpPr>
        <p:spPr>
          <a:xfrm>
            <a:off x="850594" y="719268"/>
            <a:ext cx="3573794" cy="2905120"/>
          </a:xfrm>
          <a:prstGeom prst="rect">
            <a:avLst/>
          </a:prstGeom>
        </p:spPr>
        <p:txBody>
          <a:bodyPr vert="horz" lIns="91440" tIns="45720" rIns="91440" bIns="45720" rtlCol="0" anchor="b">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Aft>
                <a:spcPts val="600"/>
              </a:spcAft>
            </a:pPr>
            <a:r>
              <a:rPr lang="en-US" sz="4800">
                <a:solidFill>
                  <a:schemeClr val="bg1"/>
                </a:solidFill>
              </a:rPr>
              <a:t>Dilemma-</a:t>
            </a:r>
            <a:r>
              <a:rPr lang="en-US" sz="4800" err="1">
                <a:solidFill>
                  <a:schemeClr val="bg1"/>
                </a:solidFill>
              </a:rPr>
              <a:t>situationen</a:t>
            </a:r>
            <a:r>
              <a:rPr lang="en-US" sz="4800">
                <a:solidFill>
                  <a:schemeClr val="bg1"/>
                </a:solidFill>
              </a:rPr>
              <a:t> </a:t>
            </a:r>
            <a:r>
              <a:rPr lang="en-US" sz="4800" err="1">
                <a:solidFill>
                  <a:schemeClr val="bg1"/>
                </a:solidFill>
              </a:rPr>
              <a:t>im</a:t>
            </a:r>
            <a:r>
              <a:rPr lang="en-US" sz="4800">
                <a:solidFill>
                  <a:schemeClr val="bg1"/>
                </a:solidFill>
              </a:rPr>
              <a:t> </a:t>
            </a:r>
            <a:r>
              <a:rPr lang="en-US" sz="4800" err="1">
                <a:solidFill>
                  <a:schemeClr val="bg1"/>
                </a:solidFill>
              </a:rPr>
              <a:t>Umgang</a:t>
            </a:r>
            <a:r>
              <a:rPr lang="en-US" sz="4800">
                <a:solidFill>
                  <a:schemeClr val="bg1"/>
                </a:solidFill>
              </a:rPr>
              <a:t> </a:t>
            </a:r>
            <a:r>
              <a:rPr lang="en-US" sz="4800" err="1">
                <a:solidFill>
                  <a:schemeClr val="bg1"/>
                </a:solidFill>
              </a:rPr>
              <a:t>mit</a:t>
            </a:r>
            <a:r>
              <a:rPr lang="en-US" sz="4800">
                <a:solidFill>
                  <a:schemeClr val="bg1"/>
                </a:solidFill>
              </a:rPr>
              <a:t> KI </a:t>
            </a:r>
            <a:r>
              <a:rPr lang="en-US" sz="4800" err="1">
                <a:solidFill>
                  <a:schemeClr val="bg1"/>
                </a:solidFill>
              </a:rPr>
              <a:t>nutzen</a:t>
            </a:r>
            <a:endParaRPr lang="en-US" sz="4800">
              <a:solidFill>
                <a:schemeClr val="bg1"/>
              </a:solidFill>
            </a:endParaRPr>
          </a:p>
        </p:txBody>
      </p:sp>
      <p:sp>
        <p:nvSpPr>
          <p:cNvPr id="6" name="Untertitel 2">
            <a:extLst>
              <a:ext uri="{FF2B5EF4-FFF2-40B4-BE49-F238E27FC236}">
                <a16:creationId xmlns:a16="http://schemas.microsoft.com/office/drawing/2014/main" id="{C6901C75-A0BB-6D69-466B-6956029AE7BD}"/>
              </a:ext>
            </a:extLst>
          </p:cNvPr>
          <p:cNvSpPr txBox="1">
            <a:spLocks/>
          </p:cNvSpPr>
          <p:nvPr/>
        </p:nvSpPr>
        <p:spPr>
          <a:xfrm>
            <a:off x="850593" y="3764655"/>
            <a:ext cx="3573793" cy="237407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2400" err="1">
                <a:solidFill>
                  <a:schemeClr val="bg1"/>
                </a:solidFill>
              </a:rPr>
              <a:t>Beitrag</a:t>
            </a:r>
            <a:r>
              <a:rPr lang="en-US" sz="2400">
                <a:solidFill>
                  <a:schemeClr val="bg1"/>
                </a:solidFill>
              </a:rPr>
              <a:t> </a:t>
            </a:r>
            <a:r>
              <a:rPr lang="en-US" sz="2400" err="1">
                <a:solidFill>
                  <a:schemeClr val="bg1"/>
                </a:solidFill>
              </a:rPr>
              <a:t>zu</a:t>
            </a:r>
            <a:r>
              <a:rPr lang="en-US" sz="2400">
                <a:solidFill>
                  <a:schemeClr val="bg1"/>
                </a:solidFill>
              </a:rPr>
              <a:t> </a:t>
            </a:r>
            <a:r>
              <a:rPr lang="en-US" sz="2400" err="1">
                <a:solidFill>
                  <a:schemeClr val="bg1"/>
                </a:solidFill>
              </a:rPr>
              <a:t>einem</a:t>
            </a:r>
            <a:r>
              <a:rPr lang="en-US" sz="2400">
                <a:solidFill>
                  <a:schemeClr val="bg1"/>
                </a:solidFill>
              </a:rPr>
              <a:t> </a:t>
            </a:r>
            <a:r>
              <a:rPr lang="en-US" sz="2400" err="1">
                <a:solidFill>
                  <a:schemeClr val="bg1"/>
                </a:solidFill>
              </a:rPr>
              <a:t>pädagogisch</a:t>
            </a:r>
            <a:r>
              <a:rPr lang="en-US" sz="2400">
                <a:solidFill>
                  <a:schemeClr val="bg1"/>
                </a:solidFill>
              </a:rPr>
              <a:t> </a:t>
            </a:r>
            <a:r>
              <a:rPr lang="en-US" sz="2400" err="1">
                <a:solidFill>
                  <a:schemeClr val="bg1"/>
                </a:solidFill>
              </a:rPr>
              <a:t>vertretbaren</a:t>
            </a:r>
            <a:r>
              <a:rPr lang="en-US" sz="2400">
                <a:solidFill>
                  <a:schemeClr val="bg1"/>
                </a:solidFill>
              </a:rPr>
              <a:t> </a:t>
            </a:r>
            <a:r>
              <a:rPr lang="en-US" sz="2400" err="1">
                <a:solidFill>
                  <a:schemeClr val="bg1"/>
                </a:solidFill>
              </a:rPr>
              <a:t>Umgang</a:t>
            </a:r>
            <a:r>
              <a:rPr lang="en-US" sz="2400">
                <a:solidFill>
                  <a:schemeClr val="bg1"/>
                </a:solidFill>
              </a:rPr>
              <a:t> </a:t>
            </a:r>
            <a:r>
              <a:rPr lang="en-US" sz="2400" err="1">
                <a:solidFill>
                  <a:schemeClr val="bg1"/>
                </a:solidFill>
              </a:rPr>
              <a:t>mit</a:t>
            </a:r>
            <a:r>
              <a:rPr lang="en-US" sz="2400">
                <a:solidFill>
                  <a:schemeClr val="bg1"/>
                </a:solidFill>
              </a:rPr>
              <a:t> KI</a:t>
            </a:r>
          </a:p>
        </p:txBody>
      </p:sp>
      <p:pic>
        <p:nvPicPr>
          <p:cNvPr id="3" name="Grafik 2" descr="Ein Bild, das Wand, Im Haus, Kunst, Keramik enthält.&#10;&#10;KI-generierte Inhalte können fehlerhaft sein.">
            <a:extLst>
              <a:ext uri="{FF2B5EF4-FFF2-40B4-BE49-F238E27FC236}">
                <a16:creationId xmlns:a16="http://schemas.microsoft.com/office/drawing/2014/main" id="{0BD2605D-67C3-EAD5-460B-BDF6D050CE91}"/>
              </a:ext>
            </a:extLst>
          </p:cNvPr>
          <p:cNvPicPr>
            <a:picLocks noChangeAspect="1"/>
          </p:cNvPicPr>
          <p:nvPr/>
        </p:nvPicPr>
        <p:blipFill>
          <a:blip r:embed="rId3"/>
          <a:stretch>
            <a:fillRect/>
          </a:stretch>
        </p:blipFill>
        <p:spPr>
          <a:xfrm>
            <a:off x="4424446" y="598258"/>
            <a:ext cx="7580433" cy="5685325"/>
          </a:xfrm>
          <a:prstGeom prst="rect">
            <a:avLst/>
          </a:prstGeom>
        </p:spPr>
      </p:pic>
    </p:spTree>
    <p:extLst>
      <p:ext uri="{BB962C8B-B14F-4D97-AF65-F5344CB8AC3E}">
        <p14:creationId xmlns:p14="http://schemas.microsoft.com/office/powerpoint/2010/main" val="2297155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DED1FA-2772-E8C1-3947-183838415AF8}"/>
              </a:ext>
            </a:extLst>
          </p:cNvPr>
          <p:cNvSpPr>
            <a:spLocks noGrp="1"/>
          </p:cNvSpPr>
          <p:nvPr>
            <p:ph type="title"/>
          </p:nvPr>
        </p:nvSpPr>
        <p:spPr>
          <a:xfrm>
            <a:off x="838200" y="365125"/>
            <a:ext cx="10657114" cy="1325563"/>
          </a:xfrm>
        </p:spPr>
        <p:txBody>
          <a:bodyPr>
            <a:normAutofit/>
          </a:bodyPr>
          <a:lstStyle/>
          <a:p>
            <a:pPr algn="ctr"/>
            <a:r>
              <a:rPr lang="de-DE" sz="4000"/>
              <a:t>Werte- und </a:t>
            </a:r>
            <a:r>
              <a:rPr lang="de-DE" sz="4000">
                <a:solidFill>
                  <a:srgbClr val="0070C0"/>
                </a:solidFill>
              </a:rPr>
              <a:t>Entwicklungs</a:t>
            </a:r>
            <a:r>
              <a:rPr lang="de-DE" sz="4000"/>
              <a:t>quadrat (Schulz von Thun)</a:t>
            </a:r>
          </a:p>
        </p:txBody>
      </p:sp>
      <p:sp>
        <p:nvSpPr>
          <p:cNvPr id="4" name="Textfeld 3">
            <a:extLst>
              <a:ext uri="{FF2B5EF4-FFF2-40B4-BE49-F238E27FC236}">
                <a16:creationId xmlns:a16="http://schemas.microsoft.com/office/drawing/2014/main" id="{43D6843E-A329-C77D-D722-484ACA8B3DF2}"/>
              </a:ext>
            </a:extLst>
          </p:cNvPr>
          <p:cNvSpPr txBox="1"/>
          <p:nvPr/>
        </p:nvSpPr>
        <p:spPr>
          <a:xfrm>
            <a:off x="1090246" y="2215664"/>
            <a:ext cx="2124621" cy="646331"/>
          </a:xfrm>
          <a:prstGeom prst="rect">
            <a:avLst/>
          </a:prstGeom>
          <a:noFill/>
        </p:spPr>
        <p:txBody>
          <a:bodyPr wrap="none" rtlCol="0">
            <a:spAutoFit/>
          </a:bodyPr>
          <a:lstStyle/>
          <a:p>
            <a:r>
              <a:rPr lang="de-DE" sz="3600"/>
              <a:t>Vertrauen</a:t>
            </a:r>
          </a:p>
        </p:txBody>
      </p:sp>
      <p:sp>
        <p:nvSpPr>
          <p:cNvPr id="5" name="Textfeld 4">
            <a:extLst>
              <a:ext uri="{FF2B5EF4-FFF2-40B4-BE49-F238E27FC236}">
                <a16:creationId xmlns:a16="http://schemas.microsoft.com/office/drawing/2014/main" id="{0D72A698-39A5-D6DE-1FED-AC41BBC81045}"/>
              </a:ext>
            </a:extLst>
          </p:cNvPr>
          <p:cNvSpPr txBox="1"/>
          <p:nvPr/>
        </p:nvSpPr>
        <p:spPr>
          <a:xfrm>
            <a:off x="7854458" y="2262557"/>
            <a:ext cx="1821268" cy="646331"/>
          </a:xfrm>
          <a:prstGeom prst="rect">
            <a:avLst/>
          </a:prstGeom>
          <a:noFill/>
        </p:spPr>
        <p:txBody>
          <a:bodyPr wrap="none" rtlCol="0">
            <a:spAutoFit/>
          </a:bodyPr>
          <a:lstStyle/>
          <a:p>
            <a:r>
              <a:rPr lang="de-DE" sz="3600"/>
              <a:t>Vorsicht</a:t>
            </a:r>
          </a:p>
        </p:txBody>
      </p:sp>
      <p:sp>
        <p:nvSpPr>
          <p:cNvPr id="6" name="Textfeld 5">
            <a:extLst>
              <a:ext uri="{FF2B5EF4-FFF2-40B4-BE49-F238E27FC236}">
                <a16:creationId xmlns:a16="http://schemas.microsoft.com/office/drawing/2014/main" id="{2CA16A14-0A44-CEFF-0039-AC90496EFD57}"/>
              </a:ext>
            </a:extLst>
          </p:cNvPr>
          <p:cNvSpPr txBox="1"/>
          <p:nvPr/>
        </p:nvSpPr>
        <p:spPr>
          <a:xfrm>
            <a:off x="1101970" y="5027832"/>
            <a:ext cx="1722523" cy="646331"/>
          </a:xfrm>
          <a:prstGeom prst="rect">
            <a:avLst/>
          </a:prstGeom>
          <a:noFill/>
        </p:spPr>
        <p:txBody>
          <a:bodyPr wrap="none" rtlCol="0">
            <a:spAutoFit/>
          </a:bodyPr>
          <a:lstStyle/>
          <a:p>
            <a:r>
              <a:rPr lang="de-DE" sz="3600"/>
              <a:t>Naivität</a:t>
            </a:r>
          </a:p>
        </p:txBody>
      </p:sp>
      <p:sp>
        <p:nvSpPr>
          <p:cNvPr id="7" name="Textfeld 6">
            <a:extLst>
              <a:ext uri="{FF2B5EF4-FFF2-40B4-BE49-F238E27FC236}">
                <a16:creationId xmlns:a16="http://schemas.microsoft.com/office/drawing/2014/main" id="{B6A23D6A-2468-BD5D-E3F1-92D56E335413}"/>
              </a:ext>
            </a:extLst>
          </p:cNvPr>
          <p:cNvSpPr txBox="1"/>
          <p:nvPr/>
        </p:nvSpPr>
        <p:spPr>
          <a:xfrm>
            <a:off x="7866182" y="4947135"/>
            <a:ext cx="2567691" cy="1200329"/>
          </a:xfrm>
          <a:prstGeom prst="rect">
            <a:avLst/>
          </a:prstGeom>
          <a:noFill/>
        </p:spPr>
        <p:txBody>
          <a:bodyPr wrap="none" rtlCol="0">
            <a:spAutoFit/>
          </a:bodyPr>
          <a:lstStyle/>
          <a:p>
            <a:r>
              <a:rPr lang="de-DE" sz="3600"/>
              <a:t>Krankhaftes</a:t>
            </a:r>
            <a:br>
              <a:rPr lang="de-DE" sz="3600"/>
            </a:br>
            <a:r>
              <a:rPr lang="de-DE" sz="3600"/>
              <a:t>Misstrauen</a:t>
            </a:r>
          </a:p>
        </p:txBody>
      </p:sp>
      <p:sp>
        <p:nvSpPr>
          <p:cNvPr id="11" name="Pfeil nach links und rechts 10">
            <a:extLst>
              <a:ext uri="{FF2B5EF4-FFF2-40B4-BE49-F238E27FC236}">
                <a16:creationId xmlns:a16="http://schemas.microsoft.com/office/drawing/2014/main" id="{986D191C-4C2D-B04D-2DA9-213DDC928874}"/>
              </a:ext>
            </a:extLst>
          </p:cNvPr>
          <p:cNvSpPr/>
          <p:nvPr/>
        </p:nvSpPr>
        <p:spPr>
          <a:xfrm>
            <a:off x="4104166" y="2499564"/>
            <a:ext cx="2900260" cy="201110"/>
          </a:xfrm>
          <a:prstGeom prst="leftRightArrow">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Pfeil nach links und rechts 11">
            <a:extLst>
              <a:ext uri="{FF2B5EF4-FFF2-40B4-BE49-F238E27FC236}">
                <a16:creationId xmlns:a16="http://schemas.microsoft.com/office/drawing/2014/main" id="{F6904E1A-2E5D-9857-9F11-23EF1061BD9A}"/>
              </a:ext>
            </a:extLst>
          </p:cNvPr>
          <p:cNvSpPr/>
          <p:nvPr/>
        </p:nvSpPr>
        <p:spPr>
          <a:xfrm>
            <a:off x="4107711" y="5182513"/>
            <a:ext cx="2900260" cy="201110"/>
          </a:xfrm>
          <a:prstGeom prst="leftRightArrow">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Pfeil nach links und rechts 12">
            <a:extLst>
              <a:ext uri="{FF2B5EF4-FFF2-40B4-BE49-F238E27FC236}">
                <a16:creationId xmlns:a16="http://schemas.microsoft.com/office/drawing/2014/main" id="{735C3ACE-E03E-89F0-DD82-78BAD0FF043B}"/>
              </a:ext>
            </a:extLst>
          </p:cNvPr>
          <p:cNvSpPr/>
          <p:nvPr/>
        </p:nvSpPr>
        <p:spPr>
          <a:xfrm rot="20037719">
            <a:off x="3907997" y="3850718"/>
            <a:ext cx="3209353" cy="151711"/>
          </a:xfrm>
          <a:prstGeom prst="leftRightArrow">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Pfeil nach links und rechts 13">
            <a:extLst>
              <a:ext uri="{FF2B5EF4-FFF2-40B4-BE49-F238E27FC236}">
                <a16:creationId xmlns:a16="http://schemas.microsoft.com/office/drawing/2014/main" id="{EF5412FB-356C-94B8-11CF-65414F8B2DDA}"/>
              </a:ext>
            </a:extLst>
          </p:cNvPr>
          <p:cNvSpPr/>
          <p:nvPr/>
        </p:nvSpPr>
        <p:spPr>
          <a:xfrm rot="1405930">
            <a:off x="4060397" y="3832998"/>
            <a:ext cx="3209353" cy="151711"/>
          </a:xfrm>
          <a:prstGeom prst="leftRightArrow">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Pfeil nach links und rechts 14">
            <a:extLst>
              <a:ext uri="{FF2B5EF4-FFF2-40B4-BE49-F238E27FC236}">
                <a16:creationId xmlns:a16="http://schemas.microsoft.com/office/drawing/2014/main" id="{33D3B651-123B-1155-4574-4DA2BE0347F4}"/>
              </a:ext>
            </a:extLst>
          </p:cNvPr>
          <p:cNvSpPr/>
          <p:nvPr/>
        </p:nvSpPr>
        <p:spPr>
          <a:xfrm rot="5400000">
            <a:off x="8000363" y="3777873"/>
            <a:ext cx="1978164" cy="131893"/>
          </a:xfrm>
          <a:prstGeom prst="leftRightArrow">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Pfeil nach links und rechts 15">
            <a:extLst>
              <a:ext uri="{FF2B5EF4-FFF2-40B4-BE49-F238E27FC236}">
                <a16:creationId xmlns:a16="http://schemas.microsoft.com/office/drawing/2014/main" id="{189C531B-CFF8-DCEC-67CC-0C79175B9170}"/>
              </a:ext>
            </a:extLst>
          </p:cNvPr>
          <p:cNvSpPr/>
          <p:nvPr/>
        </p:nvSpPr>
        <p:spPr>
          <a:xfrm rot="5400000">
            <a:off x="1220339" y="3845213"/>
            <a:ext cx="1978164" cy="131893"/>
          </a:xfrm>
          <a:prstGeom prst="leftRightArrow">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Sprechblase: rechteckig mit abgerundeten Ecken 2">
            <a:extLst>
              <a:ext uri="{FF2B5EF4-FFF2-40B4-BE49-F238E27FC236}">
                <a16:creationId xmlns:a16="http://schemas.microsoft.com/office/drawing/2014/main" id="{96BC63C3-B8AB-1C48-03C4-F92AB5ABEA29}"/>
              </a:ext>
            </a:extLst>
          </p:cNvPr>
          <p:cNvSpPr/>
          <p:nvPr/>
        </p:nvSpPr>
        <p:spPr>
          <a:xfrm>
            <a:off x="4159408" y="1904223"/>
            <a:ext cx="3405424" cy="2586398"/>
          </a:xfrm>
          <a:prstGeom prst="wedgeRoundRectCallout">
            <a:avLst/>
          </a:prstGeom>
        </p:spPr>
        <p:style>
          <a:lnRef idx="1">
            <a:schemeClr val="dk1"/>
          </a:lnRef>
          <a:fillRef idx="2">
            <a:schemeClr val="dk1"/>
          </a:fillRef>
          <a:effectRef idx="1">
            <a:schemeClr val="dk1"/>
          </a:effectRef>
          <a:fontRef idx="minor">
            <a:schemeClr val="dk1"/>
          </a:fontRef>
        </p:style>
        <p:txBody>
          <a:bodyPr rtlCol="0" anchor="ctr"/>
          <a:lstStyle/>
          <a:p>
            <a:pPr algn="ctr"/>
            <a:r>
              <a:rPr lang="de-DE" sz="3600"/>
              <a:t>Wo stehst du selbst?</a:t>
            </a:r>
          </a:p>
        </p:txBody>
      </p:sp>
    </p:spTree>
    <p:extLst>
      <p:ext uri="{BB962C8B-B14F-4D97-AF65-F5344CB8AC3E}">
        <p14:creationId xmlns:p14="http://schemas.microsoft.com/office/powerpoint/2010/main" val="4255649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C2B79F-DE39-7AA6-8583-3600D467A890}"/>
              </a:ext>
            </a:extLst>
          </p:cNvPr>
          <p:cNvSpPr>
            <a:spLocks noGrp="1"/>
          </p:cNvSpPr>
          <p:nvPr>
            <p:ph type="title"/>
          </p:nvPr>
        </p:nvSpPr>
        <p:spPr/>
        <p:txBody>
          <a:bodyPr/>
          <a:lstStyle/>
          <a:p>
            <a:r>
              <a:rPr lang="de-DE">
                <a:solidFill>
                  <a:srgbClr val="0070C0"/>
                </a:solidFill>
              </a:rPr>
              <a:t>Wie kann man Werte / Haltungen vermitteln?</a:t>
            </a:r>
          </a:p>
        </p:txBody>
      </p:sp>
      <p:sp>
        <p:nvSpPr>
          <p:cNvPr id="3" name="Inhaltsplatzhalter 2">
            <a:extLst>
              <a:ext uri="{FF2B5EF4-FFF2-40B4-BE49-F238E27FC236}">
                <a16:creationId xmlns:a16="http://schemas.microsoft.com/office/drawing/2014/main" id="{93B51590-6C26-BE2E-6A2E-20F0123CCB2A}"/>
              </a:ext>
            </a:extLst>
          </p:cNvPr>
          <p:cNvSpPr>
            <a:spLocks noGrp="1"/>
          </p:cNvSpPr>
          <p:nvPr>
            <p:ph idx="1"/>
          </p:nvPr>
        </p:nvSpPr>
        <p:spPr>
          <a:xfrm>
            <a:off x="838200" y="1825625"/>
            <a:ext cx="10515600" cy="4329567"/>
          </a:xfrm>
        </p:spPr>
        <p:txBody>
          <a:bodyPr vert="horz" lIns="91440" tIns="45720" rIns="91440" bIns="45720" rtlCol="0" anchor="t">
            <a:normAutofit/>
          </a:bodyPr>
          <a:lstStyle/>
          <a:p>
            <a:pPr marL="0" indent="0">
              <a:buNone/>
            </a:pPr>
            <a:r>
              <a:rPr lang="de-DE"/>
              <a:t> </a:t>
            </a:r>
            <a:r>
              <a:rPr lang="de-DE" b="1"/>
              <a:t>Drei Grundmodelle der Werteerziehung</a:t>
            </a:r>
            <a:r>
              <a:rPr lang="de-DE"/>
              <a:t> (nach Oser/Althof 1992)</a:t>
            </a:r>
          </a:p>
          <a:p>
            <a:pPr marL="0" indent="0">
              <a:buNone/>
            </a:pPr>
            <a:r>
              <a:rPr lang="de-DE" sz="1200" b="1">
                <a:ea typeface="+mn-lt"/>
                <a:cs typeface="+mn-lt"/>
              </a:rPr>
              <a:t>a) Romantisches Modell</a:t>
            </a:r>
            <a:endParaRPr lang="de-DE"/>
          </a:p>
          <a:p>
            <a:r>
              <a:rPr lang="de-DE" sz="1200">
                <a:ea typeface="+mn-lt"/>
                <a:cs typeface="+mn-lt"/>
              </a:rPr>
              <a:t>Selbstbildung der Werte im Reifungsprozess</a:t>
            </a:r>
            <a:endParaRPr lang="de-DE"/>
          </a:p>
          <a:p>
            <a:r>
              <a:rPr lang="de-DE" sz="1200">
                <a:ea typeface="+mn-lt"/>
                <a:cs typeface="+mn-lt"/>
              </a:rPr>
              <a:t>Werte entwickeln sich natürlich (Rousseau, Montessori)</a:t>
            </a:r>
            <a:endParaRPr lang="de-DE"/>
          </a:p>
          <a:p>
            <a:r>
              <a:rPr lang="de-DE" sz="1200">
                <a:ea typeface="+mn-lt"/>
                <a:cs typeface="+mn-lt"/>
              </a:rPr>
              <a:t>Rolle der Lehrperson: Entwicklung begleiten</a:t>
            </a:r>
            <a:endParaRPr lang="de-DE"/>
          </a:p>
          <a:p>
            <a:pPr marL="0" indent="0">
              <a:buNone/>
            </a:pPr>
            <a:r>
              <a:rPr lang="de-DE" sz="1200" b="1">
                <a:ea typeface="+mn-lt"/>
                <a:cs typeface="+mn-lt"/>
              </a:rPr>
              <a:t>b) Technologisches Modell</a:t>
            </a:r>
            <a:endParaRPr lang="de-DE"/>
          </a:p>
          <a:p>
            <a:r>
              <a:rPr lang="de-DE" sz="1200">
                <a:ea typeface="+mn-lt"/>
                <a:cs typeface="+mn-lt"/>
              </a:rPr>
              <a:t>Werte sind lehrbar und erlernbar (Brezinka)</a:t>
            </a:r>
            <a:endParaRPr lang="de-DE"/>
          </a:p>
          <a:p>
            <a:r>
              <a:rPr lang="de-DE" sz="1200">
                <a:ea typeface="+mn-lt"/>
                <a:cs typeface="+mn-lt"/>
              </a:rPr>
              <a:t>Vermittlung durch: </a:t>
            </a:r>
            <a:r>
              <a:rPr lang="de-DE" sz="1200" b="1">
                <a:ea typeface="+mn-lt"/>
                <a:cs typeface="+mn-lt"/>
              </a:rPr>
              <a:t>Instruktion, Vorbild, Verstärkung, Übung</a:t>
            </a:r>
            <a:endParaRPr lang="de-DE"/>
          </a:p>
          <a:p>
            <a:r>
              <a:rPr lang="de-DE" sz="1200">
                <a:ea typeface="+mn-lt"/>
                <a:cs typeface="+mn-lt"/>
              </a:rPr>
              <a:t>Schule als Institution der Wertevermittlung</a:t>
            </a:r>
            <a:endParaRPr lang="de-DE"/>
          </a:p>
          <a:p>
            <a:pPr marL="0" indent="0">
              <a:buNone/>
            </a:pPr>
            <a:r>
              <a:rPr lang="de-DE" sz="1200" b="1">
                <a:ea typeface="+mn-lt"/>
                <a:cs typeface="+mn-lt"/>
              </a:rPr>
              <a:t>c) Konstruktivistisches Modell</a:t>
            </a:r>
            <a:endParaRPr lang="de-DE"/>
          </a:p>
          <a:p>
            <a:r>
              <a:rPr lang="de-DE" sz="1200">
                <a:ea typeface="+mn-lt"/>
                <a:cs typeface="+mn-lt"/>
              </a:rPr>
              <a:t>Werte entstehen durch </a:t>
            </a:r>
            <a:r>
              <a:rPr lang="de-DE" sz="1200" b="1">
                <a:ea typeface="+mn-lt"/>
                <a:cs typeface="+mn-lt"/>
              </a:rPr>
              <a:t>Auseinandersetzung</a:t>
            </a:r>
            <a:r>
              <a:rPr lang="de-DE" sz="1200">
                <a:ea typeface="+mn-lt"/>
                <a:cs typeface="+mn-lt"/>
              </a:rPr>
              <a:t> mit Dilemmasituationen</a:t>
            </a:r>
            <a:endParaRPr lang="de-DE"/>
          </a:p>
          <a:p>
            <a:r>
              <a:rPr lang="de-DE" sz="1200" b="1">
                <a:ea typeface="+mn-lt"/>
                <a:cs typeface="+mn-lt"/>
              </a:rPr>
              <a:t>Diskurspädagogik (Oser)</a:t>
            </a:r>
            <a:endParaRPr lang="de-DE" b="1"/>
          </a:p>
          <a:p>
            <a:r>
              <a:rPr lang="de-DE" sz="1200" b="1">
                <a:ea typeface="+mn-lt"/>
                <a:cs typeface="+mn-lt"/>
              </a:rPr>
              <a:t>Konstanzer Methode der </a:t>
            </a:r>
            <a:r>
              <a:rPr lang="de-DE" sz="1200" b="1" err="1">
                <a:ea typeface="+mn-lt"/>
                <a:cs typeface="+mn-lt"/>
              </a:rPr>
              <a:t>Dilemmadiskussion</a:t>
            </a:r>
            <a:endParaRPr lang="de-DE" b="1" err="1"/>
          </a:p>
          <a:p>
            <a:r>
              <a:rPr lang="de-DE" sz="1200">
                <a:ea typeface="+mn-lt"/>
                <a:cs typeface="+mn-lt"/>
              </a:rPr>
              <a:t>Reflexion statt Instruktion</a:t>
            </a:r>
            <a:endParaRPr lang="de-DE"/>
          </a:p>
          <a:p>
            <a:endParaRPr lang="de-DE"/>
          </a:p>
        </p:txBody>
      </p:sp>
      <p:sp>
        <p:nvSpPr>
          <p:cNvPr id="4" name="Arrow: Down 3">
            <a:extLst>
              <a:ext uri="{FF2B5EF4-FFF2-40B4-BE49-F238E27FC236}">
                <a16:creationId xmlns:a16="http://schemas.microsoft.com/office/drawing/2014/main" id="{F8A76740-2EAA-802D-B429-65EBA1ED54B8}"/>
              </a:ext>
            </a:extLst>
          </p:cNvPr>
          <p:cNvSpPr/>
          <p:nvPr/>
        </p:nvSpPr>
        <p:spPr>
          <a:xfrm>
            <a:off x="7310846" y="3790406"/>
            <a:ext cx="484632" cy="97840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Left 4">
            <a:extLst>
              <a:ext uri="{FF2B5EF4-FFF2-40B4-BE49-F238E27FC236}">
                <a16:creationId xmlns:a16="http://schemas.microsoft.com/office/drawing/2014/main" id="{A62A2019-8E59-1A02-B1A1-E4E3374C421F}"/>
              </a:ext>
            </a:extLst>
          </p:cNvPr>
          <p:cNvSpPr/>
          <p:nvPr/>
        </p:nvSpPr>
        <p:spPr>
          <a:xfrm>
            <a:off x="7587342" y="5660571"/>
            <a:ext cx="978408" cy="484632"/>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Right 5">
            <a:extLst>
              <a:ext uri="{FF2B5EF4-FFF2-40B4-BE49-F238E27FC236}">
                <a16:creationId xmlns:a16="http://schemas.microsoft.com/office/drawing/2014/main" id="{974CF6B1-C270-5493-91B9-A278F1532D20}"/>
              </a:ext>
            </a:extLst>
          </p:cNvPr>
          <p:cNvSpPr/>
          <p:nvPr/>
        </p:nvSpPr>
        <p:spPr>
          <a:xfrm>
            <a:off x="6672942" y="5355771"/>
            <a:ext cx="978408" cy="49551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Up 6">
            <a:extLst>
              <a:ext uri="{FF2B5EF4-FFF2-40B4-BE49-F238E27FC236}">
                <a16:creationId xmlns:a16="http://schemas.microsoft.com/office/drawing/2014/main" id="{81D1D43F-238A-2507-C55A-0C8EF6329647}"/>
              </a:ext>
            </a:extLst>
          </p:cNvPr>
          <p:cNvSpPr/>
          <p:nvPr/>
        </p:nvSpPr>
        <p:spPr>
          <a:xfrm>
            <a:off x="6651171" y="2569028"/>
            <a:ext cx="484632" cy="978408"/>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5278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46EC1D-1EE9-EBEA-A0DE-5DA4F4DB5EF8}"/>
              </a:ext>
            </a:extLst>
          </p:cNvPr>
          <p:cNvSpPr>
            <a:spLocks noGrp="1"/>
          </p:cNvSpPr>
          <p:nvPr>
            <p:ph type="title"/>
          </p:nvPr>
        </p:nvSpPr>
        <p:spPr/>
        <p:txBody>
          <a:bodyPr/>
          <a:lstStyle/>
          <a:p>
            <a:r>
              <a:rPr lang="de-DE">
                <a:solidFill>
                  <a:srgbClr val="0070C0"/>
                </a:solidFill>
              </a:rPr>
              <a:t>Werte klären / entwickeln</a:t>
            </a:r>
          </a:p>
        </p:txBody>
      </p:sp>
      <p:sp>
        <p:nvSpPr>
          <p:cNvPr id="3" name="Inhaltsplatzhalter 2">
            <a:extLst>
              <a:ext uri="{FF2B5EF4-FFF2-40B4-BE49-F238E27FC236}">
                <a16:creationId xmlns:a16="http://schemas.microsoft.com/office/drawing/2014/main" id="{34DA000C-B00C-925E-6815-81CAA724E5E7}"/>
              </a:ext>
            </a:extLst>
          </p:cNvPr>
          <p:cNvSpPr>
            <a:spLocks noGrp="1"/>
          </p:cNvSpPr>
          <p:nvPr>
            <p:ph idx="1"/>
          </p:nvPr>
        </p:nvSpPr>
        <p:spPr/>
        <p:txBody>
          <a:bodyPr vert="horz" lIns="91440" tIns="45720" rIns="91440" bIns="45720" rtlCol="0" anchor="t">
            <a:normAutofit/>
          </a:bodyPr>
          <a:lstStyle/>
          <a:p>
            <a:pPr marL="0" indent="0">
              <a:buNone/>
            </a:pPr>
            <a:r>
              <a:rPr lang="de-DE" sz="2000">
                <a:solidFill>
                  <a:srgbClr val="555555"/>
                </a:solidFill>
                <a:highlight>
                  <a:srgbClr val="FFFFFF"/>
                </a:highlight>
                <a:ea typeface="+mn-lt"/>
                <a:cs typeface="+mn-lt"/>
              </a:rPr>
              <a:t>Bedingungszusammenhänge moralischer Erziehungs- und Bildungsprozesse nach Oser (1998) </a:t>
            </a:r>
            <a:endParaRPr lang="de-DE"/>
          </a:p>
          <a:p>
            <a:r>
              <a:rPr lang="de-DE" sz="2000">
                <a:solidFill>
                  <a:srgbClr val="555555"/>
                </a:solidFill>
                <a:highlight>
                  <a:srgbClr val="FFFFFF"/>
                </a:highlight>
                <a:ea typeface="+mn-lt"/>
                <a:cs typeface="+mn-lt"/>
              </a:rPr>
              <a:t>1) In individuellen Lebensläufen und Bildungsgängen spielen negative moralische Erfahrungen sowie die Art ihrer Bearbeitung eine wichtige Rolle. </a:t>
            </a:r>
          </a:p>
          <a:p>
            <a:r>
              <a:rPr lang="de-DE" sz="2000">
                <a:solidFill>
                  <a:srgbClr val="555555"/>
                </a:solidFill>
                <a:highlight>
                  <a:srgbClr val="FFFFFF"/>
                </a:highlight>
                <a:ea typeface="+mn-lt"/>
                <a:cs typeface="+mn-lt"/>
              </a:rPr>
              <a:t>2) Die bildende Wirkung negativer moralischer Erfahrungen hängt davon ab, ob sie zwischen den Erziehenden und zu Erziehenden thematisiert, öffentlich diskutiert und interindividuell bearbeitet werden. </a:t>
            </a:r>
          </a:p>
          <a:p>
            <a:r>
              <a:rPr lang="de-DE" sz="2000">
                <a:solidFill>
                  <a:srgbClr val="555555"/>
                </a:solidFill>
                <a:highlight>
                  <a:srgbClr val="FFFFFF"/>
                </a:highlight>
                <a:ea typeface="+mn-lt"/>
                <a:cs typeface="+mn-lt"/>
              </a:rPr>
              <a:t>3) Geschieht dies, so können negative moralische Erfahrungen hilfreich sein, um Regeln für das Tun des Guten zu stärken und zu befestigen. </a:t>
            </a:r>
          </a:p>
          <a:p>
            <a:r>
              <a:rPr lang="de-DE" sz="2000">
                <a:solidFill>
                  <a:srgbClr val="555555"/>
                </a:solidFill>
                <a:highlight>
                  <a:srgbClr val="FFFFFF"/>
                </a:highlight>
                <a:ea typeface="+mn-lt"/>
                <a:cs typeface="+mn-lt"/>
              </a:rPr>
              <a:t>4) Die bildende Kraft negativer moralischer Erfahrungen ist darüber vermittelt, dass das in ihnen thematisierte Negative oder Böse spiegelbildlich auf das Positive oder Gute verweist.</a:t>
            </a:r>
            <a:br>
              <a:rPr lang="de-DE" sz="2000">
                <a:highlight>
                  <a:srgbClr val="FFFFFF"/>
                </a:highlight>
                <a:ea typeface="+mn-lt"/>
                <a:cs typeface="+mn-lt"/>
              </a:rPr>
            </a:br>
            <a:endParaRPr lang="de-DE" sz="2000">
              <a:solidFill>
                <a:srgbClr val="555555"/>
              </a:solidFill>
              <a:highlight>
                <a:srgbClr val="FFFFFF"/>
              </a:highlight>
              <a:ea typeface="+mn-lt"/>
              <a:cs typeface="+mn-lt"/>
            </a:endParaRPr>
          </a:p>
          <a:p>
            <a:pPr marL="0" indent="0">
              <a:buNone/>
            </a:pPr>
            <a:r>
              <a:rPr lang="de-DE" sz="2000" err="1">
                <a:solidFill>
                  <a:srgbClr val="555555"/>
                </a:solidFill>
                <a:highlight>
                  <a:srgbClr val="FFFFFF"/>
                </a:highlight>
                <a:ea typeface="+mn-lt"/>
                <a:cs typeface="+mn-lt"/>
              </a:rPr>
              <a:t>Stepkowski</a:t>
            </a:r>
            <a:r>
              <a:rPr lang="de-DE" sz="2000">
                <a:solidFill>
                  <a:srgbClr val="555555"/>
                </a:solidFill>
                <a:highlight>
                  <a:srgbClr val="FFFFFF"/>
                </a:highlight>
                <a:ea typeface="+mn-lt"/>
                <a:cs typeface="+mn-lt"/>
              </a:rPr>
              <a:t>, Dariusz, et al. </a:t>
            </a:r>
            <a:r>
              <a:rPr lang="de-DE" sz="2000" i="1">
                <a:solidFill>
                  <a:srgbClr val="555555"/>
                </a:solidFill>
                <a:ea typeface="+mn-lt"/>
                <a:cs typeface="+mn-lt"/>
              </a:rPr>
              <a:t>Bildung - Moral - Demokratie : Theorien und Konzepte Moralischer Erziehung und Bildung und Ihre Beziehungen Zu Ethik und Politik</a:t>
            </a:r>
            <a:r>
              <a:rPr lang="de-DE" sz="2000">
                <a:solidFill>
                  <a:srgbClr val="555555"/>
                </a:solidFill>
                <a:highlight>
                  <a:srgbClr val="FFFFFF"/>
                </a:highlight>
                <a:ea typeface="+mn-lt"/>
                <a:cs typeface="+mn-lt"/>
              </a:rPr>
              <a:t>, BRILL, 2015.</a:t>
            </a:r>
            <a:r>
              <a:rPr lang="de-DE" sz="2000" i="1">
                <a:solidFill>
                  <a:srgbClr val="555555"/>
                </a:solidFill>
                <a:ea typeface="+mn-lt"/>
                <a:cs typeface="+mn-lt"/>
              </a:rPr>
              <a:t> </a:t>
            </a:r>
            <a:endParaRPr lang="de-DE" sz="1100">
              <a:solidFill>
                <a:srgbClr val="555555"/>
              </a:solidFill>
              <a:highlight>
                <a:srgbClr val="FFFFFF"/>
              </a:highlight>
            </a:endParaRPr>
          </a:p>
        </p:txBody>
      </p:sp>
    </p:spTree>
    <p:extLst>
      <p:ext uri="{BB962C8B-B14F-4D97-AF65-F5344CB8AC3E}">
        <p14:creationId xmlns:p14="http://schemas.microsoft.com/office/powerpoint/2010/main" val="366641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1DC6ABD-215C-4EA8-A483-CEF5B99AB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DD39B16-D919-8B47-1036-DC5FF57BD9F3}"/>
              </a:ext>
            </a:extLst>
          </p:cNvPr>
          <p:cNvSpPr>
            <a:spLocks noGrp="1"/>
          </p:cNvSpPr>
          <p:nvPr>
            <p:ph type="title"/>
          </p:nvPr>
        </p:nvSpPr>
        <p:spPr>
          <a:xfrm>
            <a:off x="599609" y="679731"/>
            <a:ext cx="4171994" cy="3736540"/>
          </a:xfrm>
        </p:spPr>
        <p:txBody>
          <a:bodyPr vert="horz" lIns="91440" tIns="45720" rIns="91440" bIns="45720" rtlCol="0" anchor="b">
            <a:normAutofit/>
          </a:bodyPr>
          <a:lstStyle/>
          <a:p>
            <a:r>
              <a:rPr lang="en-US" sz="5100" kern="1200">
                <a:solidFill>
                  <a:schemeClr val="tx1"/>
                </a:solidFill>
                <a:latin typeface="+mj-lt"/>
                <a:ea typeface="+mj-ea"/>
                <a:cs typeface="+mj-cs"/>
              </a:rPr>
              <a:t>Konkrete Dilemma-Diskussion mit der Klasse </a:t>
            </a:r>
          </a:p>
        </p:txBody>
      </p:sp>
      <p:grpSp>
        <p:nvGrpSpPr>
          <p:cNvPr id="12" name="Group 11">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416432" y="1"/>
            <a:ext cx="2446384" cy="5777808"/>
            <a:chOff x="329184" y="1"/>
            <a:chExt cx="524256" cy="5777808"/>
          </a:xfrm>
        </p:grpSpPr>
        <p:cxnSp>
          <p:nvCxnSpPr>
            <p:cNvPr id="13" name="Straight Connector 12">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1"/>
              <a:ext cx="524256" cy="55321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86598" y="269324"/>
            <a:ext cx="6116779" cy="620877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nhaltsplatzhalter 4" descr="Ein Bild, das Text, Screenshot, Quittung, Reihe enthält.&#10;&#10;KI-generierte Inhalte können fehlerhaft sein.">
            <a:extLst>
              <a:ext uri="{FF2B5EF4-FFF2-40B4-BE49-F238E27FC236}">
                <a16:creationId xmlns:a16="http://schemas.microsoft.com/office/drawing/2014/main" id="{31F0E32C-DBCD-A24B-9FFE-5661E5A8DB45}"/>
              </a:ext>
            </a:extLst>
          </p:cNvPr>
          <p:cNvPicPr>
            <a:picLocks noGrp="1" noChangeAspect="1"/>
          </p:cNvPicPr>
          <p:nvPr>
            <p:ph idx="1"/>
          </p:nvPr>
        </p:nvPicPr>
        <p:blipFill>
          <a:blip r:embed="rId3"/>
          <a:stretch>
            <a:fillRect/>
          </a:stretch>
        </p:blipFill>
        <p:spPr>
          <a:xfrm>
            <a:off x="6452419" y="557360"/>
            <a:ext cx="3985136" cy="5632704"/>
          </a:xfrm>
          <a:prstGeom prst="rect">
            <a:avLst/>
          </a:prstGeom>
        </p:spPr>
      </p:pic>
    </p:spTree>
    <p:extLst>
      <p:ext uri="{BB962C8B-B14F-4D97-AF65-F5344CB8AC3E}">
        <p14:creationId xmlns:p14="http://schemas.microsoft.com/office/powerpoint/2010/main" val="2081493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A80861-9623-01F3-151D-2E542FE93056}"/>
              </a:ext>
            </a:extLst>
          </p:cNvPr>
          <p:cNvSpPr>
            <a:spLocks noGrp="1"/>
          </p:cNvSpPr>
          <p:nvPr>
            <p:ph type="title"/>
          </p:nvPr>
        </p:nvSpPr>
        <p:spPr/>
        <p:txBody>
          <a:bodyPr/>
          <a:lstStyle/>
          <a:p>
            <a:r>
              <a:rPr lang="de-DE"/>
              <a:t>Allem gerecht werden?</a:t>
            </a:r>
          </a:p>
        </p:txBody>
      </p:sp>
      <p:graphicFrame>
        <p:nvGraphicFramePr>
          <p:cNvPr id="4" name="Inhaltsplatzhalter 3">
            <a:extLst>
              <a:ext uri="{FF2B5EF4-FFF2-40B4-BE49-F238E27FC236}">
                <a16:creationId xmlns:a16="http://schemas.microsoft.com/office/drawing/2014/main" id="{B6154F73-55B5-E3F2-E729-AEB5D838541F}"/>
              </a:ext>
            </a:extLst>
          </p:cNvPr>
          <p:cNvGraphicFramePr>
            <a:graphicFrameLocks noGrp="1"/>
          </p:cNvGraphicFramePr>
          <p:nvPr>
            <p:ph idx="1"/>
            <p:extLst>
              <p:ext uri="{D42A27DB-BD31-4B8C-83A1-F6EECF244321}">
                <p14:modId xmlns:p14="http://schemas.microsoft.com/office/powerpoint/2010/main" val="160460443"/>
              </p:ext>
            </p:extLst>
          </p:nvPr>
        </p:nvGraphicFramePr>
        <p:xfrm>
          <a:off x="838200" y="1909132"/>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190776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41617C-0DC6-AC62-04E9-D03652B09C46}"/>
              </a:ext>
            </a:extLst>
          </p:cNvPr>
          <p:cNvSpPr>
            <a:spLocks noGrp="1"/>
          </p:cNvSpPr>
          <p:nvPr>
            <p:ph type="title"/>
          </p:nvPr>
        </p:nvSpPr>
        <p:spPr/>
        <p:txBody>
          <a:bodyPr/>
          <a:lstStyle/>
          <a:p>
            <a:r>
              <a:rPr lang="de-DE">
                <a:solidFill>
                  <a:schemeClr val="tx2">
                    <a:lumMod val="75000"/>
                    <a:lumOff val="25000"/>
                  </a:schemeClr>
                </a:solidFill>
              </a:rPr>
              <a:t>Thesen für das pädagogische Handeln</a:t>
            </a:r>
          </a:p>
        </p:txBody>
      </p:sp>
      <p:sp>
        <p:nvSpPr>
          <p:cNvPr id="3" name="Inhaltsplatzhalter 2">
            <a:extLst>
              <a:ext uri="{FF2B5EF4-FFF2-40B4-BE49-F238E27FC236}">
                <a16:creationId xmlns:a16="http://schemas.microsoft.com/office/drawing/2014/main" id="{B6CF29EF-C4A3-DE7A-6415-1A320C2A8777}"/>
              </a:ext>
            </a:extLst>
          </p:cNvPr>
          <p:cNvSpPr>
            <a:spLocks noGrp="1"/>
          </p:cNvSpPr>
          <p:nvPr>
            <p:ph idx="1"/>
          </p:nvPr>
        </p:nvSpPr>
        <p:spPr/>
        <p:txBody>
          <a:bodyPr>
            <a:normAutofit/>
          </a:bodyPr>
          <a:lstStyle/>
          <a:p>
            <a:r>
              <a:rPr lang="de-DE"/>
              <a:t>Beim Lernen geht es ums Können! </a:t>
            </a:r>
            <a:r>
              <a:rPr lang="de-DE" i="1"/>
              <a:t>Nur du </a:t>
            </a:r>
            <a:r>
              <a:rPr lang="de-DE"/>
              <a:t>kannst lernen. Die KI tut es nicht für dich.</a:t>
            </a:r>
          </a:p>
          <a:p>
            <a:r>
              <a:rPr lang="de-DE"/>
              <a:t>Kompetent werden </a:t>
            </a:r>
            <a:r>
              <a:rPr lang="de-DE" err="1"/>
              <a:t>heisst</a:t>
            </a:r>
            <a:r>
              <a:rPr lang="de-DE"/>
              <a:t>: </a:t>
            </a:r>
            <a:r>
              <a:rPr lang="de-DE" i="1"/>
              <a:t>selber</a:t>
            </a:r>
            <a:r>
              <a:rPr lang="de-DE"/>
              <a:t> denken, </a:t>
            </a:r>
            <a:r>
              <a:rPr lang="de-DE" i="1"/>
              <a:t>selber</a:t>
            </a:r>
            <a:r>
              <a:rPr lang="de-DE"/>
              <a:t> sprechen, </a:t>
            </a:r>
            <a:r>
              <a:rPr lang="de-DE" i="1"/>
              <a:t>selber</a:t>
            </a:r>
            <a:r>
              <a:rPr lang="de-DE"/>
              <a:t> schreiben und </a:t>
            </a:r>
            <a:r>
              <a:rPr lang="de-DE" i="1"/>
              <a:t>selber</a:t>
            </a:r>
            <a:r>
              <a:rPr lang="de-DE"/>
              <a:t> handeln können. Und dabei etwas erleben!</a:t>
            </a:r>
          </a:p>
          <a:p>
            <a:r>
              <a:rPr lang="de-DE"/>
              <a:t>LP müssen minimale Lernziele (Mindeststandards) definieren, die </a:t>
            </a:r>
            <a:r>
              <a:rPr lang="de-DE" i="1"/>
              <a:t>ohne</a:t>
            </a:r>
            <a:r>
              <a:rPr lang="de-DE"/>
              <a:t> KI erreicht werden müssen.</a:t>
            </a:r>
          </a:p>
          <a:p>
            <a:r>
              <a:rPr lang="de-DE"/>
              <a:t>LP müssen mit </a:t>
            </a:r>
            <a:r>
              <a:rPr lang="de-DE" err="1"/>
              <a:t>SuS</a:t>
            </a:r>
            <a:r>
              <a:rPr lang="de-DE"/>
              <a:t> selbstkritisch nachdenken und diskursiv ausdiskutieren, welche Verwendung der KI „legitim“ und sinnvoll ist und welche nicht.</a:t>
            </a:r>
          </a:p>
        </p:txBody>
      </p:sp>
    </p:spTree>
    <p:extLst>
      <p:ext uri="{BB962C8B-B14F-4D97-AF65-F5344CB8AC3E}">
        <p14:creationId xmlns:p14="http://schemas.microsoft.com/office/powerpoint/2010/main" val="3187143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08A37C-727B-0C4D-F549-66B7F71702E1}"/>
              </a:ext>
            </a:extLst>
          </p:cNvPr>
          <p:cNvSpPr>
            <a:spLocks noGrp="1"/>
          </p:cNvSpPr>
          <p:nvPr>
            <p:ph type="title"/>
          </p:nvPr>
        </p:nvSpPr>
        <p:spPr>
          <a:xfrm>
            <a:off x="835068" y="365125"/>
            <a:ext cx="10518732" cy="1325563"/>
          </a:xfrm>
        </p:spPr>
        <p:txBody>
          <a:bodyPr/>
          <a:lstStyle/>
          <a:p>
            <a:r>
              <a:rPr lang="de-DE">
                <a:solidFill>
                  <a:srgbClr val="0070C0"/>
                </a:solidFill>
              </a:rPr>
              <a:t>Schluss-Diskussion</a:t>
            </a:r>
          </a:p>
        </p:txBody>
      </p:sp>
      <p:graphicFrame>
        <p:nvGraphicFramePr>
          <p:cNvPr id="5" name="Inhaltsplatzhalter 4">
            <a:extLst>
              <a:ext uri="{FF2B5EF4-FFF2-40B4-BE49-F238E27FC236}">
                <a16:creationId xmlns:a16="http://schemas.microsoft.com/office/drawing/2014/main" id="{0D2933BF-BEB1-1B4B-D3BD-4801B79002E2}"/>
              </a:ext>
            </a:extLst>
          </p:cNvPr>
          <p:cNvGraphicFramePr>
            <a:graphicFrameLocks noGrp="1"/>
          </p:cNvGraphicFramePr>
          <p:nvPr>
            <p:ph idx="1"/>
            <p:extLst>
              <p:ext uri="{D42A27DB-BD31-4B8C-83A1-F6EECF244321}">
                <p14:modId xmlns:p14="http://schemas.microsoft.com/office/powerpoint/2010/main" val="3531422072"/>
              </p:ext>
            </p:extLst>
          </p:nvPr>
        </p:nvGraphicFramePr>
        <p:xfrm>
          <a:off x="835068" y="1461369"/>
          <a:ext cx="10515600" cy="5153844"/>
        </p:xfrm>
        <a:graphic>
          <a:graphicData uri="http://schemas.openxmlformats.org/drawingml/2006/table">
            <a:tbl>
              <a:tblPr bandRow="1">
                <a:tableStyleId>{5C22544A-7EE6-4342-B048-85BDC9FD1C3A}</a:tableStyleId>
              </a:tblPr>
              <a:tblGrid>
                <a:gridCol w="1772479">
                  <a:extLst>
                    <a:ext uri="{9D8B030D-6E8A-4147-A177-3AD203B41FA5}">
                      <a16:colId xmlns:a16="http://schemas.microsoft.com/office/drawing/2014/main" val="2172101110"/>
                    </a:ext>
                  </a:extLst>
                </a:gridCol>
                <a:gridCol w="8743121">
                  <a:extLst>
                    <a:ext uri="{9D8B030D-6E8A-4147-A177-3AD203B41FA5}">
                      <a16:colId xmlns:a16="http://schemas.microsoft.com/office/drawing/2014/main" val="2375257875"/>
                    </a:ext>
                  </a:extLst>
                </a:gridCol>
              </a:tblGrid>
              <a:tr h="390959">
                <a:tc>
                  <a:txBody>
                    <a:bodyPr/>
                    <a:lstStyle/>
                    <a:p>
                      <a:pPr fontAlgn="t">
                        <a:buNone/>
                      </a:pPr>
                      <a:endParaRPr lang="de-DE">
                        <a:effectLst/>
                      </a:endParaRPr>
                    </a:p>
                  </a:txBody>
                  <a:tcPr marL="55626" marR="55626" marT="27813" marB="27813">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3174" cap="flat" cmpd="sng" algn="ctr">
                      <a:solidFill>
                        <a:srgbClr val="FFFFFF"/>
                      </a:solidFill>
                      <a:prstDash val="solid"/>
                      <a:round/>
                      <a:headEnd type="none" w="med" len="med"/>
                      <a:tailEnd type="none" w="med" len="med"/>
                    </a:lnB>
                    <a:solidFill>
                      <a:srgbClr val="A02B93"/>
                    </a:solidFill>
                  </a:tcPr>
                </a:tc>
                <a:tc>
                  <a:txBody>
                    <a:bodyPr/>
                    <a:lstStyle/>
                    <a:p>
                      <a:pPr algn="l" rtl="0" fontAlgn="base">
                        <a:lnSpc>
                          <a:spcPct val="100000"/>
                        </a:lnSpc>
                        <a:buNone/>
                      </a:pPr>
                      <a:r>
                        <a:rPr lang="de-DE" sz="2400" b="1" i="0">
                          <a:solidFill>
                            <a:srgbClr val="FFFFFF"/>
                          </a:solidFill>
                          <a:effectLst/>
                          <a:latin typeface="Aptos"/>
                        </a:rPr>
                        <a:t>Positiv und negativ erlebte Situationen mit KI (im Unterricht)</a:t>
                      </a:r>
                      <a:endParaRPr lang="de-DE" b="1" i="0">
                        <a:solidFill>
                          <a:srgbClr val="FFFFFF"/>
                        </a:solidFill>
                        <a:effectLst/>
                        <a:latin typeface="Aptos"/>
                      </a:endParaRPr>
                    </a:p>
                  </a:txBody>
                  <a:tcPr marL="55626" marR="55626" marT="27813" marB="27813">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3174" cap="flat" cmpd="sng" algn="ctr">
                      <a:solidFill>
                        <a:srgbClr val="FFFFFF"/>
                      </a:solidFill>
                      <a:prstDash val="solid"/>
                      <a:round/>
                      <a:headEnd type="none" w="med" len="med"/>
                      <a:tailEnd type="none" w="med" len="med"/>
                    </a:lnB>
                    <a:solidFill>
                      <a:srgbClr val="A02B93"/>
                    </a:solidFill>
                  </a:tcPr>
                </a:tc>
                <a:extLst>
                  <a:ext uri="{0D108BD9-81ED-4DB2-BD59-A6C34878D82A}">
                    <a16:rowId xmlns:a16="http://schemas.microsoft.com/office/drawing/2014/main" val="293547364"/>
                  </a:ext>
                </a:extLst>
              </a:tr>
              <a:tr h="1628383">
                <a:tc>
                  <a:txBody>
                    <a:bodyPr/>
                    <a:lstStyle/>
                    <a:p>
                      <a:pPr algn="r" rtl="0" fontAlgn="base">
                        <a:lnSpc>
                          <a:spcPct val="100000"/>
                        </a:lnSpc>
                        <a:buNone/>
                      </a:pPr>
                      <a:r>
                        <a:rPr lang="de-DE" sz="2400" b="0" i="0">
                          <a:solidFill>
                            <a:srgbClr val="000000"/>
                          </a:solidFill>
                          <a:effectLst/>
                          <a:latin typeface="Aptos"/>
                        </a:rPr>
                        <a:t>Was tun?</a:t>
                      </a:r>
                      <a:endParaRPr lang="de-DE" b="0" i="0">
                        <a:solidFill>
                          <a:srgbClr val="000000"/>
                        </a:solidFill>
                        <a:effectLst/>
                        <a:latin typeface="Aptos"/>
                      </a:endParaRPr>
                    </a:p>
                  </a:txBody>
                  <a:tcPr marL="55626" marR="55626" marT="27813" marB="27813">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3174"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FCDDC"/>
                    </a:solidFill>
                  </a:tcPr>
                </a:tc>
                <a:tc>
                  <a:txBody>
                    <a:bodyPr/>
                    <a:lstStyle/>
                    <a:p>
                      <a:pPr marL="342900" lvl="0" indent="-342900" algn="l" rtl="0" fontAlgn="base">
                        <a:lnSpc>
                          <a:spcPct val="100000"/>
                        </a:lnSpc>
                        <a:buFont typeface="+mj-lt"/>
                        <a:buAutoNum type="arabicPeriod"/>
                      </a:pPr>
                      <a:r>
                        <a:rPr lang="de-DE" sz="2400" b="0" i="0">
                          <a:solidFill>
                            <a:srgbClr val="000000"/>
                          </a:solidFill>
                          <a:effectLst/>
                          <a:latin typeface="Aptos"/>
                        </a:rPr>
                        <a:t>Wählt in der Gruppe eine Dilemma-Situation aus und diskutiert den gewählten Lösungsansatz.</a:t>
                      </a:r>
                    </a:p>
                    <a:p>
                      <a:pPr marL="342900" lvl="0" indent="-342900" algn="l">
                        <a:lnSpc>
                          <a:spcPct val="100000"/>
                        </a:lnSpc>
                        <a:buAutoNum type="arabicPeriod"/>
                      </a:pPr>
                      <a:r>
                        <a:rPr lang="de-DE" sz="2400" b="0" i="0">
                          <a:solidFill>
                            <a:srgbClr val="000000"/>
                          </a:solidFill>
                          <a:effectLst/>
                          <a:latin typeface="Aptos"/>
                        </a:rPr>
                        <a:t>Inwiefern berücksichtigt der Lösungsansatz alle drei  Perspektiven (LP, </a:t>
                      </a:r>
                      <a:r>
                        <a:rPr lang="de-DE" sz="2400" b="0" i="0" err="1">
                          <a:solidFill>
                            <a:srgbClr val="000000"/>
                          </a:solidFill>
                          <a:effectLst/>
                          <a:latin typeface="Aptos"/>
                        </a:rPr>
                        <a:t>SuS</a:t>
                      </a:r>
                      <a:r>
                        <a:rPr lang="de-DE" sz="2400" b="0" i="0">
                          <a:solidFill>
                            <a:srgbClr val="000000"/>
                          </a:solidFill>
                          <a:effectLst/>
                          <a:latin typeface="Aptos"/>
                        </a:rPr>
                        <a:t>, Institution)?</a:t>
                      </a:r>
                    </a:p>
                    <a:p>
                      <a:pPr marL="342900" lvl="0" indent="-342900" algn="l">
                        <a:lnSpc>
                          <a:spcPct val="100000"/>
                        </a:lnSpc>
                        <a:buAutoNum type="arabicPeriod"/>
                      </a:pPr>
                      <a:r>
                        <a:rPr lang="de-DE" sz="2400"/>
                        <a:t>Haltet Konsequenzen und Fragen fest.</a:t>
                      </a:r>
                    </a:p>
                  </a:txBody>
                  <a:tcPr marL="55626" marR="55626" marT="27813" marB="27813">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3174"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FCDDC"/>
                    </a:solidFill>
                  </a:tcPr>
                </a:tc>
                <a:extLst>
                  <a:ext uri="{0D108BD9-81ED-4DB2-BD59-A6C34878D82A}">
                    <a16:rowId xmlns:a16="http://schemas.microsoft.com/office/drawing/2014/main" val="3916017983"/>
                  </a:ext>
                </a:extLst>
              </a:tr>
              <a:tr h="390959">
                <a:tc>
                  <a:txBody>
                    <a:bodyPr/>
                    <a:lstStyle/>
                    <a:p>
                      <a:pPr algn="r" rtl="0" fontAlgn="base">
                        <a:lnSpc>
                          <a:spcPct val="100000"/>
                        </a:lnSpc>
                        <a:buNone/>
                      </a:pPr>
                      <a:r>
                        <a:rPr lang="de-DE" sz="2400" b="0" i="0">
                          <a:solidFill>
                            <a:srgbClr val="000000"/>
                          </a:solidFill>
                          <a:effectLst/>
                          <a:latin typeface="Aptos"/>
                        </a:rPr>
                        <a:t>Ziel</a:t>
                      </a:r>
                      <a:endParaRPr lang="de-DE" b="0" i="0">
                        <a:solidFill>
                          <a:srgbClr val="000000"/>
                        </a:solidFill>
                        <a:effectLst/>
                        <a:latin typeface="Aptos"/>
                      </a:endParaRPr>
                    </a:p>
                  </a:txBody>
                  <a:tcPr marL="55626" marR="55626" marT="27813" marB="27813">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0E8EE"/>
                    </a:solidFill>
                  </a:tcPr>
                </a:tc>
                <a:tc>
                  <a:txBody>
                    <a:bodyPr/>
                    <a:lstStyle/>
                    <a:p>
                      <a:pPr algn="l" rtl="0" fontAlgn="base">
                        <a:lnSpc>
                          <a:spcPct val="100000"/>
                        </a:lnSpc>
                        <a:buNone/>
                      </a:pPr>
                      <a:r>
                        <a:rPr lang="de-DE" sz="2400" b="0" i="0">
                          <a:solidFill>
                            <a:srgbClr val="000000"/>
                          </a:solidFill>
                          <a:effectLst/>
                          <a:latin typeface="Aptos"/>
                        </a:rPr>
                        <a:t>Erlebte Situationen und gelebte päd. Haltung analysieren</a:t>
                      </a:r>
                      <a:endParaRPr lang="de-DE" b="0" i="0">
                        <a:solidFill>
                          <a:srgbClr val="000000"/>
                        </a:solidFill>
                        <a:effectLst/>
                        <a:latin typeface="Aptos"/>
                      </a:endParaRPr>
                    </a:p>
                  </a:txBody>
                  <a:tcPr marL="55626" marR="55626" marT="27813" marB="27813">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0E8EE"/>
                    </a:solidFill>
                  </a:tcPr>
                </a:tc>
                <a:extLst>
                  <a:ext uri="{0D108BD9-81ED-4DB2-BD59-A6C34878D82A}">
                    <a16:rowId xmlns:a16="http://schemas.microsoft.com/office/drawing/2014/main" val="2891663587"/>
                  </a:ext>
                </a:extLst>
              </a:tr>
              <a:tr h="706248">
                <a:tc>
                  <a:txBody>
                    <a:bodyPr/>
                    <a:lstStyle/>
                    <a:p>
                      <a:pPr algn="r" rtl="0" fontAlgn="base">
                        <a:lnSpc>
                          <a:spcPct val="100000"/>
                        </a:lnSpc>
                        <a:buNone/>
                      </a:pPr>
                      <a:r>
                        <a:rPr lang="de-DE" sz="2400" b="0" i="0">
                          <a:solidFill>
                            <a:srgbClr val="000000"/>
                          </a:solidFill>
                          <a:effectLst/>
                          <a:latin typeface="Aptos"/>
                        </a:rPr>
                        <a:t>Mit wem, wie lange</a:t>
                      </a:r>
                      <a:endParaRPr lang="de-DE" b="0" i="0">
                        <a:solidFill>
                          <a:srgbClr val="000000"/>
                        </a:solidFill>
                        <a:effectLst/>
                        <a:latin typeface="Aptos"/>
                      </a:endParaRPr>
                    </a:p>
                  </a:txBody>
                  <a:tcPr marL="55626" marR="55626" marT="27813" marB="27813">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FCDDC"/>
                    </a:solidFill>
                  </a:tcPr>
                </a:tc>
                <a:tc>
                  <a:txBody>
                    <a:bodyPr/>
                    <a:lstStyle/>
                    <a:p>
                      <a:pPr algn="l" rtl="0" fontAlgn="base">
                        <a:lnSpc>
                          <a:spcPct val="100000"/>
                        </a:lnSpc>
                        <a:buNone/>
                      </a:pPr>
                      <a:r>
                        <a:rPr lang="de-DE" sz="2400" b="0" i="0">
                          <a:solidFill>
                            <a:srgbClr val="000000"/>
                          </a:solidFill>
                          <a:effectLst/>
                          <a:latin typeface="Aptos"/>
                        </a:rPr>
                        <a:t>In 3er bzw. 4er Gruppen</a:t>
                      </a:r>
                      <a:endParaRPr lang="de-DE" b="0" i="0">
                        <a:solidFill>
                          <a:srgbClr val="000000"/>
                        </a:solidFill>
                        <a:effectLst/>
                        <a:latin typeface="Aptos"/>
                      </a:endParaRPr>
                    </a:p>
                    <a:p>
                      <a:pPr algn="l" rtl="0" fontAlgn="base">
                        <a:lnSpc>
                          <a:spcPct val="100000"/>
                        </a:lnSpc>
                        <a:buNone/>
                      </a:pPr>
                      <a:r>
                        <a:rPr lang="de-DE" sz="2400" b="0" i="0">
                          <a:solidFill>
                            <a:srgbClr val="000000"/>
                          </a:solidFill>
                          <a:effectLst/>
                          <a:latin typeface="Aptos"/>
                        </a:rPr>
                        <a:t>10‘</a:t>
                      </a:r>
                      <a:endParaRPr lang="de-DE" b="0" i="0">
                        <a:solidFill>
                          <a:srgbClr val="000000"/>
                        </a:solidFill>
                        <a:effectLst/>
                        <a:latin typeface="Aptos"/>
                      </a:endParaRPr>
                    </a:p>
                  </a:txBody>
                  <a:tcPr marL="55626" marR="55626" marT="27813" marB="27813">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FCDDC"/>
                    </a:solidFill>
                  </a:tcPr>
                </a:tc>
                <a:extLst>
                  <a:ext uri="{0D108BD9-81ED-4DB2-BD59-A6C34878D82A}">
                    <a16:rowId xmlns:a16="http://schemas.microsoft.com/office/drawing/2014/main" val="2616818534"/>
                  </a:ext>
                </a:extLst>
              </a:tr>
              <a:tr h="1639500">
                <a:tc>
                  <a:txBody>
                    <a:bodyPr/>
                    <a:lstStyle/>
                    <a:p>
                      <a:pPr algn="r" rtl="0" fontAlgn="base">
                        <a:lnSpc>
                          <a:spcPct val="100000"/>
                        </a:lnSpc>
                        <a:buNone/>
                      </a:pPr>
                      <a:r>
                        <a:rPr lang="de-DE" sz="2400" b="0" i="0">
                          <a:solidFill>
                            <a:srgbClr val="000000"/>
                          </a:solidFill>
                          <a:effectLst/>
                          <a:latin typeface="Aptos"/>
                        </a:rPr>
                        <a:t>Ergebnis</a:t>
                      </a:r>
                      <a:endParaRPr lang="de-DE" b="0" i="0">
                        <a:solidFill>
                          <a:srgbClr val="000000"/>
                        </a:solidFill>
                        <a:effectLst/>
                        <a:latin typeface="Aptos"/>
                      </a:endParaRPr>
                    </a:p>
                  </a:txBody>
                  <a:tcPr marL="55626" marR="55626" marT="27813" marB="27813">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0E8EE"/>
                    </a:solidFill>
                  </a:tcPr>
                </a:tc>
                <a:tc>
                  <a:txBody>
                    <a:bodyPr/>
                    <a:lstStyle/>
                    <a:p>
                      <a:pPr algn="l" rtl="0" fontAlgn="base">
                        <a:lnSpc>
                          <a:spcPct val="100000"/>
                        </a:lnSpc>
                        <a:buNone/>
                      </a:pPr>
                      <a:r>
                        <a:rPr lang="de-DE" sz="2400" b="0" i="0">
                          <a:solidFill>
                            <a:srgbClr val="0070C0"/>
                          </a:solidFill>
                          <a:effectLst/>
                          <a:latin typeface="Aptos"/>
                        </a:rPr>
                        <a:t>Präsentiert eure Fragen und Konsequenzen.</a:t>
                      </a:r>
                    </a:p>
                  </a:txBody>
                  <a:tcPr marL="55626" marR="55626" marT="27813" marB="27813">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0E8EE"/>
                    </a:solidFill>
                  </a:tcPr>
                </a:tc>
                <a:extLst>
                  <a:ext uri="{0D108BD9-81ED-4DB2-BD59-A6C34878D82A}">
                    <a16:rowId xmlns:a16="http://schemas.microsoft.com/office/drawing/2014/main" val="1140518752"/>
                  </a:ext>
                </a:extLst>
              </a:tr>
            </a:tbl>
          </a:graphicData>
        </a:graphic>
      </p:graphicFrame>
    </p:spTree>
    <p:extLst>
      <p:ext uri="{BB962C8B-B14F-4D97-AF65-F5344CB8AC3E}">
        <p14:creationId xmlns:p14="http://schemas.microsoft.com/office/powerpoint/2010/main" val="40436177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154D64-FC3D-6896-E092-F92107EA24FA}"/>
              </a:ext>
            </a:extLst>
          </p:cNvPr>
          <p:cNvSpPr>
            <a:spLocks noGrp="1"/>
          </p:cNvSpPr>
          <p:nvPr>
            <p:ph idx="1"/>
          </p:nvPr>
        </p:nvSpPr>
        <p:spPr>
          <a:xfrm>
            <a:off x="6267424" y="3718300"/>
            <a:ext cx="5086377" cy="2295376"/>
          </a:xfrm>
        </p:spPr>
        <p:txBody>
          <a:bodyPr vert="horz" lIns="91440" tIns="45720" rIns="91440" bIns="45720" rtlCol="0" anchor="t">
            <a:normAutofit fontScale="55000" lnSpcReduction="20000"/>
          </a:bodyPr>
          <a:lstStyle/>
          <a:p>
            <a:pPr marL="0" indent="0">
              <a:lnSpc>
                <a:spcPct val="120000"/>
              </a:lnSpc>
              <a:buNone/>
            </a:pPr>
            <a:r>
              <a:rPr lang="en-US" sz="6500">
                <a:ea typeface="+mn-lt"/>
                <a:cs typeface="+mn-lt"/>
              </a:rPr>
              <a:t>„Was alle </a:t>
            </a:r>
            <a:r>
              <a:rPr lang="en-US" sz="6500" err="1">
                <a:ea typeface="+mn-lt"/>
                <a:cs typeface="+mn-lt"/>
              </a:rPr>
              <a:t>angeht</a:t>
            </a:r>
            <a:r>
              <a:rPr lang="en-US" sz="6500">
                <a:ea typeface="+mn-lt"/>
                <a:cs typeface="+mn-lt"/>
              </a:rPr>
              <a:t>, </a:t>
            </a:r>
            <a:r>
              <a:rPr lang="en-US" sz="6500" err="1">
                <a:ea typeface="+mn-lt"/>
                <a:cs typeface="+mn-lt"/>
              </a:rPr>
              <a:t>können</a:t>
            </a:r>
            <a:r>
              <a:rPr lang="en-US" sz="6500">
                <a:ea typeface="+mn-lt"/>
                <a:cs typeface="+mn-lt"/>
              </a:rPr>
              <a:t> </a:t>
            </a:r>
            <a:r>
              <a:rPr lang="en-US" sz="6500" err="1">
                <a:ea typeface="+mn-lt"/>
                <a:cs typeface="+mn-lt"/>
              </a:rPr>
              <a:t>nur</a:t>
            </a:r>
            <a:r>
              <a:rPr lang="en-US" sz="6500">
                <a:ea typeface="+mn-lt"/>
                <a:cs typeface="+mn-lt"/>
              </a:rPr>
              <a:t> alle </a:t>
            </a:r>
            <a:r>
              <a:rPr lang="en-US" sz="6500" err="1">
                <a:ea typeface="+mn-lt"/>
                <a:cs typeface="+mn-lt"/>
              </a:rPr>
              <a:t>lösen</a:t>
            </a:r>
            <a:r>
              <a:rPr lang="en-US" sz="6500">
                <a:ea typeface="+mn-lt"/>
                <a:cs typeface="+mn-lt"/>
              </a:rPr>
              <a:t>.“ </a:t>
            </a:r>
          </a:p>
          <a:p>
            <a:pPr marL="0" indent="0">
              <a:lnSpc>
                <a:spcPct val="120000"/>
              </a:lnSpc>
              <a:buNone/>
            </a:pPr>
            <a:endParaRPr lang="en-US">
              <a:ea typeface="+mn-lt"/>
              <a:cs typeface="+mn-lt"/>
            </a:endParaRPr>
          </a:p>
          <a:p>
            <a:pPr marL="0" indent="0">
              <a:lnSpc>
                <a:spcPct val="120000"/>
              </a:lnSpc>
              <a:buNone/>
            </a:pPr>
            <a:r>
              <a:rPr lang="en-US" sz="3800">
                <a:ea typeface="+mn-lt"/>
                <a:cs typeface="+mn-lt"/>
              </a:rPr>
              <a:t>Friedrich </a:t>
            </a:r>
            <a:r>
              <a:rPr lang="en-US" sz="3800" err="1">
                <a:ea typeface="+mn-lt"/>
                <a:cs typeface="+mn-lt"/>
              </a:rPr>
              <a:t>Dürrenmatt</a:t>
            </a:r>
            <a:r>
              <a:rPr lang="en-US" sz="3800">
                <a:ea typeface="+mn-lt"/>
                <a:cs typeface="+mn-lt"/>
              </a:rPr>
              <a:t> </a:t>
            </a:r>
            <a:br>
              <a:rPr lang="en-US">
                <a:ea typeface="+mn-lt"/>
                <a:cs typeface="+mn-lt"/>
              </a:rPr>
            </a:br>
            <a:r>
              <a:rPr lang="en-US">
                <a:ea typeface="+mn-lt"/>
                <a:cs typeface="+mn-lt"/>
              </a:rPr>
              <a:t>„21 </a:t>
            </a:r>
            <a:r>
              <a:rPr lang="en-US" err="1">
                <a:ea typeface="+mn-lt"/>
                <a:cs typeface="+mn-lt"/>
              </a:rPr>
              <a:t>Punkten</a:t>
            </a:r>
            <a:r>
              <a:rPr lang="en-US">
                <a:ea typeface="+mn-lt"/>
                <a:cs typeface="+mn-lt"/>
              </a:rPr>
              <a:t> </a:t>
            </a:r>
            <a:r>
              <a:rPr lang="en-US" err="1">
                <a:ea typeface="+mn-lt"/>
                <a:cs typeface="+mn-lt"/>
              </a:rPr>
              <a:t>zu</a:t>
            </a:r>
            <a:r>
              <a:rPr lang="en-US">
                <a:ea typeface="+mn-lt"/>
                <a:cs typeface="+mn-lt"/>
              </a:rPr>
              <a:t> den </a:t>
            </a:r>
            <a:r>
              <a:rPr lang="en-US" err="1">
                <a:ea typeface="+mn-lt"/>
                <a:cs typeface="+mn-lt"/>
              </a:rPr>
              <a:t>Physikern</a:t>
            </a:r>
            <a:r>
              <a:rPr lang="en-US">
                <a:ea typeface="+mn-lt"/>
                <a:cs typeface="+mn-lt"/>
              </a:rPr>
              <a:t>“ (1962)</a:t>
            </a:r>
            <a:endParaRPr lang="en-US"/>
          </a:p>
        </p:txBody>
      </p:sp>
      <p:pic>
        <p:nvPicPr>
          <p:cNvPr id="4" name="Picture 3">
            <a:extLst>
              <a:ext uri="{FF2B5EF4-FFF2-40B4-BE49-F238E27FC236}">
                <a16:creationId xmlns:a16="http://schemas.microsoft.com/office/drawing/2014/main" id="{2BAB306A-A229-966C-B6CC-68E3557CB639}"/>
              </a:ext>
            </a:extLst>
          </p:cNvPr>
          <p:cNvPicPr>
            <a:picLocks noChangeAspect="1"/>
          </p:cNvPicPr>
          <p:nvPr/>
        </p:nvPicPr>
        <p:blipFill>
          <a:blip r:embed="rId2"/>
          <a:stretch>
            <a:fillRect/>
          </a:stretch>
        </p:blipFill>
        <p:spPr>
          <a:xfrm>
            <a:off x="836583" y="357431"/>
            <a:ext cx="5055438" cy="5475616"/>
          </a:xfrm>
          <a:prstGeom prst="rect">
            <a:avLst/>
          </a:prstGeom>
        </p:spPr>
      </p:pic>
    </p:spTree>
    <p:extLst>
      <p:ext uri="{BB962C8B-B14F-4D97-AF65-F5344CB8AC3E}">
        <p14:creationId xmlns:p14="http://schemas.microsoft.com/office/powerpoint/2010/main" val="2879208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pic>
        <p:nvPicPr>
          <p:cNvPr id="3" name="Grafik 2" descr="Ein Bild, das Stilllebenfotografie, Schwarzweiß enthält.&#10;&#10;KI-generierte Inhalte können fehlerhaft sein.">
            <a:extLst>
              <a:ext uri="{FF2B5EF4-FFF2-40B4-BE49-F238E27FC236}">
                <a16:creationId xmlns:a16="http://schemas.microsoft.com/office/drawing/2014/main" id="{814B29A3-3F9C-BBEF-F053-71E8B65709FC}"/>
              </a:ext>
            </a:extLst>
          </p:cNvPr>
          <p:cNvPicPr>
            <a:picLocks noChangeAspect="1"/>
          </p:cNvPicPr>
          <p:nvPr/>
        </p:nvPicPr>
        <p:blipFill>
          <a:blip r:embed="rId3"/>
          <a:stretch>
            <a:fillRect/>
          </a:stretch>
        </p:blipFill>
        <p:spPr>
          <a:xfrm>
            <a:off x="476251" y="283820"/>
            <a:ext cx="5143500" cy="6069029"/>
          </a:xfrm>
          <a:prstGeom prst="rect">
            <a:avLst/>
          </a:prstGeom>
        </p:spPr>
      </p:pic>
      <p:sp>
        <p:nvSpPr>
          <p:cNvPr id="5" name="Textfeld 4">
            <a:extLst>
              <a:ext uri="{FF2B5EF4-FFF2-40B4-BE49-F238E27FC236}">
                <a16:creationId xmlns:a16="http://schemas.microsoft.com/office/drawing/2014/main" id="{75F9FB59-8ABC-E01F-A670-CE4E69CC0755}"/>
              </a:ext>
            </a:extLst>
          </p:cNvPr>
          <p:cNvSpPr txBox="1"/>
          <p:nvPr/>
        </p:nvSpPr>
        <p:spPr>
          <a:xfrm>
            <a:off x="6203852" y="416689"/>
            <a:ext cx="5697416" cy="5447645"/>
          </a:xfrm>
          <a:prstGeom prst="rect">
            <a:avLst/>
          </a:prstGeom>
          <a:noFill/>
        </p:spPr>
        <p:txBody>
          <a:bodyPr wrap="square">
            <a:spAutoFit/>
          </a:bodyPr>
          <a:lstStyle/>
          <a:p>
            <a:r>
              <a:rPr lang="de-CH" sz="4000" b="1" err="1">
                <a:solidFill>
                  <a:srgbClr val="0070C0"/>
                </a:solidFill>
              </a:rPr>
              <a:t>Fountain</a:t>
            </a:r>
            <a:r>
              <a:rPr lang="de-CH" sz="4000">
                <a:solidFill>
                  <a:srgbClr val="0070C0"/>
                </a:solidFill>
              </a:rPr>
              <a:t> </a:t>
            </a:r>
          </a:p>
          <a:p>
            <a:r>
              <a:rPr lang="de-CH" sz="2800"/>
              <a:t>umstrittenes Werk des 20. Jahrhunderts, </a:t>
            </a:r>
            <a:r>
              <a:rPr lang="de-CH" sz="2800">
                <a:solidFill>
                  <a:srgbClr val="0070C0"/>
                </a:solidFill>
              </a:rPr>
              <a:t>Marcel Duchamp</a:t>
            </a:r>
            <a:r>
              <a:rPr lang="de-CH" sz="2800"/>
              <a:t>s berühmtestes </a:t>
            </a:r>
            <a:r>
              <a:rPr lang="de-CH" sz="2800" b="1"/>
              <a:t>Readymade</a:t>
            </a:r>
            <a:r>
              <a:rPr lang="de-CH" sz="2800"/>
              <a:t>,</a:t>
            </a:r>
          </a:p>
          <a:p>
            <a:r>
              <a:rPr lang="de-CH" sz="2800"/>
              <a:t>mit «R. Mutt, 1917» signiert. </a:t>
            </a:r>
          </a:p>
          <a:p>
            <a:r>
              <a:rPr lang="de-CH" sz="2800"/>
              <a:t>Bei der </a:t>
            </a:r>
            <a:r>
              <a:rPr lang="de-CH" sz="2800" b="1"/>
              <a:t>1. Ausstellung der Society </a:t>
            </a:r>
            <a:r>
              <a:rPr lang="de-CH" sz="2800" b="1" err="1"/>
              <a:t>of</a:t>
            </a:r>
            <a:r>
              <a:rPr lang="de-CH" sz="2800" b="1"/>
              <a:t> Independent Artists </a:t>
            </a:r>
            <a:r>
              <a:rPr lang="de-CH" sz="2800"/>
              <a:t>in New York </a:t>
            </a:r>
            <a:r>
              <a:rPr lang="de-CH" sz="2800" b="1"/>
              <a:t>abgelehnt</a:t>
            </a:r>
            <a:r>
              <a:rPr lang="de-CH" sz="2800"/>
              <a:t>. </a:t>
            </a:r>
            <a:br>
              <a:rPr lang="de-CH" sz="2800"/>
            </a:br>
            <a:endParaRPr lang="de-CH" sz="2800"/>
          </a:p>
          <a:p>
            <a:r>
              <a:rPr lang="de-CH" sz="2400"/>
              <a:t>Heute gibt es </a:t>
            </a:r>
            <a:r>
              <a:rPr lang="de-CH" sz="2400" b="1"/>
              <a:t>nur Repliken</a:t>
            </a:r>
            <a:r>
              <a:rPr lang="de-CH" sz="2400"/>
              <a:t>,  zwischen </a:t>
            </a:r>
            <a:br>
              <a:rPr lang="de-CH" sz="2400"/>
            </a:br>
            <a:r>
              <a:rPr lang="de-CH" sz="2400"/>
              <a:t>1950 und 1960. Das Original verschwand angeblich 1917.</a:t>
            </a:r>
            <a:endParaRPr lang="de-DE" sz="2400"/>
          </a:p>
        </p:txBody>
      </p:sp>
      <p:sp>
        <p:nvSpPr>
          <p:cNvPr id="4" name="Textfeld 3">
            <a:extLst>
              <a:ext uri="{FF2B5EF4-FFF2-40B4-BE49-F238E27FC236}">
                <a16:creationId xmlns:a16="http://schemas.microsoft.com/office/drawing/2014/main" id="{EF83F6D3-EFE3-1D35-620B-F7B62AF5B347}"/>
              </a:ext>
            </a:extLst>
          </p:cNvPr>
          <p:cNvSpPr txBox="1"/>
          <p:nvPr/>
        </p:nvSpPr>
        <p:spPr>
          <a:xfrm>
            <a:off x="6208544" y="5764336"/>
            <a:ext cx="5697416" cy="646331"/>
          </a:xfrm>
          <a:prstGeom prst="rect">
            <a:avLst/>
          </a:prstGeom>
          <a:noFill/>
        </p:spPr>
        <p:txBody>
          <a:bodyPr wrap="square">
            <a:spAutoFit/>
          </a:bodyPr>
          <a:lstStyle/>
          <a:p>
            <a:r>
              <a:rPr lang="de-DE"/>
              <a:t>https://</a:t>
            </a:r>
            <a:r>
              <a:rPr lang="de-DE" err="1"/>
              <a:t>blog.artsper.com</a:t>
            </a:r>
            <a:r>
              <a:rPr lang="de-DE"/>
              <a:t>/de/</a:t>
            </a:r>
            <a:r>
              <a:rPr lang="de-DE" err="1"/>
              <a:t>artstyle</a:t>
            </a:r>
            <a:r>
              <a:rPr lang="de-DE"/>
              <a:t>-de/10-readymades-die-sie-kennen-mussen/</a:t>
            </a:r>
          </a:p>
        </p:txBody>
      </p:sp>
    </p:spTree>
    <p:extLst>
      <p:ext uri="{BB962C8B-B14F-4D97-AF65-F5344CB8AC3E}">
        <p14:creationId xmlns:p14="http://schemas.microsoft.com/office/powerpoint/2010/main" val="3155122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C3D1C7-DBE5-5A46-1830-62B5FC7B16EA}"/>
            </a:ext>
          </a:extLst>
        </p:cNvPr>
        <p:cNvGrpSpPr/>
        <p:nvPr/>
      </p:nvGrpSpPr>
      <p:grpSpPr>
        <a:xfrm>
          <a:off x="0" y="0"/>
          <a:ext cx="0" cy="0"/>
          <a:chOff x="0" y="0"/>
          <a:chExt cx="0" cy="0"/>
        </a:xfrm>
      </p:grpSpPr>
      <p:pic>
        <p:nvPicPr>
          <p:cNvPr id="3" name="Grafik 2" descr="Ein Bild, das Stilllebenfotografie, Schwarzweiß enthält.&#10;&#10;KI-generierte Inhalte können fehlerhaft sein.">
            <a:extLst>
              <a:ext uri="{FF2B5EF4-FFF2-40B4-BE49-F238E27FC236}">
                <a16:creationId xmlns:a16="http://schemas.microsoft.com/office/drawing/2014/main" id="{CFEB54B4-0076-BCE6-F1C7-E0463DF00CB9}"/>
              </a:ext>
            </a:extLst>
          </p:cNvPr>
          <p:cNvPicPr>
            <a:picLocks noChangeAspect="1"/>
          </p:cNvPicPr>
          <p:nvPr/>
        </p:nvPicPr>
        <p:blipFill>
          <a:blip r:embed="rId3"/>
          <a:stretch>
            <a:fillRect/>
          </a:stretch>
        </p:blipFill>
        <p:spPr>
          <a:xfrm>
            <a:off x="476251" y="283820"/>
            <a:ext cx="5143500" cy="6069029"/>
          </a:xfrm>
          <a:prstGeom prst="rect">
            <a:avLst/>
          </a:prstGeom>
        </p:spPr>
      </p:pic>
      <p:sp>
        <p:nvSpPr>
          <p:cNvPr id="5" name="Textfeld 4">
            <a:extLst>
              <a:ext uri="{FF2B5EF4-FFF2-40B4-BE49-F238E27FC236}">
                <a16:creationId xmlns:a16="http://schemas.microsoft.com/office/drawing/2014/main" id="{47358F80-7EB1-AB1C-D572-953D4DDA2057}"/>
              </a:ext>
            </a:extLst>
          </p:cNvPr>
          <p:cNvSpPr txBox="1"/>
          <p:nvPr/>
        </p:nvSpPr>
        <p:spPr>
          <a:xfrm>
            <a:off x="6203852" y="416689"/>
            <a:ext cx="5697416" cy="5693866"/>
          </a:xfrm>
          <a:prstGeom prst="rect">
            <a:avLst/>
          </a:prstGeom>
          <a:noFill/>
        </p:spPr>
        <p:txBody>
          <a:bodyPr wrap="square" lIns="91440" tIns="45720" rIns="91440" bIns="45720" anchor="t">
            <a:spAutoFit/>
          </a:bodyPr>
          <a:lstStyle/>
          <a:p>
            <a:r>
              <a:rPr lang="de-DE" sz="3600" b="1" dirty="0">
                <a:solidFill>
                  <a:srgbClr val="0070C0"/>
                </a:solidFill>
              </a:rPr>
              <a:t>Sind KI-Arbeiten Readymades?</a:t>
            </a:r>
          </a:p>
          <a:p>
            <a:endParaRPr lang="de-DE" sz="3600" dirty="0"/>
          </a:p>
          <a:p>
            <a:pPr marL="571500" indent="-571500">
              <a:buFont typeface="Arial" panose="020B0604020202020204" pitchFamily="34" charset="0"/>
              <a:buChar char="•"/>
            </a:pPr>
            <a:r>
              <a:rPr lang="de-DE" sz="3600" dirty="0"/>
              <a:t>Von den falschen Autoren signiert? </a:t>
            </a:r>
          </a:p>
          <a:p>
            <a:pPr marL="571500" indent="-571500">
              <a:buFont typeface="Arial" panose="020B0604020202020204" pitchFamily="34" charset="0"/>
              <a:buChar char="•"/>
            </a:pPr>
            <a:r>
              <a:rPr lang="de-DE" sz="3600" dirty="0"/>
              <a:t>Produkte, die nur als Repliken vorliegen, </a:t>
            </a:r>
          </a:p>
          <a:p>
            <a:pPr marL="571500" indent="-571500">
              <a:buFont typeface="Arial" panose="020B0604020202020204" pitchFamily="34" charset="0"/>
              <a:buChar char="•"/>
            </a:pPr>
            <a:r>
              <a:rPr lang="de-DE" sz="3600" dirty="0"/>
              <a:t>deren Originale nicht zugänglich sind?</a:t>
            </a:r>
          </a:p>
          <a:p>
            <a:endParaRPr lang="de-CH" sz="4000" dirty="0">
              <a:solidFill>
                <a:srgbClr val="0070C0"/>
              </a:solidFill>
            </a:endParaRPr>
          </a:p>
        </p:txBody>
      </p:sp>
      <p:sp>
        <p:nvSpPr>
          <p:cNvPr id="4" name="Textfeld 3">
            <a:extLst>
              <a:ext uri="{FF2B5EF4-FFF2-40B4-BE49-F238E27FC236}">
                <a16:creationId xmlns:a16="http://schemas.microsoft.com/office/drawing/2014/main" id="{1CE4C99A-BC96-2113-20CB-F0E4AFB3AFA7}"/>
              </a:ext>
            </a:extLst>
          </p:cNvPr>
          <p:cNvSpPr txBox="1"/>
          <p:nvPr/>
        </p:nvSpPr>
        <p:spPr>
          <a:xfrm>
            <a:off x="6208544" y="5764336"/>
            <a:ext cx="5697416" cy="646331"/>
          </a:xfrm>
          <a:prstGeom prst="rect">
            <a:avLst/>
          </a:prstGeom>
          <a:noFill/>
        </p:spPr>
        <p:txBody>
          <a:bodyPr wrap="square">
            <a:spAutoFit/>
          </a:bodyPr>
          <a:lstStyle/>
          <a:p>
            <a:r>
              <a:rPr lang="de-DE"/>
              <a:t>https://</a:t>
            </a:r>
            <a:r>
              <a:rPr lang="de-DE" err="1"/>
              <a:t>blog.artsper.com</a:t>
            </a:r>
            <a:r>
              <a:rPr lang="de-DE"/>
              <a:t>/de/</a:t>
            </a:r>
            <a:r>
              <a:rPr lang="de-DE" err="1"/>
              <a:t>artstyle</a:t>
            </a:r>
            <a:r>
              <a:rPr lang="de-DE"/>
              <a:t>-de/10-readymades-die-sie-kennen-mussen/</a:t>
            </a:r>
          </a:p>
        </p:txBody>
      </p:sp>
    </p:spTree>
    <p:extLst>
      <p:ext uri="{BB962C8B-B14F-4D97-AF65-F5344CB8AC3E}">
        <p14:creationId xmlns:p14="http://schemas.microsoft.com/office/powerpoint/2010/main" val="1776355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36EFFC-CCA6-0F8C-BC19-6EF580D0CE02}"/>
              </a:ext>
            </a:extLst>
          </p:cNvPr>
          <p:cNvSpPr>
            <a:spLocks noGrp="1"/>
          </p:cNvSpPr>
          <p:nvPr>
            <p:ph type="title"/>
          </p:nvPr>
        </p:nvSpPr>
        <p:spPr/>
        <p:txBody>
          <a:bodyPr/>
          <a:lstStyle/>
          <a:p>
            <a:r>
              <a:rPr lang="de-DE"/>
              <a:t>Wie kommt Verständigung zustande?</a:t>
            </a:r>
          </a:p>
        </p:txBody>
      </p:sp>
      <p:graphicFrame>
        <p:nvGraphicFramePr>
          <p:cNvPr id="4" name="Inhaltsplatzhalter 3">
            <a:extLst>
              <a:ext uri="{FF2B5EF4-FFF2-40B4-BE49-F238E27FC236}">
                <a16:creationId xmlns:a16="http://schemas.microsoft.com/office/drawing/2014/main" id="{5CC87F40-3BA1-A694-E401-020753D216D9}"/>
              </a:ext>
            </a:extLst>
          </p:cNvPr>
          <p:cNvGraphicFramePr>
            <a:graphicFrameLocks noGrp="1"/>
          </p:cNvGraphicFramePr>
          <p:nvPr>
            <p:ph idx="1"/>
            <p:extLst>
              <p:ext uri="{D42A27DB-BD31-4B8C-83A1-F6EECF244321}">
                <p14:modId xmlns:p14="http://schemas.microsoft.com/office/powerpoint/2010/main" val="2255044313"/>
              </p:ext>
            </p:extLst>
          </p:nvPr>
        </p:nvGraphicFramePr>
        <p:xfrm>
          <a:off x="838200" y="1825625"/>
          <a:ext cx="10515600" cy="338328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074772426"/>
                    </a:ext>
                  </a:extLst>
                </a:gridCol>
                <a:gridCol w="2103120">
                  <a:extLst>
                    <a:ext uri="{9D8B030D-6E8A-4147-A177-3AD203B41FA5}">
                      <a16:colId xmlns:a16="http://schemas.microsoft.com/office/drawing/2014/main" val="1067166545"/>
                    </a:ext>
                  </a:extLst>
                </a:gridCol>
                <a:gridCol w="2103120">
                  <a:extLst>
                    <a:ext uri="{9D8B030D-6E8A-4147-A177-3AD203B41FA5}">
                      <a16:colId xmlns:a16="http://schemas.microsoft.com/office/drawing/2014/main" val="1573083017"/>
                    </a:ext>
                  </a:extLst>
                </a:gridCol>
                <a:gridCol w="2103120">
                  <a:extLst>
                    <a:ext uri="{9D8B030D-6E8A-4147-A177-3AD203B41FA5}">
                      <a16:colId xmlns:a16="http://schemas.microsoft.com/office/drawing/2014/main" val="4222159265"/>
                    </a:ext>
                  </a:extLst>
                </a:gridCol>
                <a:gridCol w="2103120">
                  <a:extLst>
                    <a:ext uri="{9D8B030D-6E8A-4147-A177-3AD203B41FA5}">
                      <a16:colId xmlns:a16="http://schemas.microsoft.com/office/drawing/2014/main" val="1022307266"/>
                    </a:ext>
                  </a:extLst>
                </a:gridCol>
              </a:tblGrid>
              <a:tr h="370840">
                <a:tc>
                  <a:txBody>
                    <a:bodyPr/>
                    <a:lstStyle/>
                    <a:p>
                      <a:pPr algn="r">
                        <a:buNone/>
                      </a:pPr>
                      <a:r>
                        <a:rPr lang="de-CH"/>
                        <a:t>Geltungs-anspruch</a:t>
                      </a:r>
                    </a:p>
                  </a:txBody>
                  <a:tcPr anchor="ctr"/>
                </a:tc>
                <a:tc>
                  <a:txBody>
                    <a:bodyPr/>
                    <a:lstStyle/>
                    <a:p>
                      <a:pPr>
                        <a:buNone/>
                      </a:pPr>
                      <a:r>
                        <a:rPr lang="de-CH"/>
                        <a:t>Wahrheit</a:t>
                      </a:r>
                    </a:p>
                  </a:txBody>
                  <a:tcPr anchor="ctr"/>
                </a:tc>
                <a:tc>
                  <a:txBody>
                    <a:bodyPr/>
                    <a:lstStyle/>
                    <a:p>
                      <a:pPr>
                        <a:buNone/>
                      </a:pPr>
                      <a:r>
                        <a:rPr lang="de-CH"/>
                        <a:t>Richtigkeit</a:t>
                      </a:r>
                    </a:p>
                  </a:txBody>
                  <a:tcPr anchor="ctr"/>
                </a:tc>
                <a:tc>
                  <a:txBody>
                    <a:bodyPr/>
                    <a:lstStyle/>
                    <a:p>
                      <a:pPr>
                        <a:buNone/>
                      </a:pPr>
                      <a:r>
                        <a:rPr lang="de-CH"/>
                        <a:t>Wahrhaftigkeit</a:t>
                      </a:r>
                    </a:p>
                  </a:txBody>
                  <a:tcPr anchor="ctr"/>
                </a:tc>
                <a:tc>
                  <a:txBody>
                    <a:bodyPr/>
                    <a:lstStyle/>
                    <a:p>
                      <a:pPr>
                        <a:buNone/>
                      </a:pPr>
                      <a:r>
                        <a:rPr lang="de-CH"/>
                        <a:t>Verständlichkeit </a:t>
                      </a:r>
                    </a:p>
                  </a:txBody>
                  <a:tcPr anchor="ctr"/>
                </a:tc>
                <a:extLst>
                  <a:ext uri="{0D108BD9-81ED-4DB2-BD59-A6C34878D82A}">
                    <a16:rowId xmlns:a16="http://schemas.microsoft.com/office/drawing/2014/main" val="493624790"/>
                  </a:ext>
                </a:extLst>
              </a:tr>
              <a:tr h="370840">
                <a:tc>
                  <a:txBody>
                    <a:bodyPr/>
                    <a:lstStyle/>
                    <a:p>
                      <a:pPr algn="r">
                        <a:buNone/>
                      </a:pPr>
                      <a:r>
                        <a:rPr lang="de-CH"/>
                        <a:t>Weltbezug</a:t>
                      </a:r>
                    </a:p>
                  </a:txBody>
                  <a:tcPr anchor="ctr"/>
                </a:tc>
                <a:tc>
                  <a:txBody>
                    <a:bodyPr/>
                    <a:lstStyle/>
                    <a:p>
                      <a:pPr>
                        <a:buNone/>
                      </a:pPr>
                      <a:r>
                        <a:rPr lang="de-CH"/>
                        <a:t>Objektive Welt:</a:t>
                      </a:r>
                    </a:p>
                    <a:p>
                      <a:pPr>
                        <a:buNone/>
                      </a:pPr>
                      <a:r>
                        <a:rPr lang="de-CH"/>
                        <a:t>inhaltlich korrekt</a:t>
                      </a:r>
                    </a:p>
                  </a:txBody>
                  <a:tcPr anchor="ctr"/>
                </a:tc>
                <a:tc>
                  <a:txBody>
                    <a:bodyPr/>
                    <a:lstStyle/>
                    <a:p>
                      <a:pPr>
                        <a:buNone/>
                      </a:pPr>
                      <a:r>
                        <a:rPr lang="de-CH"/>
                        <a:t>Soziale Welt:</a:t>
                      </a:r>
                      <a:br>
                        <a:rPr lang="de-CH"/>
                      </a:br>
                      <a:r>
                        <a:rPr lang="de-CH"/>
                        <a:t>Beziehungsaspekt</a:t>
                      </a:r>
                    </a:p>
                  </a:txBody>
                  <a:tcPr anchor="ctr"/>
                </a:tc>
                <a:tc>
                  <a:txBody>
                    <a:bodyPr/>
                    <a:lstStyle/>
                    <a:p>
                      <a:pPr>
                        <a:buNone/>
                      </a:pPr>
                      <a:r>
                        <a:rPr lang="de-CH"/>
                        <a:t>Subjektive Welt: Wirkung erzielen</a:t>
                      </a:r>
                    </a:p>
                  </a:txBody>
                  <a:tcPr anchor="ctr"/>
                </a:tc>
                <a:tc>
                  <a:txBody>
                    <a:bodyPr/>
                    <a:lstStyle/>
                    <a:p>
                      <a:pPr>
                        <a:buNone/>
                      </a:pPr>
                      <a:r>
                        <a:rPr lang="de-CH"/>
                        <a:t>reflexiver Bezug auf alle drei „Welten“ </a:t>
                      </a:r>
                    </a:p>
                  </a:txBody>
                  <a:tcPr anchor="ctr"/>
                </a:tc>
                <a:extLst>
                  <a:ext uri="{0D108BD9-81ED-4DB2-BD59-A6C34878D82A}">
                    <a16:rowId xmlns:a16="http://schemas.microsoft.com/office/drawing/2014/main" val="467641143"/>
                  </a:ext>
                </a:extLst>
              </a:tr>
              <a:tr h="370840">
                <a:tc>
                  <a:txBody>
                    <a:bodyPr/>
                    <a:lstStyle/>
                    <a:p>
                      <a:pPr algn="r">
                        <a:buNone/>
                      </a:pPr>
                      <a:r>
                        <a:rPr lang="de-CH"/>
                        <a:t>Orientierung</a:t>
                      </a:r>
                    </a:p>
                  </a:txBody>
                  <a:tcPr anchor="ctr"/>
                </a:tc>
                <a:tc>
                  <a:txBody>
                    <a:bodyPr/>
                    <a:lstStyle/>
                    <a:p>
                      <a:pPr>
                        <a:buNone/>
                      </a:pPr>
                      <a:r>
                        <a:rPr lang="de-CH"/>
                        <a:t>am </a:t>
                      </a:r>
                      <a:r>
                        <a:rPr lang="de-CH" b="1"/>
                        <a:t>Sachverhalt und Nutzen</a:t>
                      </a:r>
                      <a:r>
                        <a:rPr lang="de-CH" b="0"/>
                        <a:t>(</a:t>
                      </a:r>
                      <a:r>
                        <a:rPr lang="de-CH" b="0" err="1"/>
                        <a:t>kalkül</a:t>
                      </a:r>
                      <a:r>
                        <a:rPr lang="de-CH" b="0"/>
                        <a:t>)</a:t>
                      </a:r>
                    </a:p>
                    <a:p>
                      <a:pPr>
                        <a:buNone/>
                      </a:pPr>
                      <a:r>
                        <a:rPr lang="de-CH"/>
                        <a:t>(teleologisches Handeln)</a:t>
                      </a:r>
                    </a:p>
                  </a:txBody>
                  <a:tcPr anchor="ctr"/>
                </a:tc>
                <a:tc>
                  <a:txBody>
                    <a:bodyPr/>
                    <a:lstStyle/>
                    <a:p>
                      <a:pPr>
                        <a:buNone/>
                      </a:pPr>
                      <a:r>
                        <a:rPr lang="de-CH"/>
                        <a:t>Am </a:t>
                      </a:r>
                      <a:r>
                        <a:rPr lang="de-CH" b="1"/>
                        <a:t>normativen Kontext</a:t>
                      </a:r>
                    </a:p>
                    <a:p>
                      <a:pPr>
                        <a:buNone/>
                      </a:pPr>
                      <a:r>
                        <a:rPr lang="de-CH"/>
                        <a:t>(normenreguliertes Handeln: Was gilt?)</a:t>
                      </a:r>
                    </a:p>
                  </a:txBody>
                  <a:tcPr anchor="ctr"/>
                </a:tc>
                <a:tc>
                  <a:txBody>
                    <a:bodyPr/>
                    <a:lstStyle/>
                    <a:p>
                      <a:pPr>
                        <a:buNone/>
                      </a:pPr>
                      <a:r>
                        <a:rPr lang="de-CH"/>
                        <a:t>Am  </a:t>
                      </a:r>
                      <a:r>
                        <a:rPr lang="de-CH" b="1"/>
                        <a:t>Adressaten und Selbst-Stilisierung: </a:t>
                      </a:r>
                      <a:r>
                        <a:rPr lang="de-CH" b="0">
                          <a:solidFill>
                            <a:schemeClr val="tx1"/>
                          </a:solidFill>
                        </a:rPr>
                        <a:t>strategisches Handeln</a:t>
                      </a:r>
                      <a:r>
                        <a:rPr lang="de-CH" b="0">
                          <a:solidFill>
                            <a:srgbClr val="FF0000"/>
                          </a:solidFill>
                        </a:rPr>
                        <a:t> </a:t>
                      </a:r>
                    </a:p>
                  </a:txBody>
                  <a:tcPr anchor="ctr"/>
                </a:tc>
                <a:tc>
                  <a:txBody>
                    <a:bodyPr/>
                    <a:lstStyle/>
                    <a:p>
                      <a:pPr>
                        <a:buNone/>
                      </a:pPr>
                      <a:r>
                        <a:rPr lang="de-CH" b="1"/>
                        <a:t>Sprache</a:t>
                      </a:r>
                      <a:r>
                        <a:rPr lang="de-CH"/>
                        <a:t> und Verständigung </a:t>
                      </a:r>
                      <a:br>
                        <a:rPr lang="de-CH"/>
                      </a:br>
                      <a:r>
                        <a:rPr lang="de-CH"/>
                        <a:t>über die Handlungs-</a:t>
                      </a:r>
                      <a:r>
                        <a:rPr lang="de-CH" b="1"/>
                        <a:t>situation</a:t>
                      </a:r>
                    </a:p>
                  </a:txBody>
                  <a:tcPr anchor="ctr"/>
                </a:tc>
                <a:extLst>
                  <a:ext uri="{0D108BD9-81ED-4DB2-BD59-A6C34878D82A}">
                    <a16:rowId xmlns:a16="http://schemas.microsoft.com/office/drawing/2014/main" val="557275530"/>
                  </a:ext>
                </a:extLst>
              </a:tr>
              <a:tr h="370840">
                <a:tc>
                  <a:txBody>
                    <a:bodyPr/>
                    <a:lstStyle/>
                    <a:p>
                      <a:pPr algn="r">
                        <a:buNone/>
                      </a:pPr>
                      <a:r>
                        <a:rPr lang="de-CH"/>
                        <a:t>Bezug zu Kant</a:t>
                      </a:r>
                    </a:p>
                  </a:txBody>
                  <a:tcPr anchor="ctr"/>
                </a:tc>
                <a:tc>
                  <a:txBody>
                    <a:bodyPr/>
                    <a:lstStyle/>
                    <a:p>
                      <a:pPr>
                        <a:buNone/>
                      </a:pPr>
                      <a:r>
                        <a:rPr lang="de-CH"/>
                        <a:t>theoretische Vernunft</a:t>
                      </a:r>
                    </a:p>
                  </a:txBody>
                  <a:tcPr anchor="ctr"/>
                </a:tc>
                <a:tc>
                  <a:txBody>
                    <a:bodyPr/>
                    <a:lstStyle/>
                    <a:p>
                      <a:pPr>
                        <a:buNone/>
                      </a:pPr>
                      <a:r>
                        <a:rPr lang="de-CH"/>
                        <a:t>praktische Vernunft</a:t>
                      </a:r>
                    </a:p>
                  </a:txBody>
                  <a:tcPr anchor="ctr"/>
                </a:tc>
                <a:tc>
                  <a:txBody>
                    <a:bodyPr/>
                    <a:lstStyle/>
                    <a:p>
                      <a:pPr>
                        <a:buNone/>
                      </a:pPr>
                      <a:r>
                        <a:rPr lang="de-CH"/>
                        <a:t>ästhetische Vernunft</a:t>
                      </a:r>
                    </a:p>
                  </a:txBody>
                  <a:tcPr anchor="ctr"/>
                </a:tc>
                <a:tc>
                  <a:txBody>
                    <a:bodyPr/>
                    <a:lstStyle/>
                    <a:p>
                      <a:pPr>
                        <a:buNone/>
                      </a:pPr>
                      <a:r>
                        <a:rPr lang="de-CH"/>
                        <a:t>Einheit der Vernunft </a:t>
                      </a:r>
                    </a:p>
                  </a:txBody>
                  <a:tcPr anchor="ctr"/>
                </a:tc>
                <a:extLst>
                  <a:ext uri="{0D108BD9-81ED-4DB2-BD59-A6C34878D82A}">
                    <a16:rowId xmlns:a16="http://schemas.microsoft.com/office/drawing/2014/main" val="2076420281"/>
                  </a:ext>
                </a:extLst>
              </a:tr>
            </a:tbl>
          </a:graphicData>
        </a:graphic>
      </p:graphicFrame>
      <p:sp>
        <p:nvSpPr>
          <p:cNvPr id="6" name="Textfeld 5">
            <a:extLst>
              <a:ext uri="{FF2B5EF4-FFF2-40B4-BE49-F238E27FC236}">
                <a16:creationId xmlns:a16="http://schemas.microsoft.com/office/drawing/2014/main" id="{F2F1207D-38B7-7D25-48CC-59D08EED240A}"/>
              </a:ext>
            </a:extLst>
          </p:cNvPr>
          <p:cNvSpPr txBox="1"/>
          <p:nvPr/>
        </p:nvSpPr>
        <p:spPr>
          <a:xfrm>
            <a:off x="838199" y="5435439"/>
            <a:ext cx="10515599" cy="646331"/>
          </a:xfrm>
          <a:prstGeom prst="rect">
            <a:avLst/>
          </a:prstGeom>
          <a:noFill/>
        </p:spPr>
        <p:txBody>
          <a:bodyPr wrap="square">
            <a:spAutoFit/>
          </a:bodyPr>
          <a:lstStyle/>
          <a:p>
            <a:r>
              <a:rPr lang="de-CH"/>
              <a:t>Jürgen Habermas: </a:t>
            </a:r>
            <a:r>
              <a:rPr lang="de-CH" i="1"/>
              <a:t>Was heißt Universalpragmatik?</a:t>
            </a:r>
            <a:r>
              <a:rPr lang="de-CH"/>
              <a:t> (1976), in: </a:t>
            </a:r>
            <a:r>
              <a:rPr lang="de-CH" i="1"/>
              <a:t>Vorstudien und Ergänzungen zur Theorie des kommunikativen Handelns</a:t>
            </a:r>
            <a:r>
              <a:rPr lang="de-CH"/>
              <a:t> (1984), S. 353–440</a:t>
            </a:r>
            <a:endParaRPr lang="de-DE"/>
          </a:p>
        </p:txBody>
      </p:sp>
      <p:sp>
        <p:nvSpPr>
          <p:cNvPr id="3" name="Rechteck 2">
            <a:extLst>
              <a:ext uri="{FF2B5EF4-FFF2-40B4-BE49-F238E27FC236}">
                <a16:creationId xmlns:a16="http://schemas.microsoft.com/office/drawing/2014/main" id="{E7C6548C-DF7C-7637-F6B4-0634BB67417D}"/>
              </a:ext>
            </a:extLst>
          </p:cNvPr>
          <p:cNvSpPr/>
          <p:nvPr/>
        </p:nvSpPr>
        <p:spPr>
          <a:xfrm>
            <a:off x="1884463" y="2934116"/>
            <a:ext cx="8203840" cy="977039"/>
          </a:xfrm>
          <a:prstGeom prst="rect">
            <a:avLst/>
          </a:prstGeom>
          <a:solidFill>
            <a:schemeClr val="bg1">
              <a:lumMod val="75000"/>
            </a:schemeClr>
          </a:solidFill>
          <a:ln w="57150"/>
        </p:spPr>
        <p:style>
          <a:lnRef idx="1">
            <a:schemeClr val="accent1"/>
          </a:lnRef>
          <a:fillRef idx="2">
            <a:schemeClr val="accent1"/>
          </a:fillRef>
          <a:effectRef idx="1">
            <a:schemeClr val="accent1"/>
          </a:effectRef>
          <a:fontRef idx="minor">
            <a:schemeClr val="dk1"/>
          </a:fontRef>
        </p:style>
        <p:txBody>
          <a:bodyPr rtlCol="0" anchor="ctr"/>
          <a:lstStyle/>
          <a:p>
            <a:pPr algn="ctr"/>
            <a:r>
              <a:rPr lang="de-DE" sz="3200"/>
              <a:t>Verhindert KI die Verständigung?</a:t>
            </a:r>
          </a:p>
        </p:txBody>
      </p:sp>
    </p:spTree>
    <p:extLst>
      <p:ext uri="{BB962C8B-B14F-4D97-AF65-F5344CB8AC3E}">
        <p14:creationId xmlns:p14="http://schemas.microsoft.com/office/powerpoint/2010/main" val="2616463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E52B2F-A962-0025-A131-B4C812926759}"/>
              </a:ext>
            </a:extLst>
          </p:cNvPr>
          <p:cNvSpPr>
            <a:spLocks noGrp="1"/>
          </p:cNvSpPr>
          <p:nvPr>
            <p:ph type="title"/>
          </p:nvPr>
        </p:nvSpPr>
        <p:spPr/>
        <p:txBody>
          <a:bodyPr/>
          <a:lstStyle/>
          <a:p>
            <a:r>
              <a:rPr lang="de-DE">
                <a:solidFill>
                  <a:srgbClr val="0070C0"/>
                </a:solidFill>
              </a:rPr>
              <a:t>Lernziele</a:t>
            </a:r>
          </a:p>
        </p:txBody>
      </p:sp>
      <p:sp>
        <p:nvSpPr>
          <p:cNvPr id="3" name="Inhaltsplatzhalter 2">
            <a:extLst>
              <a:ext uri="{FF2B5EF4-FFF2-40B4-BE49-F238E27FC236}">
                <a16:creationId xmlns:a16="http://schemas.microsoft.com/office/drawing/2014/main" id="{8AD59CF7-8902-268F-3E28-B2F2DA051A2B}"/>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de-CH" b="1"/>
              <a:t>Berufsethische Fragen </a:t>
            </a:r>
            <a:r>
              <a:rPr lang="de-CH"/>
              <a:t>im Hinblick auf den Einsatz von KI-Tools im Unterricht </a:t>
            </a:r>
            <a:r>
              <a:rPr lang="de-CH" b="1"/>
              <a:t>analysieren und konkrete Konsequenzen ableiten</a:t>
            </a:r>
            <a:r>
              <a:rPr lang="de-CH"/>
              <a:t>. </a:t>
            </a:r>
          </a:p>
          <a:p>
            <a:pPr marL="514350" indent="-514350">
              <a:buFont typeface="+mj-lt"/>
              <a:buAutoNum type="arabicPeriod"/>
            </a:pPr>
            <a:r>
              <a:rPr lang="de-CH"/>
              <a:t>Eine </a:t>
            </a:r>
            <a:r>
              <a:rPr lang="de-CH" b="1"/>
              <a:t>verantwortungsvolle und kritische Haltung </a:t>
            </a:r>
            <a:r>
              <a:rPr lang="de-CH"/>
              <a:t>zur KI bei </a:t>
            </a:r>
            <a:r>
              <a:rPr lang="de-CH" err="1"/>
              <a:t>Schüler:innen</a:t>
            </a:r>
            <a:r>
              <a:rPr lang="de-CH"/>
              <a:t> und sich selbst </a:t>
            </a:r>
            <a:r>
              <a:rPr lang="de-CH" b="1"/>
              <a:t>fördern</a:t>
            </a:r>
            <a:r>
              <a:rPr lang="de-CH"/>
              <a:t> </a:t>
            </a:r>
          </a:p>
          <a:p>
            <a:pPr marL="0" indent="0">
              <a:buNone/>
            </a:pPr>
            <a:endParaRPr lang="de-DE"/>
          </a:p>
        </p:txBody>
      </p:sp>
    </p:spTree>
    <p:extLst>
      <p:ext uri="{BB962C8B-B14F-4D97-AF65-F5344CB8AC3E}">
        <p14:creationId xmlns:p14="http://schemas.microsoft.com/office/powerpoint/2010/main" val="1896549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69B919-0A73-B33D-9117-6F9852266641}"/>
              </a:ext>
            </a:extLst>
          </p:cNvPr>
          <p:cNvSpPr>
            <a:spLocks noGrp="1"/>
          </p:cNvSpPr>
          <p:nvPr>
            <p:ph type="title"/>
          </p:nvPr>
        </p:nvSpPr>
        <p:spPr>
          <a:xfrm>
            <a:off x="681625" y="365125"/>
            <a:ext cx="10672175" cy="1325563"/>
          </a:xfrm>
        </p:spPr>
        <p:txBody>
          <a:bodyPr/>
          <a:lstStyle/>
          <a:p>
            <a:r>
              <a:rPr lang="de-DE">
                <a:solidFill>
                  <a:srgbClr val="0070C0"/>
                </a:solidFill>
              </a:rPr>
              <a:t>Erlebte Dilemmata analysieren</a:t>
            </a:r>
          </a:p>
        </p:txBody>
      </p:sp>
      <p:graphicFrame>
        <p:nvGraphicFramePr>
          <p:cNvPr id="4" name="Inhaltsplatzhalter 3">
            <a:extLst>
              <a:ext uri="{FF2B5EF4-FFF2-40B4-BE49-F238E27FC236}">
                <a16:creationId xmlns:a16="http://schemas.microsoft.com/office/drawing/2014/main" id="{7E4B5AD9-9998-9A7E-E68B-56FD465AD307}"/>
              </a:ext>
            </a:extLst>
          </p:cNvPr>
          <p:cNvGraphicFramePr>
            <a:graphicFrameLocks noGrp="1"/>
          </p:cNvGraphicFramePr>
          <p:nvPr>
            <p:ph idx="1"/>
            <p:extLst>
              <p:ext uri="{D42A27DB-BD31-4B8C-83A1-F6EECF244321}">
                <p14:modId xmlns:p14="http://schemas.microsoft.com/office/powerpoint/2010/main" val="2356436921"/>
              </p:ext>
            </p:extLst>
          </p:nvPr>
        </p:nvGraphicFramePr>
        <p:xfrm>
          <a:off x="681625" y="1481159"/>
          <a:ext cx="10515600" cy="4480560"/>
        </p:xfrm>
        <a:graphic>
          <a:graphicData uri="http://schemas.openxmlformats.org/drawingml/2006/table">
            <a:tbl>
              <a:tblPr firstRow="1" bandRow="1">
                <a:tableStyleId>{7DF18680-E054-41AD-8BC1-D1AEF772440D}</a:tableStyleId>
              </a:tblPr>
              <a:tblGrid>
                <a:gridCol w="1772478">
                  <a:extLst>
                    <a:ext uri="{9D8B030D-6E8A-4147-A177-3AD203B41FA5}">
                      <a16:colId xmlns:a16="http://schemas.microsoft.com/office/drawing/2014/main" val="2400405556"/>
                    </a:ext>
                  </a:extLst>
                </a:gridCol>
                <a:gridCol w="8743122">
                  <a:extLst>
                    <a:ext uri="{9D8B030D-6E8A-4147-A177-3AD203B41FA5}">
                      <a16:colId xmlns:a16="http://schemas.microsoft.com/office/drawing/2014/main" val="1003333661"/>
                    </a:ext>
                  </a:extLst>
                </a:gridCol>
              </a:tblGrid>
              <a:tr h="370840">
                <a:tc>
                  <a:txBody>
                    <a:bodyPr/>
                    <a:lstStyle/>
                    <a:p>
                      <a:endParaRPr lang="de-DE" sz="2400"/>
                    </a:p>
                  </a:txBody>
                  <a:tcPr/>
                </a:tc>
                <a:tc>
                  <a:txBody>
                    <a:bodyPr/>
                    <a:lstStyle/>
                    <a:p>
                      <a:r>
                        <a:rPr lang="de-DE" sz="2400"/>
                        <a:t>Positiv und negativ erlebte Situationen mit KI an der Schule</a:t>
                      </a:r>
                    </a:p>
                  </a:txBody>
                  <a:tcPr/>
                </a:tc>
                <a:extLst>
                  <a:ext uri="{0D108BD9-81ED-4DB2-BD59-A6C34878D82A}">
                    <a16:rowId xmlns:a16="http://schemas.microsoft.com/office/drawing/2014/main" val="2435226131"/>
                  </a:ext>
                </a:extLst>
              </a:tr>
              <a:tr h="370840">
                <a:tc>
                  <a:txBody>
                    <a:bodyPr/>
                    <a:lstStyle/>
                    <a:p>
                      <a:pPr algn="r"/>
                      <a:r>
                        <a:rPr lang="de-DE" sz="2400"/>
                        <a:t>Was tun?</a:t>
                      </a:r>
                    </a:p>
                  </a:txBody>
                  <a:tcPr/>
                </a:tc>
                <a:tc>
                  <a:txBody>
                    <a:bodyPr/>
                    <a:lstStyle/>
                    <a:p>
                      <a:pPr marL="457200" indent="-457200">
                        <a:buFont typeface="+mj-lt"/>
                        <a:buAutoNum type="arabicPeriod"/>
                      </a:pPr>
                      <a:r>
                        <a:rPr lang="de-DE" sz="2400"/>
                        <a:t>Schildere der Gruppe ein </a:t>
                      </a:r>
                      <a:r>
                        <a:rPr lang="de-DE" sz="2400" b="0"/>
                        <a:t>Dilemma in Bezug auf KI-Nutzung im Unterricht und wie du mit diesem umgegangen bist</a:t>
                      </a:r>
                      <a:r>
                        <a:rPr lang="de-DE" sz="2400"/>
                        <a:t>. </a:t>
                      </a:r>
                    </a:p>
                    <a:p>
                      <a:pPr marL="457200" lvl="0" indent="-457200">
                        <a:buAutoNum type="arabicPeriod"/>
                      </a:pPr>
                      <a:r>
                        <a:rPr lang="de-DE" sz="2400"/>
                        <a:t>Wählt das kontroverseste Beispiel aus.</a:t>
                      </a:r>
                    </a:p>
                    <a:p>
                      <a:pPr marL="457200" indent="-457200">
                        <a:buFont typeface="+mj-lt"/>
                        <a:buAutoNum type="arabicPeriod"/>
                      </a:pPr>
                      <a:r>
                        <a:rPr lang="de-DE" sz="2400"/>
                        <a:t>Beschreibt das Dilemma auf den ausliegenden Plakaten.</a:t>
                      </a:r>
                    </a:p>
                    <a:p>
                      <a:pPr marL="457200" lvl="0" indent="-457200">
                        <a:buAutoNum type="arabicPeriod"/>
                      </a:pPr>
                      <a:endParaRPr lang="de-DE" sz="2400" b="0" i="0" u="none" strike="noStrike" noProof="0">
                        <a:solidFill>
                          <a:schemeClr val="tx1"/>
                        </a:solidFill>
                        <a:latin typeface="Aptos"/>
                      </a:endParaRPr>
                    </a:p>
                  </a:txBody>
                  <a:tcPr/>
                </a:tc>
                <a:extLst>
                  <a:ext uri="{0D108BD9-81ED-4DB2-BD59-A6C34878D82A}">
                    <a16:rowId xmlns:a16="http://schemas.microsoft.com/office/drawing/2014/main" val="1173573006"/>
                  </a:ext>
                </a:extLst>
              </a:tr>
              <a:tr h="370840">
                <a:tc>
                  <a:txBody>
                    <a:bodyPr/>
                    <a:lstStyle/>
                    <a:p>
                      <a:pPr algn="r"/>
                      <a:r>
                        <a:rPr lang="de-DE" sz="2400"/>
                        <a:t>Ziel</a:t>
                      </a:r>
                    </a:p>
                  </a:txBody>
                  <a:tcPr/>
                </a:tc>
                <a:tc>
                  <a:txBody>
                    <a:bodyPr/>
                    <a:lstStyle/>
                    <a:p>
                      <a:r>
                        <a:rPr lang="de-DE" sz="2400"/>
                        <a:t>Erlebte Situationen und gelebte päd. Haltung analysieren</a:t>
                      </a:r>
                    </a:p>
                  </a:txBody>
                  <a:tcPr/>
                </a:tc>
                <a:extLst>
                  <a:ext uri="{0D108BD9-81ED-4DB2-BD59-A6C34878D82A}">
                    <a16:rowId xmlns:a16="http://schemas.microsoft.com/office/drawing/2014/main" val="4229095016"/>
                  </a:ext>
                </a:extLst>
              </a:tr>
              <a:tr h="370840">
                <a:tc>
                  <a:txBody>
                    <a:bodyPr/>
                    <a:lstStyle/>
                    <a:p>
                      <a:pPr algn="r"/>
                      <a:r>
                        <a:rPr lang="de-DE" sz="2400"/>
                        <a:t>Mit wem, wie lange</a:t>
                      </a:r>
                    </a:p>
                  </a:txBody>
                  <a:tcPr/>
                </a:tc>
                <a:tc>
                  <a:txBody>
                    <a:bodyPr/>
                    <a:lstStyle/>
                    <a:p>
                      <a:r>
                        <a:rPr lang="de-DE" sz="2400"/>
                        <a:t>In 3er bzw. 4er Gruppen</a:t>
                      </a:r>
                    </a:p>
                    <a:p>
                      <a:r>
                        <a:rPr lang="de-DE" sz="2400"/>
                        <a:t>10‘</a:t>
                      </a:r>
                    </a:p>
                  </a:txBody>
                  <a:tcPr/>
                </a:tc>
                <a:extLst>
                  <a:ext uri="{0D108BD9-81ED-4DB2-BD59-A6C34878D82A}">
                    <a16:rowId xmlns:a16="http://schemas.microsoft.com/office/drawing/2014/main" val="1735442695"/>
                  </a:ext>
                </a:extLst>
              </a:tr>
              <a:tr h="0">
                <a:tc>
                  <a:txBody>
                    <a:bodyPr/>
                    <a:lstStyle/>
                    <a:p>
                      <a:pPr algn="r"/>
                      <a:r>
                        <a:rPr lang="de-DE" sz="2400"/>
                        <a:t>Ergebnis</a:t>
                      </a:r>
                      <a:br>
                        <a:rPr lang="de-DE" sz="2400"/>
                      </a:br>
                      <a:endParaRPr lang="de-DE" sz="2400"/>
                    </a:p>
                  </a:txBody>
                  <a:tcPr/>
                </a:tc>
                <a:tc>
                  <a:txBody>
                    <a:bodyPr/>
                    <a:lstStyle/>
                    <a:p>
                      <a:pPr lvl="0">
                        <a:buNone/>
                      </a:pPr>
                      <a:r>
                        <a:rPr lang="de-DE" sz="2400" b="0" i="0" u="none" strike="noStrike" noProof="0">
                          <a:solidFill>
                            <a:schemeClr val="tx1"/>
                          </a:solidFill>
                          <a:latin typeface="Aptos"/>
                        </a:rPr>
                        <a:t>Analysiert das Dilemma: Welche Werte prallen aufeinander? </a:t>
                      </a:r>
                      <a:endParaRPr lang="de-DE"/>
                    </a:p>
                  </a:txBody>
                  <a:tcPr/>
                </a:tc>
                <a:extLst>
                  <a:ext uri="{0D108BD9-81ED-4DB2-BD59-A6C34878D82A}">
                    <a16:rowId xmlns:a16="http://schemas.microsoft.com/office/drawing/2014/main" val="83758099"/>
                  </a:ext>
                </a:extLst>
              </a:tr>
            </a:tbl>
          </a:graphicData>
        </a:graphic>
      </p:graphicFrame>
    </p:spTree>
    <p:extLst>
      <p:ext uri="{BB962C8B-B14F-4D97-AF65-F5344CB8AC3E}">
        <p14:creationId xmlns:p14="http://schemas.microsoft.com/office/powerpoint/2010/main" val="2281215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cxnSp>
        <p:nvCxnSpPr>
          <p:cNvPr id="5" name="Gerade Verbindung mit Pfeil 4">
            <a:extLst>
              <a:ext uri="{FF2B5EF4-FFF2-40B4-BE49-F238E27FC236}">
                <a16:creationId xmlns:a16="http://schemas.microsoft.com/office/drawing/2014/main" id="{753F4EC1-C8F0-BB72-D609-1211CC4A1300}"/>
              </a:ext>
            </a:extLst>
          </p:cNvPr>
          <p:cNvCxnSpPr/>
          <p:nvPr/>
        </p:nvCxnSpPr>
        <p:spPr>
          <a:xfrm>
            <a:off x="2414016" y="3702459"/>
            <a:ext cx="7223760" cy="0"/>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sp>
        <p:nvSpPr>
          <p:cNvPr id="7" name="Textfeld 6">
            <a:extLst>
              <a:ext uri="{FF2B5EF4-FFF2-40B4-BE49-F238E27FC236}">
                <a16:creationId xmlns:a16="http://schemas.microsoft.com/office/drawing/2014/main" id="{6A76EC96-D04E-F735-DF13-44EAC30573C4}"/>
              </a:ext>
            </a:extLst>
          </p:cNvPr>
          <p:cNvSpPr txBox="1"/>
          <p:nvPr/>
        </p:nvSpPr>
        <p:spPr>
          <a:xfrm>
            <a:off x="4579960" y="297462"/>
            <a:ext cx="2487091" cy="646331"/>
          </a:xfrm>
          <a:prstGeom prst="rect">
            <a:avLst/>
          </a:prstGeom>
          <a:noFill/>
        </p:spPr>
        <p:txBody>
          <a:bodyPr wrap="none" rtlCol="0">
            <a:spAutoFit/>
          </a:bodyPr>
          <a:lstStyle/>
          <a:p>
            <a:r>
              <a:rPr lang="de-DE" sz="3600"/>
              <a:t>Lerngewinn</a:t>
            </a:r>
          </a:p>
        </p:txBody>
      </p:sp>
      <p:sp>
        <p:nvSpPr>
          <p:cNvPr id="8" name="Textfeld 7">
            <a:extLst>
              <a:ext uri="{FF2B5EF4-FFF2-40B4-BE49-F238E27FC236}">
                <a16:creationId xmlns:a16="http://schemas.microsoft.com/office/drawing/2014/main" id="{E4CC2260-28CC-2370-6F63-4E8BFDA25028}"/>
              </a:ext>
            </a:extLst>
          </p:cNvPr>
          <p:cNvSpPr txBox="1"/>
          <p:nvPr/>
        </p:nvSpPr>
        <p:spPr>
          <a:xfrm>
            <a:off x="9869424" y="3101391"/>
            <a:ext cx="1585947" cy="1200329"/>
          </a:xfrm>
          <a:prstGeom prst="rect">
            <a:avLst/>
          </a:prstGeom>
          <a:noFill/>
        </p:spPr>
        <p:txBody>
          <a:bodyPr wrap="none" rtlCol="0">
            <a:spAutoFit/>
          </a:bodyPr>
          <a:lstStyle/>
          <a:p>
            <a:r>
              <a:rPr lang="de-DE" sz="3600"/>
              <a:t>positiv </a:t>
            </a:r>
          </a:p>
          <a:p>
            <a:r>
              <a:rPr lang="de-DE" sz="3600"/>
              <a:t>erlebt</a:t>
            </a:r>
          </a:p>
        </p:txBody>
      </p:sp>
      <p:sp>
        <p:nvSpPr>
          <p:cNvPr id="9" name="Textfeld 8">
            <a:extLst>
              <a:ext uri="{FF2B5EF4-FFF2-40B4-BE49-F238E27FC236}">
                <a16:creationId xmlns:a16="http://schemas.microsoft.com/office/drawing/2014/main" id="{D6FE121B-89CA-3A95-E86D-E3DA527EA55B}"/>
              </a:ext>
            </a:extLst>
          </p:cNvPr>
          <p:cNvSpPr txBox="1"/>
          <p:nvPr/>
        </p:nvSpPr>
        <p:spPr>
          <a:xfrm>
            <a:off x="603504" y="3107487"/>
            <a:ext cx="1708096" cy="1200329"/>
          </a:xfrm>
          <a:prstGeom prst="rect">
            <a:avLst/>
          </a:prstGeom>
          <a:noFill/>
        </p:spPr>
        <p:txBody>
          <a:bodyPr wrap="none" rtlCol="0">
            <a:spAutoFit/>
          </a:bodyPr>
          <a:lstStyle/>
          <a:p>
            <a:r>
              <a:rPr lang="de-DE" sz="3600"/>
              <a:t>negativ </a:t>
            </a:r>
          </a:p>
          <a:p>
            <a:r>
              <a:rPr lang="de-DE" sz="3600"/>
              <a:t>erlebt</a:t>
            </a:r>
          </a:p>
        </p:txBody>
      </p:sp>
      <p:cxnSp>
        <p:nvCxnSpPr>
          <p:cNvPr id="13" name="Gerade Verbindung mit Pfeil 12">
            <a:extLst>
              <a:ext uri="{FF2B5EF4-FFF2-40B4-BE49-F238E27FC236}">
                <a16:creationId xmlns:a16="http://schemas.microsoft.com/office/drawing/2014/main" id="{70911A9D-1A4C-F3AC-6FA7-D26D08C0C834}"/>
              </a:ext>
            </a:extLst>
          </p:cNvPr>
          <p:cNvCxnSpPr/>
          <p:nvPr/>
        </p:nvCxnSpPr>
        <p:spPr>
          <a:xfrm flipH="1" flipV="1">
            <a:off x="5768729" y="1091412"/>
            <a:ext cx="14378" cy="463825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 name="Textfeld 6">
            <a:extLst>
              <a:ext uri="{FF2B5EF4-FFF2-40B4-BE49-F238E27FC236}">
                <a16:creationId xmlns:a16="http://schemas.microsoft.com/office/drawing/2014/main" id="{161E00A5-D5DF-6A74-A6ED-07A37EB6A6F9}"/>
              </a:ext>
            </a:extLst>
          </p:cNvPr>
          <p:cNvSpPr txBox="1"/>
          <p:nvPr/>
        </p:nvSpPr>
        <p:spPr>
          <a:xfrm>
            <a:off x="3947356" y="5904631"/>
            <a:ext cx="3681649" cy="646331"/>
          </a:xfrm>
          <a:prstGeom prst="rect">
            <a:avLst/>
          </a:prstGeom>
          <a:noFill/>
        </p:spPr>
        <p:txBody>
          <a:bodyPr wrap="none" lIns="91440" tIns="45720" rIns="91440" bIns="45720" rtlCol="0" anchor="t">
            <a:spAutoFit/>
          </a:bodyPr>
          <a:lstStyle/>
          <a:p>
            <a:r>
              <a:rPr lang="de-DE" sz="3600"/>
              <a:t>Lernverhinderung</a:t>
            </a:r>
          </a:p>
        </p:txBody>
      </p:sp>
    </p:spTree>
    <p:extLst>
      <p:ext uri="{BB962C8B-B14F-4D97-AF65-F5344CB8AC3E}">
        <p14:creationId xmlns:p14="http://schemas.microsoft.com/office/powerpoint/2010/main" val="1549142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nhaltsplatzhalter 4" descr="Ein Bild, das Gerät, Waage enthält.&#10;&#10;KI-generierte Inhalte können fehlerhaft sein.">
            <a:extLst>
              <a:ext uri="{FF2B5EF4-FFF2-40B4-BE49-F238E27FC236}">
                <a16:creationId xmlns:a16="http://schemas.microsoft.com/office/drawing/2014/main" id="{60B70154-2398-98FC-EBF3-1643F1B64F44}"/>
              </a:ext>
            </a:extLst>
          </p:cNvPr>
          <p:cNvPicPr>
            <a:picLocks noGrp="1" noChangeAspect="1"/>
          </p:cNvPicPr>
          <p:nvPr>
            <p:ph idx="1"/>
          </p:nvPr>
        </p:nvPicPr>
        <p:blipFill>
          <a:blip r:embed="rId2"/>
          <a:srcRect t="23464" b="20296"/>
          <a:stretch>
            <a:fillRect/>
          </a:stretch>
        </p:blipFill>
        <p:spPr>
          <a:xfrm>
            <a:off x="20" y="1282"/>
            <a:ext cx="12191980" cy="6856718"/>
          </a:xfrm>
          <a:prstGeom prst="rect">
            <a:avLst/>
          </a:prstGeom>
        </p:spPr>
      </p:pic>
      <p:sp>
        <p:nvSpPr>
          <p:cNvPr id="7" name="Textfeld 6">
            <a:extLst>
              <a:ext uri="{FF2B5EF4-FFF2-40B4-BE49-F238E27FC236}">
                <a16:creationId xmlns:a16="http://schemas.microsoft.com/office/drawing/2014/main" id="{2B32B18B-3FE5-2FEA-CC83-22C8E689BA5B}"/>
              </a:ext>
            </a:extLst>
          </p:cNvPr>
          <p:cNvSpPr txBox="1"/>
          <p:nvPr/>
        </p:nvSpPr>
        <p:spPr>
          <a:xfrm>
            <a:off x="439615" y="5521545"/>
            <a:ext cx="4132385" cy="584775"/>
          </a:xfrm>
          <a:prstGeom prst="rect">
            <a:avLst/>
          </a:prstGeom>
          <a:noFill/>
        </p:spPr>
        <p:txBody>
          <a:bodyPr wrap="square">
            <a:spAutoFit/>
          </a:bodyPr>
          <a:lstStyle/>
          <a:p>
            <a:pPr algn="ctr"/>
            <a:r>
              <a:rPr lang="de-DE" sz="3200"/>
              <a:t>vor der KI schützen	</a:t>
            </a:r>
          </a:p>
        </p:txBody>
      </p:sp>
      <p:sp>
        <p:nvSpPr>
          <p:cNvPr id="8" name="Textfeld 7">
            <a:extLst>
              <a:ext uri="{FF2B5EF4-FFF2-40B4-BE49-F238E27FC236}">
                <a16:creationId xmlns:a16="http://schemas.microsoft.com/office/drawing/2014/main" id="{A53B0274-0DBC-8329-C9EF-B0C776541FAE}"/>
              </a:ext>
            </a:extLst>
          </p:cNvPr>
          <p:cNvSpPr txBox="1"/>
          <p:nvPr/>
        </p:nvSpPr>
        <p:spPr>
          <a:xfrm>
            <a:off x="6800849" y="5462931"/>
            <a:ext cx="5427785" cy="1077218"/>
          </a:xfrm>
          <a:prstGeom prst="rect">
            <a:avLst/>
          </a:prstGeom>
          <a:noFill/>
        </p:spPr>
        <p:txBody>
          <a:bodyPr wrap="square">
            <a:spAutoFit/>
          </a:bodyPr>
          <a:lstStyle/>
          <a:p>
            <a:pPr algn="ctr"/>
            <a:r>
              <a:rPr lang="de-DE" sz="3200"/>
              <a:t>intelligente Nutzung </a:t>
            </a:r>
            <a:br>
              <a:rPr lang="de-DE" sz="3200"/>
            </a:br>
            <a:r>
              <a:rPr lang="de-DE" sz="3200"/>
              <a:t>der KI unterstützen</a:t>
            </a:r>
          </a:p>
        </p:txBody>
      </p:sp>
      <p:sp>
        <p:nvSpPr>
          <p:cNvPr id="2" name="Sprechblase: rechteckig mit abgerundeten Ecken 1">
            <a:extLst>
              <a:ext uri="{FF2B5EF4-FFF2-40B4-BE49-F238E27FC236}">
                <a16:creationId xmlns:a16="http://schemas.microsoft.com/office/drawing/2014/main" id="{347A6C67-2326-68CD-EC9E-EEC614B340BC}"/>
              </a:ext>
            </a:extLst>
          </p:cNvPr>
          <p:cNvSpPr/>
          <p:nvPr/>
        </p:nvSpPr>
        <p:spPr>
          <a:xfrm>
            <a:off x="4675954" y="141017"/>
            <a:ext cx="4010044" cy="1801387"/>
          </a:xfrm>
          <a:prstGeom prst="wedgeRoundRectCallou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de-DE" sz="3600"/>
              <a:t>Was brauchen unsere </a:t>
            </a:r>
            <a:r>
              <a:rPr lang="de-DE" sz="3600" err="1"/>
              <a:t>SuS</a:t>
            </a:r>
            <a:r>
              <a:rPr lang="de-DE" sz="3600"/>
              <a:t>?</a:t>
            </a:r>
          </a:p>
        </p:txBody>
      </p:sp>
    </p:spTree>
    <p:extLst>
      <p:ext uri="{BB962C8B-B14F-4D97-AF65-F5344CB8AC3E}">
        <p14:creationId xmlns:p14="http://schemas.microsoft.com/office/powerpoint/2010/main" val="4037774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BABD60-4826-FE25-1545-CF32F754EAB4}"/>
              </a:ext>
            </a:extLst>
          </p:cNvPr>
          <p:cNvSpPr>
            <a:spLocks noGrp="1"/>
          </p:cNvSpPr>
          <p:nvPr>
            <p:ph type="title"/>
          </p:nvPr>
        </p:nvSpPr>
        <p:spPr>
          <a:xfrm>
            <a:off x="838200" y="106706"/>
            <a:ext cx="10515598" cy="1325563"/>
          </a:xfrm>
        </p:spPr>
        <p:txBody>
          <a:bodyPr/>
          <a:lstStyle/>
          <a:p>
            <a:pPr algn="ctr"/>
            <a:r>
              <a:rPr lang="de-DE" dirty="0">
                <a:solidFill>
                  <a:srgbClr val="0070C0"/>
                </a:solidFill>
              </a:rPr>
              <a:t>Spannungsfelder</a:t>
            </a:r>
            <a:endParaRPr lang="de-DE" dirty="0"/>
          </a:p>
        </p:txBody>
      </p:sp>
      <p:graphicFrame>
        <p:nvGraphicFramePr>
          <p:cNvPr id="4" name="Inhaltsplatzhalter 3">
            <a:extLst>
              <a:ext uri="{FF2B5EF4-FFF2-40B4-BE49-F238E27FC236}">
                <a16:creationId xmlns:a16="http://schemas.microsoft.com/office/drawing/2014/main" id="{C535045D-FD4A-9898-20E9-2876698068C1}"/>
              </a:ext>
            </a:extLst>
          </p:cNvPr>
          <p:cNvGraphicFramePr>
            <a:graphicFrameLocks noGrp="1"/>
          </p:cNvGraphicFramePr>
          <p:nvPr>
            <p:ph idx="1"/>
            <p:extLst>
              <p:ext uri="{D42A27DB-BD31-4B8C-83A1-F6EECF244321}">
                <p14:modId xmlns:p14="http://schemas.microsoft.com/office/powerpoint/2010/main" val="2689596337"/>
              </p:ext>
            </p:extLst>
          </p:nvPr>
        </p:nvGraphicFramePr>
        <p:xfrm>
          <a:off x="838199" y="1235903"/>
          <a:ext cx="10515599" cy="3444240"/>
        </p:xfrm>
        <a:graphic>
          <a:graphicData uri="http://schemas.openxmlformats.org/drawingml/2006/table">
            <a:tbl>
              <a:tblPr firstRow="1" bandRow="1">
                <a:tableStyleId>{5C22544A-7EE6-4342-B048-85BDC9FD1C3A}</a:tableStyleId>
              </a:tblPr>
              <a:tblGrid>
                <a:gridCol w="4905654">
                  <a:extLst>
                    <a:ext uri="{9D8B030D-6E8A-4147-A177-3AD203B41FA5}">
                      <a16:colId xmlns:a16="http://schemas.microsoft.com/office/drawing/2014/main" val="3512497820"/>
                    </a:ext>
                  </a:extLst>
                </a:gridCol>
                <a:gridCol w="5609945">
                  <a:extLst>
                    <a:ext uri="{9D8B030D-6E8A-4147-A177-3AD203B41FA5}">
                      <a16:colId xmlns:a16="http://schemas.microsoft.com/office/drawing/2014/main" val="611699556"/>
                    </a:ext>
                  </a:extLst>
                </a:gridCol>
              </a:tblGrid>
              <a:tr h="370840">
                <a:tc>
                  <a:txBody>
                    <a:bodyPr/>
                    <a:lstStyle/>
                    <a:p>
                      <a:pPr algn="r"/>
                      <a:r>
                        <a:rPr lang="de-DE" sz="2800"/>
                        <a:t>Kompetenz </a:t>
                      </a:r>
                      <a:r>
                        <a:rPr lang="de-DE" sz="2800">
                          <a:solidFill>
                            <a:schemeClr val="bg1"/>
                          </a:solidFill>
                        </a:rPr>
                        <a:t>zeigen</a:t>
                      </a:r>
                      <a:r>
                        <a:rPr lang="de-DE" sz="2800"/>
                        <a:t> </a:t>
                      </a:r>
                    </a:p>
                  </a:txBody>
                  <a:tcPr/>
                </a:tc>
                <a:tc>
                  <a:txBody>
                    <a:bodyPr/>
                    <a:lstStyle/>
                    <a:p>
                      <a:r>
                        <a:rPr lang="de-DE" sz="2800"/>
                        <a:t>Kompetenz vortäuschen</a:t>
                      </a:r>
                    </a:p>
                  </a:txBody>
                  <a:tcPr/>
                </a:tc>
                <a:extLst>
                  <a:ext uri="{0D108BD9-81ED-4DB2-BD59-A6C34878D82A}">
                    <a16:rowId xmlns:a16="http://schemas.microsoft.com/office/drawing/2014/main" val="3354674961"/>
                  </a:ext>
                </a:extLst>
              </a:tr>
              <a:tr h="370840">
                <a:tc>
                  <a:txBody>
                    <a:bodyPr/>
                    <a:lstStyle/>
                    <a:p>
                      <a:pPr algn="r"/>
                      <a:r>
                        <a:rPr lang="de-DE" sz="2800"/>
                        <a:t>Ich kann es: Lernziel erreicht </a:t>
                      </a:r>
                    </a:p>
                  </a:txBody>
                  <a:tcPr/>
                </a:tc>
                <a:tc>
                  <a:txBody>
                    <a:bodyPr/>
                    <a:lstStyle/>
                    <a:p>
                      <a:r>
                        <a:rPr lang="de-DE" sz="2800"/>
                        <a:t>Lernillusion: Die KI kann es</a:t>
                      </a:r>
                    </a:p>
                  </a:txBody>
                  <a:tcPr/>
                </a:tc>
                <a:extLst>
                  <a:ext uri="{0D108BD9-81ED-4DB2-BD59-A6C34878D82A}">
                    <a16:rowId xmlns:a16="http://schemas.microsoft.com/office/drawing/2014/main" val="1522418950"/>
                  </a:ext>
                </a:extLst>
              </a:tr>
              <a:tr h="37084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sz="2800" b="0"/>
                        <a:t>Eigenleistung</a:t>
                      </a:r>
                      <a:r>
                        <a:rPr lang="de-DE" sz="2800"/>
                        <a:t> </a:t>
                      </a:r>
                    </a:p>
                    <a:p>
                      <a:pPr marL="0" marR="0" lvl="0" indent="0" algn="r" defTabSz="914400" rtl="0" eaLnBrk="1" fontAlgn="auto" latinLnBrk="0" hangingPunct="1">
                        <a:lnSpc>
                          <a:spcPct val="100000"/>
                        </a:lnSpc>
                        <a:spcBef>
                          <a:spcPts val="0"/>
                        </a:spcBef>
                        <a:spcAft>
                          <a:spcPts val="0"/>
                        </a:spcAft>
                        <a:buClrTx/>
                        <a:buSzTx/>
                        <a:buFontTx/>
                        <a:buNone/>
                        <a:tabLst/>
                        <a:defRPr/>
                      </a:pPr>
                      <a:r>
                        <a:rPr lang="de-DE" sz="2800"/>
                        <a:t>ist sichtbar gemacht</a:t>
                      </a:r>
                    </a:p>
                  </a:txBody>
                  <a:tcPr/>
                </a:tc>
                <a:tc>
                  <a:txBody>
                    <a:bodyPr/>
                    <a:lstStyle/>
                    <a:p>
                      <a:r>
                        <a:rPr lang="de-DE" sz="2800"/>
                        <a:t>Produkt </a:t>
                      </a:r>
                    </a:p>
                    <a:p>
                      <a:r>
                        <a:rPr lang="de-DE" sz="2800"/>
                        <a:t>zeigt Leistung</a:t>
                      </a:r>
                    </a:p>
                  </a:txBody>
                  <a:tcPr/>
                </a:tc>
                <a:extLst>
                  <a:ext uri="{0D108BD9-81ED-4DB2-BD59-A6C34878D82A}">
                    <a16:rowId xmlns:a16="http://schemas.microsoft.com/office/drawing/2014/main" val="3804743788"/>
                  </a:ext>
                </a:extLst>
              </a:tr>
              <a:tr h="37084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sz="2800"/>
                        <a:t>Intellektuelle </a:t>
                      </a:r>
                    </a:p>
                    <a:p>
                      <a:pPr marL="0" marR="0" lvl="0" indent="0" algn="r" defTabSz="914400" rtl="0" eaLnBrk="1" fontAlgn="auto" latinLnBrk="0" hangingPunct="1">
                        <a:lnSpc>
                          <a:spcPct val="100000"/>
                        </a:lnSpc>
                        <a:spcBef>
                          <a:spcPts val="0"/>
                        </a:spcBef>
                        <a:spcAft>
                          <a:spcPts val="0"/>
                        </a:spcAft>
                        <a:buClrTx/>
                        <a:buSzTx/>
                        <a:buFontTx/>
                        <a:buNone/>
                        <a:tabLst/>
                        <a:defRPr/>
                      </a:pPr>
                      <a:r>
                        <a:rPr lang="de-DE" sz="2800"/>
                        <a:t>Redlichkeit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2800"/>
                        <a:t>Intransparenz über </a:t>
                      </a:r>
                      <a:br>
                        <a:rPr lang="de-DE" sz="2800"/>
                      </a:br>
                      <a:r>
                        <a:rPr lang="de-DE" sz="2800"/>
                        <a:t>Prozess und eigene Leistung</a:t>
                      </a:r>
                    </a:p>
                  </a:txBody>
                  <a:tcPr/>
                </a:tc>
                <a:extLst>
                  <a:ext uri="{0D108BD9-81ED-4DB2-BD59-A6C34878D82A}">
                    <a16:rowId xmlns:a16="http://schemas.microsoft.com/office/drawing/2014/main" val="3886296005"/>
                  </a:ext>
                </a:extLst>
              </a:tr>
              <a:tr h="370840">
                <a:tc>
                  <a:txBody>
                    <a:bodyPr/>
                    <a:lstStyle/>
                    <a:p>
                      <a:pPr algn="r"/>
                      <a:r>
                        <a:rPr lang="de-DE" sz="2800" b="1">
                          <a:solidFill>
                            <a:srgbClr val="FF0000"/>
                          </a:solidFill>
                        </a:rPr>
                        <a:t>Päd. Vertrauen</a:t>
                      </a:r>
                      <a:r>
                        <a:rPr lang="de-DE" sz="2800">
                          <a:solidFill>
                            <a:srgbClr val="FF0000"/>
                          </a:solidFill>
                        </a:rPr>
                        <a:t> </a:t>
                      </a:r>
                    </a:p>
                  </a:txBody>
                  <a:tcPr/>
                </a:tc>
                <a:tc>
                  <a:txBody>
                    <a:bodyPr/>
                    <a:lstStyle/>
                    <a:p>
                      <a:r>
                        <a:rPr lang="de-DE" sz="2800" b="1">
                          <a:solidFill>
                            <a:srgbClr val="FF0000"/>
                          </a:solidFill>
                        </a:rPr>
                        <a:t>Päd. Kontrolle</a:t>
                      </a:r>
                    </a:p>
                  </a:txBody>
                  <a:tcPr/>
                </a:tc>
                <a:extLst>
                  <a:ext uri="{0D108BD9-81ED-4DB2-BD59-A6C34878D82A}">
                    <a16:rowId xmlns:a16="http://schemas.microsoft.com/office/drawing/2014/main" val="350958564"/>
                  </a:ext>
                </a:extLst>
              </a:tr>
            </a:tbl>
          </a:graphicData>
        </a:graphic>
      </p:graphicFrame>
    </p:spTree>
    <p:extLst>
      <p:ext uri="{BB962C8B-B14F-4D97-AF65-F5344CB8AC3E}">
        <p14:creationId xmlns:p14="http://schemas.microsoft.com/office/powerpoint/2010/main" val="258577814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FB1092BA14A10D4587905B5ACF29A241" ma:contentTypeVersion="11" ma:contentTypeDescription="Ein neues Dokument erstellen." ma:contentTypeScope="" ma:versionID="da3544b7b6c114201472e1992dc13c0d">
  <xsd:schema xmlns:xsd="http://www.w3.org/2001/XMLSchema" xmlns:xs="http://www.w3.org/2001/XMLSchema" xmlns:p="http://schemas.microsoft.com/office/2006/metadata/properties" xmlns:ns2="0ebd7749-04f7-4c79-9de1-4dc224a022e5" targetNamespace="http://schemas.microsoft.com/office/2006/metadata/properties" ma:root="true" ma:fieldsID="53b1326a85ab79f295523718ddd67306" ns2:_="">
    <xsd:import namespace="0ebd7749-04f7-4c79-9de1-4dc224a022e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2:MediaServiceDateTaken"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bd7749-04f7-4c79-9de1-4dc224a022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Bildmarkierungen" ma:readOnly="false" ma:fieldId="{5cf76f15-5ced-4ddc-b409-7134ff3c332f}" ma:taxonomyMulti="true" ma:sspId="f756f0be-b089-4448-9be7-535738d9b3c8"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ebd7749-04f7-4c79-9de1-4dc224a022e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11F81CE-D557-4A8F-AD07-9841CDC3ADDC}">
  <ds:schemaRefs>
    <ds:schemaRef ds:uri="0ebd7749-04f7-4c79-9de1-4dc224a022e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805DE89-8D73-4DD9-A102-E9386AE17B68}">
  <ds:schemaRefs>
    <ds:schemaRef ds:uri="http://schemas.microsoft.com/sharepoint/v3/contenttype/forms"/>
  </ds:schemaRefs>
</ds:datastoreItem>
</file>

<file path=customXml/itemProps3.xml><?xml version="1.0" encoding="utf-8"?>
<ds:datastoreItem xmlns:ds="http://schemas.openxmlformats.org/officeDocument/2006/customXml" ds:itemID="{DACAE305-0989-4FF6-8CC5-1221FD005774}">
  <ds:schemaRefs>
    <ds:schemaRef ds:uri="0ebd7749-04f7-4c79-9de1-4dc224a022e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1203</Words>
  <Application>Microsoft Macintosh PowerPoint</Application>
  <PresentationFormat>Breitbild</PresentationFormat>
  <Paragraphs>159</Paragraphs>
  <Slides>17</Slides>
  <Notes>9</Notes>
  <HiddenSlides>3</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17</vt:i4>
      </vt:variant>
    </vt:vector>
  </HeadingPairs>
  <TitlesOfParts>
    <vt:vector size="21" baseType="lpstr">
      <vt:lpstr>Aptos</vt:lpstr>
      <vt:lpstr>Aptos Display</vt:lpstr>
      <vt:lpstr>Arial</vt:lpstr>
      <vt:lpstr>Office</vt:lpstr>
      <vt:lpstr>PowerPoint-Präsentation</vt:lpstr>
      <vt:lpstr>PowerPoint-Präsentation</vt:lpstr>
      <vt:lpstr>PowerPoint-Präsentation</vt:lpstr>
      <vt:lpstr>Wie kommt Verständigung zustande?</vt:lpstr>
      <vt:lpstr>Lernziele</vt:lpstr>
      <vt:lpstr>Erlebte Dilemmata analysieren</vt:lpstr>
      <vt:lpstr>PowerPoint-Präsentation</vt:lpstr>
      <vt:lpstr>PowerPoint-Präsentation</vt:lpstr>
      <vt:lpstr>Spannungsfelder</vt:lpstr>
      <vt:lpstr>Werte- und Entwicklungsquadrat (Schulz von Thun)</vt:lpstr>
      <vt:lpstr>Wie kann man Werte / Haltungen vermitteln?</vt:lpstr>
      <vt:lpstr>Werte klären / entwickeln</vt:lpstr>
      <vt:lpstr>Konkrete Dilemma-Diskussion mit der Klasse </vt:lpstr>
      <vt:lpstr>Allem gerecht werden?</vt:lpstr>
      <vt:lpstr>Thesen für das pädagogische Handeln</vt:lpstr>
      <vt:lpstr>Schluss-Diskussion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BERTSCHY Beat</dc:creator>
  <cp:lastModifiedBy>BERTSCHY Beat</cp:lastModifiedBy>
  <cp:revision>5</cp:revision>
  <cp:lastPrinted>2026-02-02T13:02:07Z</cp:lastPrinted>
  <dcterms:created xsi:type="dcterms:W3CDTF">2025-12-22T08:58:12Z</dcterms:created>
  <dcterms:modified xsi:type="dcterms:W3CDTF">2026-02-05T13:55:40Z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0x010100FB1092BA14A10D4587905B5ACF29A241</vt:lpwstr>
  </property>
  <property fmtid="{D5CDD505-2E9C-101B-9397-08002B2CF9AE}" pid="3" name="MediaServiceImageTags">
    <vt:lpwstr/>
  </property>
</Properties>
</file>