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285"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9" r:id="rId18"/>
    <p:sldId id="308" r:id="rId19"/>
    <p:sldId id="306" r:id="rId20"/>
    <p:sldId id="3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p:restoredTop sz="94643"/>
  </p:normalViewPr>
  <p:slideViewPr>
    <p:cSldViewPr snapToGrid="0" snapToObjects="1">
      <p:cViewPr varScale="1">
        <p:scale>
          <a:sx n="110" d="100"/>
          <a:sy n="110"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20. September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477328"/>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7 (Inferenz):</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Daher: der ganze Winkel unter ACD ist gleich den beiden gegenüberliegenden Winkeln BAC, ABC [ACD = BAC + ABC].</a:t>
            </a:r>
          </a:p>
        </p:txBody>
      </p:sp>
    </p:spTree>
    <p:extLst>
      <p:ext uri="{BB962C8B-B14F-4D97-AF65-F5344CB8AC3E}">
        <p14:creationId xmlns:p14="http://schemas.microsoft.com/office/powerpoint/2010/main" val="35384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8 (Konstruktion):</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Es möge der Winkel ACB beiden gemeinsam hinzugefügt werden.</a:t>
            </a:r>
          </a:p>
        </p:txBody>
      </p:sp>
    </p:spTree>
    <p:extLst>
      <p:ext uri="{BB962C8B-B14F-4D97-AF65-F5344CB8AC3E}">
        <p14:creationId xmlns:p14="http://schemas.microsoft.com/office/powerpoint/2010/main" val="106289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9 (Inferenz):</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Die Winkel ACD und ACB sind den drei Winkel ABC, BCA und CAB gleich.</a:t>
            </a:r>
          </a:p>
        </p:txBody>
      </p:sp>
    </p:spTree>
    <p:extLst>
      <p:ext uri="{BB962C8B-B14F-4D97-AF65-F5344CB8AC3E}">
        <p14:creationId xmlns:p14="http://schemas.microsoft.com/office/powerpoint/2010/main" val="28653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10 (Inferenz):</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Aber die Winkel ACD und ACB sind gleich zwei rechten Winkeln.</a:t>
            </a:r>
          </a:p>
        </p:txBody>
      </p:sp>
    </p:spTree>
    <p:extLst>
      <p:ext uri="{BB962C8B-B14F-4D97-AF65-F5344CB8AC3E}">
        <p14:creationId xmlns:p14="http://schemas.microsoft.com/office/powerpoint/2010/main" val="17836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11 (Inferenz):</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Daher sind auch ACB, CBA und CAB gleich zwei rechten Winkeln.</a:t>
            </a:r>
          </a:p>
        </p:txBody>
      </p:sp>
    </p:spTree>
    <p:extLst>
      <p:ext uri="{BB962C8B-B14F-4D97-AF65-F5344CB8AC3E}">
        <p14:creationId xmlns:p14="http://schemas.microsoft.com/office/powerpoint/2010/main" val="29694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2308324"/>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12 (Inferenz):</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Also: bei jedem Dreieck, wenn eine der Seiten ausgeführt wird, ist der Aussenwinkel gleich den beiden gegenüberliegenden Innenwinkeln; und die drei Winkeln des Dreiecks sind gleich zwei rechten Winkeln: was zu beweisen war.</a:t>
            </a:r>
          </a:p>
        </p:txBody>
      </p:sp>
    </p:spTree>
    <p:extLst>
      <p:ext uri="{BB962C8B-B14F-4D97-AF65-F5344CB8AC3E}">
        <p14:creationId xmlns:p14="http://schemas.microsoft.com/office/powerpoint/2010/main" val="37692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Eine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Kritik</a:t>
            </a:r>
            <a:r>
              <a:rPr lang="fr-FR" sz="2800" cap="small" dirty="0">
                <a:solidFill>
                  <a:schemeClr val="bg1"/>
                </a:solidFill>
                <a:latin typeface="Bodoni 72 Oldstyle Book" pitchFamily="2" charset="0"/>
                <a:ea typeface="New Athena Unicode" charset="0"/>
                <a:cs typeface="New Athena Unicode" charset="0"/>
              </a:rPr>
              <a:t> an </a:t>
            </a:r>
            <a:r>
              <a:rPr lang="fr-FR" sz="2800" cap="small" dirty="0" err="1">
                <a:solidFill>
                  <a:schemeClr val="bg1"/>
                </a:solidFill>
                <a:latin typeface="Bodoni 72 Oldstyle Book" pitchFamily="2" charset="0"/>
                <a:ea typeface="New Athena Unicode" charset="0"/>
                <a:cs typeface="New Athena Unicode" charset="0"/>
              </a:rPr>
              <a:t>mathematischer</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Methode</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4462760"/>
          </a:xfrm>
          <a:prstGeom prst="rect">
            <a:avLst/>
          </a:prstGeom>
          <a:noFill/>
        </p:spPr>
        <p:txBody>
          <a:bodyPr wrap="square" rtlCol="0">
            <a:spAutoFit/>
          </a:bodyPr>
          <a:lstStyle/>
          <a:p>
            <a:r>
              <a:rPr lang="de-CH" sz="2000" dirty="0">
                <a:solidFill>
                  <a:schemeClr val="bg1"/>
                </a:solidFill>
                <a:latin typeface="Bodoni 72 Oldstyle Book" pitchFamily="2" charset="0"/>
              </a:rPr>
              <a:t>Ich glaube, Du weißt, dass diejenigen, die sich mit Geometrie und Rechnungen und derlei beschäftigen, stellen Hypothesen auf über Ungerade und Gerade, Figuren, drei Arten von Winkel, und damit Verwandtes in jeder einzelnen Disziplin, und diese behandeln sie als ob sie sie wüssten und machen sie zu Hypothesen, denken aber nicht, dass es nötig wäre, Rechenschaft darüber abzulegen, weder für sich noch für andere, da sie ja jedem klar seien. Von diesen anfangend gehen sie durch den Rest und schließen auf eine Weise ab, die übereinstimmend ist mit dem, das ihre Untersuchung angeleitet hat (Platon, </a:t>
            </a:r>
            <a:r>
              <a:rPr lang="de-CH" sz="2000" i="1" dirty="0" err="1">
                <a:solidFill>
                  <a:schemeClr val="bg1"/>
                </a:solidFill>
                <a:latin typeface="Bodoni 72 Oldstyle Book" pitchFamily="2" charset="0"/>
              </a:rPr>
              <a:t>Politeia</a:t>
            </a:r>
            <a:r>
              <a:rPr lang="de-CH" sz="2000" dirty="0">
                <a:solidFill>
                  <a:schemeClr val="bg1"/>
                </a:solidFill>
                <a:latin typeface="Bodoni 72 Oldstyle Book" pitchFamily="2" charset="0"/>
              </a:rPr>
              <a:t>, 510c3–d3).</a:t>
            </a:r>
            <a:endParaRPr lang="en-CH" sz="20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a:p>
            <a:r>
              <a:rPr lang="el-GR" sz="2000" dirty="0" err="1">
                <a:solidFill>
                  <a:schemeClr val="bg1"/>
                </a:solidFill>
                <a:latin typeface="New Athena Unicode" pitchFamily="2" charset="77"/>
                <a:ea typeface="New Athena Unicode" pitchFamily="2" charset="77"/>
              </a:rPr>
              <a:t>οἶμαι</a:t>
            </a:r>
            <a:r>
              <a:rPr lang="el-GR" sz="2000" dirty="0">
                <a:solidFill>
                  <a:schemeClr val="bg1"/>
                </a:solidFill>
                <a:latin typeface="New Athena Unicode" pitchFamily="2" charset="77"/>
                <a:ea typeface="New Athena Unicode" pitchFamily="2" charset="77"/>
              </a:rPr>
              <a:t> γάρ σε </a:t>
            </a:r>
            <a:r>
              <a:rPr lang="el-GR" sz="2000" dirty="0" err="1">
                <a:solidFill>
                  <a:schemeClr val="bg1"/>
                </a:solidFill>
                <a:latin typeface="New Athena Unicode" pitchFamily="2" charset="77"/>
                <a:ea typeface="New Athena Unicode" pitchFamily="2" charset="77"/>
              </a:rPr>
              <a:t>εἰδέναι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ὅτι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οἱ</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περὶ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τὰς</a:t>
            </a:r>
            <a:r>
              <a:rPr lang="el-GR" sz="2000" dirty="0">
                <a:solidFill>
                  <a:schemeClr val="bg1"/>
                </a:solidFill>
                <a:latin typeface="New Athena Unicode" pitchFamily="2" charset="77"/>
                <a:ea typeface="New Athena Unicode" pitchFamily="2" charset="77"/>
              </a:rPr>
              <a:t> γεωμετρίας τε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λογισμοὺς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τὰ</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τοιαῦτα</a:t>
            </a:r>
            <a:r>
              <a:rPr lang="el-GR" sz="2000" dirty="0">
                <a:solidFill>
                  <a:schemeClr val="bg1"/>
                </a:solidFill>
                <a:latin typeface="New Athena Unicode" pitchFamily="2" charset="77"/>
                <a:ea typeface="New Athena Unicode" pitchFamily="2" charset="77"/>
              </a:rPr>
              <a:t> πραγματευόμενοι, </a:t>
            </a:r>
            <a:r>
              <a:rPr lang="el-GR" sz="2000" dirty="0" err="1">
                <a:solidFill>
                  <a:schemeClr val="bg1"/>
                </a:solidFill>
                <a:latin typeface="New Athena Unicode" pitchFamily="2" charset="77"/>
                <a:ea typeface="New Athena Unicode" pitchFamily="2" charset="77"/>
              </a:rPr>
              <a:t>ὑποθέμενοι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τό</a:t>
            </a:r>
            <a:r>
              <a:rPr lang="el-GR" sz="2000" dirty="0">
                <a:solidFill>
                  <a:schemeClr val="bg1"/>
                </a:solidFill>
                <a:latin typeface="New Athena Unicode" pitchFamily="2" charset="77"/>
                <a:ea typeface="New Athena Unicode" pitchFamily="2" charset="77"/>
              </a:rPr>
              <a:t> τε </a:t>
            </a:r>
            <a:r>
              <a:rPr lang="el-GR" sz="2000" dirty="0" err="1">
                <a:solidFill>
                  <a:schemeClr val="bg1"/>
                </a:solidFill>
                <a:latin typeface="New Athena Unicode" pitchFamily="2" charset="77"/>
                <a:ea typeface="New Athena Unicode" pitchFamily="2" charset="77"/>
              </a:rPr>
              <a:t>περιττὸν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τὸ</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ἄρτιον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τὰ</a:t>
            </a:r>
            <a:r>
              <a:rPr lang="el-GR" sz="2000" dirty="0">
                <a:solidFill>
                  <a:schemeClr val="bg1"/>
                </a:solidFill>
                <a:latin typeface="New Athena Unicode" pitchFamily="2" charset="77"/>
                <a:ea typeface="New Athena Unicode" pitchFamily="2" charset="77"/>
              </a:rPr>
              <a:t> σχήματα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γωνιῶν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τριττὰ</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εἴδη</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ἄλλα</a:t>
            </a:r>
            <a:r>
              <a:rPr lang="el-GR" sz="2000" dirty="0">
                <a:solidFill>
                  <a:schemeClr val="bg1"/>
                </a:solidFill>
                <a:latin typeface="New Athena Unicode" pitchFamily="2" charset="77"/>
                <a:ea typeface="New Athena Unicode" pitchFamily="2" charset="77"/>
              </a:rPr>
              <a:t> τούτων </a:t>
            </a:r>
            <a:r>
              <a:rPr lang="el-GR" sz="2000" dirty="0" err="1">
                <a:solidFill>
                  <a:schemeClr val="bg1"/>
                </a:solidFill>
                <a:latin typeface="New Athena Unicode" pitchFamily="2" charset="77"/>
                <a:ea typeface="New Athena Unicode" pitchFamily="2" charset="77"/>
              </a:rPr>
              <a:t>ἀδελφὰ</a:t>
            </a:r>
            <a:r>
              <a:rPr lang="el-GR" sz="2000" dirty="0">
                <a:solidFill>
                  <a:schemeClr val="bg1"/>
                </a:solidFill>
                <a:latin typeface="New Athena Unicode" pitchFamily="2" charset="77"/>
                <a:ea typeface="New Athena Unicode" pitchFamily="2" charset="77"/>
              </a:rPr>
              <a:t> καθ' </a:t>
            </a:r>
            <a:r>
              <a:rPr lang="el-GR" sz="2000" dirty="0" err="1">
                <a:solidFill>
                  <a:schemeClr val="bg1"/>
                </a:solidFill>
                <a:latin typeface="New Athena Unicode" pitchFamily="2" charset="77"/>
                <a:ea typeface="New Athena Unicode" pitchFamily="2" charset="77"/>
              </a:rPr>
              <a:t>ἑκάστην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μέθοδον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ταῦτα</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μὲν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ὡς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εἰδότες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ποιησάμενοι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ὑποθέσεις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αὐτά</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οὐδένα</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λόγον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οὔτε</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αὑτοῖς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οὔτε</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ἄλλοις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ἔτι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ἀξιοῦσι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περὶ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αὐτῶν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διδόναι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ὡς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παντὶ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φανερῶν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ἐκ</a:t>
            </a:r>
            <a:r>
              <a:rPr lang="el-GR" sz="2000" dirty="0">
                <a:solidFill>
                  <a:schemeClr val="bg1"/>
                </a:solidFill>
                <a:latin typeface="New Athena Unicode" pitchFamily="2" charset="77"/>
                <a:ea typeface="New Athena Unicode" pitchFamily="2" charset="77"/>
              </a:rPr>
              <a:t> τούτων δ' </a:t>
            </a:r>
            <a:r>
              <a:rPr lang="el-GR" sz="2000" dirty="0" err="1">
                <a:solidFill>
                  <a:schemeClr val="bg1"/>
                </a:solidFill>
                <a:latin typeface="New Athena Unicode" pitchFamily="2" charset="77"/>
                <a:ea typeface="New Athena Unicode" pitchFamily="2" charset="77"/>
              </a:rPr>
              <a:t>ἀρχόμενοι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τὰ</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λοιπὰ</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ἤδη</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διεξιόντες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τελευτῶσιν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ὁμολογουμένως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ἐπὶ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τοῦτο</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οὗ</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ἂν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ἐπὶ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σκέψιν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ὁρμήσωσι</a:t>
            </a:r>
            <a:r>
              <a:rPr lang="el-GR" sz="2000" dirty="0">
                <a:solidFill>
                  <a:schemeClr val="bg1"/>
                </a:solidFill>
                <a:latin typeface="New Athena Unicode" pitchFamily="2" charset="77"/>
                <a:ea typeface="New Athena Unicode" pitchFamily="2" charset="77"/>
              </a:rPr>
              <a:t>. </a:t>
            </a:r>
          </a:p>
        </p:txBody>
      </p:sp>
    </p:spTree>
    <p:extLst>
      <p:ext uri="{BB962C8B-B14F-4D97-AF65-F5344CB8AC3E}">
        <p14:creationId xmlns:p14="http://schemas.microsoft.com/office/powerpoint/2010/main" val="8637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Dialektik</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als</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Gegenentwurf</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3539430"/>
          </a:xfrm>
          <a:prstGeom prst="rect">
            <a:avLst/>
          </a:prstGeom>
          <a:noFill/>
        </p:spPr>
        <p:txBody>
          <a:bodyPr wrap="square" rtlCol="0">
            <a:spAutoFit/>
          </a:bodyPr>
          <a:lstStyle/>
          <a:p>
            <a:r>
              <a:rPr lang="de-CH" sz="2000" dirty="0">
                <a:solidFill>
                  <a:schemeClr val="bg1"/>
                </a:solidFill>
                <a:latin typeface="Bodoni 72 Oldstyle Book" pitchFamily="2" charset="0"/>
              </a:rPr>
              <a:t>In diesem Punkt berührt dasselbe Argument das Vermögen der Dialektik, das Hypothesen nicht zu Prinzipien macht sondern wirklich zu Hypothesen, wie Treppen und Steighilfen, damit man zum </a:t>
            </a:r>
            <a:r>
              <a:rPr lang="de-CH" sz="2000" dirty="0" err="1">
                <a:solidFill>
                  <a:schemeClr val="bg1"/>
                </a:solidFill>
                <a:latin typeface="Bodoni 72 Oldstyle Book" pitchFamily="2" charset="0"/>
              </a:rPr>
              <a:t>unvorausgesetzten</a:t>
            </a:r>
            <a:r>
              <a:rPr lang="de-CH" sz="2000" dirty="0">
                <a:solidFill>
                  <a:schemeClr val="bg1"/>
                </a:solidFill>
                <a:latin typeface="Bodoni 72 Oldstyle Book" pitchFamily="2" charset="0"/>
              </a:rPr>
              <a:t> Anfang von allem kommt, und nachdem es diesen erfasst hat, geht es nach unten zum Schluss, keinerlei wahrnehmbares gebrauchend, sondern es bewegt sich nur im Bereich der Formen und geht durch diese zu ihnen, und endet bei den Formen (Platon, </a:t>
            </a:r>
            <a:r>
              <a:rPr lang="de-CH" sz="2000" i="1" dirty="0" err="1">
                <a:solidFill>
                  <a:schemeClr val="bg1"/>
                </a:solidFill>
                <a:latin typeface="Bodoni 72 Oldstyle Book" pitchFamily="2" charset="0"/>
              </a:rPr>
              <a:t>Politeia</a:t>
            </a:r>
            <a:r>
              <a:rPr lang="de-CH" sz="2000" dirty="0">
                <a:solidFill>
                  <a:schemeClr val="bg1"/>
                </a:solidFill>
                <a:latin typeface="Bodoni 72 Oldstyle Book" pitchFamily="2" charset="0"/>
              </a:rPr>
              <a:t>, 511b5–c2).</a:t>
            </a:r>
            <a:endParaRPr lang="en-CH" sz="20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a:p>
            <a:r>
              <a:rPr lang="el-GR" sz="2000" dirty="0" err="1">
                <a:solidFill>
                  <a:schemeClr val="bg1"/>
                </a:solidFill>
                <a:latin typeface="New Athena Unicode" pitchFamily="2" charset="77"/>
                <a:ea typeface="New Athena Unicode" pitchFamily="2" charset="77"/>
              </a:rPr>
              <a:t>τοῦτο</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οὗ</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αὐτὸς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ὁ</a:t>
            </a:r>
            <a:r>
              <a:rPr lang="el-GR" sz="2000" dirty="0">
                <a:solidFill>
                  <a:schemeClr val="bg1"/>
                </a:solidFill>
                <a:latin typeface="New Athena Unicode" pitchFamily="2" charset="77"/>
                <a:ea typeface="New Athena Unicode" pitchFamily="2" charset="77"/>
              </a:rPr>
              <a:t> λόγος </a:t>
            </a:r>
            <a:r>
              <a:rPr lang="el-GR" sz="2000" dirty="0" err="1">
                <a:solidFill>
                  <a:schemeClr val="bg1"/>
                </a:solidFill>
                <a:latin typeface="New Athena Unicode" pitchFamily="2" charset="77"/>
                <a:ea typeface="New Athena Unicode" pitchFamily="2" charset="77"/>
              </a:rPr>
              <a:t>ἅπτεται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τῇ</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τοῦ</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διαλέγεσθαι</a:t>
            </a:r>
            <a:r>
              <a:rPr lang="el-GR" sz="2000" dirty="0">
                <a:solidFill>
                  <a:schemeClr val="bg1"/>
                </a:solidFill>
                <a:latin typeface="New Athena Unicode" pitchFamily="2" charset="77"/>
                <a:ea typeface="New Athena Unicode" pitchFamily="2" charset="77"/>
              </a:rPr>
              <a:t> δυνάμει, </a:t>
            </a:r>
            <a:r>
              <a:rPr lang="el-GR" sz="2000" dirty="0" err="1">
                <a:solidFill>
                  <a:schemeClr val="bg1"/>
                </a:solidFill>
                <a:latin typeface="New Athena Unicode" pitchFamily="2" charset="77"/>
                <a:ea typeface="New Athena Unicode" pitchFamily="2" charset="77"/>
              </a:rPr>
              <a:t>τὰς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ὑποθέσεις</a:t>
            </a:r>
            <a:r>
              <a:rPr lang="el-GR" sz="2000" dirty="0">
                <a:solidFill>
                  <a:schemeClr val="bg1"/>
                </a:solidFill>
                <a:latin typeface="New Athena Unicode" pitchFamily="2" charset="77"/>
                <a:ea typeface="New Athena Unicode" pitchFamily="2" charset="77"/>
              </a:rPr>
              <a:t> ποιούμενος </a:t>
            </a:r>
            <a:r>
              <a:rPr lang="el-GR" sz="2000" dirty="0" err="1">
                <a:solidFill>
                  <a:schemeClr val="bg1"/>
                </a:solidFill>
                <a:latin typeface="New Athena Unicode" pitchFamily="2" charset="77"/>
                <a:ea typeface="New Athena Unicode" pitchFamily="2" charset="77"/>
              </a:rPr>
              <a:t>οὐκ</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ἀρχὰς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ἀλλὰ</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τῷ</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ὄντι</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ὑποθέσεις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οἷον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ἐπιβάσεις</a:t>
            </a:r>
            <a:r>
              <a:rPr lang="el-GR" sz="2000" dirty="0">
                <a:solidFill>
                  <a:schemeClr val="bg1"/>
                </a:solidFill>
                <a:latin typeface="New Athena Unicode" pitchFamily="2" charset="77"/>
                <a:ea typeface="New Athena Unicode" pitchFamily="2" charset="77"/>
              </a:rPr>
              <a:t> τε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ὁρμάς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ἵνα</a:t>
            </a:r>
            <a:r>
              <a:rPr lang="el-GR" sz="2000" dirty="0">
                <a:solidFill>
                  <a:schemeClr val="bg1"/>
                </a:solidFill>
                <a:latin typeface="New Athena Unicode" pitchFamily="2" charset="77"/>
                <a:ea typeface="New Athena Unicode" pitchFamily="2" charset="77"/>
              </a:rPr>
              <a:t> μέχρι </a:t>
            </a:r>
            <a:r>
              <a:rPr lang="el-GR" sz="2000" dirty="0" err="1">
                <a:solidFill>
                  <a:schemeClr val="bg1"/>
                </a:solidFill>
                <a:latin typeface="New Athena Unicode" pitchFamily="2" charset="77"/>
                <a:ea typeface="New Athena Unicode" pitchFamily="2" charset="77"/>
              </a:rPr>
              <a:t>τοῦ</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ἀνυποθέτου</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ἐπὶ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τὴν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τοῦ</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παντὸς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ἀρχὴν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ἰών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ἁψάμενος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αὐτῆς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πάλιν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αὖ</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ἐχόμενος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τῶν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ἐκείνης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ἐχομένων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οὕτως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ἐπὶ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τελευτὴν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καταβαίνῃ</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αἰσθητῷ</a:t>
            </a:r>
            <a:r>
              <a:rPr lang="el-GR" sz="2000" dirty="0">
                <a:solidFill>
                  <a:schemeClr val="bg1"/>
                </a:solidFill>
                <a:latin typeface="New Athena Unicode" pitchFamily="2" charset="77"/>
                <a:ea typeface="New Athena Unicode" pitchFamily="2" charset="77"/>
              </a:rPr>
              <a:t> παντάπασιν </a:t>
            </a:r>
            <a:r>
              <a:rPr lang="el-GR" sz="2000" dirty="0" err="1">
                <a:solidFill>
                  <a:schemeClr val="bg1"/>
                </a:solidFill>
                <a:latin typeface="New Athena Unicode" pitchFamily="2" charset="77"/>
                <a:ea typeface="New Athena Unicode" pitchFamily="2" charset="77"/>
              </a:rPr>
              <a:t>οὐδενὶ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προσχρώμενος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ἀλλ</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εἴδεσιν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αὐτοῖς</a:t>
            </a:r>
            <a:r>
              <a:rPr lang="el-GR" sz="2000" dirty="0">
                <a:solidFill>
                  <a:schemeClr val="bg1"/>
                </a:solidFill>
                <a:latin typeface="New Athena Unicode" pitchFamily="2" charset="77"/>
                <a:ea typeface="New Athena Unicode" pitchFamily="2" charset="77"/>
              </a:rPr>
              <a:t> δι' </a:t>
            </a:r>
            <a:r>
              <a:rPr lang="el-GR" sz="2000" dirty="0" err="1">
                <a:solidFill>
                  <a:schemeClr val="bg1"/>
                </a:solidFill>
                <a:latin typeface="New Athena Unicode" pitchFamily="2" charset="77"/>
                <a:ea typeface="New Athena Unicode" pitchFamily="2" charset="77"/>
              </a:rPr>
              <a:t>αὐτῶν</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εἰς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αὐτά</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καὶ</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τελευτᾷ</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εἰς</a:t>
            </a:r>
            <a:r>
              <a:rPr lang="el-GR" sz="2000" dirty="0">
                <a:solidFill>
                  <a:schemeClr val="bg1"/>
                </a:solidFill>
                <a:latin typeface="New Athena Unicode" pitchFamily="2" charset="77"/>
                <a:ea typeface="New Athena Unicode" pitchFamily="2" charset="77"/>
              </a:rPr>
              <a:t> </a:t>
            </a:r>
            <a:r>
              <a:rPr lang="el-GR" sz="2000" dirty="0" err="1">
                <a:solidFill>
                  <a:schemeClr val="bg1"/>
                </a:solidFill>
                <a:latin typeface="New Athena Unicode" pitchFamily="2" charset="77"/>
                <a:ea typeface="New Athena Unicode" pitchFamily="2" charset="77"/>
              </a:rPr>
              <a:t>εἴδη</a:t>
            </a:r>
            <a:r>
              <a:rPr lang="el-GR" sz="2000" dirty="0">
                <a:solidFill>
                  <a:schemeClr val="bg1"/>
                </a:solidFill>
                <a:latin typeface="New Athena Unicode" pitchFamily="2" charset="77"/>
                <a:ea typeface="New Athena Unicode" pitchFamily="2" charset="77"/>
              </a:rPr>
              <a:t>. </a:t>
            </a:r>
          </a:p>
        </p:txBody>
      </p:sp>
    </p:spTree>
    <p:extLst>
      <p:ext uri="{BB962C8B-B14F-4D97-AF65-F5344CB8AC3E}">
        <p14:creationId xmlns:p14="http://schemas.microsoft.com/office/powerpoint/2010/main" val="2334362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Deduktion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4154984"/>
          </a:xfrm>
          <a:prstGeom prst="rect">
            <a:avLst/>
          </a:prstGeom>
          <a:noFill/>
        </p:spPr>
        <p:txBody>
          <a:bodyPr wrap="square" rtlCol="0">
            <a:spAutoFit/>
          </a:bodyPr>
          <a:lstStyle/>
          <a:p>
            <a:r>
              <a:rPr lang="de-CH" sz="2400" dirty="0">
                <a:solidFill>
                  <a:schemeClr val="bg1"/>
                </a:solidFill>
                <a:latin typeface="Bodoni 72 Oldstyle Book" pitchFamily="2" charset="0"/>
              </a:rPr>
              <a:t>Eine Deduktion ist ein Argument in dem, wenn gewisse Satzungen gemacht sind, etwas anderes als die Satzungen sich notwendig ergibt dadurch, dass diese so sind. Das »dadurch, dass diese sind« meine ich so, dass etwas wegen dieser (Satzungen) folgt, und Folgen wegen der Satzungen will heissen, dass man keines weiteren Terms bedarf dafür, dass die Notwendigkeit zustande kommt (</a:t>
            </a:r>
            <a:r>
              <a:rPr lang="de-CH" sz="2400" i="1" dirty="0">
                <a:solidFill>
                  <a:schemeClr val="bg1"/>
                </a:solidFill>
                <a:latin typeface="Bodoni 72 Oldstyle Book" pitchFamily="2" charset="0"/>
              </a:rPr>
              <a:t>Erste Analytik</a:t>
            </a:r>
            <a:r>
              <a:rPr lang="de-CH" sz="2400" dirty="0">
                <a:solidFill>
                  <a:schemeClr val="bg1"/>
                </a:solidFill>
                <a:latin typeface="Bodoni 72 Oldstyle Book" pitchFamily="2" charset="0"/>
              </a:rPr>
              <a:t>, 1.1, 24b18–22).</a:t>
            </a:r>
            <a:endParaRPr lang="en-CH" sz="24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a:p>
            <a:r>
              <a:rPr lang="el-GR" sz="2400" dirty="0" err="1">
                <a:solidFill>
                  <a:schemeClr val="bg1"/>
                </a:solidFill>
                <a:latin typeface="New Athena Unicode" pitchFamily="2" charset="77"/>
                <a:ea typeface="New Athena Unicode" pitchFamily="2" charset="77"/>
              </a:rPr>
              <a:t>συλλογισμὸς</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δέ</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ἐστι</a:t>
            </a:r>
            <a:r>
              <a:rPr lang="el-GR" sz="2400" dirty="0">
                <a:solidFill>
                  <a:schemeClr val="bg1"/>
                </a:solidFill>
                <a:latin typeface="New Athena Unicode" pitchFamily="2" charset="77"/>
                <a:ea typeface="New Athena Unicode" pitchFamily="2" charset="77"/>
              </a:rPr>
              <a:t> λόγος </a:t>
            </a:r>
            <a:r>
              <a:rPr lang="el-GR" sz="2400" dirty="0" err="1">
                <a:solidFill>
                  <a:schemeClr val="bg1"/>
                </a:solidFill>
                <a:latin typeface="New Athena Unicode" pitchFamily="2" charset="77"/>
                <a:ea typeface="New Athena Unicode" pitchFamily="2" charset="77"/>
              </a:rPr>
              <a:t>ἐν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ᾧ</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τεθέντων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τινῶν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ἕτερόν</a:t>
            </a:r>
            <a:r>
              <a:rPr lang="el-GR" sz="2400" dirty="0">
                <a:solidFill>
                  <a:schemeClr val="bg1"/>
                </a:solidFill>
                <a:latin typeface="New Athena Unicode" pitchFamily="2" charset="77"/>
                <a:ea typeface="New Athena Unicode" pitchFamily="2" charset="77"/>
              </a:rPr>
              <a:t> τι </a:t>
            </a:r>
            <a:r>
              <a:rPr lang="el-GR" sz="2400" dirty="0" err="1">
                <a:solidFill>
                  <a:schemeClr val="bg1"/>
                </a:solidFill>
                <a:latin typeface="New Athena Unicode" pitchFamily="2" charset="77"/>
                <a:ea typeface="New Athena Unicode" pitchFamily="2" charset="77"/>
              </a:rPr>
              <a:t>τῶν</a:t>
            </a:r>
            <a:r>
              <a:rPr lang="el-GR" sz="2400" dirty="0">
                <a:solidFill>
                  <a:schemeClr val="bg1"/>
                </a:solidFill>
                <a:latin typeface="New Athena Unicode" pitchFamily="2" charset="77"/>
                <a:ea typeface="New Athena Unicode" pitchFamily="2" charset="77"/>
              </a:rPr>
              <a:t> κειμένων </a:t>
            </a:r>
            <a:r>
              <a:rPr lang="el-GR" sz="2400" dirty="0" err="1">
                <a:solidFill>
                  <a:schemeClr val="bg1"/>
                </a:solidFill>
                <a:latin typeface="New Athena Unicode" pitchFamily="2" charset="77"/>
                <a:ea typeface="New Athena Unicode" pitchFamily="2" charset="77"/>
              </a:rPr>
              <a:t>ἐξ</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ἀνάγκης</a:t>
            </a:r>
            <a:r>
              <a:rPr lang="el-GR" sz="2400" dirty="0">
                <a:solidFill>
                  <a:schemeClr val="bg1"/>
                </a:solidFill>
                <a:latin typeface="New Athena Unicode" pitchFamily="2" charset="77"/>
                <a:ea typeface="New Athena Unicode" pitchFamily="2" charset="77"/>
              </a:rPr>
              <a:t> συμβαίνει </a:t>
            </a:r>
            <a:r>
              <a:rPr lang="el-GR" sz="2400" dirty="0" err="1">
                <a:solidFill>
                  <a:schemeClr val="bg1"/>
                </a:solidFill>
                <a:latin typeface="New Athena Unicode" pitchFamily="2" charset="77"/>
                <a:ea typeface="New Athena Unicode" pitchFamily="2" charset="77"/>
              </a:rPr>
              <a:t>τῷ</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ταῦτα</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εἶναι</a:t>
            </a:r>
            <a:r>
              <a:rPr lang="el-GR" sz="2400" dirty="0">
                <a:solidFill>
                  <a:schemeClr val="bg1"/>
                </a:solidFill>
                <a:latin typeface="New Athena Unicode" pitchFamily="2" charset="77"/>
                <a:ea typeface="New Athena Unicode" pitchFamily="2" charset="77"/>
              </a:rPr>
              <a:t>. λέγω </a:t>
            </a:r>
            <a:r>
              <a:rPr lang="el-GR" sz="2400" dirty="0" err="1">
                <a:solidFill>
                  <a:schemeClr val="bg1"/>
                </a:solidFill>
                <a:latin typeface="New Athena Unicode" pitchFamily="2" charset="77"/>
                <a:ea typeface="New Athena Unicode" pitchFamily="2" charset="77"/>
              </a:rPr>
              <a:t>δὲ</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τῷ</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ταῦτα</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εἶναι</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διὰ</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ταῦτα</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συμβαίνειν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δὲ</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διὰ</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ταῦτα</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συμβαίνειν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μηδενὸς</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ἔξωθεν</a:t>
            </a:r>
            <a:r>
              <a:rPr lang="el-GR" sz="2400" dirty="0">
                <a:solidFill>
                  <a:schemeClr val="bg1"/>
                </a:solidFill>
                <a:latin typeface="New Athena Unicode" pitchFamily="2" charset="77"/>
                <a:ea typeface="New Athena Unicode" pitchFamily="2" charset="77"/>
              </a:rPr>
              <a:t> </a:t>
            </a:r>
          </a:p>
          <a:p>
            <a:r>
              <a:rPr lang="el-GR" sz="2400" dirty="0" err="1">
                <a:solidFill>
                  <a:schemeClr val="bg1"/>
                </a:solidFill>
                <a:latin typeface="New Athena Unicode" pitchFamily="2" charset="77"/>
                <a:ea typeface="New Athena Unicode" pitchFamily="2" charset="77"/>
              </a:rPr>
              <a:t>ὅρου</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προσδεῖν</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πρὸς</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γενέσθαι </a:t>
            </a:r>
            <a:r>
              <a:rPr lang="el-GR" sz="2400" dirty="0" err="1">
                <a:solidFill>
                  <a:schemeClr val="bg1"/>
                </a:solidFill>
                <a:latin typeface="New Athena Unicode" pitchFamily="2" charset="77"/>
                <a:ea typeface="New Athena Unicode" pitchFamily="2" charset="77"/>
              </a:rPr>
              <a:t>τὸ</a:t>
            </a:r>
            <a:r>
              <a:rPr lang="el-GR" sz="2400" dirty="0">
                <a:solidFill>
                  <a:schemeClr val="bg1"/>
                </a:solidFill>
                <a:latin typeface="New Athena Unicode" pitchFamily="2" charset="77"/>
                <a:ea typeface="New Athena Unicode" pitchFamily="2" charset="77"/>
              </a:rPr>
              <a:t> </a:t>
            </a:r>
            <a:r>
              <a:rPr lang="el-GR" sz="2400" dirty="0" err="1">
                <a:solidFill>
                  <a:schemeClr val="bg1"/>
                </a:solidFill>
                <a:latin typeface="New Athena Unicode" pitchFamily="2" charset="77"/>
                <a:ea typeface="New Athena Unicode" pitchFamily="2" charset="77"/>
              </a:rPr>
              <a:t>ἀναγκαῖον</a:t>
            </a:r>
            <a:r>
              <a:rPr lang="el-GR" sz="2400" dirty="0">
                <a:solidFill>
                  <a:schemeClr val="bg1"/>
                </a:solidFill>
                <a:latin typeface="Bodoni 72 Oldstyle Book" pitchFamily="2" charset="0"/>
              </a:rPr>
              <a:t>. </a:t>
            </a:r>
            <a:r>
              <a:rPr lang="en-CH" sz="2400" dirty="0">
                <a:solidFill>
                  <a:schemeClr val="bg1"/>
                </a:solidFill>
                <a:latin typeface="Bodoni 72 Oldstyle Book" pitchFamily="2" charset="0"/>
              </a:rPr>
              <a:t>.</a:t>
            </a:r>
          </a:p>
        </p:txBody>
      </p:sp>
    </p:spTree>
    <p:extLst>
      <p:ext uri="{BB962C8B-B14F-4D97-AF65-F5344CB8AC3E}">
        <p14:creationId xmlns:p14="http://schemas.microsoft.com/office/powerpoint/2010/main" val="124619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5373" y="835775"/>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Demonstration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2344295"/>
            <a:ext cx="9683191" cy="3416320"/>
          </a:xfrm>
          <a:prstGeom prst="rect">
            <a:avLst/>
          </a:prstGeom>
          <a:noFill/>
        </p:spPr>
        <p:txBody>
          <a:bodyPr wrap="square" rtlCol="0">
            <a:spAutoFit/>
          </a:bodyPr>
          <a:lstStyle/>
          <a:p>
            <a:r>
              <a:rPr lang="de-CH" sz="2400" dirty="0">
                <a:solidFill>
                  <a:schemeClr val="bg1"/>
                </a:solidFill>
                <a:latin typeface="Bodoni 72 Oldstyle Book" pitchFamily="2" charset="0"/>
              </a:rPr>
              <a:t>Demonstration nenne ich die wissenschaftliche Deduktion, und wissenschaftlich nenne ich jene Deduktion, gemäss wir dadurch, dass wir über sie verfügen, etwas wissen. Wenn also das Wissen von der Art ist, wie wir es festgesetzt haben, so hängt auch notwendigerweise das demonstrative Wissen von Dingen ab, die </a:t>
            </a:r>
            <a:r>
              <a:rPr lang="de-CH" sz="2400" b="1" dirty="0">
                <a:solidFill>
                  <a:schemeClr val="bg1"/>
                </a:solidFill>
                <a:latin typeface="Bodoni 72 Oldstyle Book" pitchFamily="2" charset="0"/>
              </a:rPr>
              <a:t>wahr</a:t>
            </a:r>
            <a:r>
              <a:rPr lang="de-CH" sz="2400" dirty="0">
                <a:solidFill>
                  <a:schemeClr val="bg1"/>
                </a:solidFill>
                <a:latin typeface="Bodoni 72 Oldstyle Book" pitchFamily="2" charset="0"/>
              </a:rPr>
              <a:t> und </a:t>
            </a:r>
            <a:r>
              <a:rPr lang="de-CH" sz="2400" b="1" dirty="0">
                <a:solidFill>
                  <a:schemeClr val="bg1"/>
                </a:solidFill>
                <a:latin typeface="Bodoni 72 Oldstyle Book" pitchFamily="2" charset="0"/>
              </a:rPr>
              <a:t>ursprünglich</a:t>
            </a:r>
            <a:r>
              <a:rPr lang="de-CH" sz="2400" dirty="0">
                <a:solidFill>
                  <a:schemeClr val="bg1"/>
                </a:solidFill>
                <a:latin typeface="Bodoni 72 Oldstyle Book" pitchFamily="2" charset="0"/>
              </a:rPr>
              <a:t> und </a:t>
            </a:r>
            <a:r>
              <a:rPr lang="de-CH" sz="2400" b="1" dirty="0">
                <a:solidFill>
                  <a:schemeClr val="bg1"/>
                </a:solidFill>
                <a:latin typeface="Bodoni 72 Oldstyle Book" pitchFamily="2" charset="0"/>
              </a:rPr>
              <a:t>unvermittelt</a:t>
            </a:r>
            <a:r>
              <a:rPr lang="de-CH" sz="2400" dirty="0">
                <a:solidFill>
                  <a:schemeClr val="bg1"/>
                </a:solidFill>
                <a:latin typeface="Bodoni 72 Oldstyle Book" pitchFamily="2" charset="0"/>
              </a:rPr>
              <a:t> und </a:t>
            </a:r>
            <a:r>
              <a:rPr lang="de-CH" sz="2400" b="1" dirty="0">
                <a:solidFill>
                  <a:schemeClr val="bg1"/>
                </a:solidFill>
                <a:latin typeface="Bodoni 72 Oldstyle Book" pitchFamily="2" charset="0"/>
              </a:rPr>
              <a:t>bekannter</a:t>
            </a:r>
            <a:r>
              <a:rPr lang="de-CH" sz="2400" dirty="0">
                <a:solidFill>
                  <a:schemeClr val="bg1"/>
                </a:solidFill>
                <a:latin typeface="Bodoni 72 Oldstyle Book" pitchFamily="2" charset="0"/>
              </a:rPr>
              <a:t> und </a:t>
            </a:r>
            <a:r>
              <a:rPr lang="de-CH" sz="2400" b="1" dirty="0">
                <a:solidFill>
                  <a:schemeClr val="bg1"/>
                </a:solidFill>
                <a:latin typeface="Bodoni 72 Oldstyle Book" pitchFamily="2" charset="0"/>
              </a:rPr>
              <a:t>vorranging</a:t>
            </a:r>
            <a:r>
              <a:rPr lang="de-CH" sz="2400" dirty="0">
                <a:solidFill>
                  <a:schemeClr val="bg1"/>
                </a:solidFill>
                <a:latin typeface="Bodoni 72 Oldstyle Book" pitchFamily="2" charset="0"/>
              </a:rPr>
              <a:t> und </a:t>
            </a:r>
            <a:r>
              <a:rPr lang="de-CH" sz="2400" b="1" dirty="0">
                <a:solidFill>
                  <a:schemeClr val="bg1"/>
                </a:solidFill>
                <a:latin typeface="Bodoni 72 Oldstyle Book" pitchFamily="2" charset="0"/>
              </a:rPr>
              <a:t>ursächlich</a:t>
            </a:r>
            <a:r>
              <a:rPr lang="de-CH" sz="2400" dirty="0">
                <a:solidFill>
                  <a:schemeClr val="bg1"/>
                </a:solidFill>
                <a:latin typeface="Bodoni 72 Oldstyle Book" pitchFamily="2" charset="0"/>
              </a:rPr>
              <a:t> im Verhältnis zu Konklusion sind… Eine Deduktion nämlich wird es auch ohne diese Dinge geben, eine Demonstration dagegen wird es nicht geben, denn sie wird kein Wissen zustande bringen (</a:t>
            </a:r>
            <a:r>
              <a:rPr lang="de-CH" sz="2400" i="1" dirty="0">
                <a:solidFill>
                  <a:schemeClr val="bg1"/>
                </a:solidFill>
                <a:latin typeface="Bodoni 72 Oldstyle Book" pitchFamily="2" charset="0"/>
              </a:rPr>
              <a:t>Zweite Analytik</a:t>
            </a:r>
            <a:r>
              <a:rPr lang="de-CH" sz="2400" dirty="0">
                <a:solidFill>
                  <a:schemeClr val="bg1"/>
                </a:solidFill>
                <a:latin typeface="Bodoni 72 Oldstyle Book" pitchFamily="2" charset="0"/>
              </a:rPr>
              <a:t>, 1.2, 71b17–25).</a:t>
            </a:r>
            <a:endParaRPr lang="en-CH" sz="24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31277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fr-FR" sz="2800" cap="small" dirty="0" err="1">
                <a:solidFill>
                  <a:schemeClr val="bg1"/>
                </a:solidFill>
                <a:latin typeface="Bodoni 72 Oldstyle Book" pitchFamily="2" charset="0"/>
                <a:ea typeface="New Athena Unicode" charset="0"/>
                <a:cs typeface="New Athena Unicode" charset="0"/>
              </a:rPr>
              <a:t>Wie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kommt</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Logik</a:t>
            </a:r>
            <a:r>
              <a:rPr lang="fr-FR" sz="2800" cap="small" dirty="0">
                <a:solidFill>
                  <a:schemeClr val="bg1"/>
                </a:solidFill>
                <a:latin typeface="Bodoni 72 Oldstyle Book" pitchFamily="2" charset="0"/>
                <a:ea typeface="New Athena Unicode" charset="0"/>
                <a:cs typeface="New Athena Unicode" charset="0"/>
              </a:rPr>
              <a:t> in die (</a:t>
            </a:r>
            <a:r>
              <a:rPr lang="fr-FR" sz="2800" cap="small" dirty="0" err="1">
                <a:solidFill>
                  <a:schemeClr val="bg1"/>
                </a:solidFill>
                <a:latin typeface="Bodoni 72 Oldstyle Book" pitchFamily="2" charset="0"/>
                <a:ea typeface="New Athena Unicode" charset="0"/>
                <a:cs typeface="New Athena Unicode" charset="0"/>
              </a:rPr>
              <a:t>westliche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Welt</a:t>
            </a:r>
            <a:r>
              <a:rPr lang="fr-FR" sz="2800" cap="small" dirty="0">
                <a:solidFill>
                  <a:schemeClr val="bg1"/>
                </a:solidFill>
                <a:latin typeface="Bodoni 72 Oldstyle Book" pitchFamily="2" charset="0"/>
                <a:ea typeface="New Athena Unicode" charset="0"/>
                <a:cs typeface="New Athena Unicode" charset="0"/>
              </a:rPr>
              <a:t>?</a:t>
            </a: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4154984"/>
          </a:xfrm>
          <a:prstGeom prst="rect">
            <a:avLst/>
          </a:prstGeom>
          <a:noFill/>
        </p:spPr>
        <p:txBody>
          <a:bodyPr wrap="square" rtlCol="0">
            <a:spAutoFit/>
          </a:bodyPr>
          <a:lstStyle/>
          <a:p>
            <a:endParaRPr lang="en-CH" sz="2400" dirty="0">
              <a:solidFill>
                <a:schemeClr val="bg1"/>
              </a:solidFill>
              <a:latin typeface="Bodoni 72 Oldstyle Book" pitchFamily="2" charset="0"/>
            </a:endParaRPr>
          </a:p>
          <a:p>
            <a:r>
              <a:rPr lang="fr-CH" sz="2400" dirty="0">
                <a:solidFill>
                  <a:schemeClr val="bg1"/>
                </a:solidFill>
                <a:latin typeface="Bodoni 72 Oldstyle Book" pitchFamily="2" charset="0"/>
              </a:rPr>
              <a:t>If </a:t>
            </a:r>
            <a:r>
              <a:rPr lang="fr-CH" sz="2400" dirty="0" err="1">
                <a:solidFill>
                  <a:schemeClr val="bg1"/>
                </a:solidFill>
                <a:latin typeface="Bodoni 72 Oldstyle Book" pitchFamily="2" charset="0"/>
              </a:rPr>
              <a:t>we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think</a:t>
            </a:r>
            <a:r>
              <a:rPr lang="fr-CH" sz="2400" dirty="0">
                <a:solidFill>
                  <a:schemeClr val="bg1"/>
                </a:solidFill>
                <a:latin typeface="Bodoni 72 Oldstyle Book" pitchFamily="2" charset="0"/>
              </a:rPr>
              <a:t> – as </a:t>
            </a:r>
            <a:r>
              <a:rPr lang="fr-CH" sz="2400" dirty="0" err="1">
                <a:solidFill>
                  <a:schemeClr val="bg1"/>
                </a:solidFill>
                <a:latin typeface="Bodoni 72 Oldstyle Book" pitchFamily="2" charset="0"/>
              </a:rPr>
              <a:t>we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should</a:t>
            </a:r>
            <a:r>
              <a:rPr lang="fr-CH" sz="2400" dirty="0">
                <a:solidFill>
                  <a:schemeClr val="bg1"/>
                </a:solidFill>
                <a:latin typeface="Bodoni 72 Oldstyle Book" pitchFamily="2" charset="0"/>
              </a:rPr>
              <a:t> – of </a:t>
            </a:r>
            <a:r>
              <a:rPr lang="fr-CH" sz="2400" dirty="0" err="1">
                <a:solidFill>
                  <a:schemeClr val="bg1"/>
                </a:solidFill>
                <a:latin typeface="Bodoni 72 Oldstyle Book" pitchFamily="2" charset="0"/>
              </a:rPr>
              <a:t>logic</a:t>
            </a:r>
            <a:r>
              <a:rPr lang="fr-CH" sz="2400" dirty="0">
                <a:solidFill>
                  <a:schemeClr val="bg1"/>
                </a:solidFill>
                <a:latin typeface="Bodoni 72 Oldstyle Book" pitchFamily="2" charset="0"/>
              </a:rPr>
              <a:t> as a system of justifiable </a:t>
            </a:r>
            <a:r>
              <a:rPr lang="fr-CH" sz="2400" dirty="0" err="1">
                <a:solidFill>
                  <a:schemeClr val="bg1"/>
                </a:solidFill>
                <a:latin typeface="Bodoni 72 Oldstyle Book" pitchFamily="2" charset="0"/>
              </a:rPr>
              <a:t>rules</a:t>
            </a:r>
            <a:r>
              <a:rPr lang="fr-CH" sz="2400" dirty="0">
                <a:solidFill>
                  <a:schemeClr val="bg1"/>
                </a:solidFill>
                <a:latin typeface="Bodoni 72 Oldstyle Book" pitchFamily="2" charset="0"/>
              </a:rPr>
              <a:t> of </a:t>
            </a:r>
            <a:r>
              <a:rPr lang="fr-CH" sz="2400" dirty="0" err="1">
                <a:solidFill>
                  <a:schemeClr val="bg1"/>
                </a:solidFill>
                <a:latin typeface="Bodoni 72 Oldstyle Book" pitchFamily="2" charset="0"/>
              </a:rPr>
              <a:t>inference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that</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demarcates</a:t>
            </a:r>
            <a:r>
              <a:rPr lang="fr-CH" sz="2400" dirty="0">
                <a:solidFill>
                  <a:schemeClr val="bg1"/>
                </a:solidFill>
                <a:latin typeface="Bodoni 72 Oldstyle Book" pitchFamily="2" charset="0"/>
              </a:rPr>
              <a:t> the </a:t>
            </a:r>
            <a:r>
              <a:rPr lang="fr-CH" sz="2400" dirty="0" err="1">
                <a:solidFill>
                  <a:schemeClr val="bg1"/>
                </a:solidFill>
                <a:latin typeface="Bodoni 72 Oldstyle Book" pitchFamily="2" charset="0"/>
              </a:rPr>
              <a:t>valid</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from</a:t>
            </a:r>
            <a:r>
              <a:rPr lang="fr-CH" sz="2400" dirty="0">
                <a:solidFill>
                  <a:schemeClr val="bg1"/>
                </a:solidFill>
                <a:latin typeface="Bodoni 72 Oldstyle Book" pitchFamily="2" charset="0"/>
              </a:rPr>
              <a:t> the </a:t>
            </a:r>
            <a:r>
              <a:rPr lang="fr-CH" sz="2400" dirty="0" err="1">
                <a:solidFill>
                  <a:schemeClr val="bg1"/>
                </a:solidFill>
                <a:latin typeface="Bodoni 72 Oldstyle Book" pitchFamily="2" charset="0"/>
              </a:rPr>
              <a:t>invalid</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ones</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then</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we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should</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say</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that</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Aristotle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was</a:t>
            </a:r>
            <a:r>
              <a:rPr lang="fr-CH" sz="2400" dirty="0">
                <a:solidFill>
                  <a:schemeClr val="bg1"/>
                </a:solidFill>
                <a:latin typeface="Bodoni 72 Oldstyle Book" pitchFamily="2" charset="0"/>
              </a:rPr>
              <a:t> the first </a:t>
            </a:r>
            <a:r>
              <a:rPr lang="fr-CH" sz="2400" dirty="0" err="1">
                <a:solidFill>
                  <a:schemeClr val="bg1"/>
                </a:solidFill>
                <a:latin typeface="Bodoni 72 Oldstyle Book" pitchFamily="2" charset="0"/>
              </a:rPr>
              <a:t>creator</a:t>
            </a:r>
            <a:r>
              <a:rPr lang="fr-CH" sz="2400" dirty="0">
                <a:solidFill>
                  <a:schemeClr val="bg1"/>
                </a:solidFill>
                <a:latin typeface="Bodoni 72 Oldstyle Book" pitchFamily="2" charset="0"/>
              </a:rPr>
              <a:t> of </a:t>
            </a:r>
            <a:r>
              <a:rPr lang="fr-CH" sz="2400" dirty="0" err="1">
                <a:solidFill>
                  <a:schemeClr val="bg1"/>
                </a:solidFill>
                <a:latin typeface="Bodoni 72 Oldstyle Book" pitchFamily="2" charset="0"/>
              </a:rPr>
              <a:t>logic</a:t>
            </a:r>
            <a:r>
              <a:rPr lang="fr-CH" sz="2400" dirty="0">
                <a:solidFill>
                  <a:schemeClr val="bg1"/>
                </a:solidFill>
                <a:latin typeface="Bodoni 72 Oldstyle Book" pitchFamily="2" charset="0"/>
              </a:rPr>
              <a:t> in Western culture, and </a:t>
            </a:r>
            <a:r>
              <a:rPr lang="fr-CH" sz="2400" dirty="0" err="1">
                <a:solidFill>
                  <a:schemeClr val="bg1"/>
                </a:solidFill>
                <a:latin typeface="Bodoni 72 Oldstyle Book" pitchFamily="2" charset="0"/>
              </a:rPr>
              <a:t>that</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this</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achievement</a:t>
            </a:r>
            <a:r>
              <a:rPr lang="fr-CH" sz="2400" dirty="0">
                <a:solidFill>
                  <a:schemeClr val="bg1"/>
                </a:solidFill>
                <a:latin typeface="Bodoni 72 Oldstyle Book" pitchFamily="2" charset="0"/>
              </a:rPr>
              <a:t> came </a:t>
            </a:r>
            <a:r>
              <a:rPr lang="fr-CH" sz="2400" dirty="0" err="1">
                <a:solidFill>
                  <a:schemeClr val="bg1"/>
                </a:solidFill>
                <a:latin typeface="Bodoni 72 Oldstyle Book" pitchFamily="2" charset="0"/>
              </a:rPr>
              <a:t>spontaneously</a:t>
            </a:r>
            <a:r>
              <a:rPr lang="fr-CH" sz="2400" dirty="0">
                <a:solidFill>
                  <a:schemeClr val="bg1"/>
                </a:solidFill>
                <a:latin typeface="Bodoni 72 Oldstyle Book" pitchFamily="2" charset="0"/>
              </a:rPr>
              <a:t>. … </a:t>
            </a:r>
            <a:r>
              <a:rPr lang="fr-CH" sz="2400" dirty="0" err="1">
                <a:solidFill>
                  <a:schemeClr val="bg1"/>
                </a:solidFill>
                <a:latin typeface="Bodoni 72 Oldstyle Book" pitchFamily="2" charset="0"/>
              </a:rPr>
              <a:t>Nevertheless</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we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should</a:t>
            </a:r>
            <a:r>
              <a:rPr lang="fr-CH" sz="2400" dirty="0">
                <a:solidFill>
                  <a:schemeClr val="bg1"/>
                </a:solidFill>
                <a:latin typeface="Bodoni 72 Oldstyle Book" pitchFamily="2" charset="0"/>
              </a:rPr>
              <a:t> not </a:t>
            </a:r>
            <a:r>
              <a:rPr lang="fr-CH" sz="2400" dirty="0" err="1">
                <a:solidFill>
                  <a:schemeClr val="bg1"/>
                </a:solidFill>
                <a:latin typeface="Bodoni 72 Oldstyle Book" pitchFamily="2" charset="0"/>
              </a:rPr>
              <a:t>think</a:t>
            </a:r>
            <a:r>
              <a:rPr lang="fr-CH" sz="2400" dirty="0">
                <a:solidFill>
                  <a:schemeClr val="bg1"/>
                </a:solidFill>
                <a:latin typeface="Bodoni 72 Oldstyle Book" pitchFamily="2" charset="0"/>
              </a:rPr>
              <a:t> of the </a:t>
            </a:r>
            <a:r>
              <a:rPr lang="fr-CH" sz="2400" dirty="0" err="1">
                <a:solidFill>
                  <a:schemeClr val="bg1"/>
                </a:solidFill>
                <a:latin typeface="Bodoni 72 Oldstyle Book" pitchFamily="2" charset="0"/>
              </a:rPr>
              <a:t>rise</a:t>
            </a:r>
            <a:r>
              <a:rPr lang="fr-CH" sz="2400" dirty="0">
                <a:solidFill>
                  <a:schemeClr val="bg1"/>
                </a:solidFill>
                <a:latin typeface="Bodoni 72 Oldstyle Book" pitchFamily="2" charset="0"/>
              </a:rPr>
              <a:t> of </a:t>
            </a:r>
            <a:r>
              <a:rPr lang="fr-CH" sz="2400" dirty="0" err="1">
                <a:solidFill>
                  <a:schemeClr val="bg1"/>
                </a:solidFill>
                <a:latin typeface="Bodoni 72 Oldstyle Book" pitchFamily="2" charset="0"/>
              </a:rPr>
              <a:t>logic</a:t>
            </a:r>
            <a:r>
              <a:rPr lang="fr-CH" sz="2400" dirty="0">
                <a:solidFill>
                  <a:schemeClr val="bg1"/>
                </a:solidFill>
                <a:latin typeface="Bodoni 72 Oldstyle Book" pitchFamily="2" charset="0"/>
              </a:rPr>
              <a:t> as </a:t>
            </a:r>
            <a:r>
              <a:rPr lang="fr-CH" sz="2400" dirty="0" err="1">
                <a:solidFill>
                  <a:schemeClr val="bg1"/>
                </a:solidFill>
                <a:latin typeface="Bodoni 72 Oldstyle Book" pitchFamily="2" charset="0"/>
              </a:rPr>
              <a:t>taking</a:t>
            </a:r>
            <a:r>
              <a:rPr lang="fr-CH" sz="2400" dirty="0">
                <a:solidFill>
                  <a:schemeClr val="bg1"/>
                </a:solidFill>
                <a:latin typeface="Bodoni 72 Oldstyle Book" pitchFamily="2" charset="0"/>
              </a:rPr>
              <a:t> place in an </a:t>
            </a:r>
            <a:r>
              <a:rPr lang="fr-CH" sz="2400" dirty="0" err="1">
                <a:solidFill>
                  <a:schemeClr val="bg1"/>
                </a:solidFill>
                <a:latin typeface="Bodoni 72 Oldstyle Book" pitchFamily="2" charset="0"/>
              </a:rPr>
              <a:t>intellectual</a:t>
            </a:r>
            <a:r>
              <a:rPr lang="fr-CH" sz="2400" dirty="0">
                <a:solidFill>
                  <a:schemeClr val="bg1"/>
                </a:solidFill>
                <a:latin typeface="Bodoni 72 Oldstyle Book" pitchFamily="2" charset="0"/>
              </a:rPr>
              <a:t> vacuum. </a:t>
            </a:r>
            <a:r>
              <a:rPr lang="fr-CH" sz="2400" dirty="0" err="1">
                <a:solidFill>
                  <a:schemeClr val="bg1"/>
                </a:solidFill>
                <a:latin typeface="Bodoni 72 Oldstyle Book" pitchFamily="2" charset="0"/>
              </a:rPr>
              <a:t>Logic</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presupposes</a:t>
            </a:r>
            <a:r>
              <a:rPr lang="fr-CH" sz="2400" dirty="0">
                <a:solidFill>
                  <a:schemeClr val="bg1"/>
                </a:solidFill>
                <a:latin typeface="Bodoni 72 Oldstyle Book" pitchFamily="2" charset="0"/>
              </a:rPr>
              <a:t> a set of concepts </a:t>
            </a:r>
            <a:r>
              <a:rPr lang="fr-CH" sz="2400" dirty="0" err="1">
                <a:solidFill>
                  <a:schemeClr val="bg1"/>
                </a:solidFill>
                <a:latin typeface="Bodoni 72 Oldstyle Book" pitchFamily="2" charset="0"/>
              </a:rPr>
              <a:t>that</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provide</a:t>
            </a:r>
            <a:r>
              <a:rPr lang="fr-CH" sz="2400" dirty="0">
                <a:solidFill>
                  <a:schemeClr val="bg1"/>
                </a:solidFill>
                <a:latin typeface="Bodoni 72 Oldstyle Book" pitchFamily="2" charset="0"/>
              </a:rPr>
              <a:t> </a:t>
            </a:r>
            <a:r>
              <a:rPr lang="fr-CH" sz="2400" dirty="0" err="1">
                <a:solidFill>
                  <a:schemeClr val="bg1"/>
                </a:solidFill>
                <a:latin typeface="Bodoni 72 Oldstyle Book" pitchFamily="2" charset="0"/>
              </a:rPr>
              <a:t>its</a:t>
            </a:r>
            <a:r>
              <a:rPr lang="fr-CH" sz="2400" dirty="0">
                <a:solidFill>
                  <a:schemeClr val="bg1"/>
                </a:solidFill>
                <a:latin typeface="Bodoni 72 Oldstyle Book" pitchFamily="2" charset="0"/>
              </a:rPr>
              <a:t> background and </a:t>
            </a:r>
            <a:r>
              <a:rPr lang="fr-CH" sz="2400" dirty="0" err="1">
                <a:solidFill>
                  <a:schemeClr val="bg1"/>
                </a:solidFill>
                <a:latin typeface="Bodoni 72 Oldstyle Book" pitchFamily="2" charset="0"/>
              </a:rPr>
              <a:t>elements</a:t>
            </a:r>
            <a:r>
              <a:rPr lang="fr-CH" sz="2400" dirty="0">
                <a:solidFill>
                  <a:schemeClr val="bg1"/>
                </a:solidFill>
                <a:latin typeface="Bodoni 72 Oldstyle Book" pitchFamily="2" charset="0"/>
              </a:rPr>
              <a:t>.</a:t>
            </a:r>
            <a:endParaRPr lang="en-CH" sz="24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a:p>
            <a:r>
              <a:rPr lang="en-CH" sz="2400" dirty="0">
                <a:solidFill>
                  <a:schemeClr val="bg1"/>
                </a:solidFill>
                <a:latin typeface="Bodoni 72 Oldstyle Book" pitchFamily="2" charset="0"/>
              </a:rPr>
              <a:t>Julius Moravcsik, “Logic before Aristotle: Development or Birth?”, in: Dov Gabbay &amp; John Woods (eds.), </a:t>
            </a:r>
            <a:r>
              <a:rPr lang="en-CH" sz="2400" i="1" dirty="0">
                <a:solidFill>
                  <a:schemeClr val="bg1"/>
                </a:solidFill>
                <a:latin typeface="Bodoni 72 Oldstyle Book" pitchFamily="2" charset="0"/>
              </a:rPr>
              <a:t>The Handbook of the History of Logic, Vol. 1: Greek, Indian and Arabic Logic</a:t>
            </a:r>
            <a:r>
              <a:rPr lang="en-CH" sz="2400" dirty="0">
                <a:solidFill>
                  <a:schemeClr val="bg1"/>
                </a:solidFill>
                <a:latin typeface="Bodoni 72 Oldstyle Book" pitchFamily="2" charset="0"/>
              </a:rPr>
              <a:t>, 2004, 2.</a:t>
            </a: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5373" y="835775"/>
            <a:ext cx="7348205" cy="523220"/>
          </a:xfrm>
          <a:prstGeom prst="rect">
            <a:avLst/>
          </a:prstGeom>
          <a:noFill/>
        </p:spPr>
        <p:txBody>
          <a:bodyPr wrap="square" rtlCol="0">
            <a:spAutoFit/>
          </a:bodyPr>
          <a:lstStyle/>
          <a:p>
            <a:pPr algn="ctr"/>
            <a:r>
              <a:rPr lang="fr-FR" sz="2800" cap="small" dirty="0">
                <a:solidFill>
                  <a:schemeClr val="bg1"/>
                </a:solidFill>
                <a:latin typeface="Bodoni 72 Oldstyle Book" pitchFamily="2" charset="0"/>
                <a:ea typeface="New Athena Unicode" charset="0"/>
                <a:cs typeface="New Athena Unicode" charset="0"/>
              </a:rPr>
              <a:t>Die </a:t>
            </a:r>
            <a:r>
              <a:rPr lang="fr-FR" sz="2800" cap="small" dirty="0" err="1">
                <a:solidFill>
                  <a:schemeClr val="bg1"/>
                </a:solidFill>
                <a:latin typeface="Bodoni 72 Oldstyle Book" pitchFamily="2" charset="0"/>
                <a:ea typeface="New Athena Unicode" charset="0"/>
                <a:cs typeface="New Athena Unicode" charset="0"/>
              </a:rPr>
              <a:t>begriffliche</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Grundlage</a:t>
            </a:r>
            <a:r>
              <a:rPr lang="fr-FR" sz="2800" cap="small" dirty="0">
                <a:solidFill>
                  <a:schemeClr val="bg1"/>
                </a:solidFill>
                <a:latin typeface="Bodoni 72 Oldstyle Book" pitchFamily="2" charset="0"/>
                <a:ea typeface="New Athena Unicode" charset="0"/>
                <a:cs typeface="New Athena Unicode" charset="0"/>
              </a:rPr>
              <a:t> der </a:t>
            </a:r>
            <a:r>
              <a:rPr lang="fr-FR" sz="2800" cap="small" dirty="0" err="1">
                <a:solidFill>
                  <a:schemeClr val="bg1"/>
                </a:solidFill>
                <a:latin typeface="Bodoni 72 Oldstyle Book" pitchFamily="2" charset="0"/>
                <a:ea typeface="New Athena Unicode" charset="0"/>
                <a:cs typeface="New Athena Unicode" charset="0"/>
              </a:rPr>
              <a:t>antiken</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Logik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2344295"/>
            <a:ext cx="9683191" cy="3046988"/>
          </a:xfrm>
          <a:prstGeom prst="rect">
            <a:avLst/>
          </a:prstGeom>
          <a:noFill/>
        </p:spPr>
        <p:txBody>
          <a:bodyPr wrap="square" rtlCol="0">
            <a:spAutoFit/>
          </a:bodyPr>
          <a:lstStyle/>
          <a:p>
            <a:r>
              <a:rPr lang="de-CH" sz="2400" dirty="0">
                <a:solidFill>
                  <a:schemeClr val="bg1"/>
                </a:solidFill>
                <a:latin typeface="Bodoni 72 Oldstyle Book" pitchFamily="2" charset="0"/>
              </a:rPr>
              <a:t>– Wahrheit</a:t>
            </a:r>
          </a:p>
          <a:p>
            <a:r>
              <a:rPr lang="de-CH" sz="2400" dirty="0">
                <a:solidFill>
                  <a:schemeClr val="bg1"/>
                </a:solidFill>
                <a:latin typeface="Bodoni 72 Oldstyle Book" pitchFamily="2" charset="0"/>
              </a:rPr>
              <a:t>– Satz bzw. »Satzung«</a:t>
            </a:r>
          </a:p>
          <a:p>
            <a:r>
              <a:rPr lang="de-CH" sz="2400" dirty="0">
                <a:solidFill>
                  <a:schemeClr val="bg1"/>
                </a:solidFill>
                <a:latin typeface="Bodoni 72 Oldstyle Book" pitchFamily="2" charset="0"/>
              </a:rPr>
              <a:t>– logische Folge (als ein Verhältnis zwischen Sätzen)</a:t>
            </a:r>
          </a:p>
          <a:p>
            <a:r>
              <a:rPr lang="de-CH" sz="2400" dirty="0">
                <a:solidFill>
                  <a:schemeClr val="bg1"/>
                </a:solidFill>
                <a:latin typeface="Bodoni 72 Oldstyle Book" pitchFamily="2" charset="0"/>
              </a:rPr>
              <a:t>– Notwendigkeit</a:t>
            </a:r>
          </a:p>
          <a:p>
            <a:r>
              <a:rPr lang="de-CH" sz="2400" dirty="0">
                <a:solidFill>
                  <a:schemeClr val="bg1"/>
                </a:solidFill>
                <a:latin typeface="Bodoni 72 Oldstyle Book" pitchFamily="2" charset="0"/>
              </a:rPr>
              <a:t>– </a:t>
            </a:r>
            <a:r>
              <a:rPr lang="de-CH" sz="2400" dirty="0" err="1">
                <a:solidFill>
                  <a:schemeClr val="bg1"/>
                </a:solidFill>
                <a:latin typeface="Bodoni 72 Oldstyle Book" pitchFamily="2" charset="0"/>
              </a:rPr>
              <a:t>explanatorische</a:t>
            </a:r>
            <a:r>
              <a:rPr lang="de-CH" sz="2400" dirty="0">
                <a:solidFill>
                  <a:schemeClr val="bg1"/>
                </a:solidFill>
                <a:latin typeface="Bodoni 72 Oldstyle Book" pitchFamily="2" charset="0"/>
              </a:rPr>
              <a:t> Kraft (demonstrative Prämissen sind »ursprünglich«, »ursächlich« usw.)</a:t>
            </a:r>
          </a:p>
          <a:p>
            <a:r>
              <a:rPr lang="de-CH" sz="2400" dirty="0">
                <a:solidFill>
                  <a:schemeClr val="bg1"/>
                </a:solidFill>
                <a:latin typeface="Bodoni 72 Oldstyle Book" pitchFamily="2" charset="0"/>
              </a:rPr>
              <a:t> </a:t>
            </a:r>
            <a:endParaRPr lang="en-CH" sz="2400" dirty="0">
              <a:solidFill>
                <a:schemeClr val="bg1"/>
              </a:solidFill>
              <a:latin typeface="Bodoni 72 Oldstyle Book" pitchFamily="2" charset="0"/>
            </a:endParaRPr>
          </a:p>
          <a:p>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15086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957100" y="4899538"/>
            <a:ext cx="4352655" cy="1477328"/>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Oliver Byrne: </a:t>
            </a:r>
            <a:r>
              <a:rPr lang="en-CH" i="1" dirty="0">
                <a:solidFill>
                  <a:schemeClr val="bg1"/>
                </a:solidFill>
                <a:latin typeface="Baskerville Old Face" panose="02020602080505020303" pitchFamily="18" charset="77"/>
              </a:rPr>
              <a:t>The First Six Books of The Elements of Euclid in which Colored Diagrams and Symbols are Used Instead of Letters for the Greater Ease of Learners</a:t>
            </a:r>
            <a:r>
              <a:rPr lang="en-CH" dirty="0">
                <a:solidFill>
                  <a:schemeClr val="bg1"/>
                </a:solidFill>
                <a:latin typeface="Baskerville Old Face" panose="02020602080505020303" pitchFamily="18" charset="77"/>
              </a:rPr>
              <a:t>, London: William Pickering 1847.</a:t>
            </a:r>
          </a:p>
        </p:txBody>
      </p:sp>
      <p:sp>
        <p:nvSpPr>
          <p:cNvPr id="6" name="TextBox 5">
            <a:extLst>
              <a:ext uri="{FF2B5EF4-FFF2-40B4-BE49-F238E27FC236}">
                <a16:creationId xmlns:a16="http://schemas.microsoft.com/office/drawing/2014/main" id="{08B54A6C-3F38-414F-9496-D9357686501B}"/>
              </a:ext>
            </a:extLst>
          </p:cNvPr>
          <p:cNvSpPr txBox="1"/>
          <p:nvPr/>
        </p:nvSpPr>
        <p:spPr>
          <a:xfrm>
            <a:off x="1029837" y="2083601"/>
            <a:ext cx="4352655" cy="2031325"/>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Demonstrandum/Proposition:</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In </a:t>
            </a:r>
            <a:r>
              <a:rPr lang="en-CH" b="1" dirty="0">
                <a:solidFill>
                  <a:schemeClr val="bg1"/>
                </a:solidFill>
                <a:latin typeface="Baskerville Old Face" panose="02020602080505020303" pitchFamily="18" charset="77"/>
              </a:rPr>
              <a:t>jedem</a:t>
            </a:r>
            <a:r>
              <a:rPr lang="en-CH" dirty="0">
                <a:solidFill>
                  <a:schemeClr val="bg1"/>
                </a:solidFill>
                <a:latin typeface="Baskerville Old Face" panose="02020602080505020303" pitchFamily="18" charset="77"/>
              </a:rPr>
              <a:t> Dreieck, </a:t>
            </a:r>
            <a:r>
              <a:rPr lang="en-CH" b="1" dirty="0">
                <a:solidFill>
                  <a:schemeClr val="bg1"/>
                </a:solidFill>
                <a:latin typeface="Baskerville Old Face" panose="02020602080505020303" pitchFamily="18" charset="77"/>
              </a:rPr>
              <a:t>wenn</a:t>
            </a:r>
            <a:r>
              <a:rPr lang="en-CH" dirty="0">
                <a:solidFill>
                  <a:schemeClr val="bg1"/>
                </a:solidFill>
                <a:latin typeface="Baskerville Old Face" panose="02020602080505020303" pitchFamily="18" charset="77"/>
              </a:rPr>
              <a:t> eine der Seiten ausgeführt wird, ist der Aussenwinkel </a:t>
            </a:r>
            <a:r>
              <a:rPr lang="en-CH" b="1" dirty="0">
                <a:solidFill>
                  <a:schemeClr val="bg1"/>
                </a:solidFill>
                <a:latin typeface="Baskerville Old Face" panose="02020602080505020303" pitchFamily="18" charset="77"/>
              </a:rPr>
              <a:t>gleich</a:t>
            </a:r>
            <a:r>
              <a:rPr lang="en-CH" dirty="0">
                <a:solidFill>
                  <a:schemeClr val="bg1"/>
                </a:solidFill>
                <a:latin typeface="Baskerville Old Face" panose="02020602080505020303" pitchFamily="18" charset="77"/>
              </a:rPr>
              <a:t> beiden gegenüberliegenden Innenwinkeln, und die drei Innenwinkel sind gleich zwei rechten Winkeln.</a:t>
            </a:r>
          </a:p>
        </p:txBody>
      </p:sp>
    </p:spTree>
    <p:extLst>
      <p:ext uri="{BB962C8B-B14F-4D97-AF65-F5344CB8AC3E}">
        <p14:creationId xmlns:p14="http://schemas.microsoft.com/office/powerpoint/2010/main" val="28877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1 (Konstruktion):</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Es sei ein Dreieck, dessen Seite BC zu D verlängert wird.</a:t>
            </a:r>
          </a:p>
        </p:txBody>
      </p:sp>
    </p:spTree>
    <p:extLst>
      <p:ext uri="{BB962C8B-B14F-4D97-AF65-F5344CB8AC3E}">
        <p14:creationId xmlns:p14="http://schemas.microsoft.com/office/powerpoint/2010/main" val="107961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2031325"/>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2 (Proposition):</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Ich sage, dass der Aussenwinkel ACD ist gleich den beiden gegenüberliegenden Innenwinkeln: CAB und ABC; und dass die Innenwinkeln des Dreiecks ABC, BCA und CAB gleich zwei rechten Winkeln sind.</a:t>
            </a:r>
          </a:p>
        </p:txBody>
      </p:sp>
    </p:spTree>
    <p:extLst>
      <p:ext uri="{BB962C8B-B14F-4D97-AF65-F5344CB8AC3E}">
        <p14:creationId xmlns:p14="http://schemas.microsoft.com/office/powerpoint/2010/main" val="33291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3 (Begründung/Konstruktion):</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Denn lasse durch den Punkt C eine Linie ziehen, die zur Linie AB parallel ist.</a:t>
            </a:r>
          </a:p>
        </p:txBody>
      </p:sp>
    </p:spTree>
    <p:extLst>
      <p:ext uri="{BB962C8B-B14F-4D97-AF65-F5344CB8AC3E}">
        <p14:creationId xmlns:p14="http://schemas.microsoft.com/office/powerpoint/2010/main" val="2786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477328"/>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4 (Begründung):</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Und: da AB parallel zu CE ist, und AC auf beide fällt, sind die kreuzliegenden Winkeln BAC und ACE einander gleich.</a:t>
            </a:r>
          </a:p>
        </p:txBody>
      </p:sp>
    </p:spTree>
    <p:extLst>
      <p:ext uri="{BB962C8B-B14F-4D97-AF65-F5344CB8AC3E}">
        <p14:creationId xmlns:p14="http://schemas.microsoft.com/office/powerpoint/2010/main" val="30558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754326"/>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5 (Begründung):</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Wiederum: da AB parallel zu CE ist, und die gerade Linie BD auf beide fällt, ist der Aussenwinkel ECD gleich dem gegenüberliegenden Innenwinkel ABC.</a:t>
            </a:r>
          </a:p>
        </p:txBody>
      </p:sp>
    </p:spTree>
    <p:extLst>
      <p:ext uri="{BB962C8B-B14F-4D97-AF65-F5344CB8AC3E}">
        <p14:creationId xmlns:p14="http://schemas.microsoft.com/office/powerpoint/2010/main" val="32682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75309" y="553870"/>
            <a:ext cx="4659260" cy="523220"/>
          </a:xfrm>
          <a:prstGeom prst="rect">
            <a:avLst/>
          </a:prstGeom>
          <a:noFill/>
        </p:spPr>
        <p:txBody>
          <a:bodyPr wrap="square" rtlCol="0">
            <a:spAutoFit/>
          </a:bodyPr>
          <a:lstStyle/>
          <a:p>
            <a:r>
              <a:rPr lang="fr-FR" sz="2800" cap="small" dirty="0" err="1">
                <a:solidFill>
                  <a:schemeClr val="bg1"/>
                </a:solidFill>
                <a:latin typeface="Bodoni 72 Oldstyle Book" pitchFamily="2" charset="0"/>
                <a:ea typeface="New Athena Unicode" charset="0"/>
                <a:cs typeface="New Athena Unicode" charset="0"/>
              </a:rPr>
              <a:t>Euklid</a:t>
            </a:r>
            <a:r>
              <a:rPr lang="fr-FR" sz="2800" cap="small" dirty="0">
                <a:solidFill>
                  <a:schemeClr val="bg1"/>
                </a:solidFill>
                <a:latin typeface="Bodoni 72 Oldstyle Book" pitchFamily="2" charset="0"/>
                <a:ea typeface="New Athena Unicode" charset="0"/>
                <a:cs typeface="New Athena Unicode" charset="0"/>
              </a:rPr>
              <a:t>: </a:t>
            </a:r>
            <a:r>
              <a:rPr lang="fr-FR" sz="2800" cap="small" dirty="0" err="1">
                <a:solidFill>
                  <a:schemeClr val="bg1"/>
                </a:solidFill>
                <a:latin typeface="Bodoni 72 Oldstyle Book" pitchFamily="2" charset="0"/>
                <a:ea typeface="New Athena Unicode" charset="0"/>
                <a:cs typeface="New Athena Unicode" charset="0"/>
              </a:rPr>
              <a:t>Elemente</a:t>
            </a:r>
            <a:r>
              <a:rPr lang="fr-FR" sz="2800" cap="small" dirty="0">
                <a:solidFill>
                  <a:schemeClr val="bg1"/>
                </a:solidFill>
                <a:latin typeface="Bodoni 72 Oldstyle Book" pitchFamily="2" charset="0"/>
                <a:ea typeface="New Athena Unicode" charset="0"/>
                <a:cs typeface="New Athena Unicode" charset="0"/>
              </a:rPr>
              <a:t>, 1.32</a:t>
            </a:r>
          </a:p>
        </p:txBody>
      </p:sp>
      <p:pic>
        <p:nvPicPr>
          <p:cNvPr id="1026" name="Picture 2" descr="Byrne&amp;#39;s Euclid I.32">
            <a:extLst>
              <a:ext uri="{FF2B5EF4-FFF2-40B4-BE49-F238E27FC236}">
                <a16:creationId xmlns:a16="http://schemas.microsoft.com/office/drawing/2014/main" id="{CB943EAC-DF0E-5E4E-B414-F774C25C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018" y="358584"/>
            <a:ext cx="4509673" cy="614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23C303-66D6-854C-A697-7B7F8070D57B}"/>
              </a:ext>
            </a:extLst>
          </p:cNvPr>
          <p:cNvSpPr txBox="1"/>
          <p:nvPr/>
        </p:nvSpPr>
        <p:spPr>
          <a:xfrm>
            <a:off x="811628" y="2239465"/>
            <a:ext cx="4352655" cy="1200329"/>
          </a:xfrm>
          <a:prstGeom prst="rect">
            <a:avLst/>
          </a:prstGeom>
          <a:noFill/>
        </p:spPr>
        <p:txBody>
          <a:bodyPr wrap="square" rtlCol="0">
            <a:spAutoFit/>
          </a:bodyPr>
          <a:lstStyle/>
          <a:p>
            <a:r>
              <a:rPr lang="en-CH" dirty="0">
                <a:solidFill>
                  <a:schemeClr val="bg1"/>
                </a:solidFill>
                <a:latin typeface="Baskerville Old Face" panose="02020602080505020303" pitchFamily="18" charset="77"/>
              </a:rPr>
              <a:t>Schritt 6 (Begründung/Erinnerung):</a:t>
            </a:r>
          </a:p>
          <a:p>
            <a:endParaRPr lang="en-CH" dirty="0">
              <a:solidFill>
                <a:schemeClr val="bg1"/>
              </a:solidFill>
              <a:latin typeface="Baskerville Old Face" panose="02020602080505020303" pitchFamily="18" charset="77"/>
            </a:endParaRPr>
          </a:p>
          <a:p>
            <a:r>
              <a:rPr lang="en-CH" dirty="0">
                <a:solidFill>
                  <a:schemeClr val="bg1"/>
                </a:solidFill>
                <a:latin typeface="Baskerville Old Face" panose="02020602080505020303" pitchFamily="18" charset="77"/>
              </a:rPr>
              <a:t>Aber: es wurde gezeigt, dass der Winkel ACE dem Winkel BAC gleich ist (Schritt 4).</a:t>
            </a:r>
          </a:p>
        </p:txBody>
      </p:sp>
    </p:spTree>
    <p:extLst>
      <p:ext uri="{BB962C8B-B14F-4D97-AF65-F5344CB8AC3E}">
        <p14:creationId xmlns:p14="http://schemas.microsoft.com/office/powerpoint/2010/main" val="871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1275</Words>
  <Application>Microsoft Macintosh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Baskerville Old Face</vt:lpstr>
      <vt:lpstr>Bodoni 72 Oldstyle Book</vt:lpstr>
      <vt:lpstr>Bodoni 72 Smallcaps Book</vt:lpstr>
      <vt:lpstr>Calibri</vt:lpstr>
      <vt:lpstr>Calibri Light</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59</cp:revision>
  <dcterms:created xsi:type="dcterms:W3CDTF">2017-04-10T01:47:34Z</dcterms:created>
  <dcterms:modified xsi:type="dcterms:W3CDTF">2021-09-20T06:18:46Z</dcterms:modified>
  <cp:category/>
</cp:coreProperties>
</file>