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</p:sldMasterIdLst>
  <p:notesMasterIdLst>
    <p:notesMasterId r:id="rId26"/>
  </p:notesMasterIdLst>
  <p:handoutMasterIdLst>
    <p:handoutMasterId r:id="rId27"/>
  </p:handoutMasterIdLst>
  <p:sldIdLst>
    <p:sldId id="629" r:id="rId2"/>
    <p:sldId id="634" r:id="rId3"/>
    <p:sldId id="526" r:id="rId4"/>
    <p:sldId id="527" r:id="rId5"/>
    <p:sldId id="607" r:id="rId6"/>
    <p:sldId id="633" r:id="rId7"/>
    <p:sldId id="636" r:id="rId8"/>
    <p:sldId id="594" r:id="rId9"/>
    <p:sldId id="602" r:id="rId10"/>
    <p:sldId id="582" r:id="rId11"/>
    <p:sldId id="583" r:id="rId12"/>
    <p:sldId id="584" r:id="rId13"/>
    <p:sldId id="538" r:id="rId14"/>
    <p:sldId id="539" r:id="rId15"/>
    <p:sldId id="635" r:id="rId16"/>
    <p:sldId id="541" r:id="rId17"/>
    <p:sldId id="616" r:id="rId18"/>
    <p:sldId id="543" r:id="rId19"/>
    <p:sldId id="554" r:id="rId20"/>
    <p:sldId id="638" r:id="rId21"/>
    <p:sldId id="558" r:id="rId22"/>
    <p:sldId id="640" r:id="rId23"/>
    <p:sldId id="639" r:id="rId24"/>
    <p:sldId id="641" r:id="rId25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86" autoAdjust="0"/>
    <p:restoredTop sz="74543" autoAdjust="0"/>
  </p:normalViewPr>
  <p:slideViewPr>
    <p:cSldViewPr>
      <p:cViewPr varScale="1">
        <p:scale>
          <a:sx n="64" d="100"/>
          <a:sy n="64" d="100"/>
        </p:scale>
        <p:origin x="142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808"/>
    </p:cViewPr>
  </p:sorterViewPr>
  <p:notesViewPr>
    <p:cSldViewPr>
      <p:cViewPr varScale="1">
        <p:scale>
          <a:sx n="40" d="100"/>
          <a:sy n="40" d="100"/>
        </p:scale>
        <p:origin x="-1072" y="-120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6368C42-22E3-7D4F-8B46-C5C84D95B6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E89CB94-4B03-DC4C-BCE1-25AB6892EB7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2704BB35-B9D9-8045-94E4-0016B79B00B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69F54397-5FEE-F34C-AB5C-9A728A837BB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B8C591A-D1E6-42F6-99E3-3BCA1283429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89B6958-AA30-3E46-82B1-BE8276B7AA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4A0CE25-9956-C649-9998-7E12BFFCE31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6523519-A210-4E67-A2A8-D7CD28B8C20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49189505-F3C4-1F4D-BE74-A5B8248867F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807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Klicken Sie, um die Textformatierung des Masters zu bearbeiten.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03F0F8DE-35FD-A54B-BAA5-4FA94331C5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D9E9AEE9-5B2E-E146-8796-B3997ED7A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50EE9EE-3D9A-4425-81EA-DAA956BE3CB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MS PGothic" panose="020B0600070205080204" pitchFamily="34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bildplatzhalter 1">
            <a:extLst>
              <a:ext uri="{FF2B5EF4-FFF2-40B4-BE49-F238E27FC236}">
                <a16:creationId xmlns:a16="http://schemas.microsoft.com/office/drawing/2014/main" id="{79A9885C-0FF7-4A00-BD53-918895CA44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izenplatzhalter 2">
            <a:extLst>
              <a:ext uri="{FF2B5EF4-FFF2-40B4-BE49-F238E27FC236}">
                <a16:creationId xmlns:a16="http://schemas.microsoft.com/office/drawing/2014/main" id="{B4F8F7DB-4FAE-41BC-AE38-F529C34E7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Liebe Studierende, die Berufspraktische Ausbildung stellt das Herzstück Ihrer Ausbildung dar ...</a:t>
            </a:r>
          </a:p>
        </p:txBody>
      </p:sp>
      <p:sp>
        <p:nvSpPr>
          <p:cNvPr id="6148" name="Foliennummernplatzhalter 3">
            <a:extLst>
              <a:ext uri="{FF2B5EF4-FFF2-40B4-BE49-F238E27FC236}">
                <a16:creationId xmlns:a16="http://schemas.microsoft.com/office/drawing/2014/main" id="{9A1A65E8-367A-49D1-9C1D-8D6CCA44C4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B2574DD-7723-4FBE-B46A-45EB0A264C05}" type="slidenum">
              <a:rPr lang="de-DE" altLang="de-DE" sz="1200" b="0" smtClean="0"/>
              <a:pPr/>
              <a:t>1</a:t>
            </a:fld>
            <a:endParaRPr lang="de-DE" altLang="de-DE" sz="1200"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84514550-9FD2-4082-9284-0A17838C3F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E294D4DF-A5E6-42F2-A692-3089EC12E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Einige Praktikantinnen und Praktikanten melden mir zurück, dass Sie mehr als 6 Stunden pro Lektion gebraucht hätten, wenn man alles zusammen zählt (Vorbereitung, Bereitstellen, rechtzeitig vor Ort sein, Kopieren, Aufräumen, Material ordnen, damit man es wieder findet ...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927B3359-D55A-44F3-8D5B-479ACE105C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A261DB7-4448-42EB-9558-C975E249E0C9}" type="slidenum">
              <a:rPr lang="de-DE" altLang="de-DE" sz="1200" b="0" smtClean="0"/>
              <a:pPr/>
              <a:t>12</a:t>
            </a:fld>
            <a:endParaRPr lang="de-DE" altLang="de-DE" sz="1200" b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>
            <a:extLst>
              <a:ext uri="{FF2B5EF4-FFF2-40B4-BE49-F238E27FC236}">
                <a16:creationId xmlns:a16="http://schemas.microsoft.com/office/drawing/2014/main" id="{906D51F2-7BFC-4F90-BC87-E96724CC54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izenplatzhalter 2">
            <a:extLst>
              <a:ext uri="{FF2B5EF4-FFF2-40B4-BE49-F238E27FC236}">
                <a16:creationId xmlns:a16="http://schemas.microsoft.com/office/drawing/2014/main" id="{C814712A-4358-4C58-BF19-9AC694FD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CH" altLang="de-DE">
                <a:latin typeface="Times" panose="02020603050405020304" pitchFamily="18" charset="0"/>
              </a:rPr>
              <a:t>Wir erwarten, dass Sie die Praktikumsrichtlinien gelesen haben, damit wir im Atelier auf Ihre Fragen eingehen können.</a:t>
            </a:r>
          </a:p>
          <a:p>
            <a:r>
              <a:rPr lang="de-CH" altLang="de-DE">
                <a:latin typeface="Times" panose="02020603050405020304" pitchFamily="18" charset="0"/>
              </a:rPr>
              <a:t>2019: das Blatt „das Wichtigste in Kürze“ zur Hand nehmen und mit diesem (statt mit der Folien) durchgehen</a:t>
            </a:r>
          </a:p>
        </p:txBody>
      </p:sp>
      <p:sp>
        <p:nvSpPr>
          <p:cNvPr id="28676" name="Datumsplatzhalter 3">
            <a:extLst>
              <a:ext uri="{FF2B5EF4-FFF2-40B4-BE49-F238E27FC236}">
                <a16:creationId xmlns:a16="http://schemas.microsoft.com/office/drawing/2014/main" id="{F422B678-4DB0-4876-B6D4-ABE283FF30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CAB9883-A979-4CFA-AB12-7900F6FFB7AB}" type="datetime1">
              <a:rPr lang="fr-CH" altLang="de-DE" sz="1200" b="0" smtClean="0"/>
              <a:pPr/>
              <a:t>04.09.2023</a:t>
            </a:fld>
            <a:endParaRPr lang="fr-CH" altLang="de-DE" sz="1200" b="0"/>
          </a:p>
        </p:txBody>
      </p:sp>
      <p:sp>
        <p:nvSpPr>
          <p:cNvPr id="28677" name="Foliennummernplatzhalter 4">
            <a:extLst>
              <a:ext uri="{FF2B5EF4-FFF2-40B4-BE49-F238E27FC236}">
                <a16:creationId xmlns:a16="http://schemas.microsoft.com/office/drawing/2014/main" id="{C54FA70D-CEE3-4039-BB36-C932208EC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E694E7C-D93A-463A-9B14-DD099FEF77AD}" type="slidenum">
              <a:rPr lang="fr-CH" altLang="de-DE" sz="1200" b="0" smtClean="0"/>
              <a:pPr/>
              <a:t>13</a:t>
            </a:fld>
            <a:endParaRPr lang="fr-CH" altLang="de-DE" sz="1200"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07F85F7C-97FA-4079-BDE8-F77C90434B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FD60200A-0CB3-47C7-B0B5-39AA37A85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CH" altLang="de-DE">
                <a:latin typeface="Times" panose="02020603050405020304" pitchFamily="18" charset="0"/>
              </a:rPr>
              <a:t>Vorteil: kürzere Wege, raschere Zusagen, Sie kennen uns &amp; unsere Schwerpunkte der Ausbildung</a:t>
            </a:r>
          </a:p>
        </p:txBody>
      </p:sp>
      <p:sp>
        <p:nvSpPr>
          <p:cNvPr id="30724" name="Datumsplatzhalter 3">
            <a:extLst>
              <a:ext uri="{FF2B5EF4-FFF2-40B4-BE49-F238E27FC236}">
                <a16:creationId xmlns:a16="http://schemas.microsoft.com/office/drawing/2014/main" id="{9868772F-7504-4D33-BF01-C6B6FE73A9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253AD26-C06C-46D8-91C9-0B089DA89C00}" type="datetime1">
              <a:rPr lang="fr-CH" altLang="de-DE" sz="1200" b="0" smtClean="0"/>
              <a:pPr/>
              <a:t>04.09.2023</a:t>
            </a:fld>
            <a:endParaRPr lang="fr-CH" altLang="de-DE" sz="1200" b="0"/>
          </a:p>
        </p:txBody>
      </p:sp>
      <p:sp>
        <p:nvSpPr>
          <p:cNvPr id="30725" name="Foliennummernplatzhalter 4">
            <a:extLst>
              <a:ext uri="{FF2B5EF4-FFF2-40B4-BE49-F238E27FC236}">
                <a16:creationId xmlns:a16="http://schemas.microsoft.com/office/drawing/2014/main" id="{527ACC63-81B9-422C-AB7A-CAA20A156C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241BDB5-1DDD-46DC-90A2-0A0250AD0E5A}" type="slidenum">
              <a:rPr lang="fr-CH" altLang="de-DE" sz="1200" b="0" smtClean="0"/>
              <a:pPr/>
              <a:t>14</a:t>
            </a:fld>
            <a:endParaRPr lang="fr-CH" altLang="de-DE" sz="1200" b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8C58A0CE-4985-406B-97E3-327C76C97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0027A471-36EF-461D-A368-14E7F0CD6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Learning by doing (handelnd erfahren – evaluieren – handelnd bei Scharnierstellen leichte </a:t>
            </a:r>
            <a:r>
              <a:rPr lang="de-CH" altLang="de-DE">
                <a:latin typeface="Times" panose="02020603050405020304" pitchFamily="18" charset="0"/>
              </a:rPr>
              <a:t>Änderungensideen</a:t>
            </a:r>
            <a:r>
              <a:rPr lang="de-DE" altLang="de-DE">
                <a:latin typeface="Times" panose="02020603050405020304" pitchFamily="18" charset="0"/>
              </a:rPr>
              <a:t> ausprobieren)</a:t>
            </a:r>
            <a:br>
              <a:rPr lang="de-DE" altLang="de-DE">
                <a:latin typeface="Times" panose="02020603050405020304" pitchFamily="18" charset="0"/>
              </a:rPr>
            </a:br>
            <a:r>
              <a:rPr lang="de-DE" altLang="de-DE">
                <a:latin typeface="Times" panose="02020603050405020304" pitchFamily="18" charset="0"/>
              </a:rPr>
              <a:t>Erfahren - das Erfahrene in Worte fassen – beleuchten – honorieren – neue Horizonte eröffnen – Alternativen ausprobieren, auswerten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AFA2490-DF32-4DD1-9B71-F306CB9E5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5C5606A-1AAE-4D99-A437-0B3B57C81638}" type="slidenum">
              <a:rPr lang="de-DE" altLang="de-DE" sz="1200" b="0" smtClean="0"/>
              <a:pPr/>
              <a:t>15</a:t>
            </a:fld>
            <a:endParaRPr lang="de-DE" altLang="de-DE" sz="1200" b="0"/>
          </a:p>
        </p:txBody>
      </p:sp>
    </p:spTree>
    <p:extLst>
      <p:ext uri="{BB962C8B-B14F-4D97-AF65-F5344CB8AC3E}">
        <p14:creationId xmlns:p14="http://schemas.microsoft.com/office/powerpoint/2010/main" val="860038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>
            <a:extLst>
              <a:ext uri="{FF2B5EF4-FFF2-40B4-BE49-F238E27FC236}">
                <a16:creationId xmlns:a16="http://schemas.microsoft.com/office/drawing/2014/main" id="{A11CBB53-1F82-41F4-9562-9FB1172CF9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5DEDF5FB-FCE4-495D-9BEC-9B6C756E4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>
              <a:latin typeface="Times" panose="02020603050405020304" pitchFamily="18" charset="0"/>
            </a:endParaRPr>
          </a:p>
        </p:txBody>
      </p:sp>
      <p:sp>
        <p:nvSpPr>
          <p:cNvPr id="32772" name="Datumsplatzhalter 3">
            <a:extLst>
              <a:ext uri="{FF2B5EF4-FFF2-40B4-BE49-F238E27FC236}">
                <a16:creationId xmlns:a16="http://schemas.microsoft.com/office/drawing/2014/main" id="{F3967FB0-9298-445A-8234-374C86D387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6401F04-8CED-47F3-80C2-59F9831C06B3}" type="datetime1">
              <a:rPr lang="fr-CH" altLang="de-DE" sz="1200" b="0" smtClean="0"/>
              <a:pPr/>
              <a:t>04.09.2023</a:t>
            </a:fld>
            <a:endParaRPr lang="fr-CH" altLang="de-DE" sz="1200" b="0"/>
          </a:p>
        </p:txBody>
      </p:sp>
      <p:sp>
        <p:nvSpPr>
          <p:cNvPr id="32773" name="Foliennummernplatzhalter 4">
            <a:extLst>
              <a:ext uri="{FF2B5EF4-FFF2-40B4-BE49-F238E27FC236}">
                <a16:creationId xmlns:a16="http://schemas.microsoft.com/office/drawing/2014/main" id="{FAA5C91A-B159-4BCE-B768-7677F7B83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0ED8314-91A9-418D-B0AF-E987CCA39448}" type="slidenum">
              <a:rPr lang="fr-CH" altLang="de-DE" sz="1200" b="0" smtClean="0"/>
              <a:pPr/>
              <a:t>16</a:t>
            </a:fld>
            <a:endParaRPr lang="fr-CH" altLang="de-DE" sz="1200" b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>
            <a:extLst>
              <a:ext uri="{FF2B5EF4-FFF2-40B4-BE49-F238E27FC236}">
                <a16:creationId xmlns:a16="http://schemas.microsoft.com/office/drawing/2014/main" id="{12DC829D-0980-41DB-84FB-CEC89731E9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izenplatzhalter 2">
            <a:extLst>
              <a:ext uri="{FF2B5EF4-FFF2-40B4-BE49-F238E27FC236}">
                <a16:creationId xmlns:a16="http://schemas.microsoft.com/office/drawing/2014/main" id="{5A3CD994-BD11-4170-9199-A909F22C1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Spätestens 5 Wochen vor Beginn</a:t>
            </a:r>
          </a:p>
        </p:txBody>
      </p:sp>
      <p:sp>
        <p:nvSpPr>
          <p:cNvPr id="34820" name="Foliennummernplatzhalter 3">
            <a:extLst>
              <a:ext uri="{FF2B5EF4-FFF2-40B4-BE49-F238E27FC236}">
                <a16:creationId xmlns:a16="http://schemas.microsoft.com/office/drawing/2014/main" id="{6625066F-DC41-4D74-9A77-DC0CCE9BA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A871E5A-0FA2-48F8-86DA-90B160E4F0D8}" type="slidenum">
              <a:rPr lang="de-DE" altLang="de-DE" sz="1200" b="0" smtClean="0"/>
              <a:pPr/>
              <a:t>17</a:t>
            </a:fld>
            <a:endParaRPr lang="de-DE" altLang="de-DE" sz="1200" b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>
            <a:extLst>
              <a:ext uri="{FF2B5EF4-FFF2-40B4-BE49-F238E27FC236}">
                <a16:creationId xmlns:a16="http://schemas.microsoft.com/office/drawing/2014/main" id="{B6E64032-DB5E-4737-B9B2-F807F29391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>
            <a:extLst>
              <a:ext uri="{FF2B5EF4-FFF2-40B4-BE49-F238E27FC236}">
                <a16:creationId xmlns:a16="http://schemas.microsoft.com/office/drawing/2014/main" id="{1366CA4F-AEBB-4630-9DB3-A71EB7CF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CH" altLang="de-DE">
                <a:latin typeface="Times" panose="02020603050405020304" pitchFamily="18" charset="0"/>
              </a:rPr>
              <a:t>Bericht Praktikumsbesuch (vgl. Praktikumsrichtlinien, S. 7)</a:t>
            </a:r>
          </a:p>
        </p:txBody>
      </p:sp>
      <p:sp>
        <p:nvSpPr>
          <p:cNvPr id="36868" name="Datumsplatzhalter 3">
            <a:extLst>
              <a:ext uri="{FF2B5EF4-FFF2-40B4-BE49-F238E27FC236}">
                <a16:creationId xmlns:a16="http://schemas.microsoft.com/office/drawing/2014/main" id="{D2DEAB82-F733-48C0-B5CD-412E9CF4EC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C301325-2BF0-4857-B3FF-CF62D205D4C7}" type="datetime1">
              <a:rPr lang="fr-CH" altLang="de-DE" sz="1200" b="0" smtClean="0"/>
              <a:pPr/>
              <a:t>04.09.2023</a:t>
            </a:fld>
            <a:endParaRPr lang="fr-CH" altLang="de-DE" sz="1200" b="0"/>
          </a:p>
        </p:txBody>
      </p:sp>
      <p:sp>
        <p:nvSpPr>
          <p:cNvPr id="36869" name="Foliennummernplatzhalter 4">
            <a:extLst>
              <a:ext uri="{FF2B5EF4-FFF2-40B4-BE49-F238E27FC236}">
                <a16:creationId xmlns:a16="http://schemas.microsoft.com/office/drawing/2014/main" id="{2DC12C5B-3A12-44BE-9679-C9FDFF11A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D7E25E1-B0C7-4229-96D9-802A5DB3D9CC}" type="slidenum">
              <a:rPr lang="fr-CH" altLang="de-DE" sz="1200" b="0" smtClean="0"/>
              <a:pPr/>
              <a:t>18</a:t>
            </a:fld>
            <a:endParaRPr lang="fr-CH" altLang="de-DE" sz="1200" b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>
            <a:extLst>
              <a:ext uri="{FF2B5EF4-FFF2-40B4-BE49-F238E27FC236}">
                <a16:creationId xmlns:a16="http://schemas.microsoft.com/office/drawing/2014/main" id="{3B21C403-B11F-495A-9BDA-8667D84D6F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izenplatzhalter 2">
            <a:extLst>
              <a:ext uri="{FF2B5EF4-FFF2-40B4-BE49-F238E27FC236}">
                <a16:creationId xmlns:a16="http://schemas.microsoft.com/office/drawing/2014/main" id="{BD582D88-F766-4408-AAC7-C0A47D94C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Termine 2020/21 / mit Theresa klären neu 24.4. statt 17.4?</a:t>
            </a:r>
          </a:p>
        </p:txBody>
      </p:sp>
      <p:sp>
        <p:nvSpPr>
          <p:cNvPr id="38916" name="Foliennummernplatzhalter 3">
            <a:extLst>
              <a:ext uri="{FF2B5EF4-FFF2-40B4-BE49-F238E27FC236}">
                <a16:creationId xmlns:a16="http://schemas.microsoft.com/office/drawing/2014/main" id="{7E3DC476-7527-40C6-9AC6-AE55B277A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82491C0-3353-4BC6-8A68-69D3A09FA24D}" type="slidenum">
              <a:rPr lang="de-DE" altLang="de-DE" sz="1200" b="0" smtClean="0"/>
              <a:pPr/>
              <a:t>19</a:t>
            </a:fld>
            <a:endParaRPr lang="de-DE" altLang="de-DE" sz="1200"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>
            <a:extLst>
              <a:ext uri="{FF2B5EF4-FFF2-40B4-BE49-F238E27FC236}">
                <a16:creationId xmlns:a16="http://schemas.microsoft.com/office/drawing/2014/main" id="{3B21C403-B11F-495A-9BDA-8667D84D6F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izenplatzhalter 2">
            <a:extLst>
              <a:ext uri="{FF2B5EF4-FFF2-40B4-BE49-F238E27FC236}">
                <a16:creationId xmlns:a16="http://schemas.microsoft.com/office/drawing/2014/main" id="{BD582D88-F766-4408-AAC7-C0A47D94C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Termine 2020/21 / mit Theresa klären neu 24.4. statt 17.4?</a:t>
            </a:r>
          </a:p>
        </p:txBody>
      </p:sp>
      <p:sp>
        <p:nvSpPr>
          <p:cNvPr id="38916" name="Foliennummernplatzhalter 3">
            <a:extLst>
              <a:ext uri="{FF2B5EF4-FFF2-40B4-BE49-F238E27FC236}">
                <a16:creationId xmlns:a16="http://schemas.microsoft.com/office/drawing/2014/main" id="{7E3DC476-7527-40C6-9AC6-AE55B277A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82491C0-3353-4BC6-8A68-69D3A09FA24D}" type="slidenum">
              <a:rPr lang="de-DE" altLang="de-DE" sz="1200" b="0" smtClean="0"/>
              <a:pPr/>
              <a:t>20</a:t>
            </a:fld>
            <a:endParaRPr lang="de-DE" altLang="de-DE" sz="1200" b="0"/>
          </a:p>
        </p:txBody>
      </p:sp>
    </p:spTree>
    <p:extLst>
      <p:ext uri="{BB962C8B-B14F-4D97-AF65-F5344CB8AC3E}">
        <p14:creationId xmlns:p14="http://schemas.microsoft.com/office/powerpoint/2010/main" val="1348822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5FB227E9-7657-431E-A17E-11E5BF5A3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5443FD48-A40C-40E4-8866-BA555AB39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anose="02020603050405020304" pitchFamily="18" charset="0"/>
            </a:endParaRPr>
          </a:p>
        </p:txBody>
      </p:sp>
      <p:sp>
        <p:nvSpPr>
          <p:cNvPr id="43012" name="Foliennummernplatzhalter 3">
            <a:extLst>
              <a:ext uri="{FF2B5EF4-FFF2-40B4-BE49-F238E27FC236}">
                <a16:creationId xmlns:a16="http://schemas.microsoft.com/office/drawing/2014/main" id="{F5D081F5-F44C-434E-B01B-E4728D1E8E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338E628-53DE-4040-AACB-7FA16B4721CE}" type="slidenum">
              <a:rPr lang="de-DE" altLang="de-DE" sz="1200" b="0" smtClean="0"/>
              <a:pPr/>
              <a:t>21</a:t>
            </a:fld>
            <a:endParaRPr lang="de-DE" altLang="de-DE" sz="1200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>
            <a:extLst>
              <a:ext uri="{FF2B5EF4-FFF2-40B4-BE49-F238E27FC236}">
                <a16:creationId xmlns:a16="http://schemas.microsoft.com/office/drawing/2014/main" id="{DA7886A8-6363-4946-BA4E-7168A6992E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izenplatzhalter 2">
            <a:extLst>
              <a:ext uri="{FF2B5EF4-FFF2-40B4-BE49-F238E27FC236}">
                <a16:creationId xmlns:a16="http://schemas.microsoft.com/office/drawing/2014/main" id="{95832536-AD1F-49CD-BC59-DFA1F73A5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CH" altLang="de-DE">
                <a:latin typeface="Times" panose="02020603050405020304" pitchFamily="18" charset="0"/>
              </a:rPr>
              <a:t>Gerne möchte ich Ihnen zunächst ...</a:t>
            </a:r>
          </a:p>
        </p:txBody>
      </p:sp>
      <p:sp>
        <p:nvSpPr>
          <p:cNvPr id="8196" name="Datumsplatzhalter 3">
            <a:extLst>
              <a:ext uri="{FF2B5EF4-FFF2-40B4-BE49-F238E27FC236}">
                <a16:creationId xmlns:a16="http://schemas.microsoft.com/office/drawing/2014/main" id="{97CADD54-7022-496A-A858-63B311D660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AE976FB-76C3-41BB-9FE2-16216DDE45DF}" type="datetime1">
              <a:rPr lang="fr-CH" altLang="de-DE" sz="1200" b="0" smtClean="0"/>
              <a:pPr/>
              <a:t>04.09.2023</a:t>
            </a:fld>
            <a:endParaRPr lang="fr-CH" altLang="de-DE" sz="1200" b="0"/>
          </a:p>
        </p:txBody>
      </p:sp>
      <p:sp>
        <p:nvSpPr>
          <p:cNvPr id="8197" name="Foliennummernplatzhalter 4">
            <a:extLst>
              <a:ext uri="{FF2B5EF4-FFF2-40B4-BE49-F238E27FC236}">
                <a16:creationId xmlns:a16="http://schemas.microsoft.com/office/drawing/2014/main" id="{B74C52DF-8036-4ADB-BEE0-C47F75315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46D34C3-1AAA-43FF-9177-D3D79B18FE47}" type="slidenum">
              <a:rPr lang="fr-CH" altLang="de-DE" sz="1200" b="0" smtClean="0"/>
              <a:pPr/>
              <a:t>3</a:t>
            </a:fld>
            <a:endParaRPr lang="fr-CH" altLang="de-DE" sz="1200" b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>
            <a:extLst>
              <a:ext uri="{FF2B5EF4-FFF2-40B4-BE49-F238E27FC236}">
                <a16:creationId xmlns:a16="http://schemas.microsoft.com/office/drawing/2014/main" id="{B6E64032-DB5E-4737-B9B2-F807F29391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>
            <a:extLst>
              <a:ext uri="{FF2B5EF4-FFF2-40B4-BE49-F238E27FC236}">
                <a16:creationId xmlns:a16="http://schemas.microsoft.com/office/drawing/2014/main" id="{1366CA4F-AEBB-4630-9DB3-A71EB7CF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CH" altLang="de-DE">
                <a:latin typeface="Times" panose="02020603050405020304" pitchFamily="18" charset="0"/>
              </a:rPr>
              <a:t>Bericht Praktikumsbesuch (vgl. Praktikumsrichtlinien, S. 7)</a:t>
            </a:r>
          </a:p>
        </p:txBody>
      </p:sp>
      <p:sp>
        <p:nvSpPr>
          <p:cNvPr id="36868" name="Datumsplatzhalter 3">
            <a:extLst>
              <a:ext uri="{FF2B5EF4-FFF2-40B4-BE49-F238E27FC236}">
                <a16:creationId xmlns:a16="http://schemas.microsoft.com/office/drawing/2014/main" id="{D2DEAB82-F733-48C0-B5CD-412E9CF4EC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C301325-2BF0-4857-B3FF-CF62D205D4C7}" type="datetime1">
              <a:rPr lang="fr-CH" altLang="de-DE" sz="1200" b="0" smtClean="0"/>
              <a:pPr/>
              <a:t>04.09.2023</a:t>
            </a:fld>
            <a:endParaRPr lang="fr-CH" altLang="de-DE" sz="1200" b="0"/>
          </a:p>
        </p:txBody>
      </p:sp>
      <p:sp>
        <p:nvSpPr>
          <p:cNvPr id="36869" name="Foliennummernplatzhalter 4">
            <a:extLst>
              <a:ext uri="{FF2B5EF4-FFF2-40B4-BE49-F238E27FC236}">
                <a16:creationId xmlns:a16="http://schemas.microsoft.com/office/drawing/2014/main" id="{2DC12C5B-3A12-44BE-9679-C9FDFF11A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D7E25E1-B0C7-4229-96D9-802A5DB3D9CC}" type="slidenum">
              <a:rPr lang="fr-CH" altLang="de-DE" sz="1200" b="0" smtClean="0"/>
              <a:pPr/>
              <a:t>22</a:t>
            </a:fld>
            <a:endParaRPr lang="fr-CH" altLang="de-DE" sz="1200" b="0"/>
          </a:p>
        </p:txBody>
      </p:sp>
    </p:spTree>
    <p:extLst>
      <p:ext uri="{BB962C8B-B14F-4D97-AF65-F5344CB8AC3E}">
        <p14:creationId xmlns:p14="http://schemas.microsoft.com/office/powerpoint/2010/main" val="2911060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5FB227E9-7657-431E-A17E-11E5BF5A3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5443FD48-A40C-40E4-8866-BA555AB39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Times" panose="02020603050405020304" pitchFamily="18" charset="0"/>
            </a:endParaRPr>
          </a:p>
        </p:txBody>
      </p:sp>
      <p:sp>
        <p:nvSpPr>
          <p:cNvPr id="43012" name="Foliennummernplatzhalter 3">
            <a:extLst>
              <a:ext uri="{FF2B5EF4-FFF2-40B4-BE49-F238E27FC236}">
                <a16:creationId xmlns:a16="http://schemas.microsoft.com/office/drawing/2014/main" id="{F5D081F5-F44C-434E-B01B-E4728D1E8E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338E628-53DE-4040-AACB-7FA16B4721CE}" type="slidenum">
              <a:rPr lang="de-DE" altLang="de-DE" sz="1200" b="0" smtClean="0"/>
              <a:pPr/>
              <a:t>23</a:t>
            </a:fld>
            <a:endParaRPr lang="de-DE" altLang="de-DE" sz="1200" b="0"/>
          </a:p>
        </p:txBody>
      </p:sp>
    </p:spTree>
    <p:extLst>
      <p:ext uri="{BB962C8B-B14F-4D97-AF65-F5344CB8AC3E}">
        <p14:creationId xmlns:p14="http://schemas.microsoft.com/office/powerpoint/2010/main" val="378193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>
            <a:extLst>
              <a:ext uri="{FF2B5EF4-FFF2-40B4-BE49-F238E27FC236}">
                <a16:creationId xmlns:a16="http://schemas.microsoft.com/office/drawing/2014/main" id="{DF6B752B-F409-4CD4-A21E-1242345486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izenplatzhalter 2">
            <a:extLst>
              <a:ext uri="{FF2B5EF4-FFF2-40B4-BE49-F238E27FC236}">
                <a16:creationId xmlns:a16="http://schemas.microsoft.com/office/drawing/2014/main" id="{29E43C30-540C-4A22-B411-67DEA4461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>
              <a:latin typeface="Times" panose="02020603050405020304" pitchFamily="18" charset="0"/>
            </a:endParaRPr>
          </a:p>
        </p:txBody>
      </p:sp>
      <p:sp>
        <p:nvSpPr>
          <p:cNvPr id="10244" name="Datumsplatzhalter 3">
            <a:extLst>
              <a:ext uri="{FF2B5EF4-FFF2-40B4-BE49-F238E27FC236}">
                <a16:creationId xmlns:a16="http://schemas.microsoft.com/office/drawing/2014/main" id="{9DD6DF35-0A5C-4ABD-A0AF-0676D87B34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7B994AA-2BAA-4D0A-BC32-5DAEA6BAE2FB}" type="datetime1">
              <a:rPr lang="fr-CH" altLang="de-DE" sz="1200" b="0" smtClean="0"/>
              <a:pPr/>
              <a:t>04.09.2023</a:t>
            </a:fld>
            <a:endParaRPr lang="fr-CH" altLang="de-DE" sz="1200" b="0"/>
          </a:p>
        </p:txBody>
      </p:sp>
      <p:sp>
        <p:nvSpPr>
          <p:cNvPr id="10245" name="Foliennummernplatzhalter 4">
            <a:extLst>
              <a:ext uri="{FF2B5EF4-FFF2-40B4-BE49-F238E27FC236}">
                <a16:creationId xmlns:a16="http://schemas.microsoft.com/office/drawing/2014/main" id="{C227050C-BD2E-4B37-98DC-77EC8CD55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F70C82A-2BD1-44C3-AFE1-467DA95B9B18}" type="slidenum">
              <a:rPr lang="fr-CH" altLang="de-DE" sz="1200" b="0" smtClean="0"/>
              <a:pPr/>
              <a:t>4</a:t>
            </a:fld>
            <a:endParaRPr lang="fr-CH" altLang="de-DE" sz="1200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8C58A0CE-4985-406B-97E3-327C76C97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0027A471-36EF-461D-A368-14E7F0CD6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Learning by doing (handelnd erfahren – evaluieren – handelnd bei Scharnierstellen leichte </a:t>
            </a:r>
            <a:r>
              <a:rPr lang="de-CH" altLang="de-DE">
                <a:latin typeface="Times" panose="02020603050405020304" pitchFamily="18" charset="0"/>
              </a:rPr>
              <a:t>Änderungensideen</a:t>
            </a:r>
            <a:r>
              <a:rPr lang="de-DE" altLang="de-DE">
                <a:latin typeface="Times" panose="02020603050405020304" pitchFamily="18" charset="0"/>
              </a:rPr>
              <a:t> ausprobieren)</a:t>
            </a:r>
            <a:br>
              <a:rPr lang="de-DE" altLang="de-DE">
                <a:latin typeface="Times" panose="02020603050405020304" pitchFamily="18" charset="0"/>
              </a:rPr>
            </a:br>
            <a:r>
              <a:rPr lang="de-DE" altLang="de-DE">
                <a:latin typeface="Times" panose="02020603050405020304" pitchFamily="18" charset="0"/>
              </a:rPr>
              <a:t>Erfahren - das Erfahrene in Worte fassen – beleuchten – honorieren – neue Horizonte eröffnen – Alternativen ausprobieren, auswerten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AFA2490-DF32-4DD1-9B71-F306CB9E5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5C5606A-1AAE-4D99-A437-0B3B57C81638}" type="slidenum">
              <a:rPr lang="de-DE" altLang="de-DE" sz="1200" b="0" smtClean="0"/>
              <a:pPr/>
              <a:t>5</a:t>
            </a:fld>
            <a:endParaRPr lang="de-DE" altLang="de-DE" sz="1200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B0D02325-FFBB-42A3-8EA4-CE67B823C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B99A89DC-1EB4-4AE4-89F1-AA11D532B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>
                <a:latin typeface="Times" panose="02020603050405020304" pitchFamily="18" charset="0"/>
              </a:rPr>
              <a:t>Uns ist es wichtig, dass besonders die ersten Praktikumserfahrungen möglichst positiv, aufbauend und erfolgreich verlaufen. Deswegen praktizieren wir unterschiedliche Beurteilungsformen ... Formativ bedeutet: ein Lernprozess steuerndes Feedback, das Lust auf mehr Erfahrung macht!</a:t>
            </a:r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08A98EE-79C7-4383-BE07-DFBD750860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3A85D8D-496A-45D5-8838-9AE3398E6F3E}" type="slidenum">
              <a:rPr lang="de-DE" altLang="de-DE" sz="1200" b="0" smtClean="0"/>
              <a:pPr/>
              <a:t>6</a:t>
            </a:fld>
            <a:endParaRPr lang="de-DE" altLang="de-DE" sz="1200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>
            <a:extLst>
              <a:ext uri="{FF2B5EF4-FFF2-40B4-BE49-F238E27FC236}">
                <a16:creationId xmlns:a16="http://schemas.microsoft.com/office/drawing/2014/main" id="{3A9F5D14-3FF5-4F3D-8C61-62B846453C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>
            <a:extLst>
              <a:ext uri="{FF2B5EF4-FFF2-40B4-BE49-F238E27FC236}">
                <a16:creationId xmlns:a16="http://schemas.microsoft.com/office/drawing/2014/main" id="{17A29191-BD47-4534-B0E6-F9BD1AC31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Wir bieten 2 Wege an: den konsekutiven Ausbildungsgang (bei dem Sie den Master bereits erworben haben) oder den fachstudienbegleitenden Ausbildungsgang // ganz schnelle im MF schaffen es im Juni // man muss aber keine Semestergebühr mehr bezahlen, wenn alle anderen CP vorliegen.</a:t>
            </a:r>
          </a:p>
          <a:p>
            <a:r>
              <a:rPr lang="de-DE" altLang="de-DE">
                <a:latin typeface="Times" panose="02020603050405020304" pitchFamily="18" charset="0"/>
              </a:rPr>
              <a:t>Zeitstrahl</a:t>
            </a:r>
          </a:p>
        </p:txBody>
      </p:sp>
      <p:sp>
        <p:nvSpPr>
          <p:cNvPr id="16388" name="Foliennummernplatzhalter 3">
            <a:extLst>
              <a:ext uri="{FF2B5EF4-FFF2-40B4-BE49-F238E27FC236}">
                <a16:creationId xmlns:a16="http://schemas.microsoft.com/office/drawing/2014/main" id="{24EE58A6-2348-4610-8B14-47EA78D6F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8A8F4CA-D55A-437B-9922-981A62776C94}" type="slidenum">
              <a:rPr lang="de-DE" altLang="de-DE" sz="1200" b="0" smtClean="0"/>
              <a:pPr/>
              <a:t>8</a:t>
            </a:fld>
            <a:endParaRPr lang="de-DE" altLang="de-DE" sz="1200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A85AAA10-1DB3-47AC-A260-24A06E4364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9B7F1B01-0455-4790-868F-5CD199301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Masterstudium und LDM überlappen sich</a:t>
            </a:r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385B8EA0-F405-4877-A896-B1E529F41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C518944-D6B5-4AD0-808A-2B7845E5A2A3}" type="slidenum">
              <a:rPr lang="de-DE" altLang="de-DE" sz="1200" b="0" smtClean="0"/>
              <a:pPr/>
              <a:t>9</a:t>
            </a:fld>
            <a:endParaRPr lang="de-DE" altLang="de-DE" sz="1200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756EC44B-D668-4125-8428-7CC01E46A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>
            <a:extLst>
              <a:ext uri="{FF2B5EF4-FFF2-40B4-BE49-F238E27FC236}">
                <a16:creationId xmlns:a16="http://schemas.microsoft.com/office/drawing/2014/main" id="{6F227A83-7FD3-4FB1-B8AD-92F5AE118F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Ich möchte Ihnen den zeitlichen Aufwand vorrechnen ...</a:t>
            </a:r>
          </a:p>
        </p:txBody>
      </p:sp>
      <p:sp>
        <p:nvSpPr>
          <p:cNvPr id="22532" name="Foliennummernplatzhalter 3">
            <a:extLst>
              <a:ext uri="{FF2B5EF4-FFF2-40B4-BE49-F238E27FC236}">
                <a16:creationId xmlns:a16="http://schemas.microsoft.com/office/drawing/2014/main" id="{00CEBF53-AD06-420A-96D6-69F6419A91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78B2756-B96C-4FD6-9D46-D13F4C8D58ED}" type="slidenum">
              <a:rPr lang="de-DE" altLang="de-DE" sz="1200" b="0" smtClean="0"/>
              <a:pPr/>
              <a:t>10</a:t>
            </a:fld>
            <a:endParaRPr lang="de-DE" altLang="de-DE" sz="1200" b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8A7D54-2BC9-497B-AD47-53089318A1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izenplatzhalter 2">
            <a:extLst>
              <a:ext uri="{FF2B5EF4-FFF2-40B4-BE49-F238E27FC236}">
                <a16:creationId xmlns:a16="http://schemas.microsoft.com/office/drawing/2014/main" id="{B5D9A8D5-B8C8-47B3-95EE-06FF80ACE4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" panose="02020603050405020304" pitchFamily="18" charset="0"/>
              </a:rPr>
              <a:t>Standardfall: 2 Fächer – BP 1 = 210 Stunden, d.h. ...</a:t>
            </a:r>
          </a:p>
        </p:txBody>
      </p:sp>
      <p:sp>
        <p:nvSpPr>
          <p:cNvPr id="24580" name="Foliennummernplatzhalter 3">
            <a:extLst>
              <a:ext uri="{FF2B5EF4-FFF2-40B4-BE49-F238E27FC236}">
                <a16:creationId xmlns:a16="http://schemas.microsoft.com/office/drawing/2014/main" id="{BA7BAE9A-1E9E-4287-8E28-3684D7B63C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8D2AF95-9677-4A0D-A3B5-D4F3EA6952D0}" type="slidenum">
              <a:rPr lang="de-DE" altLang="de-DE" sz="1200" b="0" smtClean="0"/>
              <a:pPr/>
              <a:t>11</a:t>
            </a:fld>
            <a:endParaRPr lang="de-DE" altLang="de-DE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4F56FE-B519-4CED-B853-B37CB0DCCD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E6F855-8109-4529-A053-6783B2FE7F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354659-86E4-412B-970E-E299D68FDB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3E142-83FA-4CD5-B769-54FAAB7F851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3792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36B877-E65D-486B-A325-F68652371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0ECC25-EEA0-4E70-B84C-4574F7AC1D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D76B53-2D61-40A7-92F0-E8467EFE57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AE0A2-67BE-4583-B755-7BEFE2510D5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05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20C527-A2CA-42B4-9339-C3031F9C11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502333-898D-415E-BEA8-E0FBF36FF6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944559-D253-4332-8F3E-DF8A1650F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E7C6A-1729-45B7-81C7-6CB67B514715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42490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6DAAD917-2AD6-4DEA-99F7-54CFD900DB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de-DE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3D641900-E973-40DC-B2AC-05BC0C5D4E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de-DE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59847B26-6EAF-43B2-8B4B-9167C9B4C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ECB09-2E27-4208-898D-D0870A130F46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78890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93D8A7-B0A7-49C4-BA70-2A36DEE95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283A84-EDF2-4B14-B7A9-D4E79D8098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DC9372-243F-40FB-A5DE-DC3D4297CD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CDDD4-4927-490D-BB1D-918A9AC3822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9910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D4D001-A705-4DB8-82C7-B186A36745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7CB54B-0BB7-4310-A0A2-4753CD1E2A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D48B61-08E9-4464-A8BF-EFFD4AB99B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6F225-78C7-4017-9143-70D0FCB85523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8406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F452DB-C370-450E-A2C5-A2DA8C2012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07F4C2-4883-4600-A841-2FFAD147E2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D0826-BF67-46B7-8DEC-A52603FB9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16548-AFC6-4731-8224-6DB2B163888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0275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61FEA0-57F6-4F66-ACC1-2E4F7140DA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44A069-6D07-47B4-A3F5-6852EC4333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A4B2720-AD76-4C3B-8A69-3E1485E94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BE91-520A-4084-82EA-E8B0A15D4F9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0634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A0DAC7-FB25-49C9-8C40-910634DB1C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CCE7B54-6B55-4C7D-9BF9-720E0039BF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692B14-E0B0-4C0A-9F7E-FB6A261654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BA391-4CEF-4182-B161-322B475A77A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5317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133F0E-AF42-49BD-98DE-5B38F5EA60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B70DEEE-9ECE-4936-A84D-5572C2AA1A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C8BB83-E7D0-42AE-AAE3-574BB21EC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8AD9F-E37D-4A5E-BFE5-E56D23E01081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7413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9CD455-6F8E-4C66-BF6A-5119F6341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05B77A-930E-4009-A35B-465FE65740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144B87-92F7-4775-A514-64244F5C60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394A5-D486-4BAC-B601-BDB0D9BA16CE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0868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33D6FA-051E-4AC8-A3C3-28028781C5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8453FD-6657-4EE2-A870-7144A8745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8FAC59-D4AD-44C6-9896-DA5FDF50B8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8D140-6E7D-4FC9-920E-C3105376427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7072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D1CF9A-F4F8-4254-968E-9750B0E239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Mastertitelformat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330C2A2-A192-4DA6-923F-9C5D51CF0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Mastertextformat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131076" name="Rectangle 4">
            <a:extLst>
              <a:ext uri="{FF2B5EF4-FFF2-40B4-BE49-F238E27FC236}">
                <a16:creationId xmlns:a16="http://schemas.microsoft.com/office/drawing/2014/main" id="{6740C8DD-AC4A-0D4A-AFAD-FDC3B78029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1077" name="Rectangle 5">
            <a:extLst>
              <a:ext uri="{FF2B5EF4-FFF2-40B4-BE49-F238E27FC236}">
                <a16:creationId xmlns:a16="http://schemas.microsoft.com/office/drawing/2014/main" id="{00465516-158C-E045-BFFB-A6F1B9F3F8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1078" name="Rectangle 6">
            <a:extLst>
              <a:ext uri="{FF2B5EF4-FFF2-40B4-BE49-F238E27FC236}">
                <a16:creationId xmlns:a16="http://schemas.microsoft.com/office/drawing/2014/main" id="{0CBE9F41-34B3-214B-ADCF-6D594FC8CD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B7D6647-D362-4A89-B60E-DA7CCA5C181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8" r:id="rId1"/>
    <p:sldLayoutId id="2147484599" r:id="rId2"/>
    <p:sldLayoutId id="2147484600" r:id="rId3"/>
    <p:sldLayoutId id="2147484601" r:id="rId4"/>
    <p:sldLayoutId id="2147484602" r:id="rId5"/>
    <p:sldLayoutId id="2147484603" r:id="rId6"/>
    <p:sldLayoutId id="2147484604" r:id="rId7"/>
    <p:sldLayoutId id="2147484605" r:id="rId8"/>
    <p:sldLayoutId id="2147484606" r:id="rId9"/>
    <p:sldLayoutId id="2147484607" r:id="rId10"/>
    <p:sldLayoutId id="2147484608" r:id="rId11"/>
    <p:sldLayoutId id="21474846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EBF20E"/>
          </a:solidFill>
          <a:latin typeface="+mj-lt"/>
          <a:ea typeface="MS PGothic" panose="020B0600070205080204" pitchFamily="34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EBF20E"/>
          </a:solidFill>
          <a:latin typeface="Arial" pitchFamily="-109" charset="0"/>
          <a:ea typeface="MS PGothic" panose="020B0600070205080204" pitchFamily="34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EBF20E"/>
          </a:solidFill>
          <a:latin typeface="Arial" pitchFamily="-109" charset="0"/>
          <a:ea typeface="MS PGothic" panose="020B0600070205080204" pitchFamily="34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EBF20E"/>
          </a:solidFill>
          <a:latin typeface="Arial" pitchFamily="-109" charset="0"/>
          <a:ea typeface="MS PGothic" panose="020B0600070205080204" pitchFamily="34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EBF20E"/>
          </a:solidFill>
          <a:latin typeface="Arial" pitchFamily="-109" charset="0"/>
          <a:ea typeface="MS PGothic" panose="020B0600070205080204" pitchFamily="34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EBF20E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EBF20E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EBF20E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EBF20E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5.png"/><Relationship Id="rId2" Type="http://schemas.microsoft.com/office/2007/relationships/media" Target="../media/media20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7.png"/><Relationship Id="rId2" Type="http://schemas.microsoft.com/office/2007/relationships/media" Target="../media/media5.mp4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60AB4A-C3ED-A54B-A58C-1BBD09290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5589588"/>
            <a:ext cx="6264821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de-DE" altLang="de-DE" sz="2800" b="0" kern="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Berufspraktische Ausbildung LDM</a:t>
            </a:r>
          </a:p>
          <a:p>
            <a:pPr marL="0" indent="0" eaLnBrk="1" hangingPunct="1">
              <a:buFontTx/>
              <a:buNone/>
              <a:defRPr/>
            </a:pPr>
            <a:r>
              <a:rPr lang="de-DE" altLang="de-DE" sz="1800" b="0" kern="0" dirty="0">
                <a:ea typeface="ＭＳ Ｐゴシック" panose="020B0600070205080204" pitchFamily="34" charset="-128"/>
              </a:rPr>
              <a:t>Theresa Roubaty Praxisverantwortliche / Beat </a:t>
            </a:r>
            <a:r>
              <a:rPr lang="de-DE" altLang="de-DE" sz="1800" b="0" kern="0" dirty="0" err="1">
                <a:ea typeface="ＭＳ Ｐゴシック" panose="020B0600070205080204" pitchFamily="34" charset="-128"/>
              </a:rPr>
              <a:t>Bertschy</a:t>
            </a:r>
            <a:r>
              <a:rPr lang="de-DE" altLang="de-DE" sz="1800" b="0" kern="0" dirty="0">
                <a:ea typeface="ＭＳ Ｐゴシック" panose="020B0600070205080204" pitchFamily="34" charset="-128"/>
              </a:rPr>
              <a:t> + Matthias Hospenthal + Theresa Roubaty Praxisbegleiter</a:t>
            </a:r>
          </a:p>
        </p:txBody>
      </p:sp>
      <p:pic>
        <p:nvPicPr>
          <p:cNvPr id="5123" name="Bild 4" descr="UNF_Signet_100pr_white.png">
            <a:extLst>
              <a:ext uri="{FF2B5EF4-FFF2-40B4-BE49-F238E27FC236}">
                <a16:creationId xmlns:a16="http://schemas.microsoft.com/office/drawing/2014/main" id="{E9746713-9C83-4539-961F-391A5FE27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732463"/>
            <a:ext cx="746125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Bild 4">
            <a:extLst>
              <a:ext uri="{FF2B5EF4-FFF2-40B4-BE49-F238E27FC236}">
                <a16:creationId xmlns:a16="http://schemas.microsoft.com/office/drawing/2014/main" id="{2EB427BC-00C0-4766-8BA0-BF70AF371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15900"/>
            <a:ext cx="950595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75BDD8-4EFB-47F6-A585-807BF5C89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42"/>
    </mc:Choice>
    <mc:Fallback xmlns="">
      <p:transition spd="slow" advTm="4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>
            <a:extLst>
              <a:ext uri="{FF2B5EF4-FFF2-40B4-BE49-F238E27FC236}">
                <a16:creationId xmlns:a16="http://schemas.microsoft.com/office/drawing/2014/main" id="{6D1BAB8B-6B7A-43EF-8168-E1252401A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302" y="692696"/>
            <a:ext cx="7835900" cy="1539602"/>
          </a:xfrm>
        </p:spPr>
        <p:txBody>
          <a:bodyPr/>
          <a:lstStyle/>
          <a:p>
            <a:r>
              <a:rPr lang="de-CH" altLang="de-DE" sz="3600" dirty="0"/>
              <a:t>3. Praktika- </a:t>
            </a:r>
            <a:r>
              <a:rPr lang="de-CH" altLang="de-DE" sz="3200" dirty="0"/>
              <a:t>intensive Phasen</a:t>
            </a:r>
            <a:br>
              <a:rPr lang="de-CH" altLang="de-DE" sz="2800" dirty="0"/>
            </a:br>
            <a:br>
              <a:rPr lang="de-CH" altLang="de-DE" sz="2800" dirty="0"/>
            </a:br>
            <a:r>
              <a:rPr lang="de-CH" altLang="de-DE" sz="2800" dirty="0">
                <a:solidFill>
                  <a:schemeClr val="bg1"/>
                </a:solidFill>
              </a:rPr>
              <a:t>Arbeitsaufwand LDM:	60 ECTS</a:t>
            </a:r>
            <a:endParaRPr lang="de-DE" altLang="de-DE" sz="2800" dirty="0">
              <a:solidFill>
                <a:schemeClr val="bg1"/>
              </a:solidFill>
            </a:endParaRPr>
          </a:p>
        </p:txBody>
      </p:sp>
      <p:sp>
        <p:nvSpPr>
          <p:cNvPr id="21507" name="Inhaltsplatzhalter 2">
            <a:extLst>
              <a:ext uri="{FF2B5EF4-FFF2-40B4-BE49-F238E27FC236}">
                <a16:creationId xmlns:a16="http://schemas.microsoft.com/office/drawing/2014/main" id="{16E0FA40-BF46-4A29-B091-ADE528C487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2306" y="2564904"/>
            <a:ext cx="8149394" cy="3466728"/>
          </a:xfrm>
        </p:spPr>
        <p:txBody>
          <a:bodyPr/>
          <a:lstStyle/>
          <a:p>
            <a:pPr marL="17463" lvl="1" indent="0" eaLnBrk="1" hangingPunct="1">
              <a:buFontTx/>
              <a:buNone/>
            </a:pPr>
            <a:r>
              <a:rPr lang="de-CH" altLang="de-DE" dirty="0" err="1"/>
              <a:t>Erziehungsw</a:t>
            </a:r>
            <a:r>
              <a:rPr lang="de-CH" altLang="de-DE" dirty="0"/>
              <a:t>. + Allgemeine </a:t>
            </a:r>
            <a:r>
              <a:rPr lang="de-CH" altLang="de-DE" dirty="0" err="1"/>
              <a:t>Did</a:t>
            </a:r>
            <a:r>
              <a:rPr lang="de-CH" altLang="de-DE" dirty="0"/>
              <a:t>.		23 ECTS</a:t>
            </a:r>
          </a:p>
          <a:p>
            <a:pPr marL="17463" lvl="1" indent="0" eaLnBrk="1" hangingPunct="1">
              <a:buFontTx/>
              <a:buNone/>
            </a:pPr>
            <a:r>
              <a:rPr lang="de-CH" altLang="de-DE" dirty="0"/>
              <a:t>Fachdidaktik					20 ECTS</a:t>
            </a:r>
          </a:p>
          <a:p>
            <a:pPr marL="17463" lvl="1" indent="0" eaLnBrk="1" hangingPunct="1">
              <a:buFontTx/>
              <a:buNone/>
            </a:pPr>
            <a:r>
              <a:rPr lang="de-CH" altLang="de-DE" b="1" dirty="0">
                <a:solidFill>
                  <a:srgbClr val="FFFF00"/>
                </a:solidFill>
              </a:rPr>
              <a:t>Praxis						17 ECTS</a:t>
            </a:r>
            <a:endParaRPr lang="de-CH" altLang="de-DE" dirty="0"/>
          </a:p>
          <a:p>
            <a:pPr marL="0" indent="0">
              <a:buFontTx/>
              <a:buNone/>
            </a:pPr>
            <a:endParaRPr lang="de-DE" alt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7F9019-7126-41C2-852E-EA5537538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790" y="4293096"/>
            <a:ext cx="3139916" cy="23519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25AEA1-9D49-412A-A93E-25EF170364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3"/>
    </mc:Choice>
    <mc:Fallback xmlns="">
      <p:transition spd="slow" advTm="3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>
            <a:extLst>
              <a:ext uri="{FF2B5EF4-FFF2-40B4-BE49-F238E27FC236}">
                <a16:creationId xmlns:a16="http://schemas.microsoft.com/office/drawing/2014/main" id="{623D2607-B2BA-4F12-B4DA-70DD1EBA0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600" dirty="0">
                <a:solidFill>
                  <a:srgbClr val="FFFF00"/>
                </a:solidFill>
              </a:rPr>
              <a:t>Aufwand Berufspraktikum 1</a:t>
            </a:r>
            <a:br>
              <a:rPr lang="de-CH" altLang="de-DE" sz="3600" dirty="0">
                <a:solidFill>
                  <a:srgbClr val="FFFF00"/>
                </a:solidFill>
              </a:rPr>
            </a:br>
            <a:r>
              <a:rPr lang="de-CH" altLang="de-DE" sz="3600" dirty="0">
                <a:solidFill>
                  <a:srgbClr val="FFFF00"/>
                </a:solidFill>
              </a:rPr>
              <a:t>2 Fächer-Diplom</a:t>
            </a:r>
            <a:endParaRPr lang="de-DE" altLang="de-DE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F99CEC-104B-E147-99DD-78BA8DAFE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50800" eaLnBrk="1" hangingPunct="1">
              <a:buFontTx/>
              <a:buNone/>
              <a:defRPr/>
            </a:pPr>
            <a:r>
              <a:rPr lang="de-CH" altLang="de-DE" dirty="0">
                <a:ea typeface="ＭＳ Ｐゴシック" charset="-128"/>
              </a:rPr>
              <a:t>30 Lektionen Unterricht (15 pro Fach)</a:t>
            </a:r>
          </a:p>
          <a:p>
            <a:pPr marL="0" indent="-50800" eaLnBrk="1" hangingPunct="1">
              <a:buFontTx/>
              <a:buNone/>
              <a:defRPr/>
            </a:pPr>
            <a:r>
              <a:rPr lang="de-CH" altLang="de-DE" dirty="0">
                <a:ea typeface="ＭＳ Ｐゴシック" charset="-128"/>
              </a:rPr>
              <a:t>10 Lektionen Hospitation (5 pro Fach)</a:t>
            </a:r>
          </a:p>
          <a:p>
            <a:pPr eaLnBrk="1" hangingPunct="1">
              <a:buFont typeface="Wingdings" charset="2"/>
              <a:buNone/>
              <a:defRPr/>
            </a:pPr>
            <a:endParaRPr lang="de-CH" altLang="de-DE" dirty="0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  <a:defRPr/>
            </a:pPr>
            <a:r>
              <a:rPr lang="de-CH" altLang="de-DE" dirty="0">
                <a:ea typeface="ＭＳ Ｐゴシック" charset="-128"/>
              </a:rPr>
              <a:t>7 ECTS = </a:t>
            </a:r>
            <a:r>
              <a:rPr lang="de-CH" altLang="de-DE" dirty="0">
                <a:solidFill>
                  <a:srgbClr val="FFFF00"/>
                </a:solidFill>
                <a:ea typeface="ＭＳ Ｐゴシック" charset="-128"/>
              </a:rPr>
              <a:t>210 Arbeitsstunden</a:t>
            </a:r>
          </a:p>
          <a:p>
            <a:pPr>
              <a:defRPr/>
            </a:pPr>
            <a:endParaRPr lang="de-DE" dirty="0">
              <a:ea typeface="ＭＳ Ｐゴシック" pitchFamily="-111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77EA9E-E79F-47D5-B94A-AF08E2F70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9"/>
    </mc:Choice>
    <mc:Fallback xmlns="">
      <p:transition spd="slow" advTm="29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>
            <a:extLst>
              <a:ext uri="{FF2B5EF4-FFF2-40B4-BE49-F238E27FC236}">
                <a16:creationId xmlns:a16="http://schemas.microsoft.com/office/drawing/2014/main" id="{456933B5-7A91-429D-8159-DE5DA3642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dirty="0"/>
              <a:t>210 Arbeitsstunden ...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2AFF21-408A-9945-B76F-0C167611E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pPr marL="0" indent="-50800" eaLnBrk="1" hangingPunct="1">
              <a:buFontTx/>
              <a:buNone/>
              <a:defRPr/>
            </a:pPr>
            <a:r>
              <a:rPr lang="de-CH" altLang="de-DE" sz="2800" dirty="0">
                <a:ea typeface="ＭＳ Ｐゴシック" charset="-128"/>
              </a:rPr>
              <a:t>Vorbereitung, Durchführung, Besprechung	180h </a:t>
            </a:r>
          </a:p>
          <a:p>
            <a:pPr marL="0" indent="-50800" eaLnBrk="1" hangingPunct="1">
              <a:buFontTx/>
              <a:buNone/>
              <a:defRPr/>
            </a:pPr>
            <a:r>
              <a:rPr lang="de-CH" altLang="de-DE" sz="2800" dirty="0">
                <a:ea typeface="ＭＳ Ｐゴシック" charset="-128"/>
              </a:rPr>
              <a:t>180h : 30  (=&gt; </a:t>
            </a:r>
            <a:r>
              <a:rPr lang="de-CH" altLang="de-DE" sz="2800" dirty="0">
                <a:solidFill>
                  <a:srgbClr val="FFFF00"/>
                </a:solidFill>
                <a:ea typeface="ＭＳ Ｐゴシック" charset="-128"/>
              </a:rPr>
              <a:t>6 h pro Lektion</a:t>
            </a:r>
            <a:r>
              <a:rPr lang="de-CH" altLang="de-DE" sz="2800" dirty="0">
                <a:ea typeface="ＭＳ Ｐゴシック" charset="-128"/>
              </a:rPr>
              <a:t>)</a:t>
            </a:r>
          </a:p>
          <a:p>
            <a:pPr marL="0" indent="-50800" eaLnBrk="1" hangingPunct="1">
              <a:buFontTx/>
              <a:buNone/>
              <a:defRPr/>
            </a:pPr>
            <a:r>
              <a:rPr lang="de-CH" altLang="de-DE" sz="2800" dirty="0">
                <a:ea typeface="ＭＳ Ｐゴシック" charset="-128"/>
              </a:rPr>
              <a:t>Praktikumsvorbesprechung, Hospitation:  	</a:t>
            </a:r>
            <a:r>
              <a:rPr lang="de-CH" altLang="de-DE" sz="2800" dirty="0">
                <a:solidFill>
                  <a:srgbClr val="FFFF00"/>
                </a:solidFill>
                <a:ea typeface="ＭＳ Ｐゴシック" charset="-128"/>
              </a:rPr>
              <a:t>15h</a:t>
            </a:r>
          </a:p>
          <a:p>
            <a:pPr marL="0" indent="-50800" eaLnBrk="1" hangingPunct="1">
              <a:buFontTx/>
              <a:buNone/>
              <a:defRPr/>
            </a:pPr>
            <a:r>
              <a:rPr lang="de-CH" altLang="de-DE" sz="2800" dirty="0">
                <a:ea typeface="ＭＳ Ｐゴシック" charset="-128"/>
              </a:rPr>
              <a:t>Leistungsnachweis + Austauschtag:		</a:t>
            </a:r>
            <a:r>
              <a:rPr lang="de-CH" altLang="de-DE" sz="2800" dirty="0">
                <a:solidFill>
                  <a:srgbClr val="FFFF00"/>
                </a:solidFill>
                <a:ea typeface="ＭＳ Ｐゴシック" charset="-128"/>
              </a:rPr>
              <a:t>15h</a:t>
            </a:r>
          </a:p>
          <a:p>
            <a:pPr marL="0" indent="-50800" eaLnBrk="1" hangingPunct="1">
              <a:buFontTx/>
              <a:buNone/>
              <a:defRPr/>
            </a:pPr>
            <a:endParaRPr lang="de-CH" altLang="de-DE" sz="2800" dirty="0">
              <a:ea typeface="ＭＳ Ｐゴシック" charset="-128"/>
            </a:endParaRPr>
          </a:p>
          <a:p>
            <a:pPr marL="0" indent="-50800" eaLnBrk="1" hangingPunct="1">
              <a:buFontTx/>
              <a:buNone/>
              <a:defRPr/>
            </a:pPr>
            <a:r>
              <a:rPr lang="de-CH" altLang="de-DE" sz="2800" dirty="0">
                <a:ea typeface="ＭＳ Ｐゴシック" charset="-128"/>
              </a:rPr>
              <a:t>						Total:		</a:t>
            </a:r>
            <a:r>
              <a:rPr lang="de-CH" altLang="de-DE" sz="2800" dirty="0">
                <a:solidFill>
                  <a:srgbClr val="FFFF00"/>
                </a:solidFill>
                <a:ea typeface="ＭＳ Ｐゴシック" charset="-128"/>
              </a:rPr>
              <a:t>210h</a:t>
            </a:r>
          </a:p>
          <a:p>
            <a:pPr>
              <a:defRPr/>
            </a:pPr>
            <a:endParaRPr lang="de-DE" sz="2800" dirty="0">
              <a:ea typeface="ＭＳ Ｐゴシック" pitchFamily="-111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4E69D7-1222-4434-B966-1BF664C97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6"/>
    </mc:Choice>
    <mc:Fallback xmlns="">
      <p:transition spd="slow" advTm="8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A848FEFD-CD16-4514-8C0F-E4BFDC9B0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304800"/>
            <a:ext cx="7854950" cy="1431925"/>
          </a:xfrm>
        </p:spPr>
        <p:txBody>
          <a:bodyPr/>
          <a:lstStyle/>
          <a:p>
            <a:pPr eaLnBrk="1" hangingPunct="1"/>
            <a:r>
              <a:rPr lang="de-CH" altLang="de-DE" sz="3600" dirty="0"/>
              <a:t>Organisation </a:t>
            </a:r>
            <a:endParaRPr lang="fr-CH" altLang="de-DE" sz="3600" dirty="0"/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3D4506A1-F3A4-8F47-A26E-56B2C84718E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2780928"/>
            <a:ext cx="7489825" cy="3275012"/>
          </a:xfrm>
        </p:spPr>
        <p:txBody>
          <a:bodyPr/>
          <a:lstStyle/>
          <a:p>
            <a:pPr eaLnBrk="1" hangingPunct="1">
              <a:defRPr/>
            </a:pPr>
            <a:r>
              <a:rPr lang="de-CH" altLang="de-DE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Praktikumsrichtlinien lesen</a:t>
            </a:r>
          </a:p>
          <a:p>
            <a:pPr eaLnBrk="1" hangingPunct="1">
              <a:defRPr/>
            </a:pPr>
            <a:r>
              <a:rPr lang="de-CH" altLang="de-DE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Frühzeitig und realistisch organisieren </a:t>
            </a:r>
          </a:p>
          <a:p>
            <a:pPr eaLnBrk="1" hangingPunct="1">
              <a:defRPr/>
            </a:pPr>
            <a:r>
              <a:rPr lang="de-CH" altLang="de-DE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Mitverantwortung und Mitspracherecht nutzen</a:t>
            </a:r>
          </a:p>
          <a:p>
            <a:pPr marL="0" indent="0" eaLnBrk="1" hangingPunct="1">
              <a:buFontTx/>
              <a:buNone/>
              <a:defRPr/>
            </a:pPr>
            <a:r>
              <a:rPr lang="de-CH" altLang="de-DE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defRPr/>
            </a:pPr>
            <a:endParaRPr lang="de-CH" altLang="de-DE" dirty="0">
              <a:solidFill>
                <a:srgbClr val="FFFFFF"/>
              </a:solidFill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fr-CH" altLang="de-DE" dirty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E7B463-6E73-440D-A208-AD4387CAA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25C77D9-2CFF-4207-8AC3-6691B3DC3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72200" y="0"/>
            <a:ext cx="2771800" cy="27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34"/>
    </mc:Choice>
    <mc:Fallback xmlns="">
      <p:transition spd="slow" advTm="39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Bild 2" descr="2015-09-03 12.58.00.jpg">
            <a:extLst>
              <a:ext uri="{FF2B5EF4-FFF2-40B4-BE49-F238E27FC236}">
                <a16:creationId xmlns:a16="http://schemas.microsoft.com/office/drawing/2014/main" id="{D4C7D24E-F75B-404D-AD00-4441A13AB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Untertitel 2">
            <a:extLst>
              <a:ext uri="{FF2B5EF4-FFF2-40B4-BE49-F238E27FC236}">
                <a16:creationId xmlns:a16="http://schemas.microsoft.com/office/drawing/2014/main" id="{C8510C8C-376F-46B8-9F5F-E89ACEE55D30}"/>
              </a:ext>
            </a:extLst>
          </p:cNvPr>
          <p:cNvSpPr txBox="1">
            <a:spLocks/>
          </p:cNvSpPr>
          <p:nvPr/>
        </p:nvSpPr>
        <p:spPr bwMode="auto">
          <a:xfrm>
            <a:off x="-612576" y="-177801"/>
            <a:ext cx="9864725" cy="6958013"/>
          </a:xfrm>
          <a:prstGeom prst="rect">
            <a:avLst/>
          </a:prstGeom>
          <a:solidFill>
            <a:schemeClr val="tx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endParaRPr lang="de-DE" altLang="de-DE" sz="2400">
              <a:solidFill>
                <a:srgbClr val="FFFFFF"/>
              </a:solidFill>
            </a:endParaRP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CEB886A-5910-48F7-A050-03FCAB7CC7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791" y="1103313"/>
            <a:ext cx="7705725" cy="43957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de-DE" dirty="0" err="1"/>
              <a:t>Schulen</a:t>
            </a:r>
            <a:r>
              <a:rPr lang="en-US" altLang="de-DE" dirty="0"/>
              <a:t> der S2 in CH und FL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de-DE" dirty="0"/>
              <a:t>(an </a:t>
            </a:r>
            <a:r>
              <a:rPr lang="en-US" altLang="de-DE" dirty="0" err="1"/>
              <a:t>Gymnasien</a:t>
            </a:r>
            <a:r>
              <a:rPr lang="en-US" altLang="de-DE" dirty="0"/>
              <a:t>, FMS und BMS)</a:t>
            </a:r>
            <a:endParaRPr lang="en-US" altLang="de-DE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de-DE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de-DE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de-DE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b="1" dirty="0" err="1">
                <a:solidFill>
                  <a:srgbClr val="FFFF00"/>
                </a:solidFill>
              </a:rPr>
              <a:t>Netzwerk</a:t>
            </a:r>
            <a:r>
              <a:rPr lang="en-US" altLang="de-DE" b="1" dirty="0"/>
              <a:t> </a:t>
            </a:r>
            <a:r>
              <a:rPr lang="en-US" altLang="de-DE" b="1" dirty="0" err="1"/>
              <a:t>Praktikumsleitung</a:t>
            </a:r>
            <a:endParaRPr lang="en-US" altLang="de-DE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de-DE" dirty="0"/>
              <a:t>ca. </a:t>
            </a:r>
            <a:r>
              <a:rPr lang="de-CH" altLang="de-DE" dirty="0"/>
              <a:t>150 LP in CH und FL</a:t>
            </a:r>
          </a:p>
        </p:txBody>
      </p:sp>
      <p:sp>
        <p:nvSpPr>
          <p:cNvPr id="29701" name="Textfeld 1">
            <a:extLst>
              <a:ext uri="{FF2B5EF4-FFF2-40B4-BE49-F238E27FC236}">
                <a16:creationId xmlns:a16="http://schemas.microsoft.com/office/drawing/2014/main" id="{AD764699-2D1F-4C61-B448-A80CC3764094}"/>
              </a:ext>
            </a:extLst>
          </p:cNvPr>
          <p:cNvSpPr txBox="1">
            <a:spLocks noChangeArrowheads="1"/>
          </p:cNvSpPr>
          <p:nvPr/>
        </p:nvSpPr>
        <p:spPr bwMode="auto">
          <a:xfrm rot="-477149">
            <a:off x="785265" y="5683687"/>
            <a:ext cx="784099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srgbClr val="FFFF00"/>
                </a:solidFill>
              </a:rPr>
              <a:t>Vor dem Sekretariat S2 und auf </a:t>
            </a:r>
            <a:r>
              <a:rPr lang="de-CH" altLang="de-DE" sz="2400" b="0" dirty="0" err="1">
                <a:solidFill>
                  <a:srgbClr val="FFFF00"/>
                </a:solidFill>
              </a:rPr>
              <a:t>Moodle</a:t>
            </a:r>
            <a:endParaRPr lang="de-CH" altLang="de-DE" sz="2400" b="0" dirty="0">
              <a:solidFill>
                <a:srgbClr val="FFFF00"/>
              </a:solidFill>
            </a:endParaRPr>
          </a:p>
        </p:txBody>
      </p:sp>
      <p:sp>
        <p:nvSpPr>
          <p:cNvPr id="29702" name="Rectangle 2">
            <a:extLst>
              <a:ext uri="{FF2B5EF4-FFF2-40B4-BE49-F238E27FC236}">
                <a16:creationId xmlns:a16="http://schemas.microsoft.com/office/drawing/2014/main" id="{96248313-11CF-4AA4-9AA7-5957391246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543800" cy="914400"/>
          </a:xfrm>
        </p:spPr>
        <p:txBody>
          <a:bodyPr/>
          <a:lstStyle/>
          <a:p>
            <a:pPr eaLnBrk="1" hangingPunct="1"/>
            <a:r>
              <a:rPr lang="fr-CH" altLang="de-DE" sz="4000" b="1"/>
              <a:t>Praktikumsorte &amp; Personen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DC73F0E-F468-4BC2-A46E-64BC2F18B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17"/>
    </mc:Choice>
    <mc:Fallback xmlns="">
      <p:transition spd="slow" advTm="70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Bild 4">
            <a:extLst>
              <a:ext uri="{FF2B5EF4-FFF2-40B4-BE49-F238E27FC236}">
                <a16:creationId xmlns:a16="http://schemas.microsoft.com/office/drawing/2014/main" id="{057099A2-5119-4E98-9DF9-AE87574CD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484313"/>
            <a:ext cx="95059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7188CA9-6610-F04D-93E5-90EB9E44BD9E}"/>
              </a:ext>
            </a:extLst>
          </p:cNvPr>
          <p:cNvSpPr/>
          <p:nvPr/>
        </p:nvSpPr>
        <p:spPr bwMode="auto">
          <a:xfrm>
            <a:off x="5219700" y="4005263"/>
            <a:ext cx="2736850" cy="8651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de-CH" altLang="de-DE" b="0" dirty="0">
                <a:latin typeface="+mn-lt"/>
                <a:ea typeface="ＭＳ Ｐゴシック" charset="-128"/>
              </a:rPr>
              <a:t>reflektieren</a:t>
            </a:r>
          </a:p>
          <a:p>
            <a:pPr algn="ctr">
              <a:defRPr/>
            </a:pPr>
            <a:r>
              <a:rPr lang="de-CH" b="0" dirty="0">
                <a:latin typeface="+mn-lt"/>
                <a:ea typeface="ＭＳ Ｐゴシック" charset="-128"/>
              </a:rPr>
              <a:t>(besprechen)</a:t>
            </a:r>
            <a:endParaRPr lang="de-DE" b="0" dirty="0">
              <a:latin typeface="+mn-lt"/>
              <a:ea typeface="ＭＳ Ｐゴシック" charset="-128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FBCC120-D7D9-DD48-87E0-AE7053BC2597}"/>
              </a:ext>
            </a:extLst>
          </p:cNvPr>
          <p:cNvSpPr/>
          <p:nvPr/>
        </p:nvSpPr>
        <p:spPr bwMode="auto">
          <a:xfrm>
            <a:off x="1476375" y="4005263"/>
            <a:ext cx="2735263" cy="8651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de-CH" altLang="de-DE" b="0" dirty="0">
                <a:latin typeface="+mn-lt"/>
                <a:ea typeface="ＭＳ Ｐゴシック" charset="-128"/>
              </a:rPr>
              <a:t>unterrichten</a:t>
            </a:r>
          </a:p>
          <a:p>
            <a:pPr algn="ctr">
              <a:defRPr/>
            </a:pPr>
            <a:r>
              <a:rPr lang="de-CH" b="0" dirty="0">
                <a:latin typeface="+mn-lt"/>
                <a:ea typeface="ＭＳ Ｐゴシック" charset="-128"/>
              </a:rPr>
              <a:t>(erfahren)</a:t>
            </a:r>
            <a:endParaRPr lang="de-DE" b="0" dirty="0">
              <a:latin typeface="+mn-lt"/>
              <a:ea typeface="ＭＳ Ｐゴシック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AB6FF46-53C3-0349-B058-C8B8B4E7602D}"/>
              </a:ext>
            </a:extLst>
          </p:cNvPr>
          <p:cNvSpPr/>
          <p:nvPr/>
        </p:nvSpPr>
        <p:spPr bwMode="auto">
          <a:xfrm>
            <a:off x="3348038" y="5302250"/>
            <a:ext cx="2736850" cy="863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de-CH" altLang="de-DE" b="0" dirty="0">
                <a:latin typeface="+mn-lt"/>
                <a:ea typeface="ＭＳ Ｐゴシック" charset="-128"/>
              </a:rPr>
              <a:t>Vorsätze</a:t>
            </a:r>
          </a:p>
          <a:p>
            <a:pPr algn="ctr">
              <a:defRPr/>
            </a:pPr>
            <a:r>
              <a:rPr lang="de-CH" b="0" dirty="0">
                <a:latin typeface="+mn-lt"/>
                <a:ea typeface="ＭＳ Ｐゴシック" charset="-128"/>
              </a:rPr>
              <a:t>(auswerten)</a:t>
            </a:r>
            <a:endParaRPr lang="de-DE" b="0" dirty="0">
              <a:latin typeface="+mn-lt"/>
              <a:ea typeface="ＭＳ Ｐゴシック" charset="-128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DDD6268-3193-B840-92C2-6329D5F23220}"/>
              </a:ext>
            </a:extLst>
          </p:cNvPr>
          <p:cNvSpPr txBox="1">
            <a:spLocks noChangeArrowheads="1"/>
          </p:cNvSpPr>
          <p:nvPr/>
        </p:nvSpPr>
        <p:spPr>
          <a:xfrm>
            <a:off x="760413" y="26035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de-CH" altLang="de-DE" b="0" kern="0" dirty="0">
              <a:ea typeface="ＭＳ Ｐゴシック" charset="-128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3F8FCA9-DFE2-4B5E-B2F5-2139D38FC1A5}"/>
              </a:ext>
            </a:extLst>
          </p:cNvPr>
          <p:cNvSpPr/>
          <p:nvPr/>
        </p:nvSpPr>
        <p:spPr bwMode="auto">
          <a:xfrm>
            <a:off x="2375756" y="1844676"/>
            <a:ext cx="4392488" cy="381697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9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82D251-E8E2-4FC5-B205-94ACCE22E04B}"/>
              </a:ext>
            </a:extLst>
          </p:cNvPr>
          <p:cNvSpPr txBox="1"/>
          <p:nvPr/>
        </p:nvSpPr>
        <p:spPr>
          <a:xfrm>
            <a:off x="3168291" y="2362411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srgbClr val="C00000"/>
                </a:solidFill>
                <a:latin typeface="+mj-lt"/>
              </a:rPr>
              <a:t>Theorie - Praxis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8A9A7B2-2537-4B31-A8FD-5F4FDDF4FE2C}"/>
              </a:ext>
            </a:extLst>
          </p:cNvPr>
          <p:cNvSpPr txBox="1"/>
          <p:nvPr/>
        </p:nvSpPr>
        <p:spPr>
          <a:xfrm>
            <a:off x="902184" y="718499"/>
            <a:ext cx="489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0" dirty="0">
                <a:solidFill>
                  <a:schemeClr val="bg1"/>
                </a:solidFill>
                <a:latin typeface="+mj-lt"/>
              </a:rPr>
              <a:t>Netzwerklehrpersonen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BA7D2E-C5F7-47BA-9F06-85048B2B4D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5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3"/>
    </mc:Choice>
    <mc:Fallback xmlns="">
      <p:transition spd="slow" advTm="4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20D62C5-BEC9-4038-998D-8A7930362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88925"/>
            <a:ext cx="8264525" cy="1073150"/>
          </a:xfrm>
        </p:spPr>
        <p:txBody>
          <a:bodyPr/>
          <a:lstStyle/>
          <a:p>
            <a:pPr algn="ctr" eaLnBrk="1" hangingPunct="1"/>
            <a:r>
              <a:rPr lang="de-CH" altLang="de-DE" sz="3600" dirty="0"/>
              <a:t>Andere Praxislehrpersonen</a:t>
            </a:r>
            <a:r>
              <a:rPr lang="fr-CH" altLang="de-DE" sz="3600" dirty="0"/>
              <a:t>?</a:t>
            </a:r>
          </a:p>
        </p:txBody>
      </p:sp>
      <p:sp>
        <p:nvSpPr>
          <p:cNvPr id="31747" name="Textfeld 1">
            <a:extLst>
              <a:ext uri="{FF2B5EF4-FFF2-40B4-BE49-F238E27FC236}">
                <a16:creationId xmlns:a16="http://schemas.microsoft.com/office/drawing/2014/main" id="{991F98B8-95DC-4B16-9E2B-EEDA04209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268413"/>
            <a:ext cx="4679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800" b="0">
                <a:solidFill>
                  <a:srgbClr val="FFFFFF"/>
                </a:solidFill>
              </a:rPr>
              <a:t>ausserhalb des Netzwerkes</a:t>
            </a: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70E86220-6167-E643-A0E7-84B45C168583}"/>
              </a:ext>
            </a:extLst>
          </p:cNvPr>
          <p:cNvSpPr/>
          <p:nvPr/>
        </p:nvSpPr>
        <p:spPr>
          <a:xfrm>
            <a:off x="684213" y="2347913"/>
            <a:ext cx="7488237" cy="33131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de-CH" altLang="de-DE" sz="2800" b="0" dirty="0">
                <a:solidFill>
                  <a:srgbClr val="FFFF00"/>
                </a:solidFill>
                <a:latin typeface="Arial" charset="0"/>
              </a:rPr>
              <a:t>Theresa Roubaty als Praxisverantwortliche kontaktieren</a:t>
            </a:r>
            <a:r>
              <a:rPr lang="de-CH" altLang="de-DE" b="0" dirty="0">
                <a:solidFill>
                  <a:srgbClr val="FFFF00"/>
                </a:solidFill>
                <a:latin typeface="Arial" charset="0"/>
              </a:rPr>
              <a:t>.</a:t>
            </a:r>
          </a:p>
          <a:p>
            <a:pPr algn="ctr">
              <a:defRPr/>
            </a:pPr>
            <a:endParaRPr lang="de-CH" altLang="de-DE" b="0" dirty="0">
              <a:solidFill>
                <a:srgbClr val="FFFF00"/>
              </a:solidFill>
              <a:latin typeface="Arial" charset="0"/>
            </a:endParaRPr>
          </a:p>
          <a:p>
            <a:pPr algn="ctr">
              <a:defRPr/>
            </a:pPr>
            <a:r>
              <a:rPr lang="de-CH" altLang="de-DE" b="0" dirty="0">
                <a:solidFill>
                  <a:srgbClr val="FFFF00"/>
                </a:solidFill>
                <a:latin typeface="Arial" charset="0"/>
              </a:rPr>
              <a:t>Anfrage beim Schulrektorat durch </a:t>
            </a:r>
            <a:r>
              <a:rPr lang="de-CH" altLang="de-DE" b="0" dirty="0" err="1">
                <a:solidFill>
                  <a:srgbClr val="FFFF00"/>
                </a:solidFill>
                <a:latin typeface="Arial" charset="0"/>
              </a:rPr>
              <a:t>Th.Roubaty</a:t>
            </a:r>
            <a:endParaRPr lang="de-CH" altLang="de-DE" b="0" dirty="0">
              <a:solidFill>
                <a:srgbClr val="FFFF00"/>
              </a:solidFill>
              <a:latin typeface="Arial" charset="0"/>
            </a:endParaRPr>
          </a:p>
          <a:p>
            <a:pPr algn="ctr">
              <a:defRPr/>
            </a:pPr>
            <a:endParaRPr lang="de-CH" altLang="de-DE" b="0" dirty="0">
              <a:solidFill>
                <a:srgbClr val="FFFF00"/>
              </a:solidFill>
              <a:latin typeface="Arial" charset="0"/>
            </a:endParaRPr>
          </a:p>
          <a:p>
            <a:pPr algn="ctr">
              <a:defRPr/>
            </a:pPr>
            <a:r>
              <a:rPr lang="de-CH" altLang="de-DE" b="0" dirty="0">
                <a:solidFill>
                  <a:schemeClr val="bg1"/>
                </a:solidFill>
                <a:latin typeface="Arial" charset="0"/>
              </a:rPr>
              <a:t>Auf Zusage warten,</a:t>
            </a:r>
          </a:p>
          <a:p>
            <a:pPr algn="ctr">
              <a:defRPr/>
            </a:pPr>
            <a:r>
              <a:rPr lang="de-CH" altLang="de-DE" b="0" dirty="0">
                <a:solidFill>
                  <a:schemeClr val="bg1"/>
                </a:solidFill>
                <a:latin typeface="Arial" charset="0"/>
              </a:rPr>
              <a:t>BEVOR mit anderen Lehrpersonen über ein allfälliges Praktikum diskutiert wird.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734712-D41E-41C6-924D-9EBE4C78A7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54"/>
    </mc:Choice>
    <mc:Fallback xmlns="">
      <p:transition spd="slow" advTm="10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>
            <a:extLst>
              <a:ext uri="{FF2B5EF4-FFF2-40B4-BE49-F238E27FC236}">
                <a16:creationId xmlns:a16="http://schemas.microsoft.com/office/drawing/2014/main" id="{AB62F6B3-5B73-4FBB-A417-D75094A050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dirty="0"/>
              <a:t>Praktikum anmelden</a:t>
            </a:r>
          </a:p>
        </p:txBody>
      </p:sp>
      <p:sp>
        <p:nvSpPr>
          <p:cNvPr id="33795" name="Inhaltsplatzhalter 2">
            <a:extLst>
              <a:ext uri="{FF2B5EF4-FFF2-40B4-BE49-F238E27FC236}">
                <a16:creationId xmlns:a16="http://schemas.microsoft.com/office/drawing/2014/main" id="{6E87AAD2-7134-423E-9509-3A3C83B9F2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989888" cy="41148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de-DE" altLang="de-DE" dirty="0"/>
              <a:t>my.unifr.ch </a:t>
            </a:r>
          </a:p>
          <a:p>
            <a:pPr marL="514350" indent="-514350">
              <a:buFontTx/>
              <a:buAutoNum type="arabicPeriod"/>
            </a:pPr>
            <a:r>
              <a:rPr lang="de-DE" altLang="de-DE" dirty="0"/>
              <a:t>Schriftliches Formular (Sekretariat S2)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B137CA-EF1D-467A-A466-8D482DB75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06"/>
    </mc:Choice>
    <mc:Fallback xmlns="">
      <p:transition spd="slow" advTm="62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E7771A1-2CF8-4D3E-9532-4C1297C33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7543800" cy="914400"/>
          </a:xfrm>
        </p:spPr>
        <p:txBody>
          <a:bodyPr/>
          <a:lstStyle/>
          <a:p>
            <a:pPr eaLnBrk="1" hangingPunct="1"/>
            <a:r>
              <a:rPr lang="de-CH" altLang="de-DE" sz="3500" dirty="0"/>
              <a:t>Aufgaben im Praktikum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43301F7-F5EF-124F-B0A7-736B21C47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773238"/>
            <a:ext cx="7272337" cy="4176712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de-CH" altLang="de-DE" sz="2600" dirty="0">
                <a:ea typeface="ＭＳ Ｐゴシック" charset="-128"/>
              </a:rPr>
              <a:t>Unterricht beobachten </a:t>
            </a:r>
            <a:r>
              <a:rPr lang="de-CH" altLang="de-DE" sz="2600" dirty="0">
                <a:solidFill>
                  <a:srgbClr val="FFFF00"/>
                </a:solidFill>
                <a:ea typeface="ＭＳ Ｐゴシック" charset="-128"/>
              </a:rPr>
              <a:t>(hospitieren)</a:t>
            </a:r>
          </a:p>
          <a:p>
            <a:pPr marL="0" indent="0">
              <a:buFontTx/>
              <a:buNone/>
              <a:defRPr/>
            </a:pPr>
            <a:r>
              <a:rPr lang="de-CH" altLang="de-DE" sz="2600" dirty="0">
                <a:ea typeface="ＭＳ Ｐゴシック" charset="-128"/>
              </a:rPr>
              <a:t>Unterricht </a:t>
            </a:r>
            <a:r>
              <a:rPr lang="de-CH" altLang="de-DE" sz="2600" dirty="0">
                <a:solidFill>
                  <a:srgbClr val="FFFF00"/>
                </a:solidFill>
                <a:ea typeface="ＭＳ Ｐゴシック" charset="-128"/>
              </a:rPr>
              <a:t>vorbereiten (evtl. vorbesprechen)</a:t>
            </a:r>
          </a:p>
          <a:p>
            <a:pPr marL="0" indent="0">
              <a:buFontTx/>
              <a:buNone/>
              <a:defRPr/>
            </a:pPr>
            <a:r>
              <a:rPr lang="de-CH" altLang="de-DE" sz="2600" dirty="0">
                <a:ea typeface="ＭＳ Ｐゴシック" charset="-128"/>
              </a:rPr>
              <a:t>Unterricht </a:t>
            </a:r>
            <a:r>
              <a:rPr lang="de-CH" altLang="de-DE" sz="2600" dirty="0">
                <a:solidFill>
                  <a:srgbClr val="FFFF00"/>
                </a:solidFill>
                <a:ea typeface="ＭＳ Ｐゴシック" charset="-128"/>
              </a:rPr>
              <a:t>durchführen</a:t>
            </a:r>
          </a:p>
          <a:p>
            <a:pPr marL="0" indent="0">
              <a:buFontTx/>
              <a:buNone/>
              <a:defRPr/>
            </a:pPr>
            <a:r>
              <a:rPr lang="de-CH" altLang="de-DE" sz="2600" dirty="0">
                <a:ea typeface="ＭＳ Ｐゴシック" charset="-128"/>
              </a:rPr>
              <a:t>Unterricht </a:t>
            </a:r>
            <a:r>
              <a:rPr lang="de-CH" altLang="de-DE" sz="2600" dirty="0">
                <a:solidFill>
                  <a:srgbClr val="FFFF00"/>
                </a:solidFill>
                <a:ea typeface="ＭＳ Ｐゴシック" charset="-128"/>
              </a:rPr>
              <a:t>auswerten </a:t>
            </a:r>
            <a:r>
              <a:rPr lang="de-CH" altLang="de-DE" sz="2600" dirty="0">
                <a:ea typeface="ＭＳ Ｐゴシック" charset="-128"/>
              </a:rPr>
              <a:t>und besprechen	</a:t>
            </a:r>
          </a:p>
          <a:p>
            <a:pPr marL="514350" lvl="1" indent="0">
              <a:buFontTx/>
              <a:buNone/>
              <a:defRPr/>
            </a:pPr>
            <a:r>
              <a:rPr lang="de-CH" altLang="de-DE" sz="2600" dirty="0"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-128"/>
              </a:rPr>
              <a:t>Mit Praktikumslehrperson (PLP)</a:t>
            </a:r>
          </a:p>
          <a:p>
            <a:pPr marL="514350" lvl="1" indent="0">
              <a:buFontTx/>
              <a:buNone/>
              <a:defRPr/>
            </a:pPr>
            <a:r>
              <a:rPr lang="de-CH" altLang="de-DE" sz="2200" dirty="0">
                <a:ea typeface="ＭＳ Ｐゴシック" charset="-128"/>
              </a:rPr>
              <a:t>Mit </a:t>
            </a:r>
            <a:r>
              <a:rPr lang="de-CH" altLang="de-DE" sz="2200" dirty="0"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-128"/>
              </a:rPr>
              <a:t>anderen Stud. (Austauschtag)</a:t>
            </a:r>
          </a:p>
          <a:p>
            <a:pPr marL="514350" lvl="1" indent="0">
              <a:buFontTx/>
              <a:buNone/>
              <a:defRPr/>
            </a:pPr>
            <a:r>
              <a:rPr lang="de-CH" altLang="de-DE" sz="2200" dirty="0">
                <a:ea typeface="ＭＳ Ｐゴシック" charset="-128"/>
              </a:rPr>
              <a:t>Mit Personen der AD oder FD</a:t>
            </a:r>
          </a:p>
          <a:p>
            <a:pPr marL="114300" indent="0">
              <a:buFontTx/>
              <a:buNone/>
              <a:defRPr/>
            </a:pPr>
            <a:r>
              <a:rPr lang="de-CH" altLang="de-DE" sz="2600" dirty="0">
                <a:ea typeface="ＭＳ Ｐゴシック" charset="-128"/>
              </a:rPr>
              <a:t>Bericht Praktikumsbesuch verfassen</a:t>
            </a:r>
            <a:endParaRPr lang="de-CH" altLang="de-DE" sz="2600" dirty="0">
              <a:effectLst>
                <a:outerShdw blurRad="38100" dist="38100" dir="2700000" algn="tl">
                  <a:srgbClr val="808080"/>
                </a:outerShdw>
              </a:effectLst>
              <a:ea typeface="ＭＳ Ｐゴシック" charset="-128"/>
            </a:endParaRPr>
          </a:p>
          <a:p>
            <a:pPr marL="0" indent="0">
              <a:buFontTx/>
              <a:buNone/>
              <a:defRPr/>
            </a:pPr>
            <a:endParaRPr lang="de-CH" altLang="de-DE" sz="3000" dirty="0">
              <a:ea typeface="ＭＳ Ｐゴシック" charset="-128"/>
            </a:endParaRPr>
          </a:p>
          <a:p>
            <a:pPr marL="0" indent="0">
              <a:buFontTx/>
              <a:buNone/>
              <a:defRPr/>
            </a:pPr>
            <a:endParaRPr lang="de-CH" altLang="de-DE" sz="3000" dirty="0">
              <a:ea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496045-9E73-49CF-A0DC-F23EBC877A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04"/>
    </mc:Choice>
    <mc:Fallback xmlns="">
      <p:transition spd="slow" advTm="94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4">
            <a:extLst>
              <a:ext uri="{FF2B5EF4-FFF2-40B4-BE49-F238E27FC236}">
                <a16:creationId xmlns:a16="http://schemas.microsoft.com/office/drawing/2014/main" id="{7015A8FA-2CD7-4B0A-A043-C3D93D439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dirty="0"/>
              <a:t>Praktikumsauswertung</a:t>
            </a:r>
          </a:p>
        </p:txBody>
      </p:sp>
      <p:sp>
        <p:nvSpPr>
          <p:cNvPr id="37891" name="Inhaltsplatzhalter 5">
            <a:extLst>
              <a:ext uri="{FF2B5EF4-FFF2-40B4-BE49-F238E27FC236}">
                <a16:creationId xmlns:a16="http://schemas.microsoft.com/office/drawing/2014/main" id="{A33EC3A3-36C7-478E-BF62-320D41B73C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9138"/>
            <a:ext cx="77724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 dirty="0"/>
              <a:t>Schlussgespräch mit Praktikums-lehrperson (PLP),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dirty="0"/>
              <a:t>Bericht der PLP: </a:t>
            </a:r>
            <a:r>
              <a:rPr lang="de-DE" altLang="de-DE" dirty="0">
                <a:solidFill>
                  <a:srgbClr val="FFFF00"/>
                </a:solidFill>
              </a:rPr>
              <a:t>erfüllt / nicht erfüllt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6DD337-756D-4F5C-957C-2B3B97E9B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933099"/>
            <a:ext cx="4427984" cy="29572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9C8993-2979-4B6E-AEC2-B790B88C4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4"/>
    </mc:Choice>
    <mc:Fallback xmlns="">
      <p:transition spd="slow" advTm="27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ECAAC-D746-48CA-AD2D-72B6031D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Praxisbegleitung LDM</a:t>
            </a:r>
          </a:p>
        </p:txBody>
      </p:sp>
      <p:pic>
        <p:nvPicPr>
          <p:cNvPr id="60418" name="Picture 2" descr="https://www.unifr.ch/zelf/de/assets/public/images/Zentrum/Team/beat_bertschy_900x600.jpg">
            <a:extLst>
              <a:ext uri="{FF2B5EF4-FFF2-40B4-BE49-F238E27FC236}">
                <a16:creationId xmlns:a16="http://schemas.microsoft.com/office/drawing/2014/main" id="{549AD5CC-0374-4CB7-BEC8-24B63A9A3FA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6" y="1987646"/>
            <a:ext cx="3211343" cy="21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DC5DFE-3B5C-48D4-87FA-A3A940380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057" y="1987645"/>
            <a:ext cx="3211343" cy="21408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CBB72C8-FE9B-4695-A743-21A4CE471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929" y="4312117"/>
            <a:ext cx="3134141" cy="208942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8B06B81-FE06-447E-B434-A928A1FB55B7}"/>
              </a:ext>
            </a:extLst>
          </p:cNvPr>
          <p:cNvSpPr txBox="1"/>
          <p:nvPr/>
        </p:nvSpPr>
        <p:spPr>
          <a:xfrm>
            <a:off x="250952" y="4081283"/>
            <a:ext cx="2931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dirty="0">
                <a:solidFill>
                  <a:schemeClr val="bg1"/>
                </a:solidFill>
                <a:latin typeface="+mj-lt"/>
              </a:rPr>
              <a:t>Beat </a:t>
            </a:r>
            <a:r>
              <a:rPr lang="de-CH" b="0" dirty="0" err="1">
                <a:solidFill>
                  <a:schemeClr val="bg1"/>
                </a:solidFill>
                <a:latin typeface="+mj-lt"/>
              </a:rPr>
              <a:t>Bertschy</a:t>
            </a:r>
            <a:endParaRPr lang="de-CH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1414A22-A2C1-43B3-9BE8-83DDE6B3C4E5}"/>
              </a:ext>
            </a:extLst>
          </p:cNvPr>
          <p:cNvSpPr txBox="1"/>
          <p:nvPr/>
        </p:nvSpPr>
        <p:spPr>
          <a:xfrm>
            <a:off x="6139070" y="4128541"/>
            <a:ext cx="3380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dirty="0">
                <a:solidFill>
                  <a:schemeClr val="bg1"/>
                </a:solidFill>
                <a:latin typeface="+mj-lt"/>
              </a:rPr>
              <a:t>Matthias Hospenthal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C1327C-2DC6-4B68-84A7-B23F5733BB7D}"/>
              </a:ext>
            </a:extLst>
          </p:cNvPr>
          <p:cNvSpPr txBox="1"/>
          <p:nvPr/>
        </p:nvSpPr>
        <p:spPr>
          <a:xfrm>
            <a:off x="3432290" y="6362054"/>
            <a:ext cx="2931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dirty="0">
                <a:solidFill>
                  <a:schemeClr val="bg1"/>
                </a:solidFill>
                <a:latin typeface="+mj-lt"/>
              </a:rPr>
              <a:t>Theresa Roubaty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DA1672-37CB-4359-83F2-F48F4CBB1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34"/>
    </mc:Choice>
    <mc:Fallback xmlns="">
      <p:transition spd="slow" advTm="6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4">
            <a:extLst>
              <a:ext uri="{FF2B5EF4-FFF2-40B4-BE49-F238E27FC236}">
                <a16:creationId xmlns:a16="http://schemas.microsoft.com/office/drawing/2014/main" id="{7015A8FA-2CD7-4B0A-A043-C3D93D439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dirty="0"/>
              <a:t>Praktikumsvalidierung</a:t>
            </a:r>
          </a:p>
        </p:txBody>
      </p:sp>
      <p:sp>
        <p:nvSpPr>
          <p:cNvPr id="37891" name="Inhaltsplatzhalter 5">
            <a:extLst>
              <a:ext uri="{FF2B5EF4-FFF2-40B4-BE49-F238E27FC236}">
                <a16:creationId xmlns:a16="http://schemas.microsoft.com/office/drawing/2014/main" id="{A33EC3A3-36C7-478E-BF62-320D41B73C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9138"/>
            <a:ext cx="7772400" cy="44641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 dirty="0"/>
              <a:t>BP1: nach Besuch des </a:t>
            </a:r>
            <a:r>
              <a:rPr lang="de-DE" altLang="de-DE" dirty="0">
                <a:solidFill>
                  <a:srgbClr val="92D050"/>
                </a:solidFill>
              </a:rPr>
              <a:t>Austauschtages</a:t>
            </a:r>
          </a:p>
          <a:p>
            <a:pPr marL="0" indent="0">
              <a:buNone/>
            </a:pPr>
            <a:r>
              <a:rPr lang="de-DE" altLang="de-DE" dirty="0">
                <a:solidFill>
                  <a:srgbClr val="92D050"/>
                </a:solidFill>
              </a:rPr>
              <a:t>4 Daten/ Jahr: </a:t>
            </a:r>
          </a:p>
          <a:p>
            <a:pPr marL="0" indent="0">
              <a:buNone/>
            </a:pPr>
            <a:r>
              <a:rPr lang="de-DE" altLang="de-DE" sz="2800" dirty="0">
                <a:solidFill>
                  <a:srgbClr val="92D050"/>
                </a:solidFill>
              </a:rPr>
              <a:t>2023-24: 03.Nov. / 16. Feb. / 20. April / 14. Juni</a:t>
            </a:r>
            <a:endParaRPr lang="de-DE" altLang="de-DE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dirty="0"/>
              <a:t>BP2: nach Schlussgespräch mit BB, MH oder TR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dirty="0"/>
              <a:t>Leistungsnachweise s. Praktikumsrichtlinien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 dirty="0"/>
          </a:p>
          <a:p>
            <a:pPr marL="0" indent="0">
              <a:buNone/>
            </a:pPr>
            <a:endParaRPr lang="de-DE" altLang="de-D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43824D-8802-4A32-91EA-35823870C6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B2D115F-AB14-CE90-81D5-64177B4B8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580" y="4221088"/>
            <a:ext cx="2232836" cy="2636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4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48"/>
    </mc:Choice>
    <mc:Fallback xmlns="">
      <p:transition spd="slow" advTm="78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>
            <a:extLst>
              <a:ext uri="{FF2B5EF4-FFF2-40B4-BE49-F238E27FC236}">
                <a16:creationId xmlns:a16="http://schemas.microsoft.com/office/drawing/2014/main" id="{34FF10BD-AB27-4F2A-9015-3749D3D04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dirty="0"/>
              <a:t>4. Besonderes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077E59-65A5-4DA2-AE71-EFEDC5CC7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AFA4109-4AC4-46B3-A6C9-A4EFAACEA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1377534"/>
            <a:ext cx="4464623" cy="5272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7"/>
    </mc:Choice>
    <mc:Fallback xmlns="">
      <p:transition spd="slow" advTm="2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E7771A1-2CF8-4D3E-9532-4C1297C33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7543800" cy="914400"/>
          </a:xfrm>
        </p:spPr>
        <p:txBody>
          <a:bodyPr/>
          <a:lstStyle/>
          <a:p>
            <a:pPr eaLnBrk="1" hangingPunct="1"/>
            <a:endParaRPr lang="de-CH" altLang="de-DE" sz="3500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43301F7-F5EF-124F-B0A7-736B21C47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773238"/>
            <a:ext cx="7543800" cy="4176712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de-CH" altLang="de-DE" sz="2600" dirty="0">
                <a:ea typeface="ＭＳ Ｐゴシック" charset="-128"/>
              </a:rPr>
              <a:t>EHB-Praktikum: kann in die Praktika integriert werden</a:t>
            </a:r>
          </a:p>
          <a:p>
            <a:pPr marL="0" indent="0">
              <a:buFontTx/>
              <a:buNone/>
              <a:defRPr/>
            </a:pPr>
            <a:r>
              <a:rPr lang="de-CH" altLang="de-DE" sz="2600" dirty="0"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-128"/>
              </a:rPr>
              <a:t>EHB –Praktikum: an Berufsmaturitätsschulen, Fachmittelschulen oder Handelsmittelschule</a:t>
            </a:r>
          </a:p>
          <a:p>
            <a:pPr marL="0" indent="0">
              <a:buFontTx/>
              <a:buNone/>
              <a:defRPr/>
            </a:pPr>
            <a:r>
              <a:rPr lang="de-CH" altLang="de-DE" sz="2600" dirty="0"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-128"/>
              </a:rPr>
              <a:t>ABER mind. 50% auf Gymnasialstufe</a:t>
            </a:r>
          </a:p>
          <a:p>
            <a:pPr marL="0" indent="0">
              <a:buFontTx/>
              <a:buNone/>
              <a:defRPr/>
            </a:pPr>
            <a:endParaRPr lang="de-CH" altLang="de-DE" sz="2600" dirty="0">
              <a:effectLst>
                <a:outerShdw blurRad="38100" dist="38100" dir="2700000" algn="tl">
                  <a:srgbClr val="808080"/>
                </a:outerShdw>
              </a:effectLst>
              <a:ea typeface="ＭＳ Ｐゴシック" charset="-128"/>
            </a:endParaRPr>
          </a:p>
          <a:p>
            <a:pPr marL="0" indent="0">
              <a:buFontTx/>
              <a:buNone/>
              <a:defRPr/>
            </a:pPr>
            <a:r>
              <a:rPr lang="de-CH" altLang="de-DE" sz="2600" dirty="0"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-128"/>
              </a:rPr>
              <a:t>Sonderformen von Praktika: Praktikumsrichtlinien</a:t>
            </a:r>
          </a:p>
          <a:p>
            <a:pPr marL="0" indent="0">
              <a:buFontTx/>
              <a:buNone/>
              <a:defRPr/>
            </a:pPr>
            <a:r>
              <a:rPr lang="de-CH" altLang="de-DE" sz="2600" dirty="0"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-128"/>
              </a:rPr>
              <a:t>Sonderlösungen: Praxisverantwortliche</a:t>
            </a:r>
          </a:p>
          <a:p>
            <a:pPr marL="0" indent="0">
              <a:buFontTx/>
              <a:buNone/>
              <a:defRPr/>
            </a:pPr>
            <a:r>
              <a:rPr lang="de-CH" altLang="de-DE" sz="2600" dirty="0"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-128"/>
              </a:rPr>
              <a:t>Übungslektionen: Fachdidaktiker</a:t>
            </a:r>
            <a:r>
              <a:rPr lang="de-CH" altLang="de-DE" sz="2600"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-128"/>
              </a:rPr>
              <a:t>*innen</a:t>
            </a:r>
            <a:endParaRPr lang="de-CH" altLang="de-DE" sz="2600" dirty="0">
              <a:effectLst>
                <a:outerShdw blurRad="38100" dist="38100" dir="2700000" algn="tl">
                  <a:srgbClr val="808080"/>
                </a:outerShdw>
              </a:effectLst>
              <a:ea typeface="ＭＳ Ｐゴシック" charset="-128"/>
            </a:endParaRPr>
          </a:p>
          <a:p>
            <a:pPr marL="0" indent="0">
              <a:buFontTx/>
              <a:buNone/>
              <a:defRPr/>
            </a:pPr>
            <a:endParaRPr lang="de-CH" altLang="de-DE" sz="2600" dirty="0">
              <a:effectLst>
                <a:outerShdw blurRad="38100" dist="38100" dir="2700000" algn="tl">
                  <a:srgbClr val="808080"/>
                </a:outerShdw>
              </a:effectLst>
              <a:ea typeface="ＭＳ Ｐゴシック" charset="-128"/>
            </a:endParaRPr>
          </a:p>
          <a:p>
            <a:pPr marL="0" indent="0">
              <a:buFontTx/>
              <a:buNone/>
              <a:defRPr/>
            </a:pPr>
            <a:endParaRPr lang="de-CH" altLang="de-DE" sz="3000" dirty="0">
              <a:ea typeface="ＭＳ Ｐゴシック" charset="-128"/>
            </a:endParaRPr>
          </a:p>
          <a:p>
            <a:pPr marL="0" indent="0">
              <a:buFontTx/>
              <a:buNone/>
              <a:defRPr/>
            </a:pPr>
            <a:endParaRPr lang="de-CH" altLang="de-DE" sz="3000" dirty="0">
              <a:ea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DC292B-58A2-4C09-9BCA-C637DD57BC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31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67"/>
    </mc:Choice>
    <mc:Fallback xmlns="">
      <p:transition spd="slow" advTm="100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>
            <a:extLst>
              <a:ext uri="{FF2B5EF4-FFF2-40B4-BE49-F238E27FC236}">
                <a16:creationId xmlns:a16="http://schemas.microsoft.com/office/drawing/2014/main" id="{34FF10BD-AB27-4F2A-9015-3749D3D04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dirty="0"/>
              <a:t>IKT-Szenario im Praktikum</a:t>
            </a:r>
          </a:p>
        </p:txBody>
      </p:sp>
      <p:pic>
        <p:nvPicPr>
          <p:cNvPr id="41987" name="Bild 3" descr="IMG_4728.jpeg">
            <a:extLst>
              <a:ext uri="{FF2B5EF4-FFF2-40B4-BE49-F238E27FC236}">
                <a16:creationId xmlns:a16="http://schemas.microsoft.com/office/drawing/2014/main" id="{A929F4CD-4264-400C-8687-8E830625A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3238"/>
            <a:ext cx="460851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Bild 4" descr="IMG_4733.jpeg">
            <a:extLst>
              <a:ext uri="{FF2B5EF4-FFF2-40B4-BE49-F238E27FC236}">
                <a16:creationId xmlns:a16="http://schemas.microsoft.com/office/drawing/2014/main" id="{C91071F2-51F6-45BF-A21E-E53647FD5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773238"/>
            <a:ext cx="460851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4C204C7-C4C3-45A1-94F6-79BA336496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  <p:sp>
        <p:nvSpPr>
          <p:cNvPr id="41989" name="Rechteck 1">
            <a:extLst>
              <a:ext uri="{FF2B5EF4-FFF2-40B4-BE49-F238E27FC236}">
                <a16:creationId xmlns:a16="http://schemas.microsoft.com/office/drawing/2014/main" id="{D77F310B-2E95-497C-9E96-12648982B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559425"/>
            <a:ext cx="7993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2400" b="0" dirty="0">
                <a:cs typeface="Arial" panose="020B0604020202020204" pitchFamily="34" charset="0"/>
              </a:rPr>
              <a:t>Verantwortlich: Dominicq Riedo &amp; Florian </a:t>
            </a:r>
            <a:r>
              <a:rPr lang="de-CH" altLang="de-DE" sz="2400" b="0" dirty="0" err="1">
                <a:cs typeface="Arial" panose="020B0604020202020204" pitchFamily="34" charset="0"/>
              </a:rPr>
              <a:t>Brünisholz</a:t>
            </a:r>
            <a:endParaRPr lang="de-DE" altLang="de-DE" sz="2400" b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93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6"/>
    </mc:Choice>
    <mc:Fallback xmlns="">
      <p:transition spd="slow" advTm="70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D493DAC-696C-49F5-B5C0-4AF27F0D2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0189"/>
            <a:ext cx="9144000" cy="381762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6152C3-AC9A-4781-B181-D2325CB0E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83"/>
    </mc:Choice>
    <mc:Fallback xmlns="">
      <p:transition spd="slow" advTm="4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727538E7-F6FD-43EB-914E-3CDA8790E4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088" y="1700213"/>
            <a:ext cx="7688262" cy="4808537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de-CH" altLang="de-DE" dirty="0">
                <a:solidFill>
                  <a:srgbClr val="FFFFFF"/>
                </a:solidFill>
              </a:rPr>
              <a:t>Unsere Anliegen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de-CH" altLang="de-DE" dirty="0">
                <a:solidFill>
                  <a:srgbClr val="FFFFFF"/>
                </a:solidFill>
              </a:rPr>
              <a:t>Praxis im Ausbildungsverlauf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de-CH" altLang="de-DE" dirty="0">
                <a:solidFill>
                  <a:srgbClr val="FFFFFF"/>
                </a:solidFill>
              </a:rPr>
              <a:t>Praktika – intensive Phasen </a:t>
            </a:r>
            <a:br>
              <a:rPr lang="de-CH" altLang="de-DE" dirty="0">
                <a:solidFill>
                  <a:srgbClr val="FFFFFF"/>
                </a:solidFill>
              </a:rPr>
            </a:br>
            <a:r>
              <a:rPr lang="de-CH" altLang="de-DE" dirty="0">
                <a:solidFill>
                  <a:srgbClr val="FFFFFF"/>
                </a:solidFill>
              </a:rPr>
              <a:t>	</a:t>
            </a:r>
            <a:r>
              <a:rPr lang="de-CH" altLang="de-DE" sz="2600" dirty="0">
                <a:solidFill>
                  <a:srgbClr val="FFFFFF"/>
                </a:solidFill>
              </a:rPr>
              <a:t>Organisation, Arbeitsaufwand, 	Praktikumsbesuch, -auswertung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de-CH" altLang="de-DE" dirty="0">
                <a:solidFill>
                  <a:srgbClr val="FFFFFF"/>
                </a:solidFill>
              </a:rPr>
              <a:t>Besonderes</a:t>
            </a:r>
            <a:endParaRPr lang="de-CH" altLang="de-DE" sz="2400" dirty="0">
              <a:solidFill>
                <a:srgbClr val="FFFFFF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r-CH" altLang="de-DE" sz="2800" dirty="0">
              <a:solidFill>
                <a:srgbClr val="FFFFFF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5195B73-83AE-456A-AED2-D481012AA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413" y="260350"/>
            <a:ext cx="7772400" cy="1143000"/>
          </a:xfrm>
        </p:spPr>
        <p:txBody>
          <a:bodyPr/>
          <a:lstStyle/>
          <a:p>
            <a:pPr eaLnBrk="1" hangingPunct="1"/>
            <a:r>
              <a:rPr lang="de-CH" altLang="de-DE" sz="3600" dirty="0"/>
              <a:t>Inhalt</a:t>
            </a:r>
            <a:endParaRPr lang="de-CH" altLang="de-DE" sz="36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7691A0-AE79-4436-A5D0-0BCF85E34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09"/>
    </mc:Choice>
    <mc:Fallback xmlns="">
      <p:transition spd="slow" advTm="4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714F2972-1C9E-4AE4-9A23-A571888D4F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31950"/>
            <a:ext cx="8350250" cy="4821386"/>
          </a:xfrm>
        </p:spPr>
        <p:txBody>
          <a:bodyPr/>
          <a:lstStyle/>
          <a:p>
            <a:pPr eaLnBrk="1" hangingPunct="1"/>
            <a:r>
              <a:rPr lang="de-CH" altLang="de-DE" sz="2800" dirty="0"/>
              <a:t>Praktika als wichtige </a:t>
            </a:r>
            <a:r>
              <a:rPr lang="de-CH" altLang="de-DE" sz="2800" dirty="0">
                <a:solidFill>
                  <a:srgbClr val="FFFF00"/>
                </a:solidFill>
              </a:rPr>
              <a:t>Lernzeit </a:t>
            </a:r>
            <a:r>
              <a:rPr lang="de-CH" altLang="de-DE" sz="2800" dirty="0"/>
              <a:t>nutzen</a:t>
            </a:r>
          </a:p>
          <a:p>
            <a:pPr eaLnBrk="1" hangingPunct="1"/>
            <a:r>
              <a:rPr lang="de-CH" altLang="de-DE" sz="2800" dirty="0">
                <a:solidFill>
                  <a:srgbClr val="FFFF00"/>
                </a:solidFill>
              </a:rPr>
              <a:t>Kompetenzen</a:t>
            </a:r>
            <a:r>
              <a:rPr lang="de-CH" altLang="de-DE" sz="2800" dirty="0"/>
              <a:t> im Berufsfeld ausbauen</a:t>
            </a:r>
          </a:p>
          <a:p>
            <a:pPr eaLnBrk="1" hangingPunct="1"/>
            <a:r>
              <a:rPr lang="de-CH" altLang="de-DE" sz="2800" dirty="0">
                <a:solidFill>
                  <a:srgbClr val="FFFF00"/>
                </a:solidFill>
              </a:rPr>
              <a:t>Mitsprache und Mitverantwortung </a:t>
            </a:r>
            <a:r>
              <a:rPr lang="de-CH" altLang="de-DE" sz="2800" dirty="0"/>
              <a:t>bei der Wahl des Praktikumsortes </a:t>
            </a:r>
          </a:p>
          <a:p>
            <a:pPr eaLnBrk="1" hangingPunct="1"/>
            <a:r>
              <a:rPr lang="de-CH" altLang="de-DE" sz="2800" dirty="0"/>
              <a:t>Einblick in </a:t>
            </a:r>
            <a:r>
              <a:rPr lang="de-CH" altLang="de-DE" sz="2800" dirty="0">
                <a:solidFill>
                  <a:srgbClr val="FFFF00"/>
                </a:solidFill>
              </a:rPr>
              <a:t>verschiedene Unterrichts- und Schulkulturen </a:t>
            </a:r>
            <a:r>
              <a:rPr lang="de-CH" altLang="de-DE" sz="2800" dirty="0"/>
              <a:t>erhalten </a:t>
            </a:r>
          </a:p>
          <a:p>
            <a:pPr eaLnBrk="1" hangingPunct="1"/>
            <a:r>
              <a:rPr lang="de-CH" altLang="de-DE" sz="2800" dirty="0">
                <a:solidFill>
                  <a:srgbClr val="FFFF00"/>
                </a:solidFill>
              </a:rPr>
              <a:t>Fehlerfreundlich, förder-</a:t>
            </a:r>
            <a:r>
              <a:rPr lang="de-CH" altLang="de-DE" sz="2800" dirty="0"/>
              <a:t> und </a:t>
            </a:r>
            <a:r>
              <a:rPr lang="de-CH" altLang="de-DE" sz="2800" dirty="0" err="1">
                <a:solidFill>
                  <a:srgbClr val="FFFF00"/>
                </a:solidFill>
              </a:rPr>
              <a:t>kriteriumsorientiert</a:t>
            </a:r>
            <a:r>
              <a:rPr lang="de-CH" altLang="de-DE" sz="2800" dirty="0">
                <a:solidFill>
                  <a:srgbClr val="FFFF00"/>
                </a:solidFill>
              </a:rPr>
              <a:t> </a:t>
            </a:r>
            <a:r>
              <a:rPr lang="de-CH" altLang="de-DE" sz="2800" dirty="0"/>
              <a:t>beurteilen</a:t>
            </a:r>
            <a:endParaRPr lang="de-CH" altLang="de-DE" sz="2800" dirty="0">
              <a:solidFill>
                <a:srgbClr val="FFFF00"/>
              </a:solidFill>
            </a:endParaRPr>
          </a:p>
          <a:p>
            <a:pPr eaLnBrk="1" hangingPunct="1"/>
            <a:r>
              <a:rPr lang="de-CH" altLang="de-DE" sz="2800" dirty="0" err="1">
                <a:solidFill>
                  <a:srgbClr val="FFFF00"/>
                </a:solidFill>
              </a:rPr>
              <a:t>Engament</a:t>
            </a:r>
            <a:r>
              <a:rPr lang="de-CH" altLang="de-DE" sz="2800" dirty="0">
                <a:solidFill>
                  <a:srgbClr val="FFFF00"/>
                </a:solidFill>
              </a:rPr>
              <a:t>, Interesse </a:t>
            </a:r>
            <a:r>
              <a:rPr lang="de-CH" altLang="de-DE" sz="2800" dirty="0"/>
              <a:t>zeigen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z="2800" dirty="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658FB2E6-9E7F-41AC-BE1B-CCB7AF154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de-CH" altLang="de-DE" sz="3600" dirty="0"/>
              <a:t>1. Unsere Anliegen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609E6B-CDB5-4B21-8D54-7D6F20207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09"/>
    </mc:Choice>
    <mc:Fallback xmlns="">
      <p:transition spd="slow" advTm="15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Bild 4">
            <a:extLst>
              <a:ext uri="{FF2B5EF4-FFF2-40B4-BE49-F238E27FC236}">
                <a16:creationId xmlns:a16="http://schemas.microsoft.com/office/drawing/2014/main" id="{057099A2-5119-4E98-9DF9-AE87574CD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484313"/>
            <a:ext cx="95059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7188CA9-6610-F04D-93E5-90EB9E44BD9E}"/>
              </a:ext>
            </a:extLst>
          </p:cNvPr>
          <p:cNvSpPr/>
          <p:nvPr/>
        </p:nvSpPr>
        <p:spPr bwMode="auto">
          <a:xfrm>
            <a:off x="5219700" y="4005263"/>
            <a:ext cx="2736850" cy="8651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de-CH" altLang="de-DE" b="0" dirty="0">
                <a:latin typeface="+mn-lt"/>
                <a:ea typeface="ＭＳ Ｐゴシック" charset="-128"/>
              </a:rPr>
              <a:t>reflektieren</a:t>
            </a:r>
          </a:p>
          <a:p>
            <a:pPr algn="ctr">
              <a:defRPr/>
            </a:pPr>
            <a:r>
              <a:rPr lang="de-CH" b="0" dirty="0">
                <a:latin typeface="+mn-lt"/>
                <a:ea typeface="ＭＳ Ｐゴシック" charset="-128"/>
              </a:rPr>
              <a:t>(besprechen)</a:t>
            </a:r>
            <a:endParaRPr lang="de-DE" b="0" dirty="0">
              <a:latin typeface="+mn-lt"/>
              <a:ea typeface="ＭＳ Ｐゴシック" charset="-128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FBCC120-D7D9-DD48-87E0-AE7053BC2597}"/>
              </a:ext>
            </a:extLst>
          </p:cNvPr>
          <p:cNvSpPr/>
          <p:nvPr/>
        </p:nvSpPr>
        <p:spPr bwMode="auto">
          <a:xfrm>
            <a:off x="1476375" y="4005263"/>
            <a:ext cx="2735263" cy="8651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de-CH" altLang="de-DE" b="0" dirty="0">
                <a:latin typeface="+mn-lt"/>
                <a:ea typeface="ＭＳ Ｐゴシック" charset="-128"/>
              </a:rPr>
              <a:t>unterrichten</a:t>
            </a:r>
          </a:p>
          <a:p>
            <a:pPr algn="ctr">
              <a:defRPr/>
            </a:pPr>
            <a:r>
              <a:rPr lang="de-CH" b="0" dirty="0">
                <a:latin typeface="+mn-lt"/>
                <a:ea typeface="ＭＳ Ｐゴシック" charset="-128"/>
              </a:rPr>
              <a:t>(erfahren)</a:t>
            </a:r>
            <a:endParaRPr lang="de-DE" b="0" dirty="0">
              <a:latin typeface="+mn-lt"/>
              <a:ea typeface="ＭＳ Ｐゴシック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AB6FF46-53C3-0349-B058-C8B8B4E7602D}"/>
              </a:ext>
            </a:extLst>
          </p:cNvPr>
          <p:cNvSpPr/>
          <p:nvPr/>
        </p:nvSpPr>
        <p:spPr bwMode="auto">
          <a:xfrm>
            <a:off x="3348038" y="5302250"/>
            <a:ext cx="2736850" cy="863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de-CH" altLang="de-DE" b="0" dirty="0">
                <a:latin typeface="+mn-lt"/>
                <a:ea typeface="ＭＳ Ｐゴシック" charset="-128"/>
              </a:rPr>
              <a:t>Vorsätze</a:t>
            </a:r>
          </a:p>
          <a:p>
            <a:pPr algn="ctr">
              <a:defRPr/>
            </a:pPr>
            <a:r>
              <a:rPr lang="de-CH" b="0" dirty="0">
                <a:latin typeface="+mn-lt"/>
                <a:ea typeface="ＭＳ Ｐゴシック" charset="-128"/>
              </a:rPr>
              <a:t>(auswerten)</a:t>
            </a:r>
            <a:endParaRPr lang="de-DE" b="0" dirty="0">
              <a:latin typeface="+mn-lt"/>
              <a:ea typeface="ＭＳ Ｐゴシック" charset="-128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DDD6268-3193-B840-92C2-6329D5F23220}"/>
              </a:ext>
            </a:extLst>
          </p:cNvPr>
          <p:cNvSpPr txBox="1">
            <a:spLocks noChangeArrowheads="1"/>
          </p:cNvSpPr>
          <p:nvPr/>
        </p:nvSpPr>
        <p:spPr>
          <a:xfrm>
            <a:off x="760413" y="26035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EBF20E"/>
                </a:solidFill>
                <a:latin typeface="Arial" pitchFamily="-109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de-CH" altLang="de-DE" sz="3600" b="0" kern="0" dirty="0">
                <a:ea typeface="ＭＳ Ｐゴシック" charset="-128"/>
              </a:rPr>
              <a:t>Reflexive Praxis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C6FCF8B7-6435-43AC-82CC-EE007543E43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83"/>
    </mc:Choice>
    <mc:Fallback xmlns="">
      <p:transition spd="slow" advTm="176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>
            <a:extLst>
              <a:ext uri="{FF2B5EF4-FFF2-40B4-BE49-F238E27FC236}">
                <a16:creationId xmlns:a16="http://schemas.microsoft.com/office/drawing/2014/main" id="{8D7B373A-7556-42B6-8B5F-83071B6A2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dirty="0"/>
              <a:t>2. Praxis im Ausbildungsverlauf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2B32F35-0F08-8248-B4DA-A16FAF1D1672}"/>
              </a:ext>
            </a:extLst>
          </p:cNvPr>
          <p:cNvSpPr/>
          <p:nvPr/>
        </p:nvSpPr>
        <p:spPr>
          <a:xfrm>
            <a:off x="827088" y="5848350"/>
            <a:ext cx="259873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Beurteilungsform: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79B0798-347A-1340-84CD-7F4BCCCFD0AD}"/>
              </a:ext>
            </a:extLst>
          </p:cNvPr>
          <p:cNvSpPr/>
          <p:nvPr/>
        </p:nvSpPr>
        <p:spPr>
          <a:xfrm>
            <a:off x="3557588" y="5848350"/>
            <a:ext cx="1363662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0" dirty="0">
                <a:solidFill>
                  <a:srgbClr val="92D050"/>
                </a:solidFill>
                <a:latin typeface="+mn-lt"/>
                <a:ea typeface="ＭＳ Ｐゴシック" panose="020B0600070205080204" pitchFamily="34" charset="-128"/>
              </a:rPr>
              <a:t>formativ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29B1D90-73CC-2A4B-90FE-082BF2233647}"/>
              </a:ext>
            </a:extLst>
          </p:cNvPr>
          <p:cNvSpPr/>
          <p:nvPr/>
        </p:nvSpPr>
        <p:spPr>
          <a:xfrm>
            <a:off x="5349875" y="5848350"/>
            <a:ext cx="10223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0" dirty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rPr>
              <a:t>erfüllt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62F1F40-9DB6-454F-A8DB-56928DA82947}"/>
              </a:ext>
            </a:extLst>
          </p:cNvPr>
          <p:cNvSpPr/>
          <p:nvPr/>
        </p:nvSpPr>
        <p:spPr>
          <a:xfrm>
            <a:off x="6932613" y="5848350"/>
            <a:ext cx="9207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0" dirty="0">
                <a:solidFill>
                  <a:srgbClr val="00B0F0"/>
                </a:solidFill>
                <a:latin typeface="+mn-lt"/>
                <a:ea typeface="ＭＳ Ｐゴシック" panose="020B0600070205080204" pitchFamily="34" charset="-128"/>
              </a:rPr>
              <a:t>Note </a:t>
            </a:r>
          </a:p>
        </p:txBody>
      </p:sp>
      <p:sp>
        <p:nvSpPr>
          <p:cNvPr id="13319" name="Rechteck 9">
            <a:extLst>
              <a:ext uri="{FF2B5EF4-FFF2-40B4-BE49-F238E27FC236}">
                <a16:creationId xmlns:a16="http://schemas.microsoft.com/office/drawing/2014/main" id="{EA9CA424-DCD2-46B9-8A99-E8BA32774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5876925"/>
            <a:ext cx="360363" cy="360363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3320" name="Rechteck 10">
            <a:extLst>
              <a:ext uri="{FF2B5EF4-FFF2-40B4-BE49-F238E27FC236}">
                <a16:creationId xmlns:a16="http://schemas.microsoft.com/office/drawing/2014/main" id="{F4DA8F36-7D53-4E97-AECB-EADF4BFF5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580" y="1796479"/>
            <a:ext cx="360363" cy="358775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3321" name="Rechteck 11">
            <a:extLst>
              <a:ext uri="{FF2B5EF4-FFF2-40B4-BE49-F238E27FC236}">
                <a16:creationId xmlns:a16="http://schemas.microsoft.com/office/drawing/2014/main" id="{E92166A8-37D4-4C3D-B3B2-17451909E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876925"/>
            <a:ext cx="360362" cy="36036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3322" name="Rechteck 12">
            <a:extLst>
              <a:ext uri="{FF2B5EF4-FFF2-40B4-BE49-F238E27FC236}">
                <a16:creationId xmlns:a16="http://schemas.microsoft.com/office/drawing/2014/main" id="{8CB9ADFF-7C23-443B-81B9-BC303E9A0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5876925"/>
            <a:ext cx="360362" cy="360363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3323" name="Rechteck 13">
            <a:extLst>
              <a:ext uri="{FF2B5EF4-FFF2-40B4-BE49-F238E27FC236}">
                <a16:creationId xmlns:a16="http://schemas.microsoft.com/office/drawing/2014/main" id="{C2E526CE-8329-4E53-8336-AE146B16C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580" y="5240884"/>
            <a:ext cx="360363" cy="358775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3324" name="Rechteck 14">
            <a:extLst>
              <a:ext uri="{FF2B5EF4-FFF2-40B4-BE49-F238E27FC236}">
                <a16:creationId xmlns:a16="http://schemas.microsoft.com/office/drawing/2014/main" id="{3EB459AE-7AC4-47F1-AF41-E93FD1AF5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64" y="4564081"/>
            <a:ext cx="360363" cy="35877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3325" name="Rechteck 15">
            <a:extLst>
              <a:ext uri="{FF2B5EF4-FFF2-40B4-BE49-F238E27FC236}">
                <a16:creationId xmlns:a16="http://schemas.microsoft.com/office/drawing/2014/main" id="{FA788803-2AD7-445C-A17D-94DB54A47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580" y="3363119"/>
            <a:ext cx="360363" cy="36036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3326" name="Rechteck 16">
            <a:extLst>
              <a:ext uri="{FF2B5EF4-FFF2-40B4-BE49-F238E27FC236}">
                <a16:creationId xmlns:a16="http://schemas.microsoft.com/office/drawing/2014/main" id="{2A68F6E0-FB17-4155-B141-E62E375D9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580" y="2773411"/>
            <a:ext cx="360363" cy="35877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902763-06F8-49C0-B173-49DF9783C7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63675" y="1651000"/>
            <a:ext cx="7772399" cy="33924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altLang="de-DE" dirty="0"/>
              <a:t>Sensibilisierungs- und 2 Videolektionen (im Rahmen der AD)</a:t>
            </a:r>
          </a:p>
          <a:p>
            <a:pPr marL="0" indent="0">
              <a:buFontTx/>
              <a:buNone/>
            </a:pPr>
            <a:r>
              <a:rPr lang="de-DE" altLang="de-DE" dirty="0"/>
              <a:t>2 Übungslektionen (pro FD)</a:t>
            </a:r>
          </a:p>
          <a:p>
            <a:pPr marL="0" indent="0">
              <a:buFontTx/>
              <a:buNone/>
            </a:pPr>
            <a:r>
              <a:rPr lang="de-DE" altLang="de-DE" dirty="0"/>
              <a:t>Berufspraktikum 1 (pro Fach)</a:t>
            </a:r>
          </a:p>
          <a:p>
            <a:pPr marL="0" indent="0">
              <a:buFontTx/>
              <a:buNone/>
            </a:pPr>
            <a:r>
              <a:rPr lang="de-DE" altLang="de-DE" dirty="0"/>
              <a:t>Berufspraktikum 2 (pro Fach)</a:t>
            </a:r>
          </a:p>
          <a:p>
            <a:pPr marL="0" indent="0">
              <a:buNone/>
            </a:pPr>
            <a:r>
              <a:rPr lang="de-DE" altLang="de-DE" dirty="0"/>
              <a:t>(Berufspraktikum 3 (nur für Einzelfachst.)</a:t>
            </a:r>
          </a:p>
          <a:p>
            <a:pPr marL="0" indent="0">
              <a:buFontTx/>
              <a:buNone/>
            </a:pPr>
            <a:r>
              <a:rPr lang="de-DE" altLang="de-DE" dirty="0"/>
              <a:t>Prüfungslektion (pro Fach)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88DC37-E7AB-4AAB-9CC7-97757B0549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7" name="Rechteck 14">
            <a:extLst>
              <a:ext uri="{FF2B5EF4-FFF2-40B4-BE49-F238E27FC236}">
                <a16:creationId xmlns:a16="http://schemas.microsoft.com/office/drawing/2014/main" id="{D1C3BA03-B2CC-4E12-AB6D-CCC9AC92E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1" y="3972172"/>
            <a:ext cx="360363" cy="35877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00"/>
    </mc:Choice>
    <mc:Fallback xmlns="">
      <p:transition spd="slow" advTm="15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20" grpId="0" uiExpand="1" animBg="1"/>
      <p:bldP spid="13323" grpId="0" animBg="1"/>
      <p:bldP spid="13324" grpId="0" uiExpand="1" animBg="1"/>
      <p:bldP spid="13325" grpId="0" uiExpand="1" animBg="1"/>
      <p:bldP spid="13326" grpId="0" uiExpand="1" animBg="1"/>
      <p:bldP spid="4" grpId="0" uiExpand="1" build="p"/>
      <p:bldP spid="17" grpId="0" uiExpan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A808ACB-511A-466D-AF80-60F0FCC5D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148" y="-103194"/>
            <a:ext cx="5040560" cy="706438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9E4055A-B7C6-4C75-9233-122B0ACA7A4E}"/>
              </a:ext>
            </a:extLst>
          </p:cNvPr>
          <p:cNvSpPr/>
          <p:nvPr/>
        </p:nvSpPr>
        <p:spPr bwMode="auto">
          <a:xfrm>
            <a:off x="1835696" y="620688"/>
            <a:ext cx="2736304" cy="216024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9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026053-F81F-452F-9547-F7C65D2FF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3" y="1988840"/>
            <a:ext cx="2330935" cy="25466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3C82FE-3575-4283-BEE6-21BFB045D8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3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3"/>
    </mc:Choice>
    <mc:Fallback xmlns="">
      <p:transition spd="slow" advTm="5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>
            <a:extLst>
              <a:ext uri="{FF2B5EF4-FFF2-40B4-BE49-F238E27FC236}">
                <a16:creationId xmlns:a16="http://schemas.microsoft.com/office/drawing/2014/main" id="{1109C585-0B29-41E6-9386-FDA5D322D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dirty="0"/>
              <a:t>Master, dann LDM </a:t>
            </a:r>
            <a:br>
              <a:rPr lang="de-DE" altLang="de-DE" dirty="0"/>
            </a:br>
            <a:r>
              <a:rPr lang="de-DE" altLang="de-DE" sz="2800" dirty="0"/>
              <a:t>(konsekutive Variante)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45CB7EBA-A342-524B-A98A-28E4E327B1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5288" y="4649788"/>
            <a:ext cx="7721600" cy="0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85BA3C8-F7FC-7748-A51B-7B78C1C9C822}"/>
              </a:ext>
            </a:extLst>
          </p:cNvPr>
          <p:cNvSpPr/>
          <p:nvPr/>
        </p:nvSpPr>
        <p:spPr>
          <a:xfrm>
            <a:off x="484188" y="4953000"/>
            <a:ext cx="136842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  <a:t>frühestens</a:t>
            </a:r>
          </a:p>
          <a:p>
            <a:pPr algn="ctr">
              <a:defRPr/>
            </a:pPr>
            <a: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  <a:t>ab Mitte </a:t>
            </a:r>
            <a:b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</a:br>
            <a: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  <a:t>November</a:t>
            </a:r>
            <a:endParaRPr lang="de-DE" sz="2000" b="0" dirty="0">
              <a:solidFill>
                <a:srgbClr val="FFFF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B0A2432-8AA0-3247-BAF0-B63DFDB0DCE3}"/>
              </a:ext>
            </a:extLst>
          </p:cNvPr>
          <p:cNvSpPr/>
          <p:nvPr/>
        </p:nvSpPr>
        <p:spPr>
          <a:xfrm>
            <a:off x="717550" y="2060575"/>
            <a:ext cx="2349500" cy="1077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sz="32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Berufs-</a:t>
            </a:r>
          </a:p>
          <a:p>
            <a:pPr algn="ctr">
              <a:defRPr/>
            </a:pPr>
            <a:r>
              <a:rPr lang="de-CH" altLang="de-DE" sz="32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Praktikum 1</a:t>
            </a:r>
            <a:endParaRPr lang="de-DE" sz="32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E78E1A1-7B18-8943-8A06-BF2FD7197F78}"/>
              </a:ext>
            </a:extLst>
          </p:cNvPr>
          <p:cNvSpPr/>
          <p:nvPr/>
        </p:nvSpPr>
        <p:spPr>
          <a:xfrm>
            <a:off x="3576638" y="4953000"/>
            <a:ext cx="138112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  <a:t>frühestens</a:t>
            </a:r>
          </a:p>
          <a:p>
            <a:pPr algn="ctr">
              <a:defRPr/>
            </a:pPr>
            <a: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  <a:t>ab Mitte </a:t>
            </a:r>
            <a:b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</a:br>
            <a: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  <a:t>März</a:t>
            </a:r>
            <a:endParaRPr lang="de-DE" sz="2000" b="0" dirty="0">
              <a:solidFill>
                <a:srgbClr val="FFFF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A0A131B-A56C-DB44-83C2-95EBBEACA4D5}"/>
              </a:ext>
            </a:extLst>
          </p:cNvPr>
          <p:cNvSpPr/>
          <p:nvPr/>
        </p:nvSpPr>
        <p:spPr>
          <a:xfrm>
            <a:off x="6751638" y="4941888"/>
            <a:ext cx="14382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ab Mitte </a:t>
            </a:r>
            <a:br>
              <a:rPr lang="de-CH" altLang="de-DE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</a:br>
            <a:r>
              <a:rPr lang="de-CH" altLang="de-DE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September</a:t>
            </a:r>
            <a:endParaRPr lang="de-DE" sz="20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F7D744D-9C0F-7C45-A679-0997DB9B032F}"/>
              </a:ext>
            </a:extLst>
          </p:cNvPr>
          <p:cNvSpPr/>
          <p:nvPr/>
        </p:nvSpPr>
        <p:spPr>
          <a:xfrm>
            <a:off x="6516688" y="2060575"/>
            <a:ext cx="1962150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sz="32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Prüfungs-</a:t>
            </a:r>
          </a:p>
          <a:p>
            <a:pPr algn="ctr">
              <a:defRPr/>
            </a:pPr>
            <a:r>
              <a:rPr lang="de-CH" altLang="de-DE" sz="3200" b="0" dirty="0" err="1">
                <a:solidFill>
                  <a:schemeClr val="bg1"/>
                </a:solidFill>
                <a:latin typeface="+mn-lt"/>
                <a:ea typeface="ＭＳ Ｐゴシック" charset="-128"/>
              </a:rPr>
              <a:t>lektionen</a:t>
            </a:r>
            <a:endParaRPr lang="de-DE" sz="32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369" name="Rechteck 2">
            <a:extLst>
              <a:ext uri="{FF2B5EF4-FFF2-40B4-BE49-F238E27FC236}">
                <a16:creationId xmlns:a16="http://schemas.microsoft.com/office/drawing/2014/main" id="{4F7970D5-E234-4C04-B654-C0A229110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3568700"/>
            <a:ext cx="129698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CH" altLang="de-DE" sz="2400" b="0">
                <a:solidFill>
                  <a:schemeClr val="tx1"/>
                </a:solidFill>
              </a:rPr>
              <a:t>Fach 1</a:t>
            </a: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5370" name="Rechteck 11">
            <a:extLst>
              <a:ext uri="{FF2B5EF4-FFF2-40B4-BE49-F238E27FC236}">
                <a16:creationId xmlns:a16="http://schemas.microsoft.com/office/drawing/2014/main" id="{7B5F18A3-27D0-4B0F-9719-6AE79BF9E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950" y="3568700"/>
            <a:ext cx="12954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59BF806-B88B-D44E-94B5-36614E6B19E1}"/>
              </a:ext>
            </a:extLst>
          </p:cNvPr>
          <p:cNvSpPr/>
          <p:nvPr/>
        </p:nvSpPr>
        <p:spPr>
          <a:xfrm>
            <a:off x="1982788" y="4953000"/>
            <a:ext cx="135413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Zwischen-</a:t>
            </a:r>
            <a:br>
              <a:rPr lang="de-CH" altLang="de-DE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</a:br>
            <a:r>
              <a:rPr lang="de-CH" altLang="de-DE" sz="2000" b="0" dirty="0" err="1">
                <a:solidFill>
                  <a:schemeClr val="bg1"/>
                </a:solidFill>
                <a:latin typeface="+mn-lt"/>
                <a:ea typeface="ＭＳ Ｐゴシック" charset="-128"/>
              </a:rPr>
              <a:t>semester</a:t>
            </a:r>
            <a:endParaRPr lang="de-DE" sz="20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372" name="Rechteck 13">
            <a:extLst>
              <a:ext uri="{FF2B5EF4-FFF2-40B4-BE49-F238E27FC236}">
                <a16:creationId xmlns:a16="http://schemas.microsoft.com/office/drawing/2014/main" id="{B7671EB0-4829-40A0-9A71-8194417FB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3568700"/>
            <a:ext cx="12954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5373" name="Rechteck 14">
            <a:extLst>
              <a:ext uri="{FF2B5EF4-FFF2-40B4-BE49-F238E27FC236}">
                <a16:creationId xmlns:a16="http://schemas.microsoft.com/office/drawing/2014/main" id="{5E86C699-6E32-4596-8914-C03447BFC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3568700"/>
            <a:ext cx="12954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5374" name="Oval 10">
            <a:extLst>
              <a:ext uri="{FF2B5EF4-FFF2-40B4-BE49-F238E27FC236}">
                <a16:creationId xmlns:a16="http://schemas.microsoft.com/office/drawing/2014/main" id="{2B819C08-BA28-4324-A88C-FDB5E1466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3568700"/>
            <a:ext cx="606425" cy="5762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schemeClr val="tx1"/>
                </a:solidFill>
              </a:rPr>
              <a:t>1</a:t>
            </a:r>
            <a:endParaRPr lang="de-DE" altLang="de-DE" sz="2400" b="0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5375" name="Oval 16">
            <a:extLst>
              <a:ext uri="{FF2B5EF4-FFF2-40B4-BE49-F238E27FC236}">
                <a16:creationId xmlns:a16="http://schemas.microsoft.com/office/drawing/2014/main" id="{9BA2F880-E95B-4836-A2D4-1F0D32436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0" y="3568700"/>
            <a:ext cx="606425" cy="5762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schemeClr val="tx1"/>
                </a:solidFill>
              </a:rPr>
              <a:t>2</a:t>
            </a:r>
            <a:endParaRPr lang="de-DE" altLang="de-DE" sz="2400" b="0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5376" name="Rechteck 2">
            <a:extLst>
              <a:ext uri="{FF2B5EF4-FFF2-40B4-BE49-F238E27FC236}">
                <a16:creationId xmlns:a16="http://schemas.microsoft.com/office/drawing/2014/main" id="{CC753DC0-23D2-4375-B3A3-65C397428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3570288"/>
            <a:ext cx="1189036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schemeClr val="tx1"/>
                </a:solidFill>
              </a:rPr>
              <a:t>Fach 1</a:t>
            </a:r>
            <a:endParaRPr lang="de-DE" altLang="de-DE" sz="2400" b="0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5377" name="Rechteck 2">
            <a:extLst>
              <a:ext uri="{FF2B5EF4-FFF2-40B4-BE49-F238E27FC236}">
                <a16:creationId xmlns:a16="http://schemas.microsoft.com/office/drawing/2014/main" id="{9D0837ED-6772-4C4A-A7E9-7CBA8E3CA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950" y="3570288"/>
            <a:ext cx="129698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CH" altLang="de-DE" sz="2400" b="0">
                <a:solidFill>
                  <a:schemeClr val="tx1"/>
                </a:solidFill>
              </a:rPr>
              <a:t>Fach 2</a:t>
            </a:r>
            <a:endParaRPr lang="de-DE" altLang="de-DE" sz="2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5378" name="Rechteck 2">
            <a:extLst>
              <a:ext uri="{FF2B5EF4-FFF2-40B4-BE49-F238E27FC236}">
                <a16:creationId xmlns:a16="http://schemas.microsoft.com/office/drawing/2014/main" id="{38AC8706-8082-4E5A-A6FA-54F6EBD6C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475" y="3570288"/>
            <a:ext cx="1136650" cy="5746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schemeClr val="tx1"/>
                </a:solidFill>
              </a:rPr>
              <a:t>Fach 2</a:t>
            </a:r>
            <a:endParaRPr lang="de-DE" altLang="de-DE" sz="2400" b="0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cxnSp>
        <p:nvCxnSpPr>
          <p:cNvPr id="15379" name="Gerade Verbindung 2">
            <a:extLst>
              <a:ext uri="{FF2B5EF4-FFF2-40B4-BE49-F238E27FC236}">
                <a16:creationId xmlns:a16="http://schemas.microsoft.com/office/drawing/2014/main" id="{C23EE425-60F8-4631-89BC-5768418ADE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71863" y="2060575"/>
            <a:ext cx="0" cy="3889375"/>
          </a:xfrm>
          <a:prstGeom prst="line">
            <a:avLst/>
          </a:prstGeom>
          <a:noFill/>
          <a:ln w="9525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80" name="Gerade Verbindung 21">
            <a:extLst>
              <a:ext uri="{FF2B5EF4-FFF2-40B4-BE49-F238E27FC236}">
                <a16:creationId xmlns:a16="http://schemas.microsoft.com/office/drawing/2014/main" id="{1B1A0091-AC5B-4FB2-A3CB-5AB856C49D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61125" y="2060575"/>
            <a:ext cx="0" cy="3889375"/>
          </a:xfrm>
          <a:prstGeom prst="line">
            <a:avLst/>
          </a:prstGeom>
          <a:noFill/>
          <a:ln w="9525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4CA30200-3035-294F-8953-A85ED398EE57}"/>
              </a:ext>
            </a:extLst>
          </p:cNvPr>
          <p:cNvSpPr/>
          <p:nvPr/>
        </p:nvSpPr>
        <p:spPr>
          <a:xfrm>
            <a:off x="8377238" y="4356100"/>
            <a:ext cx="29845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sz="3200" b="0">
                <a:solidFill>
                  <a:schemeClr val="bg1"/>
                </a:solidFill>
                <a:latin typeface="+mn-lt"/>
                <a:ea typeface="ＭＳ Ｐゴシック" charset="-128"/>
              </a:rPr>
              <a:t>t</a:t>
            </a:r>
            <a:endParaRPr lang="de-DE" altLang="de-DE" sz="32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3898581-37F0-B04A-A7E5-D9FDD7113152}"/>
              </a:ext>
            </a:extLst>
          </p:cNvPr>
          <p:cNvSpPr/>
          <p:nvPr/>
        </p:nvSpPr>
        <p:spPr>
          <a:xfrm>
            <a:off x="3806825" y="2060575"/>
            <a:ext cx="2349500" cy="1077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sz="32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Berufs-</a:t>
            </a:r>
          </a:p>
          <a:p>
            <a:pPr algn="ctr">
              <a:defRPr/>
            </a:pPr>
            <a:r>
              <a:rPr lang="de-CH" altLang="de-DE" sz="32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Praktikum 2</a:t>
            </a:r>
            <a:endParaRPr lang="de-DE" sz="32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62244F-70B3-4594-8595-6B6A3C25C1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53"/>
    </mc:Choice>
    <mc:Fallback xmlns="">
      <p:transition spd="slow" advTm="90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5372" grpId="0" animBg="1"/>
      <p:bldP spid="15373" grpId="0" animBg="1"/>
      <p:bldP spid="15374" grpId="0" animBg="1"/>
      <p:bldP spid="15375" grpId="0" animBg="1"/>
      <p:bldP spid="15376" grpId="0" animBg="1"/>
      <p:bldP spid="15378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10" name="Gerade Verbindung 26">
            <a:extLst>
              <a:ext uri="{FF2B5EF4-FFF2-40B4-BE49-F238E27FC236}">
                <a16:creationId xmlns:a16="http://schemas.microsoft.com/office/drawing/2014/main" id="{B8DD0A8C-5FCF-4946-B96D-44D432EBB40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73525" y="2060575"/>
            <a:ext cx="19050" cy="4392613"/>
          </a:xfrm>
          <a:prstGeom prst="line">
            <a:avLst/>
          </a:prstGeom>
          <a:noFill/>
          <a:ln w="9525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1" name="Titel 1">
            <a:extLst>
              <a:ext uri="{FF2B5EF4-FFF2-40B4-BE49-F238E27FC236}">
                <a16:creationId xmlns:a16="http://schemas.microsoft.com/office/drawing/2014/main" id="{B34B555F-DEA3-4E36-B314-3FAEFB4EB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09600"/>
            <a:ext cx="8458200" cy="1143000"/>
          </a:xfrm>
        </p:spPr>
        <p:txBody>
          <a:bodyPr/>
          <a:lstStyle/>
          <a:p>
            <a:r>
              <a:rPr lang="de-DE" altLang="de-DE" sz="3600" dirty="0"/>
              <a:t>fachstudienbegleitend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C59BE3E0-4BBE-7E4A-9AD0-B1E7C523649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6600" y="5008563"/>
            <a:ext cx="7785100" cy="4762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1E1F283B-D5D0-2C47-9561-4B34C87D9381}"/>
              </a:ext>
            </a:extLst>
          </p:cNvPr>
          <p:cNvSpPr/>
          <p:nvPr/>
        </p:nvSpPr>
        <p:spPr>
          <a:xfrm>
            <a:off x="438150" y="5260975"/>
            <a:ext cx="9112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vorher</a:t>
            </a:r>
            <a:endParaRPr lang="de-DE" sz="20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584900F-7030-E747-B173-4E81EE2908EE}"/>
              </a:ext>
            </a:extLst>
          </p:cNvPr>
          <p:cNvSpPr/>
          <p:nvPr/>
        </p:nvSpPr>
        <p:spPr>
          <a:xfrm>
            <a:off x="1892299" y="3787775"/>
            <a:ext cx="3283317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CH" altLang="de-DE" b="0" dirty="0">
                <a:latin typeface="+mn-lt"/>
                <a:ea typeface="ＭＳ Ｐゴシック" charset="-128"/>
              </a:rPr>
              <a:t>Berufspraktika 1</a:t>
            </a:r>
            <a:endParaRPr lang="de-DE" b="0" dirty="0">
              <a:latin typeface="+mn-lt"/>
              <a:ea typeface="ＭＳ Ｐゴシック" charset="-128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2118A98-C016-AC4F-B4EA-52FD505ACF17}"/>
              </a:ext>
            </a:extLst>
          </p:cNvPr>
          <p:cNvSpPr/>
          <p:nvPr/>
        </p:nvSpPr>
        <p:spPr>
          <a:xfrm>
            <a:off x="7702793" y="3711575"/>
            <a:ext cx="1519238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Prüfungs-</a:t>
            </a:r>
          </a:p>
          <a:p>
            <a:pPr algn="ctr">
              <a:defRPr/>
            </a:pPr>
            <a:r>
              <a:rPr lang="de-CH" altLang="de-DE" b="0" dirty="0" err="1">
                <a:solidFill>
                  <a:schemeClr val="bg1"/>
                </a:solidFill>
                <a:latin typeface="+mn-lt"/>
                <a:ea typeface="ＭＳ Ｐゴシック" charset="-128"/>
              </a:rPr>
              <a:t>lektionen</a:t>
            </a:r>
            <a:endParaRPr lang="de-DE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F469209-13A8-204B-9208-4980BBBE4AAE}"/>
              </a:ext>
            </a:extLst>
          </p:cNvPr>
          <p:cNvSpPr/>
          <p:nvPr/>
        </p:nvSpPr>
        <p:spPr>
          <a:xfrm>
            <a:off x="1612339" y="5206239"/>
            <a:ext cx="31534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  <a:t>Zwischen-</a:t>
            </a:r>
            <a:b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</a:br>
            <a:r>
              <a:rPr lang="de-CH" altLang="de-DE" sz="2000" b="0" dirty="0" err="1">
                <a:solidFill>
                  <a:srgbClr val="FFFF00"/>
                </a:solidFill>
                <a:latin typeface="+mn-lt"/>
                <a:ea typeface="ＭＳ Ｐゴシック" charset="-128"/>
              </a:rPr>
              <a:t>semester</a:t>
            </a:r>
            <a: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  <a:t>:</a:t>
            </a:r>
            <a:b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</a:br>
            <a:r>
              <a:rPr lang="de-CH" altLang="de-DE" sz="2000" b="0" dirty="0">
                <a:solidFill>
                  <a:srgbClr val="FFFF00"/>
                </a:solidFill>
                <a:latin typeface="+mn-lt"/>
                <a:ea typeface="ＭＳ Ｐゴシック" charset="-128"/>
              </a:rPr>
              <a:t>bzw. Semesterferien.</a:t>
            </a:r>
            <a:endParaRPr lang="de-DE" sz="2000" b="0" dirty="0">
              <a:solidFill>
                <a:srgbClr val="FFFF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9D96A11-A9C2-D646-B8E2-385A9C5E4641}"/>
              </a:ext>
            </a:extLst>
          </p:cNvPr>
          <p:cNvSpPr/>
          <p:nvPr/>
        </p:nvSpPr>
        <p:spPr>
          <a:xfrm rot="16200000">
            <a:off x="292894" y="3613944"/>
            <a:ext cx="1944687" cy="708025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de-CH" altLang="de-DE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AD </a:t>
            </a:r>
          </a:p>
          <a:p>
            <a:pPr marL="342900" indent="-342900">
              <a:buFont typeface="Wingdings" charset="2"/>
              <a:buChar char="ü"/>
              <a:defRPr/>
            </a:pPr>
            <a:r>
              <a:rPr lang="de-CH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FD:  1 Sem.</a:t>
            </a:r>
            <a:endParaRPr lang="de-DE" sz="20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3740D69-75AB-A940-94AC-5C3097D21A99}"/>
              </a:ext>
            </a:extLst>
          </p:cNvPr>
          <p:cNvSpPr/>
          <p:nvPr/>
        </p:nvSpPr>
        <p:spPr>
          <a:xfrm>
            <a:off x="5175616" y="1808220"/>
            <a:ext cx="800219" cy="3158836"/>
          </a:xfrm>
          <a:prstGeom prst="rect">
            <a:avLst/>
          </a:prstGeom>
          <a:solidFill>
            <a:srgbClr val="FF0000"/>
          </a:solidFill>
        </p:spPr>
        <p:txBody>
          <a:bodyPr vert="vert270" wrap="square">
            <a:spAutoFit/>
          </a:bodyPr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de-CH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ÜL gemacht</a:t>
            </a:r>
            <a:endParaRPr lang="de-DE" sz="20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  <a:p>
            <a:pPr marL="342900" indent="-342900">
              <a:buFont typeface="Wingdings" charset="2"/>
              <a:buChar char="ü"/>
              <a:defRPr/>
            </a:pPr>
            <a:r>
              <a:rPr lang="de-CH" altLang="de-DE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Masterarbeit eingereicht</a:t>
            </a:r>
          </a:p>
        </p:txBody>
      </p:sp>
      <p:sp>
        <p:nvSpPr>
          <p:cNvPr id="17422" name="Rechteck 2">
            <a:extLst>
              <a:ext uri="{FF2B5EF4-FFF2-40B4-BE49-F238E27FC236}">
                <a16:creationId xmlns:a16="http://schemas.microsoft.com/office/drawing/2014/main" id="{B1E42AB8-1F5C-4294-A3A4-E70379B18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3014663"/>
            <a:ext cx="1995488" cy="6477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schemeClr val="tx1"/>
                </a:solidFill>
              </a:rPr>
              <a:t>Fach 1</a:t>
            </a:r>
            <a:endParaRPr lang="de-DE" altLang="de-DE" sz="2400" b="0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7423" name="Rechteck 2">
            <a:extLst>
              <a:ext uri="{FF2B5EF4-FFF2-40B4-BE49-F238E27FC236}">
                <a16:creationId xmlns:a16="http://schemas.microsoft.com/office/drawing/2014/main" id="{40914A85-0639-4D02-9CAD-4418DF0F7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094" y="3014663"/>
            <a:ext cx="1123522" cy="6477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schemeClr val="tx1"/>
                </a:solidFill>
              </a:rPr>
              <a:t>Fach 2</a:t>
            </a:r>
            <a:endParaRPr lang="de-DE" altLang="de-DE" sz="2400" b="0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7424" name="Rechteck 25">
            <a:extLst>
              <a:ext uri="{FF2B5EF4-FFF2-40B4-BE49-F238E27FC236}">
                <a16:creationId xmlns:a16="http://schemas.microsoft.com/office/drawing/2014/main" id="{D9672AB2-CE36-4B54-BD78-8AF103CDF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835" y="3032919"/>
            <a:ext cx="171694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schemeClr val="tx1"/>
                </a:solidFill>
              </a:rPr>
              <a:t>Fach 1 + 2</a:t>
            </a:r>
            <a:endParaRPr lang="de-DE" altLang="de-DE" sz="2400" b="0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cxnSp>
        <p:nvCxnSpPr>
          <p:cNvPr id="17425" name="Gerade Verbindung 27">
            <a:extLst>
              <a:ext uri="{FF2B5EF4-FFF2-40B4-BE49-F238E27FC236}">
                <a16:creationId xmlns:a16="http://schemas.microsoft.com/office/drawing/2014/main" id="{A7AB5F34-EDD9-4BAE-B6A3-D4B50E719CE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752600" y="2060575"/>
            <a:ext cx="11113" cy="4392613"/>
          </a:xfrm>
          <a:prstGeom prst="line">
            <a:avLst/>
          </a:prstGeom>
          <a:noFill/>
          <a:ln w="9525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63CB3012-4823-5D4D-AEF5-FA5874A46753}"/>
              </a:ext>
            </a:extLst>
          </p:cNvPr>
          <p:cNvSpPr/>
          <p:nvPr/>
        </p:nvSpPr>
        <p:spPr>
          <a:xfrm>
            <a:off x="8521700" y="4645025"/>
            <a:ext cx="2984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altLang="de-DE" sz="3200" b="0">
                <a:solidFill>
                  <a:schemeClr val="bg1"/>
                </a:solidFill>
                <a:latin typeface="+mn-lt"/>
                <a:ea typeface="ＭＳ Ｐゴシック" charset="-128"/>
              </a:rPr>
              <a:t>t</a:t>
            </a:r>
            <a:endParaRPr lang="de-DE" altLang="de-DE" sz="32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429" name="Oval 10">
            <a:extLst>
              <a:ext uri="{FF2B5EF4-FFF2-40B4-BE49-F238E27FC236}">
                <a16:creationId xmlns:a16="http://schemas.microsoft.com/office/drawing/2014/main" id="{8782A883-6DF1-461A-9D84-7D3EF69FA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5791" y="3050448"/>
            <a:ext cx="606425" cy="5762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schemeClr val="tx1"/>
                </a:solidFill>
              </a:rPr>
              <a:t>1</a:t>
            </a:r>
            <a:endParaRPr lang="de-DE" altLang="de-DE" sz="2400" b="0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7430" name="Oval 16">
            <a:extLst>
              <a:ext uri="{FF2B5EF4-FFF2-40B4-BE49-F238E27FC236}">
                <a16:creationId xmlns:a16="http://schemas.microsoft.com/office/drawing/2014/main" id="{2BE560B9-D8F3-41AA-8BE3-B37055DD9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2412" y="3050382"/>
            <a:ext cx="606425" cy="5762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schemeClr val="tx1"/>
                </a:solidFill>
              </a:rPr>
              <a:t>2</a:t>
            </a:r>
            <a:endParaRPr lang="de-DE" altLang="de-DE" sz="2400" b="0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3ADEA21-8DF2-1843-BB6E-8E4A0CF779AB}"/>
              </a:ext>
            </a:extLst>
          </p:cNvPr>
          <p:cNvSpPr/>
          <p:nvPr/>
        </p:nvSpPr>
        <p:spPr>
          <a:xfrm>
            <a:off x="5964490" y="3729039"/>
            <a:ext cx="1800225" cy="8302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CH" altLang="de-DE" b="0" dirty="0" err="1">
                <a:latin typeface="+mn-lt"/>
                <a:ea typeface="ＭＳ Ｐゴシック" charset="-128"/>
              </a:rPr>
              <a:t>Berufsprak-tika</a:t>
            </a:r>
            <a:r>
              <a:rPr lang="de-CH" altLang="de-DE" b="0" dirty="0">
                <a:latin typeface="+mn-lt"/>
                <a:ea typeface="ＭＳ Ｐゴシック" charset="-128"/>
              </a:rPr>
              <a:t> 2</a:t>
            </a:r>
            <a:endParaRPr lang="de-DE" b="0" dirty="0">
              <a:latin typeface="+mn-lt"/>
              <a:ea typeface="ＭＳ Ｐゴシック" charset="-128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37A71A6-73B8-A244-A6F4-5491CB78641E}"/>
              </a:ext>
            </a:extLst>
          </p:cNvPr>
          <p:cNvSpPr/>
          <p:nvPr/>
        </p:nvSpPr>
        <p:spPr>
          <a:xfrm rot="16200000">
            <a:off x="-663575" y="2832100"/>
            <a:ext cx="2251075" cy="708025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marL="342900" indent="-342900">
              <a:buFont typeface="Wingdings" charset="2"/>
              <a:buChar char="ü"/>
              <a:defRPr/>
            </a:pPr>
            <a:r>
              <a:rPr lang="de-CH" altLang="de-DE" sz="2000" b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Bachelor abgeschlossen</a:t>
            </a:r>
            <a:endParaRPr lang="de-DE" sz="2000" b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9CDEC9-6B20-4B80-95FF-204A387CD3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35"/>
    </mc:Choice>
    <mc:Fallback xmlns="">
      <p:transition spd="slow" advTm="115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0" grpId="0"/>
      <p:bldP spid="13" grpId="0"/>
      <p:bldP spid="20" grpId="0" animBg="1"/>
      <p:bldP spid="17422" grpId="0" animBg="1"/>
      <p:bldP spid="17423" grpId="0" animBg="1"/>
      <p:bldP spid="17424" grpId="0" animBg="1"/>
      <p:bldP spid="17429" grpId="0" animBg="1"/>
      <p:bldP spid="17430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5|7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9.7|3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6.8|21.1|10.3|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0.2|34.4|3.2|3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2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47.2|25|1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6.3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8.1|1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MacOS X:Applications:Microsoft Office X:Vorlagen:Präsentationen:Designs:Leere Präsentation</Template>
  <TotalTime>0</TotalTime>
  <Words>1002</Words>
  <Application>Microsoft Office PowerPoint</Application>
  <PresentationFormat>Bildschirmpräsentation (4:3)</PresentationFormat>
  <Paragraphs>199</Paragraphs>
  <Slides>24</Slides>
  <Notes>21</Notes>
  <HiddenSlides>0</HiddenSlides>
  <MMClips>24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Times</vt:lpstr>
      <vt:lpstr>Wingdings</vt:lpstr>
      <vt:lpstr>Leere Präsentation</vt:lpstr>
      <vt:lpstr>PowerPoint-Präsentation</vt:lpstr>
      <vt:lpstr>Praxisbegleitung LDM</vt:lpstr>
      <vt:lpstr>Inhalt</vt:lpstr>
      <vt:lpstr>1. Unsere Anliegen</vt:lpstr>
      <vt:lpstr>PowerPoint-Präsentation</vt:lpstr>
      <vt:lpstr>2. Praxis im Ausbildungsverlauf</vt:lpstr>
      <vt:lpstr>PowerPoint-Präsentation</vt:lpstr>
      <vt:lpstr>Master, dann LDM  (konsekutive Variante)</vt:lpstr>
      <vt:lpstr>fachstudienbegleitend</vt:lpstr>
      <vt:lpstr>3. Praktika- intensive Phasen  Arbeitsaufwand LDM: 60 ECTS</vt:lpstr>
      <vt:lpstr>Aufwand Berufspraktikum 1 2 Fächer-Diplom</vt:lpstr>
      <vt:lpstr>210 Arbeitsstunden ...</vt:lpstr>
      <vt:lpstr>Organisation </vt:lpstr>
      <vt:lpstr>Praktikumsorte &amp; Personen</vt:lpstr>
      <vt:lpstr>PowerPoint-Präsentation</vt:lpstr>
      <vt:lpstr>Andere Praxislehrpersonen?</vt:lpstr>
      <vt:lpstr>Praktikum anmelden</vt:lpstr>
      <vt:lpstr>Aufgaben im Praktikum</vt:lpstr>
      <vt:lpstr>Praktikumsauswertung</vt:lpstr>
      <vt:lpstr>Praktikumsvalidierung</vt:lpstr>
      <vt:lpstr>4. Besonderes</vt:lpstr>
      <vt:lpstr>PowerPoint-Präsentation</vt:lpstr>
      <vt:lpstr>IKT-Szenario im Praktikum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Praktika  LDM, Universität Freiburg</dc:title>
  <dc:creator>Microsoft Office-Anwender</dc:creator>
  <cp:lastModifiedBy>ROUBATY Theresa</cp:lastModifiedBy>
  <cp:revision>92</cp:revision>
  <cp:lastPrinted>2018-06-29T12:11:36Z</cp:lastPrinted>
  <dcterms:created xsi:type="dcterms:W3CDTF">2018-09-17T12:18:20Z</dcterms:created>
  <dcterms:modified xsi:type="dcterms:W3CDTF">2023-09-04T15:04:55Z</dcterms:modified>
</cp:coreProperties>
</file>