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p:restoredTop sz="94648"/>
  </p:normalViewPr>
  <p:slideViewPr>
    <p:cSldViewPr snapToGrid="0" snapToObjects="1">
      <p:cViewPr varScale="1">
        <p:scale>
          <a:sx n="117" d="100"/>
          <a:sy n="117" d="100"/>
        </p:scale>
        <p:origin x="31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11/22/21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11/22/21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11/22/21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11/22/21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11/22/21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8. November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zweite Figur: BAROCO</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661838"/>
            <a:ext cx="9659006" cy="4524315"/>
          </a:xfrm>
          <a:prstGeom prst="rect">
            <a:avLst/>
          </a:prstGeom>
          <a:noFill/>
        </p:spPr>
        <p:txBody>
          <a:bodyPr wrap="square">
            <a:spAutoFit/>
          </a:bodyPr>
          <a:lstStyle/>
          <a:p>
            <a:r>
              <a:rPr lang="de-DE" sz="2400" dirty="0">
                <a:solidFill>
                  <a:srgbClr val="FFFF00"/>
                </a:solidFill>
                <a:latin typeface="Bodoni 72 Oldstyle Book" pitchFamily="2" charset="0"/>
              </a:rPr>
              <a:t>Wiederum: wenn M jedem N zukommt, einem gewissen X aber nicht zukommt, ist es notwendig, dass N einem gewissen X nicht zukommt. Denn wenn es jedem X zukommt und M wird von jedem N ausgesagt, muss M jedem X zukommen. Es wurde aber angenommen, dass es einigen X nicht zukommt. </a:t>
            </a:r>
            <a:r>
              <a:rPr lang="de-DE" sz="2400" dirty="0" err="1">
                <a:solidFill>
                  <a:srgbClr val="FFFF00"/>
                </a:solidFill>
                <a:latin typeface="Bodoni 72 Oldstyle Book" pitchFamily="2" charset="0"/>
              </a:rPr>
              <a:t>And</a:t>
            </a:r>
            <a:r>
              <a:rPr lang="de-DE" sz="2400" dirty="0">
                <a:solidFill>
                  <a:srgbClr val="FFFF00"/>
                </a:solidFill>
                <a:latin typeface="Bodoni 72 Oldstyle Book" pitchFamily="2" charset="0"/>
              </a:rPr>
              <a:t> wenn M jedem N aber nicht jedem X zukommt, wird es eine Deduktion mit der Konklusion geben, dass N nicht jedem X zukommt: der Beweis ist derselbe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1.5, 27a36–27b3). </a:t>
            </a:r>
          </a:p>
          <a:p>
            <a:endParaRPr lang="de-DE" sz="2400" dirty="0">
              <a:solidFill>
                <a:srgbClr val="FFFF00"/>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Die Gültigkeit von BAROCO wird durch </a:t>
            </a:r>
            <a:r>
              <a:rPr lang="de-DE" sz="2400" i="1" dirty="0" err="1">
                <a:solidFill>
                  <a:schemeClr val="bg1"/>
                </a:solidFill>
                <a:latin typeface="Bodoni 72 Oldstyle Book" pitchFamily="2" charset="0"/>
              </a:rPr>
              <a:t>reductio</a:t>
            </a:r>
            <a:r>
              <a:rPr lang="de-DE" sz="2400" i="1" dirty="0">
                <a:solidFill>
                  <a:schemeClr val="bg1"/>
                </a:solidFill>
                <a:latin typeface="Bodoni 72 Oldstyle Book" pitchFamily="2" charset="0"/>
              </a:rPr>
              <a:t> ad </a:t>
            </a:r>
            <a:r>
              <a:rPr lang="de-DE" sz="2400" i="1" dirty="0" err="1">
                <a:solidFill>
                  <a:schemeClr val="bg1"/>
                </a:solidFill>
                <a:latin typeface="Bodoni 72 Oldstyle Book" pitchFamily="2" charset="0"/>
              </a:rPr>
              <a:t>impossibile</a:t>
            </a:r>
            <a:r>
              <a:rPr lang="de-DE" sz="2400" dirty="0">
                <a:solidFill>
                  <a:schemeClr val="bg1"/>
                </a:solidFill>
                <a:latin typeface="Bodoni 72 Oldstyle Book" pitchFamily="2" charset="0"/>
              </a:rPr>
              <a:t> bewiesen, da eine direkte Deduktion durch Konversion unmöglich ist (</a:t>
            </a:r>
            <a:r>
              <a:rPr lang="de-DE" sz="2400" dirty="0" err="1">
                <a:solidFill>
                  <a:schemeClr val="bg1"/>
                </a:solidFill>
                <a:latin typeface="Bodoni 72 Oldstyle Book" pitchFamily="2" charset="0"/>
              </a:rPr>
              <a:t>Striker</a:t>
            </a:r>
            <a:r>
              <a:rPr lang="de-DE" sz="2400" dirty="0">
                <a:solidFill>
                  <a:schemeClr val="bg1"/>
                </a:solidFill>
                <a:latin typeface="Bodoni 72 Oldstyle Book" pitchFamily="2" charset="0"/>
              </a:rPr>
              <a:t> 2009, 102). </a:t>
            </a: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9085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9498" y="552104"/>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dritte Figur</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134097" y="1225689"/>
            <a:ext cx="9659006" cy="6370975"/>
          </a:xfrm>
          <a:prstGeom prst="rect">
            <a:avLst/>
          </a:prstGeom>
          <a:noFill/>
        </p:spPr>
        <p:txBody>
          <a:bodyPr wrap="square">
            <a:spAutoFit/>
          </a:bodyPr>
          <a:lstStyle/>
          <a:p>
            <a:r>
              <a:rPr lang="de-DE" sz="2400" dirty="0">
                <a:solidFill>
                  <a:srgbClr val="FFFF00"/>
                </a:solidFill>
                <a:latin typeface="Bodoni 72 Oldstyle Book" pitchFamily="2" charset="0"/>
              </a:rPr>
              <a:t>Wenn ein Term jedem, der andere aber keinem vom selbigen zukommt, oder wenn beide allem oder keinem zukommt, nenne ich die Figur, die auf diese Weise entsteht, die dritte. In dieser Figur nenne ich denjenigen Term den mittleren, von dem beide prädizierte Terme ausgesagt werden, die prädizierten Terme nenne ich aber die </a:t>
            </a:r>
            <a:r>
              <a:rPr lang="de-DE" sz="2400" dirty="0" err="1">
                <a:solidFill>
                  <a:srgbClr val="FFFF00"/>
                </a:solidFill>
                <a:latin typeface="Bodoni 72 Oldstyle Book" pitchFamily="2" charset="0"/>
              </a:rPr>
              <a:t>Ausserterme</a:t>
            </a:r>
            <a:r>
              <a:rPr lang="de-DE" sz="2400" dirty="0">
                <a:solidFill>
                  <a:srgbClr val="FFFF00"/>
                </a:solidFill>
                <a:latin typeface="Bodoni 72 Oldstyle Book" pitchFamily="2" charset="0"/>
              </a:rPr>
              <a:t>. Der </a:t>
            </a:r>
            <a:r>
              <a:rPr lang="de-DE" sz="2400" dirty="0" err="1">
                <a:solidFill>
                  <a:srgbClr val="FFFF00"/>
                </a:solidFill>
                <a:latin typeface="Bodoni 72 Oldstyle Book" pitchFamily="2" charset="0"/>
              </a:rPr>
              <a:t>grössere</a:t>
            </a:r>
            <a:r>
              <a:rPr lang="de-DE" sz="2400" dirty="0">
                <a:solidFill>
                  <a:srgbClr val="FFFF00"/>
                </a:solidFill>
                <a:latin typeface="Bodoni 72 Oldstyle Book" pitchFamily="2" charset="0"/>
              </a:rPr>
              <a:t>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ist derjenige, der weiter weg ist vom mittleren Term, der kleinere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ist näher am Mittelterm dran. Der Mittelterm ist </a:t>
            </a:r>
            <a:r>
              <a:rPr lang="de-DE" sz="2400" dirty="0" err="1">
                <a:solidFill>
                  <a:srgbClr val="FFFF00"/>
                </a:solidFill>
                <a:latin typeface="Bodoni 72 Oldstyle Book" pitchFamily="2" charset="0"/>
              </a:rPr>
              <a:t>ausserhalb</a:t>
            </a:r>
            <a:r>
              <a:rPr lang="de-DE" sz="2400" dirty="0">
                <a:solidFill>
                  <a:srgbClr val="FFFF00"/>
                </a:solidFill>
                <a:latin typeface="Bodoni 72 Oldstyle Book" pitchFamily="2" charset="0"/>
              </a:rPr>
              <a:t> der </a:t>
            </a:r>
            <a:r>
              <a:rPr lang="de-DE" sz="2400" dirty="0" err="1">
                <a:solidFill>
                  <a:srgbClr val="FFFF00"/>
                </a:solidFill>
                <a:latin typeface="Bodoni 72 Oldstyle Book" pitchFamily="2" charset="0"/>
              </a:rPr>
              <a:t>Aussenterme</a:t>
            </a:r>
            <a:r>
              <a:rPr lang="de-DE" sz="2400" dirty="0">
                <a:solidFill>
                  <a:srgbClr val="FFFF00"/>
                </a:solidFill>
                <a:latin typeface="Bodoni 72 Oldstyle Book" pitchFamily="2" charset="0"/>
              </a:rPr>
              <a:t> und hat die letzte Position. Es gibt keine vollständige Deduktion in dieser Figur, aber eine Deduktion ist möglich sowohl wenn die Terme allgemein sind in Bezug auf den mittleren Term, also auch wenn sie es nicht sind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1.6, 28a10–18). </a:t>
            </a:r>
          </a:p>
          <a:p>
            <a:endParaRPr lang="de-DE" sz="2400" dirty="0">
              <a:solidFill>
                <a:srgbClr val="FFFF00"/>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Die relative Nähe der Terme zueinander ergibt sich aus der Reihe P–R–S, wo P der </a:t>
            </a:r>
            <a:r>
              <a:rPr lang="de-DE" sz="2400" dirty="0" err="1">
                <a:solidFill>
                  <a:schemeClr val="bg1"/>
                </a:solidFill>
                <a:latin typeface="Bodoni 72 Oldstyle Book" pitchFamily="2" charset="0"/>
              </a:rPr>
              <a:t>grössere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Aussenterm</a:t>
            </a:r>
            <a:r>
              <a:rPr lang="de-DE" sz="2400" dirty="0">
                <a:solidFill>
                  <a:schemeClr val="bg1"/>
                </a:solidFill>
                <a:latin typeface="Bodoni 72 Oldstyle Book" pitchFamily="2" charset="0"/>
              </a:rPr>
              <a:t> ist, R der kleinere </a:t>
            </a:r>
            <a:r>
              <a:rPr lang="de-DE" sz="2400" dirty="0" err="1">
                <a:solidFill>
                  <a:schemeClr val="bg1"/>
                </a:solidFill>
                <a:latin typeface="Bodoni 72 Oldstyle Book" pitchFamily="2" charset="0"/>
              </a:rPr>
              <a:t>Aussenterm</a:t>
            </a:r>
            <a:r>
              <a:rPr lang="de-DE" sz="2400" dirty="0">
                <a:solidFill>
                  <a:schemeClr val="bg1"/>
                </a:solidFill>
                <a:latin typeface="Bodoni 72 Oldstyle Book" pitchFamily="2" charset="0"/>
              </a:rPr>
              <a:t>, und S der Mittelterm. Auch diese Bestimmung der Terme ist eine syntaktische (wie bei der zweiten Figur). </a:t>
            </a: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16894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9498" y="552104"/>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dritte Figur: </a:t>
            </a:r>
            <a:r>
              <a:rPr lang="de-DE" sz="2800" cap="small" dirty="0" err="1">
                <a:solidFill>
                  <a:schemeClr val="bg1"/>
                </a:solidFill>
                <a:latin typeface="Bodoni 72 Oldstyle Book" pitchFamily="2" charset="0"/>
                <a:ea typeface="New Athena Unicode" charset="0"/>
                <a:cs typeface="New Athena Unicode" charset="0"/>
              </a:rPr>
              <a:t>Darapti</a:t>
            </a:r>
            <a:r>
              <a:rPr lang="de-DE" sz="2800" cap="small" dirty="0">
                <a:solidFill>
                  <a:schemeClr val="bg1"/>
                </a:solidFill>
                <a:latin typeface="Bodoni 72 Oldstyle Book" pitchFamily="2" charset="0"/>
                <a:ea typeface="New Athena Unicode" charset="0"/>
                <a:cs typeface="New Athena Unicode" charset="0"/>
              </a:rPr>
              <a:t> – Der direkte Beweis</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FC09768-7632-A641-9684-ACB5B1853576}"/>
                  </a:ext>
                </a:extLst>
              </p:cNvPr>
              <p:cNvSpPr txBox="1"/>
              <p:nvPr/>
            </p:nvSpPr>
            <p:spPr>
              <a:xfrm>
                <a:off x="1134097" y="1225689"/>
                <a:ext cx="9659006" cy="5262979"/>
              </a:xfrm>
              <a:prstGeom prst="rect">
                <a:avLst/>
              </a:prstGeom>
              <a:noFill/>
            </p:spPr>
            <p:txBody>
              <a:bodyPr wrap="square">
                <a:spAutoFit/>
              </a:bodyPr>
              <a:lstStyle/>
              <a:p>
                <a:r>
                  <a:rPr lang="de-DE" sz="2400" dirty="0">
                    <a:solidFill>
                      <a:srgbClr val="FFFF00"/>
                    </a:solidFill>
                    <a:latin typeface="Bodoni 72 Oldstyle Book" pitchFamily="2" charset="0"/>
                  </a:rPr>
                  <a:t>Wenn sie allgemein sind, dann, wenn sowohl P als auch R jedem S zukommen, folgt es, dass P einem gewissen R notwendigerweise zukommt. Da ja die bejahende Prämisse sich konvertieren lässt, wird S einem gewissen R zukommen, so dass – da P jedem S zukommt, und S irgendeinem P –  es notwendig ist, dass P einem gewissen R zukommt. Denn eine Deduktion kommt durch die erste Figur zustande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1.6, 28a17–22). </a:t>
                </a:r>
              </a:p>
              <a:p>
                <a:endParaRPr lang="de-DE" sz="2400" dirty="0">
                  <a:solidFill>
                    <a:srgbClr val="FFFF00"/>
                  </a:solidFill>
                  <a:latin typeface="Bodoni 72 Oldstyle Book" pitchFamily="2" charset="0"/>
                </a:endParaRPr>
              </a:p>
              <a:p>
                <a:r>
                  <a:rPr lang="de-DE" sz="2400" dirty="0" err="1">
                    <a:solidFill>
                      <a:schemeClr val="bg1"/>
                    </a:solidFill>
                    <a:latin typeface="Bodoni 72 Oldstyle Book" pitchFamily="2" charset="0"/>
                  </a:rPr>
                  <a:t>PaS</a:t>
                </a:r>
                <a:r>
                  <a:rPr lang="de-DE" sz="2400" dirty="0">
                    <a:solidFill>
                      <a:schemeClr val="bg1"/>
                    </a:solidFill>
                    <a:latin typeface="Bodoni 72 Oldstyle Book" pitchFamily="2" charset="0"/>
                  </a:rPr>
                  <a:t> &amp; </a:t>
                </a: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a:t>
                </a:r>
                <a14:m>
                  <m:oMath xmlns:m="http://schemas.openxmlformats.org/officeDocument/2006/math">
                    <m:r>
                      <a:rPr lang="de-DE" sz="2400" i="1" smtClean="0">
                        <a:solidFill>
                          <a:schemeClr val="bg1"/>
                        </a:solidFill>
                        <a:latin typeface="Cambria Math" panose="02040503050406030204" pitchFamily="18" charset="0"/>
                        <a:ea typeface="Cambria Math" panose="02040503050406030204" pitchFamily="18" charset="0"/>
                      </a:rPr>
                      <m:t>→</m:t>
                    </m:r>
                  </m:oMath>
                </a14:m>
                <a:r>
                  <a:rPr lang="de-DE" sz="2400" dirty="0">
                    <a:solidFill>
                      <a:schemeClr val="bg1"/>
                    </a:solidFill>
                    <a:latin typeface="Bodoni 72 Oldstyle Book" pitchFamily="2" charset="0"/>
                  </a:rPr>
                  <a:t> PiR</a:t>
                </a:r>
              </a:p>
              <a:p>
                <a:pPr marL="457200" indent="-457200">
                  <a:buAutoNum type="arabicPeriod"/>
                </a:pPr>
                <a:r>
                  <a:rPr lang="de-DE" sz="2400" dirty="0" err="1">
                    <a:solidFill>
                      <a:schemeClr val="bg1"/>
                    </a:solidFill>
                    <a:latin typeface="Bodoni 72 Oldstyle Book" pitchFamily="2" charset="0"/>
                  </a:rPr>
                  <a:t>PaS</a:t>
                </a:r>
                <a:r>
                  <a:rPr lang="de-DE" sz="2400" dirty="0">
                    <a:solidFill>
                      <a:schemeClr val="bg1"/>
                    </a:solidFill>
                    <a:latin typeface="Bodoni 72 Oldstyle Book" pitchFamily="2" charset="0"/>
                  </a:rPr>
                  <a:t>		Prämisse 1</a:t>
                </a:r>
              </a:p>
              <a:p>
                <a:pPr marL="457200" indent="-457200">
                  <a:buAutoNum type="arabicPeriod"/>
                </a:pP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Prämisse 2</a:t>
                </a:r>
              </a:p>
              <a:p>
                <a:pPr marL="457200" indent="-457200">
                  <a:buAutoNum type="arabicPeriod"/>
                </a:pPr>
                <a:r>
                  <a:rPr lang="de-DE" sz="2400" dirty="0" err="1">
                    <a:solidFill>
                      <a:schemeClr val="bg1"/>
                    </a:solidFill>
                    <a:latin typeface="Bodoni 72 Oldstyle Book" pitchFamily="2" charset="0"/>
                  </a:rPr>
                  <a:t>SiR</a:t>
                </a:r>
                <a:r>
                  <a:rPr lang="de-DE" sz="2400" dirty="0">
                    <a:solidFill>
                      <a:schemeClr val="bg1"/>
                    </a:solidFill>
                    <a:latin typeface="Bodoni 72 Oldstyle Book" pitchFamily="2" charset="0"/>
                  </a:rPr>
                  <a:t>		aus 2 durch a-Konversion</a:t>
                </a:r>
              </a:p>
              <a:p>
                <a:pPr marL="457200" indent="-457200">
                  <a:buAutoNum type="arabicPeriod"/>
                </a:pPr>
                <a:r>
                  <a:rPr lang="de-DE" sz="2400" dirty="0" err="1">
                    <a:solidFill>
                      <a:schemeClr val="bg1"/>
                    </a:solidFill>
                    <a:latin typeface="Bodoni 72 Oldstyle Book" pitchFamily="2" charset="0"/>
                  </a:rPr>
                  <a:t>PiR</a:t>
                </a:r>
                <a:r>
                  <a:rPr lang="de-DE" sz="2400" dirty="0">
                    <a:solidFill>
                      <a:schemeClr val="bg1"/>
                    </a:solidFill>
                    <a:latin typeface="Bodoni 72 Oldstyle Book" pitchFamily="2" charset="0"/>
                  </a:rPr>
                  <a:t>		aus 1 und 3, </a:t>
                </a:r>
                <a:r>
                  <a:rPr lang="de-DE" sz="2400" dirty="0" err="1">
                    <a:solidFill>
                      <a:schemeClr val="bg1"/>
                    </a:solidFill>
                    <a:latin typeface="Bodoni 72 Oldstyle Book" pitchFamily="2" charset="0"/>
                  </a:rPr>
                  <a:t>Darii</a:t>
                </a:r>
                <a:endParaRPr lang="de-DE" sz="2400" dirty="0">
                  <a:solidFill>
                    <a:schemeClr val="bg1"/>
                  </a:solidFill>
                  <a:latin typeface="Bodoni 72 Oldstyle Book" pitchFamily="2" charset="0"/>
                </a:endParaRP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mc:Choice>
        <mc:Fallback xmlns="">
          <p:sp>
            <p:nvSpPr>
              <p:cNvPr id="19" name="TextBox 18">
                <a:extLst>
                  <a:ext uri="{FF2B5EF4-FFF2-40B4-BE49-F238E27FC236}">
                    <a16:creationId xmlns:a16="http://schemas.microsoft.com/office/drawing/2014/main" id="{CFC09768-7632-A641-9684-ACB5B1853576}"/>
                  </a:ext>
                </a:extLst>
              </p:cNvPr>
              <p:cNvSpPr txBox="1">
                <a:spLocks noRot="1" noChangeAspect="1" noMove="1" noResize="1" noEditPoints="1" noAdjustHandles="1" noChangeArrowheads="1" noChangeShapeType="1" noTextEdit="1"/>
              </p:cNvSpPr>
              <p:nvPr/>
            </p:nvSpPr>
            <p:spPr>
              <a:xfrm>
                <a:off x="1134097" y="1225689"/>
                <a:ext cx="9659006" cy="5262979"/>
              </a:xfrm>
              <a:prstGeom prst="rect">
                <a:avLst/>
              </a:prstGeom>
              <a:blipFill>
                <a:blip r:embed="rId2"/>
                <a:stretch>
                  <a:fillRect l="-1050" t="-964" r="-1312"/>
                </a:stretch>
              </a:blipFill>
            </p:spPr>
            <p:txBody>
              <a:bodyPr/>
              <a:lstStyle/>
              <a:p>
                <a:r>
                  <a:rPr lang="en-CH">
                    <a:noFill/>
                  </a:rPr>
                  <a:t> </a:t>
                </a:r>
              </a:p>
            </p:txBody>
          </p:sp>
        </mc:Fallback>
      </mc:AlternateContent>
    </p:spTree>
    <p:extLst>
      <p:ext uri="{BB962C8B-B14F-4D97-AF65-F5344CB8AC3E}">
        <p14:creationId xmlns:p14="http://schemas.microsoft.com/office/powerpoint/2010/main" val="11332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213250" y="478532"/>
            <a:ext cx="9500700"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dritte Figur: </a:t>
            </a:r>
            <a:r>
              <a:rPr lang="de-DE" sz="2800" cap="small" dirty="0" err="1">
                <a:solidFill>
                  <a:schemeClr val="bg1"/>
                </a:solidFill>
                <a:latin typeface="Bodoni 72 Oldstyle Book" pitchFamily="2" charset="0"/>
                <a:ea typeface="New Athena Unicode" charset="0"/>
                <a:cs typeface="New Athena Unicode" charset="0"/>
              </a:rPr>
              <a:t>Darapti</a:t>
            </a:r>
            <a:r>
              <a:rPr lang="de-DE" sz="2800" cap="small" dirty="0">
                <a:solidFill>
                  <a:schemeClr val="bg1"/>
                </a:solidFill>
                <a:latin typeface="Bodoni 72 Oldstyle Book" pitchFamily="2" charset="0"/>
                <a:ea typeface="New Athena Unicode" charset="0"/>
                <a:cs typeface="New Athena Unicode" charset="0"/>
              </a:rPr>
              <a:t> – Der Beweis durch </a:t>
            </a:r>
            <a:r>
              <a:rPr lang="de-DE" sz="2800" cap="small" dirty="0" err="1">
                <a:solidFill>
                  <a:schemeClr val="bg1"/>
                </a:solidFill>
                <a:latin typeface="Bodoni 72 Oldstyle Book" pitchFamily="2" charset="0"/>
                <a:ea typeface="New Athena Unicode" charset="0"/>
                <a:cs typeface="New Athena Unicode" charset="0"/>
              </a:rPr>
              <a:t>aufstellung</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FC09768-7632-A641-9684-ACB5B1853576}"/>
                  </a:ext>
                </a:extLst>
              </p:cNvPr>
              <p:cNvSpPr txBox="1"/>
              <p:nvPr/>
            </p:nvSpPr>
            <p:spPr>
              <a:xfrm>
                <a:off x="1134097" y="1095060"/>
                <a:ext cx="9659006" cy="6278642"/>
              </a:xfrm>
              <a:prstGeom prst="rect">
                <a:avLst/>
              </a:prstGeom>
              <a:noFill/>
            </p:spPr>
            <p:txBody>
              <a:bodyPr wrap="square">
                <a:spAutoFit/>
              </a:bodyPr>
              <a:lstStyle/>
              <a:p>
                <a:r>
                  <a:rPr lang="de-DE" sz="2400" dirty="0">
                    <a:solidFill>
                      <a:srgbClr val="FFFF00"/>
                    </a:solidFill>
                    <a:latin typeface="Bodoni 72 Oldstyle Book" pitchFamily="2" charset="0"/>
                  </a:rPr>
                  <a:t>Es ist auch möglich, den Beweis durch das Unmögliche oder durch Aufstellung. Denn wenn beide jedem S zukommen, wenn man irgend ein S herausnimmt, zum Beispiel N, wir diesem sowohl P als auch R zukommen, so dass P einem gewissen R zukommen wird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1.6, 28a22–26). </a:t>
                </a:r>
              </a:p>
              <a:p>
                <a:endParaRPr lang="de-DE" sz="2400" dirty="0">
                  <a:solidFill>
                    <a:srgbClr val="FFFF00"/>
                  </a:solidFill>
                  <a:latin typeface="Bodoni 72 Oldstyle Book" pitchFamily="2" charset="0"/>
                </a:endParaRPr>
              </a:p>
              <a:p>
                <a:r>
                  <a:rPr lang="de-DE" dirty="0" err="1">
                    <a:solidFill>
                      <a:schemeClr val="bg1"/>
                    </a:solidFill>
                    <a:latin typeface="Bodoni 72 Oldstyle Book" pitchFamily="2" charset="0"/>
                  </a:rPr>
                  <a:t>PaS</a:t>
                </a:r>
                <a:r>
                  <a:rPr lang="de-DE" dirty="0">
                    <a:solidFill>
                      <a:schemeClr val="bg1"/>
                    </a:solidFill>
                    <a:latin typeface="Bodoni 72 Oldstyle Book" pitchFamily="2" charset="0"/>
                  </a:rPr>
                  <a:t> &amp; </a:t>
                </a:r>
                <a:r>
                  <a:rPr lang="de-DE" dirty="0" err="1">
                    <a:solidFill>
                      <a:schemeClr val="bg1"/>
                    </a:solidFill>
                    <a:latin typeface="Bodoni 72 Oldstyle Book" pitchFamily="2" charset="0"/>
                  </a:rPr>
                  <a:t>RaS</a:t>
                </a:r>
                <a:r>
                  <a:rPr lang="de-DE" dirty="0">
                    <a:solidFill>
                      <a:schemeClr val="bg1"/>
                    </a:solidFill>
                    <a:latin typeface="Bodoni 72 Oldstyle Book" pitchFamily="2" charset="0"/>
                  </a:rPr>
                  <a:t> </a:t>
                </a:r>
                <a14:m>
                  <m:oMath xmlns:m="http://schemas.openxmlformats.org/officeDocument/2006/math">
                    <m:r>
                      <a:rPr lang="de-DE" i="1" smtClean="0">
                        <a:solidFill>
                          <a:schemeClr val="bg1"/>
                        </a:solidFill>
                        <a:latin typeface="Cambria Math" panose="02040503050406030204" pitchFamily="18" charset="0"/>
                        <a:ea typeface="Cambria Math" panose="02040503050406030204" pitchFamily="18" charset="0"/>
                      </a:rPr>
                      <m:t>→</m:t>
                    </m:r>
                  </m:oMath>
                </a14:m>
                <a:r>
                  <a:rPr lang="de-DE" dirty="0">
                    <a:solidFill>
                      <a:schemeClr val="bg1"/>
                    </a:solidFill>
                    <a:latin typeface="Bodoni 72 Oldstyle Book" pitchFamily="2" charset="0"/>
                  </a:rPr>
                  <a:t> PiR</a:t>
                </a:r>
              </a:p>
              <a:p>
                <a:pPr marL="457200" indent="-457200">
                  <a:buAutoNum type="arabicPeriod"/>
                </a:pPr>
                <a:r>
                  <a:rPr lang="de-DE" dirty="0" err="1">
                    <a:solidFill>
                      <a:schemeClr val="bg1"/>
                    </a:solidFill>
                    <a:latin typeface="Bodoni 72 Oldstyle Book" pitchFamily="2" charset="0"/>
                  </a:rPr>
                  <a:t>PaS</a:t>
                </a:r>
                <a:r>
                  <a:rPr lang="de-DE" dirty="0">
                    <a:solidFill>
                      <a:schemeClr val="bg1"/>
                    </a:solidFill>
                    <a:latin typeface="Bodoni 72 Oldstyle Book" pitchFamily="2" charset="0"/>
                  </a:rPr>
                  <a:t>		Prämisse 1</a:t>
                </a:r>
              </a:p>
              <a:p>
                <a:pPr marL="457200" indent="-457200">
                  <a:buAutoNum type="arabicPeriod"/>
                </a:pPr>
                <a:r>
                  <a:rPr lang="de-DE" dirty="0" err="1">
                    <a:solidFill>
                      <a:schemeClr val="bg1"/>
                    </a:solidFill>
                    <a:latin typeface="Bodoni 72 Oldstyle Book" pitchFamily="2" charset="0"/>
                  </a:rPr>
                  <a:t>RaS</a:t>
                </a:r>
                <a:r>
                  <a:rPr lang="de-DE" dirty="0">
                    <a:solidFill>
                      <a:schemeClr val="bg1"/>
                    </a:solidFill>
                    <a:latin typeface="Bodoni 72 Oldstyle Book" pitchFamily="2" charset="0"/>
                  </a:rPr>
                  <a:t>		Prämisse 2</a:t>
                </a:r>
                <a:endParaRPr lang="el-GR" dirty="0">
                  <a:solidFill>
                    <a:schemeClr val="bg1"/>
                  </a:solidFill>
                  <a:latin typeface="Bodoni 72 Oldstyle Book" pitchFamily="2" charset="0"/>
                </a:endParaRPr>
              </a:p>
              <a:p>
                <a:pPr marL="457200" indent="-457200">
                  <a:buAutoNum type="arabicPeriod"/>
                </a:pPr>
                <a14:m>
                  <m:oMath xmlns:m="http://schemas.openxmlformats.org/officeDocument/2006/math">
                    <m:r>
                      <a:rPr lang="de-DE" i="1" dirty="0">
                        <a:solidFill>
                          <a:schemeClr val="bg1"/>
                        </a:solidFill>
                        <a:latin typeface="Cambria Math" panose="02040503050406030204" pitchFamily="18" charset="0"/>
                        <a:ea typeface="Cambria Math" panose="02040503050406030204" pitchFamily="18" charset="0"/>
                      </a:rPr>
                      <m:t>∃</m:t>
                    </m:r>
                  </m:oMath>
                </a14:m>
                <a:r>
                  <a:rPr lang="de-CH" dirty="0">
                    <a:solidFill>
                      <a:schemeClr val="bg1"/>
                    </a:solidFill>
                    <a:latin typeface="Bodoni 72 Oldstyle Book" pitchFamily="2" charset="0"/>
                  </a:rPr>
                  <a:t>xSx		</a:t>
                </a:r>
                <a:r>
                  <a:rPr lang="de-DE" dirty="0">
                    <a:solidFill>
                      <a:schemeClr val="bg1"/>
                    </a:solidFill>
                    <a:latin typeface="Bodoni 72 Oldstyle Book" pitchFamily="2" charset="0"/>
                  </a:rPr>
                  <a:t>Durch Aufstellung (</a:t>
                </a:r>
                <a:r>
                  <a:rPr lang="de-DE" dirty="0" err="1">
                    <a:solidFill>
                      <a:schemeClr val="bg1"/>
                    </a:solidFill>
                    <a:latin typeface="New Athena Unicode" pitchFamily="2" charset="77"/>
                    <a:ea typeface="New Athena Unicode" pitchFamily="2" charset="77"/>
                  </a:rPr>
                  <a:t>ἔ</a:t>
                </a:r>
                <a:r>
                  <a:rPr lang="el-GR" dirty="0" err="1">
                    <a:solidFill>
                      <a:schemeClr val="bg1"/>
                    </a:solidFill>
                    <a:latin typeface="New Athena Unicode" pitchFamily="2" charset="77"/>
                    <a:ea typeface="New Athena Unicode" pitchFamily="2" charset="77"/>
                  </a:rPr>
                  <a:t>κθεσις</a:t>
                </a:r>
                <a:r>
                  <a:rPr lang="de-DE" dirty="0">
                    <a:solidFill>
                      <a:schemeClr val="bg1"/>
                    </a:solidFill>
                    <a:latin typeface="Bodoni 72 Oldstyle Book" pitchFamily="2" charset="0"/>
                  </a:rPr>
                  <a:t>)</a:t>
                </a:r>
              </a:p>
              <a:p>
                <a:pPr marL="457200" indent="-457200">
                  <a:buAutoNum type="arabicPeriod"/>
                </a:pPr>
                <a:r>
                  <a:rPr lang="de-DE" dirty="0" err="1">
                    <a:solidFill>
                      <a:schemeClr val="bg1"/>
                    </a:solidFill>
                    <a:latin typeface="Bodoni 72 Oldstyle Book" pitchFamily="2" charset="0"/>
                  </a:rPr>
                  <a:t>Sn</a:t>
                </a:r>
                <a:r>
                  <a:rPr lang="de-DE" dirty="0">
                    <a:solidFill>
                      <a:schemeClr val="bg1"/>
                    </a:solidFill>
                    <a:latin typeface="Bodoni 72 Oldstyle Book" pitchFamily="2" charset="0"/>
                  </a:rPr>
                  <a:t>		Durch Aufstellung (</a:t>
                </a:r>
                <a:r>
                  <a:rPr lang="de-DE" dirty="0" err="1">
                    <a:solidFill>
                      <a:schemeClr val="bg1"/>
                    </a:solidFill>
                    <a:latin typeface="New Athena Unicode" pitchFamily="2" charset="77"/>
                    <a:ea typeface="New Athena Unicode" pitchFamily="2" charset="77"/>
                  </a:rPr>
                  <a:t>ἔ</a:t>
                </a:r>
                <a:r>
                  <a:rPr lang="el-GR" dirty="0" err="1">
                    <a:solidFill>
                      <a:schemeClr val="bg1"/>
                    </a:solidFill>
                    <a:latin typeface="New Athena Unicode" pitchFamily="2" charset="77"/>
                    <a:ea typeface="New Athena Unicode" pitchFamily="2" charset="77"/>
                  </a:rPr>
                  <a:t>κθεσις</a:t>
                </a:r>
                <a:r>
                  <a:rPr lang="de-DE" dirty="0">
                    <a:solidFill>
                      <a:schemeClr val="bg1"/>
                    </a:solidFill>
                    <a:latin typeface="Bodoni 72 Oldstyle Book" pitchFamily="2" charset="0"/>
                  </a:rPr>
                  <a:t>)</a:t>
                </a:r>
              </a:p>
              <a:p>
                <a:pPr marL="457200" indent="-457200">
                  <a:buAutoNum type="arabicPeriod"/>
                </a:pPr>
                <a:r>
                  <a:rPr lang="de-DE" dirty="0" err="1">
                    <a:solidFill>
                      <a:schemeClr val="bg1"/>
                    </a:solidFill>
                    <a:latin typeface="Bodoni 72 Oldstyle Book" pitchFamily="2" charset="0"/>
                  </a:rPr>
                  <a:t>Sn</a:t>
                </a:r>
                <a:r>
                  <a:rPr lang="de-DE" dirty="0">
                    <a:solidFill>
                      <a:schemeClr val="bg1"/>
                    </a:solidFill>
                    <a:latin typeface="Bodoni 72 Oldstyle Book" pitchFamily="2" charset="0"/>
                  </a:rPr>
                  <a:t> </a:t>
                </a:r>
                <a14:m>
                  <m:oMath xmlns:m="http://schemas.openxmlformats.org/officeDocument/2006/math">
                    <m:r>
                      <a:rPr lang="de-DE" i="1" smtClean="0">
                        <a:solidFill>
                          <a:schemeClr val="bg1"/>
                        </a:solidFill>
                        <a:latin typeface="Cambria Math" panose="02040503050406030204" pitchFamily="18" charset="0"/>
                        <a:ea typeface="Cambria Math" panose="02040503050406030204" pitchFamily="18" charset="0"/>
                      </a:rPr>
                      <m:t>⊃</m:t>
                    </m:r>
                  </m:oMath>
                </a14:m>
                <a:r>
                  <a:rPr lang="de-DE" dirty="0">
                    <a:solidFill>
                      <a:schemeClr val="bg1"/>
                    </a:solidFill>
                    <a:latin typeface="Bodoni 72 Oldstyle Book" pitchFamily="2" charset="0"/>
                  </a:rPr>
                  <a:t> Pn	Aus 1, </a:t>
                </a:r>
                <a:r>
                  <a:rPr lang="de-DE" dirty="0" err="1">
                    <a:solidFill>
                      <a:schemeClr val="bg1"/>
                    </a:solidFill>
                    <a:latin typeface="Bodoni 72 Oldstyle Book" pitchFamily="2" charset="0"/>
                  </a:rPr>
                  <a:t>Allquantifikation</a:t>
                </a:r>
                <a:endParaRPr lang="de-DE" dirty="0">
                  <a:solidFill>
                    <a:schemeClr val="bg1"/>
                  </a:solidFill>
                  <a:latin typeface="Bodoni 72 Oldstyle Book" pitchFamily="2" charset="0"/>
                </a:endParaRPr>
              </a:p>
              <a:p>
                <a:pPr marL="457200" indent="-457200">
                  <a:buAutoNum type="arabicPeriod"/>
                </a:pPr>
                <a:r>
                  <a:rPr lang="de-DE" dirty="0" err="1">
                    <a:solidFill>
                      <a:schemeClr val="bg1"/>
                    </a:solidFill>
                    <a:latin typeface="Bodoni 72 Oldstyle Book" pitchFamily="2" charset="0"/>
                  </a:rPr>
                  <a:t>Pn</a:t>
                </a:r>
                <a:r>
                  <a:rPr lang="de-DE" dirty="0">
                    <a:solidFill>
                      <a:schemeClr val="bg1"/>
                    </a:solidFill>
                    <a:latin typeface="Bodoni 72 Oldstyle Book" pitchFamily="2" charset="0"/>
                  </a:rPr>
                  <a:t>		Aus 4 und 5, </a:t>
                </a:r>
                <a:r>
                  <a:rPr lang="de-DE" i="1" dirty="0" err="1">
                    <a:solidFill>
                      <a:schemeClr val="bg1"/>
                    </a:solidFill>
                    <a:latin typeface="Bodoni 72 Oldstyle Book" pitchFamily="2" charset="0"/>
                  </a:rPr>
                  <a:t>modus</a:t>
                </a:r>
                <a:r>
                  <a:rPr lang="de-DE" i="1" dirty="0">
                    <a:solidFill>
                      <a:schemeClr val="bg1"/>
                    </a:solidFill>
                    <a:latin typeface="Bodoni 72 Oldstyle Book" pitchFamily="2" charset="0"/>
                  </a:rPr>
                  <a:t> </a:t>
                </a:r>
                <a:r>
                  <a:rPr lang="de-DE" i="1" dirty="0" err="1">
                    <a:solidFill>
                      <a:schemeClr val="bg1"/>
                    </a:solidFill>
                    <a:latin typeface="Bodoni 72 Oldstyle Book" pitchFamily="2" charset="0"/>
                  </a:rPr>
                  <a:t>ponens</a:t>
                </a:r>
                <a:endParaRPr lang="de-DE" dirty="0">
                  <a:solidFill>
                    <a:schemeClr val="bg1"/>
                  </a:solidFill>
                  <a:latin typeface="Bodoni 72 Oldstyle Book" pitchFamily="2" charset="0"/>
                </a:endParaRPr>
              </a:p>
              <a:p>
                <a:pPr marL="457200" indent="-457200">
                  <a:buAutoNum type="arabicPeriod"/>
                </a:pPr>
                <a:r>
                  <a:rPr lang="de-DE" dirty="0" err="1">
                    <a:solidFill>
                      <a:schemeClr val="bg1"/>
                    </a:solidFill>
                    <a:latin typeface="Bodoni 72 Oldstyle Book" pitchFamily="2" charset="0"/>
                  </a:rPr>
                  <a:t>Sn</a:t>
                </a:r>
                <a:r>
                  <a:rPr lang="de-DE" dirty="0">
                    <a:solidFill>
                      <a:schemeClr val="bg1"/>
                    </a:solidFill>
                    <a:latin typeface="Bodoni 72 Oldstyle Book" pitchFamily="2" charset="0"/>
                  </a:rPr>
                  <a:t> </a:t>
                </a:r>
                <a14:m>
                  <m:oMath xmlns:m="http://schemas.openxmlformats.org/officeDocument/2006/math">
                    <m:r>
                      <a:rPr lang="de-DE" i="1">
                        <a:solidFill>
                          <a:schemeClr val="bg1"/>
                        </a:solidFill>
                        <a:latin typeface="Cambria Math" panose="02040503050406030204" pitchFamily="18" charset="0"/>
                        <a:ea typeface="Cambria Math" panose="02040503050406030204" pitchFamily="18" charset="0"/>
                      </a:rPr>
                      <m:t>⊃</m:t>
                    </m:r>
                  </m:oMath>
                </a14:m>
                <a:r>
                  <a:rPr lang="de-DE" dirty="0">
                    <a:solidFill>
                      <a:schemeClr val="bg1"/>
                    </a:solidFill>
                    <a:latin typeface="Bodoni 72 Oldstyle Book" pitchFamily="2" charset="0"/>
                  </a:rPr>
                  <a:t> Rn	Aus 2, </a:t>
                </a:r>
                <a:r>
                  <a:rPr lang="de-DE" dirty="0" err="1">
                    <a:solidFill>
                      <a:schemeClr val="bg1"/>
                    </a:solidFill>
                    <a:latin typeface="Bodoni 72 Oldstyle Book" pitchFamily="2" charset="0"/>
                  </a:rPr>
                  <a:t>Allquantifikation</a:t>
                </a:r>
                <a:endParaRPr lang="de-DE" dirty="0">
                  <a:solidFill>
                    <a:schemeClr val="bg1"/>
                  </a:solidFill>
                  <a:latin typeface="Bodoni 72 Oldstyle Book" pitchFamily="2" charset="0"/>
                </a:endParaRPr>
              </a:p>
              <a:p>
                <a:pPr marL="457200" indent="-457200">
                  <a:buAutoNum type="arabicPeriod"/>
                </a:pPr>
                <a:r>
                  <a:rPr lang="de-DE" dirty="0" err="1">
                    <a:solidFill>
                      <a:schemeClr val="bg1"/>
                    </a:solidFill>
                    <a:latin typeface="Bodoni 72 Oldstyle Book" pitchFamily="2" charset="0"/>
                  </a:rPr>
                  <a:t>Rn</a:t>
                </a:r>
                <a:r>
                  <a:rPr lang="de-DE" dirty="0">
                    <a:solidFill>
                      <a:schemeClr val="bg1"/>
                    </a:solidFill>
                    <a:latin typeface="Bodoni 72 Oldstyle Book" pitchFamily="2" charset="0"/>
                  </a:rPr>
                  <a:t>		Aus 4 und 7, </a:t>
                </a:r>
                <a:r>
                  <a:rPr lang="de-DE" i="1" dirty="0" err="1">
                    <a:solidFill>
                      <a:schemeClr val="bg1"/>
                    </a:solidFill>
                    <a:latin typeface="Bodoni 72 Oldstyle Book" pitchFamily="2" charset="0"/>
                  </a:rPr>
                  <a:t>modus</a:t>
                </a:r>
                <a:r>
                  <a:rPr lang="de-DE" i="1" dirty="0">
                    <a:solidFill>
                      <a:schemeClr val="bg1"/>
                    </a:solidFill>
                    <a:latin typeface="Bodoni 72 Oldstyle Book" pitchFamily="2" charset="0"/>
                  </a:rPr>
                  <a:t> </a:t>
                </a:r>
                <a:r>
                  <a:rPr lang="de-DE" i="1" dirty="0" err="1">
                    <a:solidFill>
                      <a:schemeClr val="bg1"/>
                    </a:solidFill>
                    <a:latin typeface="Bodoni 72 Oldstyle Book" pitchFamily="2" charset="0"/>
                  </a:rPr>
                  <a:t>ponens</a:t>
                </a:r>
                <a:endParaRPr lang="de-DE" i="1" dirty="0">
                  <a:solidFill>
                    <a:schemeClr val="bg1"/>
                  </a:solidFill>
                  <a:latin typeface="Bodoni 72 Oldstyle Book" pitchFamily="2" charset="0"/>
                </a:endParaRPr>
              </a:p>
              <a:p>
                <a:pPr marL="457200" indent="-457200">
                  <a:buAutoNum type="arabicPeriod"/>
                </a:pPr>
                <a:r>
                  <a:rPr lang="de-DE" dirty="0" err="1">
                    <a:solidFill>
                      <a:schemeClr val="bg1"/>
                    </a:solidFill>
                    <a:latin typeface="Bodoni 72 Oldstyle Book" pitchFamily="2" charset="0"/>
                  </a:rPr>
                  <a:t>Rn</a:t>
                </a:r>
                <a:r>
                  <a:rPr lang="de-DE" dirty="0">
                    <a:solidFill>
                      <a:schemeClr val="bg1"/>
                    </a:solidFill>
                    <a:latin typeface="Bodoni 72 Oldstyle Book" pitchFamily="2" charset="0"/>
                  </a:rPr>
                  <a:t> &amp; </a:t>
                </a:r>
                <a:r>
                  <a:rPr lang="de-DE" dirty="0" err="1">
                    <a:solidFill>
                      <a:schemeClr val="bg1"/>
                    </a:solidFill>
                    <a:latin typeface="Bodoni 72 Oldstyle Book" pitchFamily="2" charset="0"/>
                  </a:rPr>
                  <a:t>Pn</a:t>
                </a:r>
                <a:r>
                  <a:rPr lang="de-DE" dirty="0">
                    <a:solidFill>
                      <a:schemeClr val="bg1"/>
                    </a:solidFill>
                    <a:latin typeface="Bodoni 72 Oldstyle Book" pitchFamily="2" charset="0"/>
                  </a:rPr>
                  <a:t>	Aus 6 und 8, Einführung von Konjunktion</a:t>
                </a:r>
              </a:p>
              <a:p>
                <a:pPr marL="457200" indent="-457200">
                  <a:buAutoNum type="arabicPeriod"/>
                </a:pPr>
                <a:r>
                  <a:rPr lang="de-DE" dirty="0" err="1">
                    <a:solidFill>
                      <a:schemeClr val="bg1"/>
                    </a:solidFill>
                    <a:latin typeface="Bodoni 72 Oldstyle Book" pitchFamily="2" charset="0"/>
                  </a:rPr>
                  <a:t>PiR</a:t>
                </a:r>
                <a:r>
                  <a:rPr lang="de-DE" dirty="0">
                    <a:solidFill>
                      <a:schemeClr val="bg1"/>
                    </a:solidFill>
                    <a:latin typeface="Bodoni 72 Oldstyle Book" pitchFamily="2" charset="0"/>
                  </a:rPr>
                  <a:t>		Aus 9</a:t>
                </a:r>
              </a:p>
              <a:p>
                <a:pPr marL="457200" indent="-457200">
                  <a:buAutoNum type="arabicPeriod"/>
                </a:pPr>
                <a:endParaRPr lang="de-DE" dirty="0">
                  <a:solidFill>
                    <a:schemeClr val="bg1"/>
                  </a:solidFill>
                  <a:latin typeface="Bodoni 72 Oldstyle Book" pitchFamily="2" charset="0"/>
                </a:endParaRPr>
              </a:p>
              <a:p>
                <a:r>
                  <a:rPr lang="de-DE" dirty="0">
                    <a:solidFill>
                      <a:schemeClr val="bg1"/>
                    </a:solidFill>
                    <a:latin typeface="Bodoni 72 Oldstyle Book" pitchFamily="2" charset="0"/>
                  </a:rPr>
                  <a:t>Theodor Ebert und Ulrich </a:t>
                </a:r>
                <a:r>
                  <a:rPr lang="de-DE" dirty="0" err="1">
                    <a:solidFill>
                      <a:schemeClr val="bg1"/>
                    </a:solidFill>
                    <a:latin typeface="Bodoni 72 Oldstyle Book" pitchFamily="2" charset="0"/>
                  </a:rPr>
                  <a:t>Nortmann</a:t>
                </a:r>
                <a:r>
                  <a:rPr lang="de-DE" dirty="0">
                    <a:solidFill>
                      <a:schemeClr val="bg1"/>
                    </a:solidFill>
                    <a:latin typeface="Bodoni 72 Oldstyle Book" pitchFamily="2" charset="0"/>
                  </a:rPr>
                  <a:t>: </a:t>
                </a:r>
                <a:r>
                  <a:rPr lang="de-DE" i="1" dirty="0">
                    <a:solidFill>
                      <a:schemeClr val="bg1"/>
                    </a:solidFill>
                    <a:latin typeface="Bodoni 72 Oldstyle Book" pitchFamily="2" charset="0"/>
                  </a:rPr>
                  <a:t>Aristoteles, </a:t>
                </a:r>
                <a:r>
                  <a:rPr lang="de-DE" i="1" dirty="0" err="1">
                    <a:solidFill>
                      <a:schemeClr val="bg1"/>
                    </a:solidFill>
                    <a:latin typeface="Bodoni 72 Oldstyle Book" pitchFamily="2" charset="0"/>
                  </a:rPr>
                  <a:t>Analytica</a:t>
                </a:r>
                <a:r>
                  <a:rPr lang="de-DE" i="1" dirty="0">
                    <a:solidFill>
                      <a:schemeClr val="bg1"/>
                    </a:solidFill>
                    <a:latin typeface="Bodoni 72 Oldstyle Book" pitchFamily="2" charset="0"/>
                  </a:rPr>
                  <a:t> </a:t>
                </a:r>
                <a:r>
                  <a:rPr lang="de-DE" i="1" dirty="0" err="1">
                    <a:solidFill>
                      <a:schemeClr val="bg1"/>
                    </a:solidFill>
                    <a:latin typeface="Bodoni 72 Oldstyle Book" pitchFamily="2" charset="0"/>
                  </a:rPr>
                  <a:t>Priora</a:t>
                </a:r>
                <a:r>
                  <a:rPr lang="de-DE" dirty="0">
                    <a:solidFill>
                      <a:schemeClr val="bg1"/>
                    </a:solidFill>
                    <a:latin typeface="Bodoni 72 Oldstyle Book" pitchFamily="2" charset="0"/>
                  </a:rPr>
                  <a:t>, Buch I. Darmstadt 2007, 327–328.</a:t>
                </a: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mc:Choice>
        <mc:Fallback>
          <p:sp>
            <p:nvSpPr>
              <p:cNvPr id="19" name="TextBox 18">
                <a:extLst>
                  <a:ext uri="{FF2B5EF4-FFF2-40B4-BE49-F238E27FC236}">
                    <a16:creationId xmlns:a16="http://schemas.microsoft.com/office/drawing/2014/main" id="{CFC09768-7632-A641-9684-ACB5B1853576}"/>
                  </a:ext>
                </a:extLst>
              </p:cNvPr>
              <p:cNvSpPr txBox="1">
                <a:spLocks noRot="1" noChangeAspect="1" noMove="1" noResize="1" noEditPoints="1" noAdjustHandles="1" noChangeArrowheads="1" noChangeShapeType="1" noTextEdit="1"/>
              </p:cNvSpPr>
              <p:nvPr/>
            </p:nvSpPr>
            <p:spPr>
              <a:xfrm>
                <a:off x="1134097" y="1095060"/>
                <a:ext cx="9659006" cy="6278642"/>
              </a:xfrm>
              <a:prstGeom prst="rect">
                <a:avLst/>
              </a:prstGeom>
              <a:blipFill>
                <a:blip r:embed="rId2"/>
                <a:stretch>
                  <a:fillRect l="-1050" t="-808" r="-394"/>
                </a:stretch>
              </a:blipFill>
            </p:spPr>
            <p:txBody>
              <a:bodyPr/>
              <a:lstStyle/>
              <a:p>
                <a:r>
                  <a:rPr lang="en-CH">
                    <a:noFill/>
                  </a:rPr>
                  <a:t> </a:t>
                </a:r>
              </a:p>
            </p:txBody>
          </p:sp>
        </mc:Fallback>
      </mc:AlternateContent>
    </p:spTree>
    <p:extLst>
      <p:ext uri="{BB962C8B-B14F-4D97-AF65-F5344CB8AC3E}">
        <p14:creationId xmlns:p14="http://schemas.microsoft.com/office/powerpoint/2010/main" val="24017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9498" y="552104"/>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dritte Figur: </a:t>
            </a:r>
            <a:r>
              <a:rPr lang="de-DE" sz="2800" cap="small" dirty="0" err="1">
                <a:solidFill>
                  <a:schemeClr val="bg1"/>
                </a:solidFill>
                <a:latin typeface="Bodoni 72 Oldstyle Book" pitchFamily="2" charset="0"/>
                <a:ea typeface="New Athena Unicode" charset="0"/>
                <a:cs typeface="New Athena Unicode" charset="0"/>
              </a:rPr>
              <a:t>Felapton</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FC09768-7632-A641-9684-ACB5B1853576}"/>
                  </a:ext>
                </a:extLst>
              </p:cNvPr>
              <p:cNvSpPr txBox="1"/>
              <p:nvPr/>
            </p:nvSpPr>
            <p:spPr>
              <a:xfrm>
                <a:off x="1134097" y="1225689"/>
                <a:ext cx="9659006" cy="4893647"/>
              </a:xfrm>
              <a:prstGeom prst="rect">
                <a:avLst/>
              </a:prstGeom>
              <a:noFill/>
            </p:spPr>
            <p:txBody>
              <a:bodyPr wrap="square">
                <a:spAutoFit/>
              </a:bodyPr>
              <a:lstStyle/>
              <a:p>
                <a:r>
                  <a:rPr lang="de-DE" sz="2400" dirty="0">
                    <a:solidFill>
                      <a:srgbClr val="FFFF00"/>
                    </a:solidFill>
                    <a:latin typeface="Bodoni 72 Oldstyle Book" pitchFamily="2" charset="0"/>
                  </a:rPr>
                  <a:t>Und wenn R jedem S gehört und P zu keinem, wird es eine Deduktion geben, dass P notwendigerweise zu einem R nicht gehört. Denn dieselbe Art des Beweises entsteht wenn die Prämisse PS konvertiert wird. Dies könnte auch durch das Unmögliche gezeigt werden, wie in den vorherigen Fällen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1.6, 28a26–30). </a:t>
                </a:r>
              </a:p>
              <a:p>
                <a:endParaRPr lang="de-DE" sz="2400" dirty="0">
                  <a:solidFill>
                    <a:srgbClr val="FFFF00"/>
                  </a:solidFill>
                  <a:latin typeface="Bodoni 72 Oldstyle Book" pitchFamily="2" charset="0"/>
                </a:endParaRPr>
              </a:p>
              <a:p>
                <a:r>
                  <a:rPr lang="de-DE" sz="2400" dirty="0" err="1">
                    <a:solidFill>
                      <a:schemeClr val="bg1"/>
                    </a:solidFill>
                    <a:latin typeface="Bodoni 72 Oldstyle Book" pitchFamily="2" charset="0"/>
                  </a:rPr>
                  <a:t>PeS</a:t>
                </a:r>
                <a:r>
                  <a:rPr lang="de-DE" sz="2400" dirty="0">
                    <a:solidFill>
                      <a:schemeClr val="bg1"/>
                    </a:solidFill>
                    <a:latin typeface="Bodoni 72 Oldstyle Book" pitchFamily="2" charset="0"/>
                  </a:rPr>
                  <a:t> &amp; </a:t>
                </a: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a:t>
                </a:r>
                <a14:m>
                  <m:oMath xmlns:m="http://schemas.openxmlformats.org/officeDocument/2006/math">
                    <m:r>
                      <a:rPr lang="de-DE" sz="2400" i="1" smtClean="0">
                        <a:solidFill>
                          <a:schemeClr val="bg1"/>
                        </a:solidFill>
                        <a:latin typeface="Cambria Math" panose="02040503050406030204" pitchFamily="18" charset="0"/>
                        <a:ea typeface="Cambria Math" panose="02040503050406030204" pitchFamily="18" charset="0"/>
                      </a:rPr>
                      <m:t>→</m:t>
                    </m:r>
                  </m:oMath>
                </a14:m>
                <a:r>
                  <a:rPr lang="de-DE" sz="2400" dirty="0">
                    <a:solidFill>
                      <a:schemeClr val="bg1"/>
                    </a:solidFill>
                    <a:latin typeface="Bodoni 72 Oldstyle Book" pitchFamily="2" charset="0"/>
                  </a:rPr>
                  <a:t> PoR</a:t>
                </a:r>
              </a:p>
              <a:p>
                <a:pPr marL="457200" indent="-457200">
                  <a:buAutoNum type="arabicPeriod"/>
                </a:pPr>
                <a:r>
                  <a:rPr lang="de-DE" sz="2400" dirty="0" err="1">
                    <a:solidFill>
                      <a:schemeClr val="bg1"/>
                    </a:solidFill>
                    <a:latin typeface="Bodoni 72 Oldstyle Book" pitchFamily="2" charset="0"/>
                  </a:rPr>
                  <a:t>PeS</a:t>
                </a:r>
                <a:r>
                  <a:rPr lang="de-DE" sz="2400" dirty="0">
                    <a:solidFill>
                      <a:schemeClr val="bg1"/>
                    </a:solidFill>
                    <a:latin typeface="Bodoni 72 Oldstyle Book" pitchFamily="2" charset="0"/>
                  </a:rPr>
                  <a:t>		Prämisse 1</a:t>
                </a:r>
              </a:p>
              <a:p>
                <a:pPr marL="457200" indent="-457200">
                  <a:buAutoNum type="arabicPeriod"/>
                </a:pP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Prämisse 2</a:t>
                </a:r>
              </a:p>
              <a:p>
                <a:pPr marL="457200" indent="-457200">
                  <a:buAutoNum type="arabicPeriod"/>
                </a:pPr>
                <a:r>
                  <a:rPr lang="de-DE" sz="2400" dirty="0" err="1">
                    <a:solidFill>
                      <a:schemeClr val="bg1"/>
                    </a:solidFill>
                    <a:latin typeface="Bodoni 72 Oldstyle Book" pitchFamily="2" charset="0"/>
                  </a:rPr>
                  <a:t>SiR</a:t>
                </a:r>
                <a:r>
                  <a:rPr lang="de-DE" sz="2400" dirty="0">
                    <a:solidFill>
                      <a:schemeClr val="bg1"/>
                    </a:solidFill>
                    <a:latin typeface="Bodoni 72 Oldstyle Book" pitchFamily="2" charset="0"/>
                  </a:rPr>
                  <a:t>		aus 2 durch i-Konversion</a:t>
                </a:r>
              </a:p>
              <a:p>
                <a:pPr marL="457200" indent="-457200">
                  <a:buAutoNum type="arabicPeriod"/>
                </a:pPr>
                <a:r>
                  <a:rPr lang="de-DE" sz="2400" dirty="0" err="1">
                    <a:solidFill>
                      <a:schemeClr val="bg1"/>
                    </a:solidFill>
                    <a:latin typeface="Bodoni 72 Oldstyle Book" pitchFamily="2" charset="0"/>
                  </a:rPr>
                  <a:t>PoR</a:t>
                </a:r>
                <a:r>
                  <a:rPr lang="de-DE" sz="2400" dirty="0">
                    <a:solidFill>
                      <a:schemeClr val="bg1"/>
                    </a:solidFill>
                    <a:latin typeface="Bodoni 72 Oldstyle Book" pitchFamily="2" charset="0"/>
                  </a:rPr>
                  <a:t>	aus 1 und 3, </a:t>
                </a:r>
                <a:r>
                  <a:rPr lang="de-DE" sz="2400" dirty="0" err="1">
                    <a:solidFill>
                      <a:schemeClr val="bg1"/>
                    </a:solidFill>
                    <a:latin typeface="Bodoni 72 Oldstyle Book" pitchFamily="2" charset="0"/>
                  </a:rPr>
                  <a:t>Ferio</a:t>
                </a:r>
                <a:endParaRPr lang="de-DE" sz="2400" dirty="0">
                  <a:solidFill>
                    <a:schemeClr val="bg1"/>
                  </a:solidFill>
                  <a:latin typeface="Bodoni 72 Oldstyle Book" pitchFamily="2" charset="0"/>
                </a:endParaRP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mc:Choice>
        <mc:Fallback>
          <p:sp>
            <p:nvSpPr>
              <p:cNvPr id="19" name="TextBox 18">
                <a:extLst>
                  <a:ext uri="{FF2B5EF4-FFF2-40B4-BE49-F238E27FC236}">
                    <a16:creationId xmlns:a16="http://schemas.microsoft.com/office/drawing/2014/main" id="{CFC09768-7632-A641-9684-ACB5B1853576}"/>
                  </a:ext>
                </a:extLst>
              </p:cNvPr>
              <p:cNvSpPr txBox="1">
                <a:spLocks noRot="1" noChangeAspect="1" noMove="1" noResize="1" noEditPoints="1" noAdjustHandles="1" noChangeArrowheads="1" noChangeShapeType="1" noTextEdit="1"/>
              </p:cNvSpPr>
              <p:nvPr/>
            </p:nvSpPr>
            <p:spPr>
              <a:xfrm>
                <a:off x="1134097" y="1225689"/>
                <a:ext cx="9659006" cy="4893647"/>
              </a:xfrm>
              <a:prstGeom prst="rect">
                <a:avLst/>
              </a:prstGeom>
              <a:blipFill>
                <a:blip r:embed="rId2"/>
                <a:stretch>
                  <a:fillRect l="-1050" t="-1036"/>
                </a:stretch>
              </a:blipFill>
            </p:spPr>
            <p:txBody>
              <a:bodyPr/>
              <a:lstStyle/>
              <a:p>
                <a:r>
                  <a:rPr lang="en-CH">
                    <a:noFill/>
                  </a:rPr>
                  <a:t> </a:t>
                </a:r>
              </a:p>
            </p:txBody>
          </p:sp>
        </mc:Fallback>
      </mc:AlternateContent>
    </p:spTree>
    <p:extLst>
      <p:ext uri="{BB962C8B-B14F-4D97-AF65-F5344CB8AC3E}">
        <p14:creationId xmlns:p14="http://schemas.microsoft.com/office/powerpoint/2010/main" val="2448610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9498" y="552104"/>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dritte Figur: </a:t>
            </a:r>
            <a:r>
              <a:rPr lang="de-DE" sz="2800" cap="small" dirty="0" err="1">
                <a:solidFill>
                  <a:schemeClr val="bg1"/>
                </a:solidFill>
                <a:latin typeface="Bodoni 72 Oldstyle Book" pitchFamily="2" charset="0"/>
                <a:ea typeface="New Athena Unicode" charset="0"/>
                <a:cs typeface="New Athena Unicode" charset="0"/>
              </a:rPr>
              <a:t>Felapton</a:t>
            </a:r>
            <a:r>
              <a:rPr lang="de-DE" sz="2800" cap="small" dirty="0">
                <a:solidFill>
                  <a:schemeClr val="bg1"/>
                </a:solidFill>
                <a:latin typeface="Bodoni 72 Oldstyle Book" pitchFamily="2" charset="0"/>
                <a:ea typeface="New Athena Unicode" charset="0"/>
                <a:cs typeface="New Athena Unicode" charset="0"/>
              </a:rPr>
              <a:t> – per </a:t>
            </a:r>
            <a:r>
              <a:rPr lang="de-DE" sz="2800" cap="small" dirty="0" err="1">
                <a:solidFill>
                  <a:schemeClr val="bg1"/>
                </a:solidFill>
                <a:latin typeface="Bodoni 72 Oldstyle Book" pitchFamily="2" charset="0"/>
                <a:ea typeface="New Athena Unicode" charset="0"/>
                <a:cs typeface="New Athena Unicode" charset="0"/>
              </a:rPr>
              <a:t>impossibile</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FC09768-7632-A641-9684-ACB5B1853576}"/>
                  </a:ext>
                </a:extLst>
              </p:cNvPr>
              <p:cNvSpPr txBox="1"/>
              <p:nvPr/>
            </p:nvSpPr>
            <p:spPr>
              <a:xfrm>
                <a:off x="1134097" y="1225689"/>
                <a:ext cx="9659006" cy="5632311"/>
              </a:xfrm>
              <a:prstGeom prst="rect">
                <a:avLst/>
              </a:prstGeom>
              <a:noFill/>
            </p:spPr>
            <p:txBody>
              <a:bodyPr wrap="square">
                <a:spAutoFit/>
              </a:bodyPr>
              <a:lstStyle/>
              <a:p>
                <a:r>
                  <a:rPr lang="de-DE" sz="2400" dirty="0">
                    <a:solidFill>
                      <a:srgbClr val="FFFF00"/>
                    </a:solidFill>
                    <a:latin typeface="Bodoni 72 Oldstyle Book" pitchFamily="2" charset="0"/>
                  </a:rPr>
                  <a:t>Und wenn R jedem S gehört und P zu keinem, wird es eine Deduktion geben, dass P notwendigerweise zu einem R nicht gehört. Denn dieselbe Art des Beweises entsteht wenn die Prämisse PS konvertiert wird. Dies könnte auch durch das Unmögliche gezeigt werden, wie in den vorherigen Fällen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1.6, 28a26–30). </a:t>
                </a:r>
              </a:p>
              <a:p>
                <a:endParaRPr lang="de-DE" sz="2400" dirty="0">
                  <a:solidFill>
                    <a:srgbClr val="FFFF00"/>
                  </a:solidFill>
                  <a:latin typeface="Bodoni 72 Oldstyle Book" pitchFamily="2" charset="0"/>
                </a:endParaRPr>
              </a:p>
              <a:p>
                <a:r>
                  <a:rPr lang="de-DE" sz="2400" dirty="0" err="1">
                    <a:solidFill>
                      <a:schemeClr val="bg1"/>
                    </a:solidFill>
                    <a:latin typeface="Bodoni 72 Oldstyle Book" pitchFamily="2" charset="0"/>
                  </a:rPr>
                  <a:t>PeS</a:t>
                </a:r>
                <a:r>
                  <a:rPr lang="de-DE" sz="2400" dirty="0">
                    <a:solidFill>
                      <a:schemeClr val="bg1"/>
                    </a:solidFill>
                    <a:latin typeface="Bodoni 72 Oldstyle Book" pitchFamily="2" charset="0"/>
                  </a:rPr>
                  <a:t> &amp; </a:t>
                </a: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a:t>
                </a:r>
                <a14:m>
                  <m:oMath xmlns:m="http://schemas.openxmlformats.org/officeDocument/2006/math">
                    <m:r>
                      <a:rPr lang="de-DE" sz="2400" i="1" smtClean="0">
                        <a:solidFill>
                          <a:schemeClr val="bg1"/>
                        </a:solidFill>
                        <a:latin typeface="Cambria Math" panose="02040503050406030204" pitchFamily="18" charset="0"/>
                        <a:ea typeface="Cambria Math" panose="02040503050406030204" pitchFamily="18" charset="0"/>
                      </a:rPr>
                      <m:t>→</m:t>
                    </m:r>
                  </m:oMath>
                </a14:m>
                <a:r>
                  <a:rPr lang="de-DE" sz="2400" dirty="0">
                    <a:solidFill>
                      <a:schemeClr val="bg1"/>
                    </a:solidFill>
                    <a:latin typeface="Bodoni 72 Oldstyle Book" pitchFamily="2" charset="0"/>
                  </a:rPr>
                  <a:t> PoR</a:t>
                </a:r>
              </a:p>
              <a:p>
                <a:pPr marL="457200" indent="-457200">
                  <a:buAutoNum type="arabicPeriod"/>
                </a:pPr>
                <a:r>
                  <a:rPr lang="de-DE" sz="2400" dirty="0" err="1">
                    <a:solidFill>
                      <a:schemeClr val="bg1"/>
                    </a:solidFill>
                    <a:latin typeface="Bodoni 72 Oldstyle Book" pitchFamily="2" charset="0"/>
                  </a:rPr>
                  <a:t>PeS</a:t>
                </a:r>
                <a:r>
                  <a:rPr lang="de-DE" sz="2400" dirty="0">
                    <a:solidFill>
                      <a:schemeClr val="bg1"/>
                    </a:solidFill>
                    <a:latin typeface="Bodoni 72 Oldstyle Book" pitchFamily="2" charset="0"/>
                  </a:rPr>
                  <a:t>		Prämisse 1</a:t>
                </a:r>
              </a:p>
              <a:p>
                <a:pPr marL="457200" indent="-457200">
                  <a:buAutoNum type="arabicPeriod"/>
                </a:pPr>
                <a:r>
                  <a:rPr lang="de-DE" sz="2400" dirty="0" err="1">
                    <a:solidFill>
                      <a:schemeClr val="bg1"/>
                    </a:solidFill>
                    <a:latin typeface="Bodoni 72 Oldstyle Book" pitchFamily="2" charset="0"/>
                  </a:rPr>
                  <a:t>RaS</a:t>
                </a:r>
                <a:r>
                  <a:rPr lang="de-DE" sz="2400" dirty="0">
                    <a:solidFill>
                      <a:schemeClr val="bg1"/>
                    </a:solidFill>
                    <a:latin typeface="Bodoni 72 Oldstyle Book" pitchFamily="2" charset="0"/>
                  </a:rPr>
                  <a:t>		Prämisse 2</a:t>
                </a:r>
              </a:p>
              <a:p>
                <a:pPr marL="457200" indent="-457200">
                  <a:buAutoNum type="arabicPeriod"/>
                </a:pPr>
                <a:r>
                  <a:rPr lang="de-DE" sz="2400" dirty="0" err="1">
                    <a:solidFill>
                      <a:schemeClr val="bg1"/>
                    </a:solidFill>
                    <a:latin typeface="Bodoni 72 Oldstyle Book" pitchFamily="2" charset="0"/>
                  </a:rPr>
                  <a:t>PaR</a:t>
                </a:r>
                <a:r>
                  <a:rPr lang="de-DE" sz="2400" dirty="0">
                    <a:solidFill>
                      <a:schemeClr val="bg1"/>
                    </a:solidFill>
                    <a:latin typeface="Bodoni 72 Oldstyle Book" pitchFamily="2" charset="0"/>
                  </a:rPr>
                  <a:t>		Annahme (zu widerlegen)</a:t>
                </a:r>
              </a:p>
              <a:p>
                <a:pPr marL="457200" indent="-457200">
                  <a:buAutoNum type="arabicPeriod"/>
                </a:pPr>
                <a:r>
                  <a:rPr lang="de-DE" sz="2400" dirty="0" err="1">
                    <a:solidFill>
                      <a:schemeClr val="bg1"/>
                    </a:solidFill>
                    <a:latin typeface="Bodoni 72 Oldstyle Book" pitchFamily="2" charset="0"/>
                  </a:rPr>
                  <a:t>PaS</a:t>
                </a:r>
                <a:r>
                  <a:rPr lang="de-DE" sz="2400" dirty="0">
                    <a:solidFill>
                      <a:schemeClr val="bg1"/>
                    </a:solidFill>
                    <a:latin typeface="Bodoni 72 Oldstyle Book" pitchFamily="2" charset="0"/>
                  </a:rPr>
                  <a:t>		Aus 2 und 3, Barbara</a:t>
                </a:r>
              </a:p>
              <a:p>
                <a:pPr marL="457200" indent="-457200">
                  <a:buAutoNum type="arabicPeriod"/>
                </a:pPr>
                <a:r>
                  <a:rPr lang="de-DE" sz="2400" dirty="0">
                    <a:solidFill>
                      <a:schemeClr val="bg1"/>
                    </a:solidFill>
                    <a:latin typeface="Bodoni 72 Oldstyle Book" pitchFamily="2" charset="0"/>
                  </a:rPr>
                  <a:t>∼(</a:t>
                </a:r>
                <a:r>
                  <a:rPr lang="de-DE" sz="2400" dirty="0" err="1">
                    <a:solidFill>
                      <a:schemeClr val="bg1"/>
                    </a:solidFill>
                    <a:latin typeface="Bodoni 72 Oldstyle Book" pitchFamily="2" charset="0"/>
                  </a:rPr>
                  <a:t>PaR</a:t>
                </a:r>
                <a:r>
                  <a:rPr lang="de-DE" sz="2400" dirty="0">
                    <a:solidFill>
                      <a:schemeClr val="bg1"/>
                    </a:solidFill>
                    <a:latin typeface="Bodoni 72 Oldstyle Book" pitchFamily="2" charset="0"/>
                  </a:rPr>
                  <a:t>)	Aus 1, 3 und 4, </a:t>
                </a:r>
                <a:r>
                  <a:rPr lang="de-DE" sz="2400" i="1" dirty="0" err="1">
                    <a:solidFill>
                      <a:schemeClr val="bg1"/>
                    </a:solidFill>
                    <a:latin typeface="Bodoni 72 Oldstyle Book" pitchFamily="2" charset="0"/>
                  </a:rPr>
                  <a:t>reductio</a:t>
                </a:r>
                <a:endParaRPr lang="de-DE" sz="2400" i="1" dirty="0">
                  <a:solidFill>
                    <a:schemeClr val="bg1"/>
                  </a:solidFill>
                  <a:latin typeface="Bodoni 72 Oldstyle Book" pitchFamily="2" charset="0"/>
                </a:endParaRPr>
              </a:p>
              <a:p>
                <a:pPr marL="457200" indent="-457200">
                  <a:buAutoNum type="arabicPeriod"/>
                </a:pPr>
                <a:r>
                  <a:rPr lang="de-DE" sz="2400" dirty="0" err="1">
                    <a:solidFill>
                      <a:schemeClr val="bg1"/>
                    </a:solidFill>
                    <a:latin typeface="Bodoni 72 Oldstyle Book" pitchFamily="2" charset="0"/>
                  </a:rPr>
                  <a:t>PoR</a:t>
                </a:r>
                <a:r>
                  <a:rPr lang="de-DE" sz="2400">
                    <a:solidFill>
                      <a:schemeClr val="bg1"/>
                    </a:solidFill>
                    <a:latin typeface="Bodoni 72 Oldstyle Book" pitchFamily="2" charset="0"/>
                  </a:rPr>
                  <a:t>	Aus 5</a:t>
                </a:r>
                <a:endParaRPr lang="de-DE" sz="2400" dirty="0">
                  <a:solidFill>
                    <a:schemeClr val="bg1"/>
                  </a:solidFill>
                  <a:latin typeface="Bodoni 72 Oldstyle Book" pitchFamily="2" charset="0"/>
                </a:endParaRPr>
              </a:p>
              <a:p>
                <a:endParaRPr lang="de-DE" sz="2400" dirty="0">
                  <a:solidFill>
                    <a:srgbClr val="FFFF00"/>
                  </a:solidFill>
                  <a:latin typeface="Bodoni 72 Oldstyle Book" pitchFamily="2" charset="0"/>
                </a:endParaRPr>
              </a:p>
              <a:p>
                <a:endParaRPr lang="de-DE" sz="2400" dirty="0">
                  <a:solidFill>
                    <a:schemeClr val="bg1"/>
                  </a:solidFill>
                  <a:latin typeface="Bodoni 72 Oldstyle Book" pitchFamily="2" charset="0"/>
                </a:endParaRPr>
              </a:p>
            </p:txBody>
          </p:sp>
        </mc:Choice>
        <mc:Fallback>
          <p:sp>
            <p:nvSpPr>
              <p:cNvPr id="19" name="TextBox 18">
                <a:extLst>
                  <a:ext uri="{FF2B5EF4-FFF2-40B4-BE49-F238E27FC236}">
                    <a16:creationId xmlns:a16="http://schemas.microsoft.com/office/drawing/2014/main" id="{CFC09768-7632-A641-9684-ACB5B1853576}"/>
                  </a:ext>
                </a:extLst>
              </p:cNvPr>
              <p:cNvSpPr txBox="1">
                <a:spLocks noRot="1" noChangeAspect="1" noMove="1" noResize="1" noEditPoints="1" noAdjustHandles="1" noChangeArrowheads="1" noChangeShapeType="1" noTextEdit="1"/>
              </p:cNvSpPr>
              <p:nvPr/>
            </p:nvSpPr>
            <p:spPr>
              <a:xfrm>
                <a:off x="1134097" y="1225689"/>
                <a:ext cx="9659006" cy="5632311"/>
              </a:xfrm>
              <a:prstGeom prst="rect">
                <a:avLst/>
              </a:prstGeom>
              <a:blipFill>
                <a:blip r:embed="rId2"/>
                <a:stretch>
                  <a:fillRect l="-1050" t="-901"/>
                </a:stretch>
              </a:blipFill>
            </p:spPr>
            <p:txBody>
              <a:bodyPr/>
              <a:lstStyle/>
              <a:p>
                <a:r>
                  <a:rPr lang="en-CH">
                    <a:noFill/>
                  </a:rPr>
                  <a:t> </a:t>
                </a:r>
              </a:p>
            </p:txBody>
          </p:sp>
        </mc:Fallback>
      </mc:AlternateContent>
    </p:spTree>
    <p:extLst>
      <p:ext uri="{BB962C8B-B14F-4D97-AF65-F5344CB8AC3E}">
        <p14:creationId xmlns:p14="http://schemas.microsoft.com/office/powerpoint/2010/main" val="1863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erste Figur und ihre Beziehung zum Beweis: An. Prior. 1.4</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763188"/>
            <a:ext cx="9683191" cy="4893647"/>
          </a:xfrm>
          <a:prstGeom prst="rect">
            <a:avLst/>
          </a:prstGeom>
          <a:noFill/>
        </p:spPr>
        <p:txBody>
          <a:bodyPr wrap="square" rtlCol="0">
            <a:spAutoFit/>
          </a:bodyPr>
          <a:lstStyle/>
          <a:p>
            <a:r>
              <a:rPr lang="de-DE" sz="2400" dirty="0">
                <a:solidFill>
                  <a:srgbClr val="FFFF00"/>
                </a:solidFill>
                <a:latin typeface="Bodoni 72 Oldstyle Book" pitchFamily="2" charset="0"/>
              </a:rPr>
              <a:t>Nachdem diese Dinge bestimmt worden sind, wollen wir sagen, durch was, wann und wie jede Deduktion zustande kommt. Über den Beweis werden wir später sprechen. Man muss über Deduktion eher als über Beweis sprechen, denn Deduktion ist allgemeiner. Denn der Beweis ist eine gewisse Art von Deduktion, aber nicht jede Deduktion ist ein Beweis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1.4, 25b26–31).</a:t>
            </a:r>
          </a:p>
          <a:p>
            <a:r>
              <a:rPr lang="de-DE" sz="2400" dirty="0">
                <a:solidFill>
                  <a:schemeClr val="bg1"/>
                </a:solidFill>
                <a:latin typeface="Bodoni 72 Oldstyle Book" pitchFamily="2" charset="0"/>
              </a:rPr>
              <a:t> </a:t>
            </a:r>
          </a:p>
          <a:p>
            <a:r>
              <a:rPr lang="de-DE" sz="2400" dirty="0">
                <a:solidFill>
                  <a:srgbClr val="FFFF00"/>
                </a:solidFill>
                <a:latin typeface="Bodoni 72 Oldstyle Book" pitchFamily="2" charset="0"/>
              </a:rPr>
              <a:t>☞</a:t>
            </a:r>
            <a:r>
              <a:rPr lang="de-DE" sz="2400" dirty="0">
                <a:solidFill>
                  <a:schemeClr val="bg1"/>
                </a:solidFill>
                <a:latin typeface="Bodoni 72 Oldstyle Book" pitchFamily="2" charset="0"/>
              </a:rPr>
              <a:t> Welche Rolle spielt die Form namens </a:t>
            </a:r>
            <a:r>
              <a:rPr lang="de-DE" sz="2400" i="1" dirty="0">
                <a:solidFill>
                  <a:schemeClr val="bg1"/>
                </a:solidFill>
                <a:latin typeface="Bodoni 72 Oldstyle Book" pitchFamily="2" charset="0"/>
              </a:rPr>
              <a:t>Barbara</a:t>
            </a:r>
            <a:r>
              <a:rPr lang="de-DE" sz="2400" dirty="0">
                <a:solidFill>
                  <a:schemeClr val="bg1"/>
                </a:solidFill>
                <a:latin typeface="Bodoni 72 Oldstyle Book" pitchFamily="2" charset="0"/>
              </a:rPr>
              <a:t> für die Entwicklung der </a:t>
            </a:r>
          </a:p>
          <a:p>
            <a:r>
              <a:rPr lang="de-DE" sz="2400" dirty="0">
                <a:solidFill>
                  <a:schemeClr val="bg1"/>
                </a:solidFill>
                <a:latin typeface="Bodoni 72 Oldstyle Book" pitchFamily="2" charset="0"/>
              </a:rPr>
              <a:t>aristotelischen Theorie des Beweises? Die Sache ist umstritten: siehe Barnes 1981. Die besonderen Merkmale von demonstrativen Deduktionen werden in </a:t>
            </a:r>
            <a:r>
              <a:rPr lang="de-DE" sz="2400" i="1" dirty="0">
                <a:solidFill>
                  <a:schemeClr val="bg1"/>
                </a:solidFill>
                <a:latin typeface="Bodoni 72 Oldstyle Book" pitchFamily="2" charset="0"/>
              </a:rPr>
              <a:t>An. Post.</a:t>
            </a:r>
            <a:r>
              <a:rPr lang="de-DE" sz="2400" dirty="0">
                <a:solidFill>
                  <a:schemeClr val="bg1"/>
                </a:solidFill>
                <a:latin typeface="Bodoni 72 Oldstyle Book" pitchFamily="2" charset="0"/>
              </a:rPr>
              <a:t> 1.2. erläutert.</a:t>
            </a:r>
          </a:p>
          <a:p>
            <a:endParaRPr lang="de-DE" sz="2400" dirty="0">
              <a:solidFill>
                <a:srgbClr val="FFFF00"/>
              </a:solidFill>
              <a:latin typeface="Bodoni 72 Oldstyle Book" pitchFamily="2" charset="0"/>
            </a:endParaRPr>
          </a:p>
          <a:p>
            <a:r>
              <a:rPr lang="de-DE" sz="2400" dirty="0">
                <a:solidFill>
                  <a:srgbClr val="FFFF00"/>
                </a:solidFill>
                <a:latin typeface="Bodoni 72 Oldstyle Book" pitchFamily="2" charset="0"/>
              </a:rPr>
              <a:t>☞</a:t>
            </a:r>
            <a:r>
              <a:rPr lang="de-DE" sz="2400" dirty="0">
                <a:solidFill>
                  <a:schemeClr val="bg1"/>
                </a:solidFill>
                <a:latin typeface="Bodoni 72 Oldstyle Book" pitchFamily="2" charset="0"/>
              </a:rPr>
              <a:t> In </a:t>
            </a:r>
            <a:r>
              <a:rPr lang="de-DE" sz="2400" i="1" dirty="0">
                <a:solidFill>
                  <a:schemeClr val="bg1"/>
                </a:solidFill>
                <a:latin typeface="Bodoni 72 Oldstyle Book" pitchFamily="2" charset="0"/>
              </a:rPr>
              <a:t>An. Prior.</a:t>
            </a:r>
            <a:r>
              <a:rPr lang="de-DE" sz="2400" dirty="0">
                <a:solidFill>
                  <a:schemeClr val="bg1"/>
                </a:solidFill>
                <a:latin typeface="Bodoni 72 Oldstyle Book" pitchFamily="2" charset="0"/>
              </a:rPr>
              <a:t> 1.23 bietet Aristoteles einen Beweis dafür, dass jedes gültige deduktive Argument durch eine der sog. Figuren zustande kommt.</a:t>
            </a: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BARBARA und CELARENT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605482"/>
            <a:ext cx="9659006" cy="4524315"/>
          </a:xfrm>
          <a:prstGeom prst="rect">
            <a:avLst/>
          </a:prstGeom>
          <a:noFill/>
        </p:spPr>
        <p:txBody>
          <a:bodyPr wrap="square">
            <a:spAutoFit/>
          </a:bodyPr>
          <a:lstStyle/>
          <a:p>
            <a:r>
              <a:rPr lang="de-DE" sz="2400" dirty="0">
                <a:solidFill>
                  <a:srgbClr val="FFFF00"/>
                </a:solidFill>
                <a:latin typeface="Bodoni 72 Oldstyle Book" pitchFamily="2" charset="0"/>
              </a:rPr>
              <a:t>Wenn sich drei Terme so verhalten, dass das letzte in dem mittleren wie in einem ganzen enthalten ist und das mittlere im erste wie in einem ganzen, entweder zu sein oder nicht zu sein, dann muss eine vollkommene Deduktion der äußeren Terme sein. (…) Denn wenn A von jedem B ausgesagt wird und B von jedem C, ist es notwendig, dass A von jedem C ausgesagt wird. Es wurde ja vorher gesagt, wie wir das „von allem“ meinen. Ähnlich auch wenn A keinem B und B jedem C zukommt, dass A keinem C zukommen wird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1.4, 24a10–11).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Das Kriterium für die Relation der Termen kann entweder syntaktisch aufgefasst werden (als die Stellung des mittleren Terms in einem </a:t>
            </a:r>
            <a:r>
              <a:rPr lang="de-DE" sz="2400" dirty="0" err="1">
                <a:solidFill>
                  <a:schemeClr val="bg1"/>
                </a:solidFill>
                <a:latin typeface="Bodoni 72 Oldstyle Book" pitchFamily="2" charset="0"/>
              </a:rPr>
              <a:t>Syllogismos</a:t>
            </a:r>
            <a:r>
              <a:rPr lang="de-DE" sz="2400" dirty="0">
                <a:solidFill>
                  <a:schemeClr val="bg1"/>
                </a:solidFill>
                <a:latin typeface="Bodoni 72 Oldstyle Book" pitchFamily="2" charset="0"/>
              </a:rPr>
              <a:t>) oder semantisch, d.h. als die Extension der Termen betreffend. Nur für BARBARA mit wahren Prämissen gilt die semantische Interpretation. </a:t>
            </a:r>
          </a:p>
        </p:txBody>
      </p:sp>
    </p:spTree>
    <p:extLst>
      <p:ext uri="{BB962C8B-B14F-4D97-AF65-F5344CB8AC3E}">
        <p14:creationId xmlns:p14="http://schemas.microsoft.com/office/powerpoint/2010/main" val="336530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These für die Fälle „AI“ und „EI“   </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298355"/>
            <a:ext cx="9659006" cy="5262979"/>
          </a:xfrm>
          <a:prstGeom prst="rect">
            <a:avLst/>
          </a:prstGeom>
          <a:noFill/>
        </p:spPr>
        <p:txBody>
          <a:bodyPr wrap="square">
            <a:spAutoFit/>
          </a:bodyPr>
          <a:lstStyle/>
          <a:p>
            <a:r>
              <a:rPr lang="de-DE" sz="2400" dirty="0">
                <a:solidFill>
                  <a:srgbClr val="FFFF00"/>
                </a:solidFill>
                <a:latin typeface="Bodoni 72 Oldstyle Book" pitchFamily="2" charset="0"/>
              </a:rPr>
              <a:t>Wenn ein Term allgemein und ein anderer partikulär ist in Bezug auf den anderen, dann wenn der allgemeine Term in Bezug zum </a:t>
            </a:r>
            <a:r>
              <a:rPr lang="de-DE" sz="2400" dirty="0" err="1">
                <a:solidFill>
                  <a:srgbClr val="FFFF00"/>
                </a:solidFill>
                <a:latin typeface="Bodoni 72 Oldstyle Book" pitchFamily="2" charset="0"/>
              </a:rPr>
              <a:t>grösseren</a:t>
            </a:r>
            <a:r>
              <a:rPr lang="de-DE" sz="2400" dirty="0">
                <a:solidFill>
                  <a:srgbClr val="FFFF00"/>
                </a:solidFill>
                <a:latin typeface="Bodoni 72 Oldstyle Book" pitchFamily="2" charset="0"/>
              </a:rPr>
              <a:t>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gestellt wird, ob bejahend oder verneinend, und der partikuläre Term zum kleineren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in Bezug gesetzt wird, aber bejahend, dann ergibt sich eine vollkommene Deduktion. Wenn aber der allgemeine Term zum kleineren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in Bezug gesetzt wird oder die Termen in einer andere Beziehung zueinander sind, ist es unmöglich. „Grösser“ nenne ich den Term, in dem der mittlere Term sich befindet, kleiner ist der Term, der unter dem mittleren ist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1.4, 26a17–23).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Diese Beziehung zwischen den Termen scheint wieder semantisch, d.h. </a:t>
            </a:r>
            <a:r>
              <a:rPr lang="de-DE" sz="2400" dirty="0" err="1">
                <a:solidFill>
                  <a:schemeClr val="bg1"/>
                </a:solidFill>
                <a:latin typeface="Bodoni 72 Oldstyle Book" pitchFamily="2" charset="0"/>
              </a:rPr>
              <a:t>extensional</a:t>
            </a:r>
            <a:r>
              <a:rPr lang="de-DE" sz="2400" dirty="0">
                <a:solidFill>
                  <a:schemeClr val="bg1"/>
                </a:solidFill>
                <a:latin typeface="Bodoni 72 Oldstyle Book" pitchFamily="2" charset="0"/>
              </a:rPr>
              <a:t> zu sein. Aber laut der traditionellen Auffassung der aristotelischen Syllogistik ist der kleinere </a:t>
            </a:r>
            <a:r>
              <a:rPr lang="de-DE" sz="2400" dirty="0" err="1">
                <a:solidFill>
                  <a:schemeClr val="bg1"/>
                </a:solidFill>
                <a:latin typeface="Bodoni 72 Oldstyle Book" pitchFamily="2" charset="0"/>
              </a:rPr>
              <a:t>Aussenterm</a:t>
            </a:r>
            <a:r>
              <a:rPr lang="de-DE" sz="2400" dirty="0">
                <a:solidFill>
                  <a:schemeClr val="bg1"/>
                </a:solidFill>
                <a:latin typeface="Bodoni 72 Oldstyle Book" pitchFamily="2" charset="0"/>
              </a:rPr>
              <a:t> Subjekt in der Konklusion des </a:t>
            </a:r>
            <a:r>
              <a:rPr lang="de-DE" sz="2400" dirty="0" err="1">
                <a:solidFill>
                  <a:schemeClr val="bg1"/>
                </a:solidFill>
                <a:latin typeface="Bodoni 72 Oldstyle Book" pitchFamily="2" charset="0"/>
              </a:rPr>
              <a:t>Syllogismos</a:t>
            </a:r>
            <a:r>
              <a:rPr lang="de-DE" sz="2400" dirty="0">
                <a:solidFill>
                  <a:schemeClr val="bg1"/>
                </a:solidFill>
                <a:latin typeface="Bodoni 72 Oldstyle Book" pitchFamily="2" charset="0"/>
              </a:rPr>
              <a:t>, der </a:t>
            </a:r>
            <a:r>
              <a:rPr lang="de-DE" sz="2400" dirty="0" err="1">
                <a:solidFill>
                  <a:schemeClr val="bg1"/>
                </a:solidFill>
                <a:latin typeface="Bodoni 72 Oldstyle Book" pitchFamily="2" charset="0"/>
              </a:rPr>
              <a:t>grössere</a:t>
            </a:r>
            <a:r>
              <a:rPr lang="de-DE" sz="2400" dirty="0">
                <a:solidFill>
                  <a:schemeClr val="bg1"/>
                </a:solidFill>
                <a:latin typeface="Bodoni 72 Oldstyle Book" pitchFamily="2" charset="0"/>
              </a:rPr>
              <a:t> ist Prädikat in der Konklusion des </a:t>
            </a:r>
            <a:r>
              <a:rPr lang="de-DE" sz="2400" dirty="0" err="1">
                <a:solidFill>
                  <a:schemeClr val="bg1"/>
                </a:solidFill>
                <a:latin typeface="Bodoni 72 Oldstyle Book" pitchFamily="2" charset="0"/>
              </a:rPr>
              <a:t>Syllogismos</a:t>
            </a:r>
            <a:r>
              <a:rPr lang="de-DE" sz="2400" dirty="0">
                <a:solidFill>
                  <a:schemeClr val="bg1"/>
                </a:solidFill>
                <a:latin typeface="Bodoni 72 Oldstyle Book" pitchFamily="2" charset="0"/>
              </a:rPr>
              <a:t>. Die wäre ein syntaktisches Kriterium für die Bestimmung von „groß“ und „klein“. </a:t>
            </a:r>
          </a:p>
        </p:txBody>
      </p:sp>
    </p:spTree>
    <p:extLst>
      <p:ext uri="{BB962C8B-B14F-4D97-AF65-F5344CB8AC3E}">
        <p14:creationId xmlns:p14="http://schemas.microsoft.com/office/powerpoint/2010/main" val="29415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DARII und FERIO</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298355"/>
            <a:ext cx="9659006" cy="4893647"/>
          </a:xfrm>
          <a:prstGeom prst="rect">
            <a:avLst/>
          </a:prstGeom>
          <a:noFill/>
        </p:spPr>
        <p:txBody>
          <a:bodyPr wrap="square">
            <a:spAutoFit/>
          </a:bodyPr>
          <a:lstStyle/>
          <a:p>
            <a:r>
              <a:rPr lang="de-DE" sz="2400" dirty="0">
                <a:solidFill>
                  <a:srgbClr val="FFFF00"/>
                </a:solidFill>
                <a:latin typeface="Bodoni 72 Oldstyle Book" pitchFamily="2" charset="0"/>
              </a:rPr>
              <a:t>Es möge angenommen werden, dass A jedem B folgt und B irgendeinem C folgt. Wenn das zuerst genannte von jedem ausgesagt wird, so ist es notwendig, dass A irgendeinem C zukommt. Und wenn A keinem B zukommt, B aber irgendeinem C, ist es notwendig, dass A irgendeinem C nicht zukommt. Denn es wurde ja bestimmt, in welcher Weise wir es meinen, dass etwas keinem zukommt. So wird sich eine vollkommene Deduktion ergeben. Auf ähnliche Weise ergibt es sich auch wenn das Verhältnis zwischen B und C unbestimmt aber bejahend ist, denn dieselbe Deduktion besteht, ob man diese Prämisse als unbestimmt oder partikulär nimmt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1.4, 26a23–30).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Die letzte Bemerkung zeigt an, dass eine </a:t>
            </a:r>
            <a:r>
              <a:rPr lang="de-DE" sz="2400" dirty="0" err="1">
                <a:solidFill>
                  <a:schemeClr val="bg1"/>
                </a:solidFill>
                <a:latin typeface="Bodoni 72 Oldstyle Book" pitchFamily="2" charset="0"/>
              </a:rPr>
              <a:t>unquantifizierte</a:t>
            </a:r>
            <a:r>
              <a:rPr lang="de-DE" sz="2400" dirty="0">
                <a:solidFill>
                  <a:schemeClr val="bg1"/>
                </a:solidFill>
                <a:latin typeface="Bodoni 72 Oldstyle Book" pitchFamily="2" charset="0"/>
              </a:rPr>
              <a:t> (d.h. „unbestimmte“) Aussage bzw. Prämisse in ihrer schwachen Interpretation, d.h. als partikuläre Aussage, gelesen werden darf. </a:t>
            </a:r>
          </a:p>
        </p:txBody>
      </p:sp>
    </p:spTree>
    <p:extLst>
      <p:ext uri="{BB962C8B-B14F-4D97-AF65-F5344CB8AC3E}">
        <p14:creationId xmlns:p14="http://schemas.microsoft.com/office/powerpoint/2010/main" val="22530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zweite Figur: An. Prior. 1.5</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298355"/>
            <a:ext cx="9659006" cy="4524315"/>
          </a:xfrm>
          <a:prstGeom prst="rect">
            <a:avLst/>
          </a:prstGeom>
          <a:noFill/>
        </p:spPr>
        <p:txBody>
          <a:bodyPr wrap="square">
            <a:spAutoFit/>
          </a:bodyPr>
          <a:lstStyle/>
          <a:p>
            <a:r>
              <a:rPr lang="de-DE" sz="2400" dirty="0">
                <a:solidFill>
                  <a:srgbClr val="FFFF00"/>
                </a:solidFill>
                <a:latin typeface="Bodoni 72 Oldstyle Book" pitchFamily="2" charset="0"/>
              </a:rPr>
              <a:t>Wenn dasselbe dem einen Term allgemein bejahend, dem anderen allgemein verneinend zukommt, oder beiden entweder allgemein bejahend oder allgemein verneinend, so nenne ich eine solche Figur die zweite. Als Mittelterm in dieser Figur bezeichne ich das, was in beiden Prämissen als Prädikat fungiert; die </a:t>
            </a:r>
            <a:r>
              <a:rPr lang="de-DE" sz="2400" dirty="0" err="1">
                <a:solidFill>
                  <a:srgbClr val="FFFF00"/>
                </a:solidFill>
                <a:latin typeface="Bodoni 72 Oldstyle Book" pitchFamily="2" charset="0"/>
              </a:rPr>
              <a:t>Aussenterme</a:t>
            </a:r>
            <a:r>
              <a:rPr lang="de-DE" sz="2400" dirty="0">
                <a:solidFill>
                  <a:srgbClr val="FFFF00"/>
                </a:solidFill>
                <a:latin typeface="Bodoni 72 Oldstyle Book" pitchFamily="2" charset="0"/>
              </a:rPr>
              <a:t> sind diejenigen, von denen der Mittelterm ausgesagt wird. Der größere </a:t>
            </a:r>
            <a:r>
              <a:rPr lang="de-DE" sz="2400" dirty="0" err="1">
                <a:solidFill>
                  <a:srgbClr val="FFFF00"/>
                </a:solidFill>
                <a:latin typeface="Bodoni 72 Oldstyle Book" pitchFamily="2" charset="0"/>
              </a:rPr>
              <a:t>Aussenterm</a:t>
            </a:r>
            <a:r>
              <a:rPr lang="de-DE" sz="2400" dirty="0">
                <a:solidFill>
                  <a:srgbClr val="FFFF00"/>
                </a:solidFill>
                <a:latin typeface="Bodoni 72 Oldstyle Book" pitchFamily="2" charset="0"/>
              </a:rPr>
              <a:t> ist derjenige, der näher ist am Mittelterm, kleiner ist derjenige, der weiter ist vom Mittelterm. Der Mittelterm ist </a:t>
            </a:r>
            <a:r>
              <a:rPr lang="de-DE" sz="2400" dirty="0" err="1">
                <a:solidFill>
                  <a:srgbClr val="FFFF00"/>
                </a:solidFill>
                <a:latin typeface="Bodoni 72 Oldstyle Book" pitchFamily="2" charset="0"/>
              </a:rPr>
              <a:t>ausserhalb</a:t>
            </a:r>
            <a:r>
              <a:rPr lang="de-DE" sz="2400" dirty="0">
                <a:solidFill>
                  <a:srgbClr val="FFFF00"/>
                </a:solidFill>
                <a:latin typeface="Bodoni 72 Oldstyle Book" pitchFamily="2" charset="0"/>
              </a:rPr>
              <a:t> der </a:t>
            </a:r>
            <a:r>
              <a:rPr lang="de-DE" sz="2400" dirty="0" err="1">
                <a:solidFill>
                  <a:srgbClr val="FFFF00"/>
                </a:solidFill>
                <a:latin typeface="Bodoni 72 Oldstyle Book" pitchFamily="2" charset="0"/>
              </a:rPr>
              <a:t>Aussentermen</a:t>
            </a:r>
            <a:r>
              <a:rPr lang="de-DE" sz="2400" dirty="0">
                <a:solidFill>
                  <a:srgbClr val="FFFF00"/>
                </a:solidFill>
                <a:latin typeface="Bodoni 72 Oldstyle Book" pitchFamily="2" charset="0"/>
              </a:rPr>
              <a:t> und hat die erste Position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1.5, 26b34–39).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Hier ist die Verwendung der Ordnungsbeziehungen von „grösser“, „kleiner“ und „mittel“ nicht </a:t>
            </a:r>
            <a:r>
              <a:rPr lang="de-DE" sz="2400" dirty="0" err="1">
                <a:solidFill>
                  <a:schemeClr val="bg1"/>
                </a:solidFill>
                <a:latin typeface="Bodoni 72 Oldstyle Book" pitchFamily="2" charset="0"/>
              </a:rPr>
              <a:t>extensional</a:t>
            </a:r>
            <a:r>
              <a:rPr lang="de-DE" sz="2400" dirty="0">
                <a:solidFill>
                  <a:schemeClr val="bg1"/>
                </a:solidFill>
                <a:latin typeface="Bodoni 72 Oldstyle Book" pitchFamily="2" charset="0"/>
              </a:rPr>
              <a:t>: der Mittelterm befindet sich </a:t>
            </a:r>
            <a:r>
              <a:rPr lang="de-DE" sz="2400" dirty="0" err="1">
                <a:solidFill>
                  <a:schemeClr val="bg1"/>
                </a:solidFill>
                <a:latin typeface="Bodoni 72 Oldstyle Book" pitchFamily="2" charset="0"/>
              </a:rPr>
              <a:t>ausserhalb</a:t>
            </a:r>
            <a:r>
              <a:rPr lang="de-DE" sz="2400" dirty="0">
                <a:solidFill>
                  <a:schemeClr val="bg1"/>
                </a:solidFill>
                <a:latin typeface="Bodoni 72 Oldstyle Book" pitchFamily="2" charset="0"/>
              </a:rPr>
              <a:t> der </a:t>
            </a:r>
            <a:r>
              <a:rPr lang="de-DE" sz="2400" dirty="0" err="1">
                <a:solidFill>
                  <a:schemeClr val="bg1"/>
                </a:solidFill>
                <a:latin typeface="Bodoni 72 Oldstyle Book" pitchFamily="2" charset="0"/>
              </a:rPr>
              <a:t>Aussentermen</a:t>
            </a:r>
            <a:r>
              <a:rPr lang="de-DE" sz="2400">
                <a:solidFill>
                  <a:schemeClr val="bg1"/>
                </a:solidFill>
                <a:latin typeface="Bodoni 72 Oldstyle Book" pitchFamily="2" charset="0"/>
              </a:rPr>
              <a:t>! </a:t>
            </a:r>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36895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zweite Figur: CESARE</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298355"/>
            <a:ext cx="9659006" cy="5262979"/>
          </a:xfrm>
          <a:prstGeom prst="rect">
            <a:avLst/>
          </a:prstGeom>
          <a:noFill/>
        </p:spPr>
        <p:txBody>
          <a:bodyPr wrap="square">
            <a:spAutoFit/>
          </a:bodyPr>
          <a:lstStyle/>
          <a:p>
            <a:r>
              <a:rPr lang="de-DE" sz="2400" dirty="0">
                <a:solidFill>
                  <a:srgbClr val="FFFF00"/>
                </a:solidFill>
                <a:latin typeface="Bodoni 72 Oldstyle Book" pitchFamily="2" charset="0"/>
              </a:rPr>
              <a:t>Es wird keine vollkommene Deduktion geben in dieser Figur, aber eine Deduktion ist möglich, sowohl wenn die Terme allgemein sind als auch wenn sie es nicht sind. Wenn sie allgemein sind, wird es eine Deduktion geben wenn der Mittelterm einerseits jedem zukommt und andererseits keinem zukommt, welchem auch immer das verneinende zukommt; sonst ergibt sich keine Deduktion. Denn es möge M von keinem N ausgesagt werden aber von jedem X. Wenn man die verneinende Prämisse konvertiert, kommt N keinem M zu. Aber es wurde angenommen, dass M jedem X zukommt, so dass N keinem X zukommt, was vorher gezeigt wurde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1.5, 27a1–9).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Die Deduktionen in der zweiten Figur werden auf Deduktionen der ersten Figur zurückgeführt, in diesem Fall auf CELARENT. Anhand dieses Verfahrens sieht man, dass es bei diesen Deduktionen um Argumente handelt, deren Konklusionen durch die Prämissen evident sein müssen. </a:t>
            </a:r>
          </a:p>
        </p:txBody>
      </p:sp>
    </p:spTree>
    <p:extLst>
      <p:ext uri="{BB962C8B-B14F-4D97-AF65-F5344CB8AC3E}">
        <p14:creationId xmlns:p14="http://schemas.microsoft.com/office/powerpoint/2010/main" val="39920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zweite Figur: CAMESTRES</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298355"/>
            <a:ext cx="9659006" cy="5262979"/>
          </a:xfrm>
          <a:prstGeom prst="rect">
            <a:avLst/>
          </a:prstGeom>
          <a:noFill/>
        </p:spPr>
        <p:txBody>
          <a:bodyPr wrap="square">
            <a:spAutoFit/>
          </a:bodyPr>
          <a:lstStyle/>
          <a:p>
            <a:r>
              <a:rPr lang="de-DE" sz="2400" dirty="0">
                <a:solidFill>
                  <a:srgbClr val="FFFF00"/>
                </a:solidFill>
                <a:latin typeface="Bodoni 72 Oldstyle Book" pitchFamily="2" charset="0"/>
              </a:rPr>
              <a:t>Wiederum: wenn M jedem N und keinem X zugehört, wird X keinem N zukommen. Denn wenn M keinem X zukommt, kommt auch X keinem M zu; aber M kam ja jedem N zu: daher wird N keinem X zukommen, denn wieder ist die erste Figur zustande gekommen. Wenn die verneinende Prämisse sich konvertieren lässt, wird N keinem X zukommen, so dass dieselbe Deduktion entstehen wird. Diese Dinge können auch bewiesen werden, indem man sie auf das Unmögliche zurückführt. Dass also eine Deduktion zustande kommt wenn sich die Terme so zueinander verhalten, ist klar, aber es ergibt sich keine vollkommene Deduktion, denn die Notwendigkeit ergibt sich aus anderen Prämissen als diejenigen, die am Anfang gesetzt wurden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1.5, 27a9–9).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Aus der letzten Bemerkung geht hervor, dass eine syllogistische Deduktion als evident gilt wenn die Prämissen keiner Vervollständigung bedürfen, um die Deduktion zustande zu bringen. </a:t>
            </a:r>
          </a:p>
        </p:txBody>
      </p:sp>
    </p:spTree>
    <p:extLst>
      <p:ext uri="{BB962C8B-B14F-4D97-AF65-F5344CB8AC3E}">
        <p14:creationId xmlns:p14="http://schemas.microsoft.com/office/powerpoint/2010/main" val="2239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11270" y="671847"/>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zweite Figur: FESTINO</a:t>
            </a:r>
            <a:endParaRPr lang="fr-FR" sz="2800" cap="small" dirty="0">
              <a:solidFill>
                <a:schemeClr val="bg1"/>
              </a:solidFill>
              <a:latin typeface="Bodoni 72 Oldstyle Book" pitchFamily="2" charset="0"/>
              <a:ea typeface="New Athena Unicode" charset="0"/>
              <a:cs typeface="New Athena Unicode" charset="0"/>
            </a:endParaRPr>
          </a:p>
        </p:txBody>
      </p:sp>
      <p:sp>
        <p:nvSpPr>
          <p:cNvPr id="19" name="TextBox 18">
            <a:extLst>
              <a:ext uri="{FF2B5EF4-FFF2-40B4-BE49-F238E27FC236}">
                <a16:creationId xmlns:a16="http://schemas.microsoft.com/office/drawing/2014/main" id="{CFC09768-7632-A641-9684-ACB5B1853576}"/>
              </a:ext>
            </a:extLst>
          </p:cNvPr>
          <p:cNvSpPr txBox="1"/>
          <p:nvPr/>
        </p:nvSpPr>
        <p:spPr>
          <a:xfrm>
            <a:off x="1266497" y="1661838"/>
            <a:ext cx="9659006" cy="4524315"/>
          </a:xfrm>
          <a:prstGeom prst="rect">
            <a:avLst/>
          </a:prstGeom>
          <a:noFill/>
        </p:spPr>
        <p:txBody>
          <a:bodyPr wrap="square">
            <a:spAutoFit/>
          </a:bodyPr>
          <a:lstStyle/>
          <a:p>
            <a:r>
              <a:rPr lang="de-DE" sz="2400" dirty="0">
                <a:solidFill>
                  <a:srgbClr val="FFFF00"/>
                </a:solidFill>
                <a:latin typeface="Bodoni 72 Oldstyle Book" pitchFamily="2" charset="0"/>
              </a:rPr>
              <a:t>Wenn der Mittelterm allgemein ist nur in Bezug auf einen der anderen Terme, denn wenn er in in Bezug auf den </a:t>
            </a:r>
            <a:r>
              <a:rPr lang="de-DE" sz="2400" dirty="0" err="1">
                <a:solidFill>
                  <a:srgbClr val="FFFF00"/>
                </a:solidFill>
                <a:latin typeface="Bodoni 72 Oldstyle Book" pitchFamily="2" charset="0"/>
              </a:rPr>
              <a:t>grösseren</a:t>
            </a:r>
            <a:r>
              <a:rPr lang="de-DE" sz="2400" dirty="0">
                <a:solidFill>
                  <a:srgbClr val="FFFF00"/>
                </a:solidFill>
                <a:latin typeface="Bodoni 72 Oldstyle Book" pitchFamily="2" charset="0"/>
              </a:rPr>
              <a:t> Term allgemein bejahend oder verneinend ist, wenn er aber in Bezug auf den kleineren Term partikulär und dem allgemeinen entgegengesetzt, kommt eine verneinende partikuläre Deduktion zustande. Mit entgegengesetzt meine ich: wenn das allgemeine verneinend, so ist das partikuläre bejahend; und wenn das allgemeine bejahend, so ist das partikuläre verneinend. Denn wenn M keinem N aber einem gewissen X zukommt, ist es notwendig, dass N einem gewissen X nicht zukommt. Denn die verneinende Prämisse lässt sich konvertieren, so dass N keinem M zukommen wird, es wurde aber vorausgesetzt, dass M einem gewissen X zukommt, so dass N einem gewissen X nicht zukommen wird (</a:t>
            </a:r>
            <a:r>
              <a:rPr lang="de-DE" sz="2400" i="1" dirty="0">
                <a:solidFill>
                  <a:srgbClr val="FFFF00"/>
                </a:solidFill>
                <a:latin typeface="Bodoni 72 Oldstyle Book" pitchFamily="2" charset="0"/>
              </a:rPr>
              <a:t>An. Prior</a:t>
            </a:r>
            <a:r>
              <a:rPr lang="de-DE" sz="2400" dirty="0">
                <a:solidFill>
                  <a:srgbClr val="FFFF00"/>
                </a:solidFill>
                <a:latin typeface="Bodoni 72 Oldstyle Book" pitchFamily="2" charset="0"/>
              </a:rPr>
              <a:t>. 1.5, 27a26–36). </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20480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6259</TotalTime>
  <Words>2211</Words>
  <Application>Microsoft Macintosh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Bodoni 72 Oldstyle Book</vt:lpstr>
      <vt:lpstr>Bodoni 72 Smallcaps Book</vt:lpstr>
      <vt:lpstr>Calibri</vt:lpstr>
      <vt:lpstr>Calibri Light</vt:lpstr>
      <vt:lpstr>Cambria Math</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89</cp:revision>
  <dcterms:created xsi:type="dcterms:W3CDTF">2017-04-10T01:47:34Z</dcterms:created>
  <dcterms:modified xsi:type="dcterms:W3CDTF">2021-11-22T07:59:32Z</dcterms:modified>
  <cp:category/>
</cp:coreProperties>
</file>