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510" r:id="rId2"/>
    <p:sldId id="665" r:id="rId3"/>
    <p:sldId id="639" r:id="rId4"/>
    <p:sldId id="621" r:id="rId5"/>
    <p:sldId id="619" r:id="rId6"/>
    <p:sldId id="643" r:id="rId7"/>
    <p:sldId id="650" r:id="rId8"/>
    <p:sldId id="644" r:id="rId9"/>
    <p:sldId id="645" r:id="rId10"/>
    <p:sldId id="655" r:id="rId11"/>
    <p:sldId id="646" r:id="rId12"/>
    <p:sldId id="604" r:id="rId13"/>
    <p:sldId id="651" r:id="rId14"/>
    <p:sldId id="627" r:id="rId15"/>
    <p:sldId id="648" r:id="rId16"/>
    <p:sldId id="656" r:id="rId17"/>
    <p:sldId id="658" r:id="rId18"/>
    <p:sldId id="641" r:id="rId19"/>
    <p:sldId id="630" r:id="rId20"/>
    <p:sldId id="659" r:id="rId21"/>
    <p:sldId id="660" r:id="rId22"/>
    <p:sldId id="649" r:id="rId23"/>
    <p:sldId id="653" r:id="rId24"/>
    <p:sldId id="636" r:id="rId25"/>
    <p:sldId id="652" r:id="rId26"/>
    <p:sldId id="601" r:id="rId27"/>
    <p:sldId id="597" r:id="rId28"/>
    <p:sldId id="608" r:id="rId29"/>
    <p:sldId id="603" r:id="rId30"/>
    <p:sldId id="605" r:id="rId31"/>
    <p:sldId id="606" r:id="rId32"/>
    <p:sldId id="585" r:id="rId33"/>
    <p:sldId id="544" r:id="rId34"/>
    <p:sldId id="568" r:id="rId35"/>
    <p:sldId id="664" r:id="rId36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48269"/>
  </p:normalViewPr>
  <p:slideViewPr>
    <p:cSldViewPr snapToGrid="0" snapToObjects="1">
      <p:cViewPr varScale="1">
        <p:scale>
          <a:sx n="59" d="100"/>
          <a:sy n="59" d="100"/>
        </p:scale>
        <p:origin x="213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6955B-A54A-8E46-9028-C833D616001D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530ED-E5D4-2842-BBD5-B71306CB840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9577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54AA7-F406-1248-897E-3A03E9F8DB67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95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96167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37525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02977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67963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2203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55809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73233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39071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94731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652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52107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53241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06973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79658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800" dirty="0">
              <a:effectLst/>
              <a:latin typeface="Times New Roman" panose="02020603050405020304" pitchFamily="18" charset="0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6813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73390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57856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14404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35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7532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1070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3769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6182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3747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24412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1672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530ED-E5D4-2842-BBD5-B71306CB8401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4837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40D4D-E62C-BE41-A93D-F32755D6C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1EFC8-8576-8C49-BF5B-414B736A5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68D45-0F5B-434F-B382-F95BBC93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0FA38-3629-EC42-BD79-B5C4692E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3DAC3-B280-EC40-84A4-C1D9DC70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750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0902-69E4-C34B-A5ED-FFB43390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B5E2A-8038-2043-AD7D-03DBB46F4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CCEF5-C795-C945-AA5B-9AEDCB4E3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49A88-617C-6E47-9669-0C724582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4E516-E28D-8C4F-88EE-AE688310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6072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BA752A-BDCE-1A4C-AD5F-B68031B82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C3FDF-68D1-9343-97EE-71FEBAA87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32E69-CDBD-6140-81C0-9B7CF7AB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D24DD-4808-7749-B51C-E24F375A6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0D59A-24EB-8A41-A99E-839FC3B8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5021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FF57-9C15-7042-87B4-4E5EC73D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82172-3DE7-9C44-AF5B-5F2123649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B2609-F1D4-9643-B074-B08A47CA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F2842-7B26-5343-921A-47D1B318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97E34-FB81-A54B-A7C1-470C6A0F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1098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3B01-3525-A045-A35B-C7100F8AF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CBF54-C518-164F-B304-7D12FB39C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ACF27-39BD-A54C-93B2-342F6577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E47A3-8913-CA45-8643-84DD6C55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A799-E8FC-C047-9A22-B5E017F4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2003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A6CA-9D1F-0048-91C0-D7E3847A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A32F-B678-7D4B-AF76-0CA0D9778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B845E-DEFB-0D48-878E-9B3081FD1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E7859-9761-5B48-BC63-A1851605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13DE5-6623-1047-8EC5-4BBD5ABC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8892C-2312-BF4B-B3DF-27527EEA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6101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94D8-467C-E54C-A51B-3EA700D24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8E688-024E-8747-9E63-EF86A635A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3E87-489B-8440-945A-96F6398CF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1FFAD-FE66-E847-B7FF-A8723882B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4A019-868A-444A-92AC-8D72680E6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0FAB1C-8F04-DD47-98A6-6FD1DA64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99CE88-4E56-A047-9382-071FF59B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FE613-743A-8E4D-B54E-45EBF760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6837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1BA9C-6507-CA40-BD3D-EDD1D23B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26810-6533-2C4C-A373-7548614D9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7287C-F24E-AE4C-999C-C091E317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86032-547E-CF46-AB35-3301C8AD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9906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5AF08-65CF-3B41-8782-999F66BF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B1A1D7-90AD-DF4C-B9D5-3EB663DC2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AD98C-13BE-F44D-B5E5-23FB5E4C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645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EC25A-933C-5849-A3DB-A3AED14E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A986-9E9C-4C41-9779-7C933C330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0C678-E716-4444-B6FE-41599A36D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02C13-E9D7-AF4B-A28F-3B5263B34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A19E9-DCD1-9748-9FB4-5C7F317C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9C048-1BB9-6947-9409-AE3E70B6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0608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4F533-306F-914B-8588-706865F8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BEA861-8005-3242-87FF-0FE2408E6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B58B9-1329-1245-A8F2-C3E8EEFB3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DA8A3-F18D-B944-A9CB-0F63D6CE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FD414-5B1E-C748-BFC9-61BBE036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281AA-7833-E342-8AF3-FEBAC1D5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6856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81120-530F-DB48-AEA0-2F01F68A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6CE32-73AB-2B47-9F4A-D884DBD50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35B66-0122-5D44-A50D-AA9CE7871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B79C6-6647-564B-828D-E9F8CCE6804B}" type="datetimeFigureOut">
              <a:rPr lang="en-CH" smtClean="0"/>
              <a:t>18.05.23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5691D-652B-F44D-80C5-BC8484841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8E217-B653-824D-BB2B-8084CED6D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2493-BD0B-5049-A009-55E4840DB30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483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377114" y="184741"/>
            <a:ext cx="4295361" cy="6443719"/>
          </a:xfrm>
        </p:spPr>
        <p:txBody>
          <a:bodyPr>
            <a:normAutofit/>
          </a:bodyPr>
          <a:lstStyle/>
          <a:p>
            <a:pPr algn="r"/>
            <a:br>
              <a:rPr lang="de-DE" sz="2400" dirty="0">
                <a:latin typeface="Cambria"/>
                <a:cs typeface="Cambria"/>
              </a:rPr>
            </a:br>
            <a:br>
              <a:rPr lang="de-DE" sz="2400" dirty="0">
                <a:latin typeface="Cambria"/>
                <a:cs typeface="Cambria"/>
              </a:rPr>
            </a:br>
            <a:br>
              <a:rPr lang="de-DE" sz="2400" dirty="0">
                <a:latin typeface="Cambria"/>
                <a:cs typeface="Cambria"/>
              </a:rPr>
            </a:br>
            <a:br>
              <a:rPr lang="de-DE" sz="2400" dirty="0">
                <a:latin typeface="Cambria"/>
                <a:cs typeface="Cambria"/>
              </a:rPr>
            </a:br>
            <a:br>
              <a:rPr lang="de-DE" sz="2400" dirty="0">
                <a:latin typeface="Cambria"/>
                <a:cs typeface="Cambria"/>
              </a:rPr>
            </a:br>
            <a:br>
              <a:rPr lang="de-DE" sz="2400" dirty="0">
                <a:latin typeface="Cambria"/>
                <a:cs typeface="Cambria"/>
              </a:rPr>
            </a:br>
            <a:br>
              <a:rPr lang="de-DE" sz="2400" dirty="0">
                <a:latin typeface="Cambria"/>
                <a:cs typeface="Cambria"/>
              </a:rPr>
            </a:br>
            <a:b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/>
              <a:t>17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Mai 2023</a:t>
            </a:r>
            <a:b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Montagen des stä</a:t>
            </a:r>
            <a:r>
              <a:rPr lang="de-DE" sz="2400" b="1" dirty="0"/>
              <a:t>dtischen Raums im Situationismus</a:t>
            </a:r>
            <a:br>
              <a:rPr lang="de-DE" sz="2400" b="1" dirty="0"/>
            </a:br>
            <a:b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/>
              <a:t>Dr. 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Tobias Ertl</a:t>
            </a:r>
            <a:b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Universität Fribourg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56E3B-5A4D-6D08-95B9-765257CC1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997"/>
          <a:stretch/>
        </p:blipFill>
        <p:spPr>
          <a:xfrm>
            <a:off x="0" y="-1"/>
            <a:ext cx="4814888" cy="68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7"/>
    </mc:Choice>
    <mc:Fallback xmlns="">
      <p:transition spd="slow" advTm="6652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4B3B-125D-0943-A295-954CAD0E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744" y="0"/>
            <a:ext cx="10515600" cy="1325563"/>
          </a:xfrm>
        </p:spPr>
        <p:txBody>
          <a:bodyPr/>
          <a:lstStyle/>
          <a:p>
            <a:r>
              <a:rPr lang="en-CH" dirty="0"/>
              <a:t>Kritik des Urbanismus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5F848F-76B5-C147-ADAB-0D6FEC0AB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62744" y="1253331"/>
            <a:ext cx="497224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0CC318-5B9A-DA41-9ED5-1D4E0593C567}"/>
              </a:ext>
            </a:extLst>
          </p:cNvPr>
          <p:cNvSpPr/>
          <p:nvPr/>
        </p:nvSpPr>
        <p:spPr>
          <a:xfrm>
            <a:off x="3048000" y="560466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>
                <a:solidFill>
                  <a:srgbClr val="211922"/>
                </a:solidFill>
              </a:rPr>
              <a:t>Relevé</a:t>
            </a:r>
            <a:r>
              <a:rPr lang="en-GB" dirty="0">
                <a:solidFill>
                  <a:srgbClr val="211922"/>
                </a:solidFill>
              </a:rPr>
              <a:t> de </a:t>
            </a:r>
            <a:r>
              <a:rPr lang="en-GB" dirty="0" err="1">
                <a:solidFill>
                  <a:srgbClr val="211922"/>
                </a:solidFill>
              </a:rPr>
              <a:t>tous</a:t>
            </a:r>
            <a:r>
              <a:rPr lang="en-GB" dirty="0">
                <a:solidFill>
                  <a:srgbClr val="211922"/>
                </a:solidFill>
              </a:rPr>
              <a:t> les </a:t>
            </a:r>
            <a:r>
              <a:rPr lang="en-GB" dirty="0" err="1">
                <a:solidFill>
                  <a:srgbClr val="211922"/>
                </a:solidFill>
              </a:rPr>
              <a:t>trajets</a:t>
            </a:r>
            <a:r>
              <a:rPr lang="en-GB" dirty="0">
                <a:solidFill>
                  <a:srgbClr val="211922"/>
                </a:solidFill>
              </a:rPr>
              <a:t> </a:t>
            </a:r>
            <a:r>
              <a:rPr lang="en-GB" dirty="0" err="1">
                <a:solidFill>
                  <a:srgbClr val="211922"/>
                </a:solidFill>
              </a:rPr>
              <a:t>effectués</a:t>
            </a:r>
            <a:r>
              <a:rPr lang="en-GB" dirty="0">
                <a:solidFill>
                  <a:srgbClr val="211922"/>
                </a:solidFill>
              </a:rPr>
              <a:t> </a:t>
            </a:r>
            <a:r>
              <a:rPr lang="en-GB" dirty="0" err="1">
                <a:solidFill>
                  <a:srgbClr val="211922"/>
                </a:solidFill>
              </a:rPr>
              <a:t>en</a:t>
            </a:r>
            <a:r>
              <a:rPr lang="en-GB" dirty="0">
                <a:solidFill>
                  <a:srgbClr val="211922"/>
                </a:solidFill>
              </a:rPr>
              <a:t> un an par </a:t>
            </a:r>
            <a:r>
              <a:rPr lang="en-GB" dirty="0" err="1">
                <a:solidFill>
                  <a:srgbClr val="211922"/>
                </a:solidFill>
              </a:rPr>
              <a:t>une</a:t>
            </a:r>
            <a:r>
              <a:rPr lang="en-GB" dirty="0">
                <a:solidFill>
                  <a:srgbClr val="211922"/>
                </a:solidFill>
              </a:rPr>
              <a:t> </a:t>
            </a:r>
            <a:r>
              <a:rPr lang="en-GB" dirty="0" err="1">
                <a:solidFill>
                  <a:srgbClr val="211922"/>
                </a:solidFill>
              </a:rPr>
              <a:t>étudiante</a:t>
            </a:r>
            <a:r>
              <a:rPr lang="en-GB" dirty="0">
                <a:solidFill>
                  <a:srgbClr val="211922"/>
                </a:solidFill>
              </a:rPr>
              <a:t> habitant le </a:t>
            </a:r>
            <a:r>
              <a:rPr lang="en-GB" dirty="0" err="1">
                <a:solidFill>
                  <a:srgbClr val="211922"/>
                </a:solidFill>
              </a:rPr>
              <a:t>XVIe</a:t>
            </a:r>
            <a:r>
              <a:rPr lang="en-GB" dirty="0">
                <a:solidFill>
                  <a:srgbClr val="211922"/>
                </a:solidFill>
              </a:rPr>
              <a:t> </a:t>
            </a:r>
            <a:r>
              <a:rPr lang="en-GB" dirty="0" err="1">
                <a:solidFill>
                  <a:srgbClr val="211922"/>
                </a:solidFill>
              </a:rPr>
              <a:t>arondissement</a:t>
            </a:r>
            <a:r>
              <a:rPr lang="en-GB" dirty="0">
                <a:solidFill>
                  <a:srgbClr val="211922"/>
                </a:solidFill>
              </a:rPr>
              <a:t> -</a:t>
            </a:r>
            <a:r>
              <a:rPr lang="en-GB" dirty="0" err="1">
                <a:solidFill>
                  <a:srgbClr val="211922"/>
                </a:solidFill>
              </a:rPr>
              <a:t>Chombart</a:t>
            </a:r>
            <a:r>
              <a:rPr lang="en-GB" dirty="0">
                <a:solidFill>
                  <a:srgbClr val="211922"/>
                </a:solidFill>
              </a:rPr>
              <a:t> de </a:t>
            </a:r>
            <a:r>
              <a:rPr lang="en-GB" dirty="0" err="1">
                <a:solidFill>
                  <a:srgbClr val="211922"/>
                </a:solidFill>
              </a:rPr>
              <a:t>Lauwe</a:t>
            </a:r>
            <a:r>
              <a:rPr lang="en-GB" dirty="0">
                <a:solidFill>
                  <a:srgbClr val="211922"/>
                </a:solidFill>
              </a:rPr>
              <a:t>, </a:t>
            </a:r>
            <a:r>
              <a:rPr lang="en-GB" i="1" dirty="0">
                <a:solidFill>
                  <a:srgbClr val="211922"/>
                </a:solidFill>
              </a:rPr>
              <a:t>Paris et </a:t>
            </a:r>
            <a:r>
              <a:rPr lang="en-GB" i="1" dirty="0" err="1">
                <a:solidFill>
                  <a:srgbClr val="211922"/>
                </a:solidFill>
              </a:rPr>
              <a:t>agglomération</a:t>
            </a:r>
            <a:r>
              <a:rPr lang="en-GB" i="1" dirty="0">
                <a:solidFill>
                  <a:srgbClr val="211922"/>
                </a:solidFill>
              </a:rPr>
              <a:t> </a:t>
            </a:r>
            <a:r>
              <a:rPr lang="en-GB" i="1" dirty="0" err="1">
                <a:solidFill>
                  <a:srgbClr val="211922"/>
                </a:solidFill>
              </a:rPr>
              <a:t>parisienne</a:t>
            </a:r>
            <a:r>
              <a:rPr lang="en-GB" dirty="0">
                <a:solidFill>
                  <a:srgbClr val="211922"/>
                </a:solidFill>
              </a:rPr>
              <a:t>, 1952 </a:t>
            </a:r>
            <a:endParaRPr lang="en-GB" b="1" i="0" u="none" strike="noStrike" dirty="0">
              <a:solidFill>
                <a:srgbClr val="2119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843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935022-DC4F-DD37-7957-EA4E35D11017}"/>
              </a:ext>
            </a:extLst>
          </p:cNvPr>
          <p:cNvSpPr txBox="1"/>
          <p:nvPr/>
        </p:nvSpPr>
        <p:spPr>
          <a:xfrm>
            <a:off x="2537847" y="1875592"/>
            <a:ext cx="609858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L’architecture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plus simple </a:t>
            </a:r>
            <a:r>
              <a:rPr lang="en-GB" dirty="0" err="1"/>
              <a:t>moyen</a:t>
            </a:r>
            <a:r>
              <a:rPr lang="en-GB" dirty="0"/>
              <a:t> </a:t>
            </a:r>
            <a:r>
              <a:rPr lang="en-GB" dirty="0" err="1"/>
              <a:t>d’articuler</a:t>
            </a:r>
            <a:r>
              <a:rPr lang="en-GB" dirty="0"/>
              <a:t> le temps et </a:t>
            </a:r>
            <a:r>
              <a:rPr lang="en-GB" dirty="0" err="1"/>
              <a:t>l’espace</a:t>
            </a:r>
            <a:r>
              <a:rPr lang="en-GB" dirty="0"/>
              <a:t>, de </a:t>
            </a:r>
            <a:r>
              <a:rPr lang="en-GB" dirty="0" err="1"/>
              <a:t>moduler</a:t>
            </a:r>
            <a:r>
              <a:rPr lang="en-GB" dirty="0"/>
              <a:t> la </a:t>
            </a:r>
            <a:r>
              <a:rPr lang="en-GB" dirty="0" err="1"/>
              <a:t>réalité</a:t>
            </a:r>
            <a:r>
              <a:rPr lang="en-GB" dirty="0"/>
              <a:t>, de faire </a:t>
            </a:r>
            <a:r>
              <a:rPr lang="en-GB" dirty="0" err="1"/>
              <a:t>rêver</a:t>
            </a:r>
            <a:r>
              <a:rPr lang="en-GB" dirty="0"/>
              <a:t>. Il ne </a:t>
            </a:r>
            <a:r>
              <a:rPr lang="en-GB" dirty="0" err="1"/>
              <a:t>s’agit</a:t>
            </a:r>
            <a:r>
              <a:rPr lang="en-GB" dirty="0"/>
              <a:t> pas </a:t>
            </a:r>
            <a:r>
              <a:rPr lang="en-GB" dirty="0" err="1"/>
              <a:t>seulement</a:t>
            </a:r>
            <a:r>
              <a:rPr lang="en-GB" dirty="0"/>
              <a:t> </a:t>
            </a:r>
            <a:r>
              <a:rPr lang="en-GB" dirty="0" err="1"/>
              <a:t>d’articulation</a:t>
            </a:r>
            <a:r>
              <a:rPr lang="en-GB" dirty="0"/>
              <a:t> et de modulation </a:t>
            </a:r>
            <a:r>
              <a:rPr lang="en-GB" dirty="0" err="1"/>
              <a:t>plastiques</a:t>
            </a:r>
            <a:r>
              <a:rPr lang="en-GB" dirty="0"/>
              <a:t>, expression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beauté</a:t>
            </a:r>
            <a:r>
              <a:rPr lang="en-GB" dirty="0"/>
              <a:t> </a:t>
            </a:r>
            <a:r>
              <a:rPr lang="en-GB" dirty="0" err="1"/>
              <a:t>passagère</a:t>
            </a:r>
            <a:r>
              <a:rPr lang="en-GB" dirty="0"/>
              <a:t>.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b="1" dirty="0"/>
              <a:t>modulation </a:t>
            </a:r>
            <a:r>
              <a:rPr lang="en-GB" b="1" dirty="0" err="1"/>
              <a:t>influentiell</a:t>
            </a:r>
            <a:r>
              <a:rPr lang="en-GB" dirty="0" err="1"/>
              <a:t>e</a:t>
            </a:r>
            <a:r>
              <a:rPr lang="en-GB" dirty="0"/>
              <a:t>, qui </a:t>
            </a:r>
            <a:r>
              <a:rPr lang="en-GB" dirty="0" err="1"/>
              <a:t>s’inscrit</a:t>
            </a:r>
            <a:r>
              <a:rPr lang="en-GB" dirty="0"/>
              <a:t> dans la </a:t>
            </a:r>
            <a:r>
              <a:rPr lang="en-GB" dirty="0" err="1"/>
              <a:t>courbe</a:t>
            </a:r>
            <a:r>
              <a:rPr lang="en-GB" dirty="0"/>
              <a:t> </a:t>
            </a:r>
            <a:r>
              <a:rPr lang="en-GB" dirty="0" err="1"/>
              <a:t>éternelle</a:t>
            </a:r>
            <a:r>
              <a:rPr lang="en-GB" dirty="0"/>
              <a:t> des </a:t>
            </a:r>
            <a:r>
              <a:rPr lang="en-GB" dirty="0" err="1"/>
              <a:t>désirs</a:t>
            </a:r>
            <a:r>
              <a:rPr lang="en-GB" dirty="0"/>
              <a:t> </a:t>
            </a:r>
            <a:r>
              <a:rPr lang="en-GB" dirty="0" err="1"/>
              <a:t>humains</a:t>
            </a:r>
            <a:r>
              <a:rPr lang="en-GB" dirty="0"/>
              <a:t> et des </a:t>
            </a:r>
            <a:r>
              <a:rPr lang="en-GB" dirty="0" err="1"/>
              <a:t>progrès</a:t>
            </a:r>
            <a:r>
              <a:rPr lang="en-GB" dirty="0"/>
              <a:t> dans la </a:t>
            </a:r>
            <a:r>
              <a:rPr lang="en-GB" dirty="0" err="1"/>
              <a:t>réalisation</a:t>
            </a:r>
            <a:r>
              <a:rPr lang="en-GB" dirty="0"/>
              <a:t> de </a:t>
            </a:r>
            <a:r>
              <a:rPr lang="en-GB" dirty="0" err="1"/>
              <a:t>ces</a:t>
            </a:r>
            <a:r>
              <a:rPr lang="en-GB" dirty="0"/>
              <a:t> </a:t>
            </a:r>
            <a:r>
              <a:rPr lang="en-GB" dirty="0" err="1"/>
              <a:t>désirs</a:t>
            </a:r>
            <a:r>
              <a:rPr lang="en-GB" dirty="0"/>
              <a:t>.</a:t>
            </a:r>
          </a:p>
          <a:p>
            <a:r>
              <a:rPr lang="en-GB" b="1" dirty="0" err="1"/>
              <a:t>L’architecture</a:t>
            </a:r>
            <a:r>
              <a:rPr lang="en-GB" b="1" dirty="0"/>
              <a:t> de </a:t>
            </a:r>
            <a:r>
              <a:rPr lang="en-GB" b="1" dirty="0" err="1"/>
              <a:t>demain</a:t>
            </a:r>
            <a:r>
              <a:rPr lang="en-GB" b="1" dirty="0"/>
              <a:t> sera </a:t>
            </a:r>
            <a:r>
              <a:rPr lang="en-GB" b="1" dirty="0" err="1"/>
              <a:t>donc</a:t>
            </a:r>
            <a:r>
              <a:rPr lang="en-GB" b="1" dirty="0"/>
              <a:t> un </a:t>
            </a:r>
            <a:r>
              <a:rPr lang="en-GB" b="1" dirty="0" err="1"/>
              <a:t>moyen</a:t>
            </a:r>
            <a:r>
              <a:rPr lang="en-GB" b="1" dirty="0"/>
              <a:t> de modifier les conceptions </a:t>
            </a:r>
            <a:r>
              <a:rPr lang="en-GB" b="1" dirty="0" err="1"/>
              <a:t>actuelles</a:t>
            </a:r>
            <a:r>
              <a:rPr lang="en-GB" b="1" dirty="0"/>
              <a:t> du temps et de </a:t>
            </a:r>
            <a:r>
              <a:rPr lang="en-GB" b="1" dirty="0" err="1"/>
              <a:t>l’espace</a:t>
            </a:r>
            <a:r>
              <a:rPr lang="en-GB" dirty="0"/>
              <a:t>. Elle sera un </a:t>
            </a:r>
            <a:r>
              <a:rPr lang="en-GB" dirty="0" err="1"/>
              <a:t>moyen</a:t>
            </a:r>
            <a:r>
              <a:rPr lang="en-GB" dirty="0"/>
              <a:t> de </a:t>
            </a:r>
            <a:r>
              <a:rPr lang="en-GB" dirty="0" err="1"/>
              <a:t>connaissance</a:t>
            </a:r>
            <a:r>
              <a:rPr lang="en-GB" dirty="0"/>
              <a:t> et un </a:t>
            </a:r>
            <a:r>
              <a:rPr lang="en-GB" dirty="0" err="1"/>
              <a:t>moyen</a:t>
            </a:r>
            <a:r>
              <a:rPr lang="en-GB" dirty="0"/>
              <a:t> </a:t>
            </a:r>
            <a:r>
              <a:rPr lang="en-GB" dirty="0" err="1"/>
              <a:t>d’agir</a:t>
            </a:r>
            <a:r>
              <a:rPr lang="en-GB" dirty="0"/>
              <a:t>.</a:t>
            </a:r>
          </a:p>
          <a:p>
            <a:r>
              <a:rPr lang="en-GB" dirty="0"/>
              <a:t>Le </a:t>
            </a:r>
            <a:r>
              <a:rPr lang="en-GB" dirty="0" err="1"/>
              <a:t>complexe</a:t>
            </a:r>
            <a:r>
              <a:rPr lang="en-GB" dirty="0"/>
              <a:t> architectural sera modifiable. Son aspect </a:t>
            </a:r>
            <a:r>
              <a:rPr lang="en-GB" dirty="0" err="1"/>
              <a:t>changera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partie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totalement</a:t>
            </a:r>
            <a:r>
              <a:rPr lang="en-GB" dirty="0"/>
              <a:t> </a:t>
            </a:r>
            <a:r>
              <a:rPr lang="en-GB" dirty="0" err="1"/>
              <a:t>suivant</a:t>
            </a:r>
            <a:r>
              <a:rPr lang="en-GB" dirty="0"/>
              <a:t> la </a:t>
            </a:r>
            <a:r>
              <a:rPr lang="en-GB" dirty="0" err="1"/>
              <a:t>volonté</a:t>
            </a:r>
            <a:r>
              <a:rPr lang="en-GB" dirty="0"/>
              <a:t> de </a:t>
            </a:r>
            <a:r>
              <a:rPr lang="en-GB" dirty="0" err="1"/>
              <a:t>ses</a:t>
            </a:r>
            <a:r>
              <a:rPr lang="en-GB" dirty="0"/>
              <a:t> habitants. […]</a:t>
            </a:r>
          </a:p>
          <a:p>
            <a:endParaRPr lang="en-GB" dirty="0"/>
          </a:p>
          <a:p>
            <a:r>
              <a:rPr lang="en-GB" dirty="0"/>
              <a:t>”</a:t>
            </a:r>
            <a:r>
              <a:rPr lang="en-GB" dirty="0" err="1"/>
              <a:t>L’activité</a:t>
            </a:r>
            <a:r>
              <a:rPr lang="en-GB" dirty="0"/>
              <a:t> </a:t>
            </a:r>
            <a:r>
              <a:rPr lang="en-GB" dirty="0" err="1"/>
              <a:t>principale</a:t>
            </a:r>
            <a:r>
              <a:rPr lang="en-GB" dirty="0"/>
              <a:t> des habitants sera la </a:t>
            </a:r>
            <a:r>
              <a:rPr lang="en-GB" b="1" dirty="0"/>
              <a:t>DÉRIVE CONTINUE. </a:t>
            </a:r>
            <a:r>
              <a:rPr lang="en-GB" dirty="0"/>
              <a:t>Le </a:t>
            </a:r>
            <a:r>
              <a:rPr lang="en-GB" dirty="0" err="1"/>
              <a:t>changement</a:t>
            </a:r>
            <a:r>
              <a:rPr lang="en-GB" dirty="0"/>
              <a:t> de </a:t>
            </a:r>
            <a:r>
              <a:rPr lang="en-GB" dirty="0" err="1"/>
              <a:t>paysage</a:t>
            </a:r>
            <a:r>
              <a:rPr lang="en-GB" dirty="0"/>
              <a:t> </a:t>
            </a:r>
            <a:r>
              <a:rPr lang="en-GB" dirty="0" err="1"/>
              <a:t>d’heure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heure</a:t>
            </a:r>
            <a:r>
              <a:rPr lang="en-GB" dirty="0"/>
              <a:t> sera </a:t>
            </a:r>
            <a:r>
              <a:rPr lang="en-GB" dirty="0" err="1"/>
              <a:t>responsable</a:t>
            </a:r>
            <a:r>
              <a:rPr lang="en-GB" dirty="0"/>
              <a:t> du </a:t>
            </a:r>
            <a:r>
              <a:rPr lang="en-GB" dirty="0" err="1"/>
              <a:t>dépaysement</a:t>
            </a:r>
            <a:r>
              <a:rPr lang="en-GB" dirty="0"/>
              <a:t> </a:t>
            </a:r>
            <a:r>
              <a:rPr lang="en-GB" dirty="0" err="1"/>
              <a:t>complet</a:t>
            </a:r>
            <a:r>
              <a:rPr lang="en-GB" dirty="0"/>
              <a:t>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AA4261-117E-5287-BA57-08263CCD01C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CH" dirty="0"/>
              <a:t>Gilles Ivain, Formulaire pour un urbanisme nouveau, 1953</a:t>
            </a:r>
          </a:p>
        </p:txBody>
      </p:sp>
    </p:spTree>
    <p:extLst>
      <p:ext uri="{BB962C8B-B14F-4D97-AF65-F5344CB8AC3E}">
        <p14:creationId xmlns:p14="http://schemas.microsoft.com/office/powerpoint/2010/main" val="47743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BCCD72-2048-F744-B723-375249E79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62" y="0"/>
            <a:ext cx="45686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FE8339-19A0-0A48-A532-DEE812D7A0CD}"/>
              </a:ext>
            </a:extLst>
          </p:cNvPr>
          <p:cNvSpPr/>
          <p:nvPr/>
        </p:nvSpPr>
        <p:spPr>
          <a:xfrm>
            <a:off x="766971" y="1369773"/>
            <a:ext cx="6096000" cy="17098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„Ich bediene mich des Satzes von Korzybski ‚</a:t>
            </a:r>
            <a:r>
              <a:rPr lang="de-DE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de-DE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de-DE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de-DE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territory</a:t>
            </a: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 um zu unterstreichen, dass wir zwischen der Repräsentation und der Realität die verbotene Zone der Fantasie betreten.“ </a:t>
            </a:r>
            <a:endParaRPr lang="en-CH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CB7978-1C1A-584E-A36A-152F985B8ECC}"/>
              </a:ext>
            </a:extLst>
          </p:cNvPr>
          <p:cNvSpPr txBox="1"/>
          <p:nvPr/>
        </p:nvSpPr>
        <p:spPr>
          <a:xfrm>
            <a:off x="2445852" y="2866508"/>
            <a:ext cx="2743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Ralph Rumney, Der Konsul, 2011, S. 134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7A9B4C-03D5-324A-941C-7BBA9843F300}"/>
              </a:ext>
            </a:extLst>
          </p:cNvPr>
          <p:cNvSpPr/>
          <p:nvPr/>
        </p:nvSpPr>
        <p:spPr>
          <a:xfrm>
            <a:off x="766971" y="37852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"</a:t>
            </a:r>
            <a:r>
              <a:rPr lang="en-GB" b="1" dirty="0"/>
              <a:t>A map is not the territory it represents</a:t>
            </a:r>
            <a:r>
              <a:rPr lang="en-GB" dirty="0"/>
              <a:t>, but, if correct, it has a similar structure to the territory, which accounts for its usefulness“ </a:t>
            </a:r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599C5-2B7A-9C4B-B36A-05923BF1AEE4}"/>
              </a:ext>
            </a:extLst>
          </p:cNvPr>
          <p:cNvSpPr txBox="1"/>
          <p:nvPr/>
        </p:nvSpPr>
        <p:spPr>
          <a:xfrm>
            <a:off x="2705735" y="4714899"/>
            <a:ext cx="2893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Alfred Korzybski, Science and Sanity, 1933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2EB2F-46D5-D04C-85EB-B43A3B686870}"/>
              </a:ext>
            </a:extLst>
          </p:cNvPr>
          <p:cNvSpPr txBox="1"/>
          <p:nvPr/>
        </p:nvSpPr>
        <p:spPr>
          <a:xfrm>
            <a:off x="721142" y="343263"/>
            <a:ext cx="9302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dirty="0"/>
              <a:t>Poetisierung der städtischen Landschaft </a:t>
            </a:r>
          </a:p>
        </p:txBody>
      </p:sp>
    </p:spTree>
    <p:extLst>
      <p:ext uri="{BB962C8B-B14F-4D97-AF65-F5344CB8AC3E}">
        <p14:creationId xmlns:p14="http://schemas.microsoft.com/office/powerpoint/2010/main" val="2552410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96DF2E-5491-A9B1-4BDE-4EC672A4A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948" t="5029" r="2495" b="41983"/>
          <a:stretch/>
        </p:blipFill>
        <p:spPr>
          <a:xfrm>
            <a:off x="579549" y="270456"/>
            <a:ext cx="7192207" cy="59114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C8268-1FC2-0902-FFD8-94AECC788AA2}"/>
              </a:ext>
            </a:extLst>
          </p:cNvPr>
          <p:cNvSpPr txBox="1"/>
          <p:nvPr/>
        </p:nvSpPr>
        <p:spPr>
          <a:xfrm>
            <a:off x="8054554" y="5153941"/>
            <a:ext cx="3557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Gilles Ivain, Métagraphie sans Titre,</a:t>
            </a:r>
          </a:p>
          <a:p>
            <a:r>
              <a:rPr lang="en-CH" dirty="0"/>
              <a:t>1952 </a:t>
            </a:r>
          </a:p>
        </p:txBody>
      </p:sp>
    </p:spTree>
    <p:extLst>
      <p:ext uri="{BB962C8B-B14F-4D97-AF65-F5344CB8AC3E}">
        <p14:creationId xmlns:p14="http://schemas.microsoft.com/office/powerpoint/2010/main" val="2297018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6489F0-9D28-7B40-9189-06364F081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4"/>
          <a:stretch/>
        </p:blipFill>
        <p:spPr>
          <a:xfrm>
            <a:off x="2101798" y="945065"/>
            <a:ext cx="3291984" cy="5256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11551-51DB-064B-9CFF-4409270B2350}"/>
              </a:ext>
            </a:extLst>
          </p:cNvPr>
          <p:cNvSpPr txBox="1"/>
          <p:nvPr/>
        </p:nvSpPr>
        <p:spPr>
          <a:xfrm>
            <a:off x="4254791" y="0"/>
            <a:ext cx="3839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b="1" dirty="0"/>
              <a:t>Situation</a:t>
            </a:r>
            <a:r>
              <a:rPr lang="en-CH" sz="4400" dirty="0"/>
              <a:t>ismus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F39BE4-6881-FE4F-8B3B-AFC732644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0" t="6576" r="10206" b="5350"/>
          <a:stretch/>
        </p:blipFill>
        <p:spPr>
          <a:xfrm>
            <a:off x="6798220" y="945065"/>
            <a:ext cx="3420726" cy="5275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E051DA-97DA-E743-86B7-4785D78A12FB}"/>
              </a:ext>
            </a:extLst>
          </p:cNvPr>
          <p:cNvSpPr txBox="1"/>
          <p:nvPr/>
        </p:nvSpPr>
        <p:spPr>
          <a:xfrm>
            <a:off x="2101798" y="6330018"/>
            <a:ext cx="396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Jean-Paul Sartre, Situations I, Essais Critiques, 1947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C66C8-20EC-A543-A0F7-E0F26274F74E}"/>
              </a:ext>
            </a:extLst>
          </p:cNvPr>
          <p:cNvSpPr txBox="1"/>
          <p:nvPr/>
        </p:nvSpPr>
        <p:spPr>
          <a:xfrm>
            <a:off x="6708048" y="6330018"/>
            <a:ext cx="3959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Henri Lefebvre, Critique de la vie quotidienne, 1947</a:t>
            </a:r>
          </a:p>
        </p:txBody>
      </p:sp>
    </p:spTree>
    <p:extLst>
      <p:ext uri="{BB962C8B-B14F-4D97-AF65-F5344CB8AC3E}">
        <p14:creationId xmlns:p14="http://schemas.microsoft.com/office/powerpoint/2010/main" val="37924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81"/>
    </mc:Choice>
    <mc:Fallback xmlns="">
      <p:transition spd="slow" advTm="23868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876122-F6CA-CA4C-9D70-2330F67A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85655" cy="6089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49E31-36F6-F14A-9620-829849854998}"/>
              </a:ext>
            </a:extLst>
          </p:cNvPr>
          <p:cNvSpPr txBox="1"/>
          <p:nvPr/>
        </p:nvSpPr>
        <p:spPr>
          <a:xfrm>
            <a:off x="4532351" y="6089267"/>
            <a:ext cx="6106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Guy Debord / Asger Jorn, Discours sur les passions de l’amour, </a:t>
            </a:r>
          </a:p>
          <a:p>
            <a:r>
              <a:rPr lang="en-CH" dirty="0"/>
              <a:t>aus: </a:t>
            </a:r>
            <a:r>
              <a:rPr lang="en-CH" i="1" dirty="0"/>
              <a:t>The Naked City, </a:t>
            </a:r>
            <a:r>
              <a:rPr lang="en-CH" dirty="0"/>
              <a:t>1957 </a:t>
            </a:r>
          </a:p>
        </p:txBody>
      </p:sp>
    </p:spTree>
    <p:extLst>
      <p:ext uri="{BB962C8B-B14F-4D97-AF65-F5344CB8AC3E}">
        <p14:creationId xmlns:p14="http://schemas.microsoft.com/office/powerpoint/2010/main" val="2851058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B58E-143B-AF41-4BC2-8F754A08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4AC50-0A3B-4AB0-E1CE-4EFB1134C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2C6DFCD-2251-D523-1F2E-A9F417FC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4" y="12883"/>
            <a:ext cx="11898311" cy="683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10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B0DA-AAA0-BF45-BB70-3C2A3DF1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EFD39-C924-1547-BE31-77C42F850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19721" cy="5718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A0C10A-84C1-6F4F-B663-8E6950EB4913}"/>
              </a:ext>
            </a:extLst>
          </p:cNvPr>
          <p:cNvSpPr txBox="1"/>
          <p:nvPr/>
        </p:nvSpPr>
        <p:spPr>
          <a:xfrm>
            <a:off x="1008284" y="6123543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Cartes detournées, I.S. n.2, 1958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7C8C3-E9A0-A24F-86D3-CDE4A34FB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211" y="0"/>
            <a:ext cx="5843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3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9A5988-A23E-154A-8197-C6923A82321C}"/>
              </a:ext>
            </a:extLst>
          </p:cNvPr>
          <p:cNvSpPr txBox="1"/>
          <p:nvPr/>
        </p:nvSpPr>
        <p:spPr>
          <a:xfrm>
            <a:off x="2303198" y="165741"/>
            <a:ext cx="7585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dirty="0"/>
              <a:t>Flaneur, Hasard objectif, Dérive </a:t>
            </a:r>
          </a:p>
        </p:txBody>
      </p:sp>
      <p:pic>
        <p:nvPicPr>
          <p:cNvPr id="6146" name="Picture 2" descr="Le paysan de Paris (French Edition) eBook : Aragon, Louis: Amazon.it: Libri">
            <a:extLst>
              <a:ext uri="{FF2B5EF4-FFF2-40B4-BE49-F238E27FC236}">
                <a16:creationId xmlns:a16="http://schemas.microsoft.com/office/drawing/2014/main" id="{0C6E1887-386C-14F6-9287-C3A86601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9" y="1627217"/>
            <a:ext cx="2338665" cy="385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'Amour fou : Breton, André: Amazon.de: Bücher">
            <a:extLst>
              <a:ext uri="{FF2B5EF4-FFF2-40B4-BE49-F238E27FC236}">
                <a16:creationId xmlns:a16="http://schemas.microsoft.com/office/drawing/2014/main" id="{BD43E3FB-FA2D-383E-6C57-03A8C12B7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13" y="1627217"/>
            <a:ext cx="2636216" cy="385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D1F884F-6BEC-5976-586E-817D82E70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06389" y="935182"/>
            <a:ext cx="4333160" cy="407054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922B7C-0F41-D41F-0BDD-E216CD4E8ECF}"/>
              </a:ext>
            </a:extLst>
          </p:cNvPr>
          <p:cNvSpPr txBox="1"/>
          <p:nvPr/>
        </p:nvSpPr>
        <p:spPr>
          <a:xfrm>
            <a:off x="6606389" y="5108944"/>
            <a:ext cx="4482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”Le parc des Buttes-Chaumont vu de haut a la forme d’un bonnet de nuit...” (Aragon, Paysan de Paris, p. 169)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FAEB5-5164-2EE5-647A-CF1C930B0C7B}"/>
              </a:ext>
            </a:extLst>
          </p:cNvPr>
          <p:cNvSpPr txBox="1"/>
          <p:nvPr/>
        </p:nvSpPr>
        <p:spPr>
          <a:xfrm>
            <a:off x="6606389" y="6437342"/>
            <a:ext cx="514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“La nature est mon inconscient.” (ebd., p. 153) </a:t>
            </a:r>
          </a:p>
        </p:txBody>
      </p:sp>
    </p:spTree>
    <p:extLst>
      <p:ext uri="{BB962C8B-B14F-4D97-AF65-F5344CB8AC3E}">
        <p14:creationId xmlns:p14="http://schemas.microsoft.com/office/powerpoint/2010/main" val="9810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8"/>
    </mc:Choice>
    <mc:Fallback xmlns="">
      <p:transition spd="slow" advTm="6929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B097E9-AA70-2143-84BA-167535D7B4F2}"/>
              </a:ext>
            </a:extLst>
          </p:cNvPr>
          <p:cNvSpPr txBox="1"/>
          <p:nvPr/>
        </p:nvSpPr>
        <p:spPr>
          <a:xfrm>
            <a:off x="2222090" y="4954837"/>
            <a:ext cx="670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CH" dirty="0"/>
              <a:t>us: “Définitions”, Internationale Situationniste, n.1, Juni 1958, S.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652284-3D42-A94D-AA5D-5A1540696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76" y="1797664"/>
            <a:ext cx="7498351" cy="2635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64879D-4085-3F4A-A6D6-1E412EEB39F2}"/>
              </a:ext>
            </a:extLst>
          </p:cNvPr>
          <p:cNvSpPr txBox="1"/>
          <p:nvPr/>
        </p:nvSpPr>
        <p:spPr>
          <a:xfrm>
            <a:off x="2878612" y="382746"/>
            <a:ext cx="64347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dirty="0"/>
              <a:t>Psychogeographie / Dérive </a:t>
            </a:r>
          </a:p>
        </p:txBody>
      </p:sp>
    </p:spTree>
    <p:extLst>
      <p:ext uri="{BB962C8B-B14F-4D97-AF65-F5344CB8AC3E}">
        <p14:creationId xmlns:p14="http://schemas.microsoft.com/office/powerpoint/2010/main" val="36015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91"/>
    </mc:Choice>
    <mc:Fallback xmlns="">
      <p:transition spd="slow" advTm="1736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876122-F6CA-CA4C-9D70-2330F67A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85655" cy="6089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49E31-36F6-F14A-9620-829849854998}"/>
              </a:ext>
            </a:extLst>
          </p:cNvPr>
          <p:cNvSpPr txBox="1"/>
          <p:nvPr/>
        </p:nvSpPr>
        <p:spPr>
          <a:xfrm>
            <a:off x="4532351" y="6089267"/>
            <a:ext cx="6106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Guy Debord / Asger Jorn, Discours sur les passions de l’amour, </a:t>
            </a:r>
          </a:p>
          <a:p>
            <a:r>
              <a:rPr lang="en-CH" dirty="0"/>
              <a:t>aus: </a:t>
            </a:r>
            <a:r>
              <a:rPr lang="en-CH" i="1" dirty="0"/>
              <a:t>The Naked City, </a:t>
            </a:r>
            <a:r>
              <a:rPr lang="en-CH" dirty="0"/>
              <a:t>1957 </a:t>
            </a:r>
          </a:p>
        </p:txBody>
      </p:sp>
    </p:spTree>
    <p:extLst>
      <p:ext uri="{BB962C8B-B14F-4D97-AF65-F5344CB8AC3E}">
        <p14:creationId xmlns:p14="http://schemas.microsoft.com/office/powerpoint/2010/main" val="130109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8810-5853-B946-9759-86AFFBF4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en-CH" dirty="0"/>
              <a:t>Guy Debord, Theorie de la Dérive, 1957 </a:t>
            </a:r>
            <a:br>
              <a:rPr lang="en-CH" dirty="0"/>
            </a:br>
            <a:r>
              <a:rPr lang="en-CH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C0F27-3E5E-9A44-8347-247669130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“Entre les divers </a:t>
            </a:r>
            <a:r>
              <a:rPr lang="en-GB" dirty="0" err="1"/>
              <a:t>procédés</a:t>
            </a:r>
            <a:r>
              <a:rPr lang="en-GB" dirty="0"/>
              <a:t> </a:t>
            </a:r>
            <a:r>
              <a:rPr lang="en-GB" dirty="0" err="1"/>
              <a:t>situationnistes</a:t>
            </a:r>
            <a:r>
              <a:rPr lang="en-GB" dirty="0"/>
              <a:t>, la </a:t>
            </a:r>
            <a:r>
              <a:rPr lang="en-GB" dirty="0" err="1"/>
              <a:t>dérive</a:t>
            </a:r>
            <a:r>
              <a:rPr lang="en-GB" dirty="0"/>
              <a:t> se </a:t>
            </a:r>
            <a:r>
              <a:rPr lang="en-GB" dirty="0" err="1"/>
              <a:t>définit</a:t>
            </a:r>
            <a:r>
              <a:rPr lang="en-GB" dirty="0"/>
              <a:t> </a:t>
            </a:r>
            <a:r>
              <a:rPr lang="en-GB" dirty="0" err="1"/>
              <a:t>comme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b="1" dirty="0"/>
              <a:t>technique du passage </a:t>
            </a:r>
            <a:r>
              <a:rPr lang="en-GB" b="1" dirty="0" err="1"/>
              <a:t>hâtif</a:t>
            </a:r>
            <a:r>
              <a:rPr lang="en-GB" b="1" dirty="0"/>
              <a:t> </a:t>
            </a:r>
            <a:r>
              <a:rPr lang="en-GB" b="1" dirty="0" err="1"/>
              <a:t>à</a:t>
            </a:r>
            <a:r>
              <a:rPr lang="en-GB" b="1" dirty="0"/>
              <a:t> travers des ambiances </a:t>
            </a:r>
            <a:r>
              <a:rPr lang="en-GB" b="1" dirty="0" err="1"/>
              <a:t>variées</a:t>
            </a:r>
            <a:r>
              <a:rPr lang="en-GB" dirty="0"/>
              <a:t>. Le concept de </a:t>
            </a:r>
            <a:r>
              <a:rPr lang="en-GB" dirty="0" err="1"/>
              <a:t>dérive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indissolublement</a:t>
            </a:r>
            <a:r>
              <a:rPr lang="en-GB" dirty="0"/>
              <a:t> </a:t>
            </a:r>
            <a:r>
              <a:rPr lang="en-GB" dirty="0" err="1"/>
              <a:t>lié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la reconnaissance </a:t>
            </a:r>
            <a:r>
              <a:rPr lang="en-GB" dirty="0" err="1"/>
              <a:t>d’effets</a:t>
            </a:r>
            <a:r>
              <a:rPr lang="en-GB" dirty="0"/>
              <a:t> de nature </a:t>
            </a:r>
            <a:r>
              <a:rPr lang="en-GB" b="1" dirty="0" err="1"/>
              <a:t>psychogéographique</a:t>
            </a:r>
            <a:r>
              <a:rPr lang="en-GB" dirty="0"/>
              <a:t>, et </a:t>
            </a:r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l’affirmation</a:t>
            </a:r>
            <a:r>
              <a:rPr lang="en-GB" dirty="0"/>
              <a:t> d’un </a:t>
            </a:r>
            <a:r>
              <a:rPr lang="en-GB" dirty="0" err="1"/>
              <a:t>comportement</a:t>
            </a:r>
            <a:r>
              <a:rPr lang="en-GB" dirty="0"/>
              <a:t> </a:t>
            </a:r>
            <a:r>
              <a:rPr lang="en-GB" b="1" dirty="0" err="1"/>
              <a:t>ludique-constructif</a:t>
            </a:r>
            <a:r>
              <a:rPr lang="en-GB" dirty="0"/>
              <a:t>, </a:t>
            </a:r>
            <a:r>
              <a:rPr lang="en-GB" dirty="0" err="1"/>
              <a:t>ce</a:t>
            </a:r>
            <a:r>
              <a:rPr lang="en-GB" dirty="0"/>
              <a:t> qui </a:t>
            </a:r>
            <a:r>
              <a:rPr lang="en-GB" dirty="0" err="1"/>
              <a:t>l’oppose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tous</a:t>
            </a:r>
            <a:r>
              <a:rPr lang="en-GB" dirty="0"/>
              <a:t> points aux notions </a:t>
            </a:r>
            <a:r>
              <a:rPr lang="en-GB" dirty="0" err="1"/>
              <a:t>classiques</a:t>
            </a:r>
            <a:r>
              <a:rPr lang="en-GB" dirty="0"/>
              <a:t> de voyage et de promenade.” (p. 251)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386956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5BF96-96B3-FE41-853B-1C51389E6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239"/>
            <a:ext cx="7368580" cy="4062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59E49-5E01-3840-BA24-34AF63ABA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49122" y="-365304"/>
            <a:ext cx="4062335" cy="4823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D5D7DE-C5B5-A348-8956-297A09F0864B}"/>
              </a:ext>
            </a:extLst>
          </p:cNvPr>
          <p:cNvSpPr txBox="1"/>
          <p:nvPr/>
        </p:nvSpPr>
        <p:spPr>
          <a:xfrm>
            <a:off x="6794756" y="4213332"/>
            <a:ext cx="2569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Fotos aus: </a:t>
            </a:r>
          </a:p>
          <a:p>
            <a:r>
              <a:rPr lang="en-CH" dirty="0"/>
              <a:t>Ed. </a:t>
            </a:r>
            <a:r>
              <a:rPr lang="en-GB" dirty="0"/>
              <a:t>v</a:t>
            </a:r>
            <a:r>
              <a:rPr lang="en-CH" dirty="0"/>
              <a:t>an der Elsken, Liebe</a:t>
            </a:r>
          </a:p>
          <a:p>
            <a:r>
              <a:rPr lang="en-CH" dirty="0"/>
              <a:t>in St. Germain-des-Près, </a:t>
            </a:r>
          </a:p>
          <a:p>
            <a:r>
              <a:rPr lang="en-CH" dirty="0"/>
              <a:t>1956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D245B7-D49A-A74D-9876-311F4D1DE3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488" y="4077574"/>
            <a:ext cx="2688512" cy="27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5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8810-5853-B946-9759-86AFFBF4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en-CH" dirty="0"/>
              <a:t>Guy Debord, Theorie de la Dérive, 1957 </a:t>
            </a:r>
            <a:br>
              <a:rPr lang="en-CH" dirty="0"/>
            </a:br>
            <a:r>
              <a:rPr lang="en-CH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C0F27-3E5E-9A44-8347-247669130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dirty="0" err="1"/>
              <a:t>Mais</a:t>
            </a:r>
            <a:r>
              <a:rPr lang="en-GB" dirty="0"/>
              <a:t> la </a:t>
            </a:r>
            <a:r>
              <a:rPr lang="en-GB" dirty="0" err="1"/>
              <a:t>dérive</a:t>
            </a:r>
            <a:r>
              <a:rPr lang="en-GB" dirty="0"/>
              <a:t>, dans son </a:t>
            </a:r>
            <a:r>
              <a:rPr lang="en-GB" dirty="0" err="1"/>
              <a:t>unité</a:t>
            </a:r>
            <a:r>
              <a:rPr lang="en-GB" dirty="0"/>
              <a:t>, </a:t>
            </a:r>
            <a:r>
              <a:rPr lang="en-GB" dirty="0" err="1"/>
              <a:t>comprend</a:t>
            </a:r>
            <a:r>
              <a:rPr lang="en-GB" dirty="0"/>
              <a:t> </a:t>
            </a:r>
            <a:r>
              <a:rPr lang="en-GB" b="1" dirty="0" err="1"/>
              <a:t>à</a:t>
            </a:r>
            <a:r>
              <a:rPr lang="en-GB" b="1" dirty="0"/>
              <a:t> la </a:t>
            </a:r>
            <a:r>
              <a:rPr lang="en-GB" b="1" dirty="0" err="1"/>
              <a:t>fois</a:t>
            </a:r>
            <a:r>
              <a:rPr lang="en-GB" b="1" dirty="0"/>
              <a:t> </a:t>
            </a:r>
            <a:r>
              <a:rPr lang="en-GB" b="1" dirty="0" err="1"/>
              <a:t>ce</a:t>
            </a:r>
            <a:r>
              <a:rPr lang="en-GB" b="1" dirty="0"/>
              <a:t> </a:t>
            </a:r>
            <a:r>
              <a:rPr lang="en-GB" b="1" dirty="0" err="1"/>
              <a:t>laisser-aller</a:t>
            </a:r>
            <a:r>
              <a:rPr lang="en-GB" b="1" dirty="0"/>
              <a:t> </a:t>
            </a:r>
            <a:r>
              <a:rPr lang="en-GB" dirty="0"/>
              <a:t>et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b="1" dirty="0"/>
              <a:t>contradiction </a:t>
            </a:r>
            <a:r>
              <a:rPr lang="en-GB" b="1" dirty="0" err="1"/>
              <a:t>nécessaire</a:t>
            </a:r>
            <a:r>
              <a:rPr lang="en-GB" b="1" dirty="0"/>
              <a:t> </a:t>
            </a:r>
            <a:r>
              <a:rPr lang="en-GB" dirty="0"/>
              <a:t>: </a:t>
            </a:r>
            <a:r>
              <a:rPr lang="en-GB" b="1" dirty="0"/>
              <a:t>la domination des variations </a:t>
            </a:r>
            <a:r>
              <a:rPr lang="en-GB" b="1" dirty="0" err="1"/>
              <a:t>psychogéographiques</a:t>
            </a:r>
            <a:r>
              <a:rPr lang="en-GB" b="1" dirty="0"/>
              <a:t> par la </a:t>
            </a:r>
            <a:r>
              <a:rPr lang="en-GB" b="1" dirty="0" err="1"/>
              <a:t>connaissance</a:t>
            </a:r>
            <a:r>
              <a:rPr lang="en-GB" b="1" dirty="0"/>
              <a:t> </a:t>
            </a:r>
            <a:r>
              <a:rPr lang="en-GB" dirty="0"/>
              <a:t>et le </a:t>
            </a:r>
            <a:r>
              <a:rPr lang="en-GB" dirty="0" err="1"/>
              <a:t>calcul</a:t>
            </a:r>
            <a:r>
              <a:rPr lang="en-GB" dirty="0"/>
              <a:t> de </a:t>
            </a:r>
            <a:r>
              <a:rPr lang="en-GB" dirty="0" err="1"/>
              <a:t>leurs</a:t>
            </a:r>
            <a:r>
              <a:rPr lang="en-GB" dirty="0"/>
              <a:t> </a:t>
            </a:r>
            <a:r>
              <a:rPr lang="en-GB" dirty="0" err="1"/>
              <a:t>possibilités</a:t>
            </a:r>
            <a:r>
              <a:rPr lang="en-GB" dirty="0"/>
              <a:t>.” (p. 251)</a:t>
            </a:r>
          </a:p>
          <a:p>
            <a:r>
              <a:rPr lang="en-GB" dirty="0"/>
              <a:t>“La part de </a:t>
            </a:r>
            <a:r>
              <a:rPr lang="en-GB" dirty="0" err="1"/>
              <a:t>l’aléatoire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ici</a:t>
            </a:r>
            <a:r>
              <a:rPr lang="en-GB" dirty="0"/>
              <a:t> </a:t>
            </a:r>
            <a:r>
              <a:rPr lang="en-GB" dirty="0" err="1"/>
              <a:t>moins</a:t>
            </a:r>
            <a:r>
              <a:rPr lang="en-GB" dirty="0"/>
              <a:t> </a:t>
            </a:r>
            <a:r>
              <a:rPr lang="en-GB" dirty="0" err="1"/>
              <a:t>déterminante</a:t>
            </a:r>
            <a:r>
              <a:rPr lang="en-GB" dirty="0"/>
              <a:t> </a:t>
            </a:r>
            <a:r>
              <a:rPr lang="en-GB" dirty="0" err="1"/>
              <a:t>qu’on</a:t>
            </a:r>
            <a:r>
              <a:rPr lang="en-GB" dirty="0"/>
              <a:t> ne </a:t>
            </a:r>
            <a:r>
              <a:rPr lang="en-GB" dirty="0" err="1"/>
              <a:t>croit</a:t>
            </a:r>
            <a:r>
              <a:rPr lang="en-GB" dirty="0"/>
              <a:t> : du point de </a:t>
            </a:r>
            <a:r>
              <a:rPr lang="en-GB" dirty="0" err="1"/>
              <a:t>vue</a:t>
            </a:r>
            <a:r>
              <a:rPr lang="en-GB" dirty="0"/>
              <a:t> de la </a:t>
            </a:r>
            <a:r>
              <a:rPr lang="en-GB" dirty="0" err="1"/>
              <a:t>dérive</a:t>
            </a:r>
            <a:r>
              <a:rPr lang="en-GB" dirty="0"/>
              <a:t>, il </a:t>
            </a:r>
            <a:r>
              <a:rPr lang="en-GB" dirty="0" err="1"/>
              <a:t>existe</a:t>
            </a:r>
            <a:r>
              <a:rPr lang="en-GB" dirty="0"/>
              <a:t> un </a:t>
            </a:r>
            <a:r>
              <a:rPr lang="en-GB" b="1" dirty="0"/>
              <a:t>relief </a:t>
            </a:r>
            <a:r>
              <a:rPr lang="en-GB" b="1" dirty="0" err="1"/>
              <a:t>psychogéographique</a:t>
            </a:r>
            <a:r>
              <a:rPr lang="en-GB" b="1" dirty="0"/>
              <a:t> des </a:t>
            </a:r>
            <a:r>
              <a:rPr lang="en-GB" b="1" dirty="0" err="1"/>
              <a:t>villes</a:t>
            </a:r>
            <a:r>
              <a:rPr lang="en-GB" dirty="0"/>
              <a:t>, avec des courants constants, des points fixes, et des tourbillons qui </a:t>
            </a:r>
            <a:r>
              <a:rPr lang="en-GB" dirty="0" err="1"/>
              <a:t>rendent</a:t>
            </a:r>
            <a:r>
              <a:rPr lang="en-GB" dirty="0"/>
              <a:t> </a:t>
            </a:r>
            <a:r>
              <a:rPr lang="en-GB" dirty="0" err="1"/>
              <a:t>l’accès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la sortie de </a:t>
            </a:r>
            <a:r>
              <a:rPr lang="en-GB" dirty="0" err="1"/>
              <a:t>certaines</a:t>
            </a:r>
            <a:r>
              <a:rPr lang="en-GB" dirty="0"/>
              <a:t> zones fort </a:t>
            </a:r>
            <a:r>
              <a:rPr lang="en-GB" dirty="0" err="1"/>
              <a:t>malaisés</a:t>
            </a:r>
            <a:r>
              <a:rPr lang="en-GB" dirty="0"/>
              <a:t>..” (p. 251)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88679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B8EE0A-8DA8-33D5-AC28-6F7439294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772400" cy="6131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42291C-47DC-CC7A-F88A-EC393DD625DD}"/>
              </a:ext>
            </a:extLst>
          </p:cNvPr>
          <p:cNvSpPr txBox="1"/>
          <p:nvPr/>
        </p:nvSpPr>
        <p:spPr>
          <a:xfrm>
            <a:off x="1088886" y="6355362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Constant, New Babylon Paris, 1963</a:t>
            </a:r>
          </a:p>
        </p:txBody>
      </p:sp>
    </p:spTree>
    <p:extLst>
      <p:ext uri="{BB962C8B-B14F-4D97-AF65-F5344CB8AC3E}">
        <p14:creationId xmlns:p14="http://schemas.microsoft.com/office/powerpoint/2010/main" val="2693182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6A5431-664B-4E4C-98BF-B868548DA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104690" cy="37466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3C62F0-FE56-2A41-903B-BDCE7A266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690" y="3046360"/>
            <a:ext cx="5087310" cy="3811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8A34C-8661-824C-8883-8FEEB5836714}"/>
              </a:ext>
            </a:extLst>
          </p:cNvPr>
          <p:cNvSpPr txBox="1"/>
          <p:nvPr/>
        </p:nvSpPr>
        <p:spPr>
          <a:xfrm>
            <a:off x="767444" y="5910943"/>
            <a:ext cx="6000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Constant, Zeichnung und Modell des utopischen Stadtentwurfs</a:t>
            </a:r>
          </a:p>
          <a:p>
            <a:r>
              <a:rPr lang="en-CH" dirty="0"/>
              <a:t>“New Babylon”, ca. 1960  </a:t>
            </a:r>
          </a:p>
        </p:txBody>
      </p:sp>
    </p:spTree>
    <p:extLst>
      <p:ext uri="{BB962C8B-B14F-4D97-AF65-F5344CB8AC3E}">
        <p14:creationId xmlns:p14="http://schemas.microsoft.com/office/powerpoint/2010/main" val="36177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16"/>
    </mc:Choice>
    <mc:Fallback xmlns="">
      <p:transition spd="slow" advTm="12831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0514-BE60-C0F0-4BDC-977EB7049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9AA07B-7381-E964-24D4-EF9AEA5A4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6587" b="51131"/>
          <a:stretch/>
        </p:blipFill>
        <p:spPr>
          <a:xfrm>
            <a:off x="0" y="0"/>
            <a:ext cx="4602997" cy="6908566"/>
          </a:xfr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3954604-B18E-9538-07F6-2B9E0DE296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131672"/>
              </p:ext>
            </p:extLst>
          </p:nvPr>
        </p:nvGraphicFramePr>
        <p:xfrm>
          <a:off x="3154372" y="5029835"/>
          <a:ext cx="7541337" cy="1463040"/>
        </p:xfrm>
        <a:graphic>
          <a:graphicData uri="http://schemas.openxmlformats.org/drawingml/2006/table">
            <a:tbl>
              <a:tblPr/>
              <a:tblGrid>
                <a:gridCol w="3553963">
                  <a:extLst>
                    <a:ext uri="{9D8B030D-6E8A-4147-A177-3AD203B41FA5}">
                      <a16:colId xmlns:a16="http://schemas.microsoft.com/office/drawing/2014/main" val="2966730242"/>
                    </a:ext>
                  </a:extLst>
                </a:gridCol>
                <a:gridCol w="3987374">
                  <a:extLst>
                    <a:ext uri="{9D8B030D-6E8A-4147-A177-3AD203B41FA5}">
                      <a16:colId xmlns:a16="http://schemas.microsoft.com/office/drawing/2014/main" val="767423324"/>
                    </a:ext>
                  </a:extLst>
                </a:gridCol>
              </a:tblGrid>
              <a:tr h="540637"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Karte [</a:t>
                      </a:r>
                      <a:r>
                        <a:rPr lang="en-GB" dirty="0" err="1"/>
                        <a:t>o.D.</a:t>
                      </a:r>
                      <a:r>
                        <a:rPr lang="en-GB" dirty="0"/>
                        <a:t>], </a:t>
                      </a:r>
                      <a:r>
                        <a:rPr lang="en-GB" dirty="0" err="1"/>
                        <a:t>Situationistische</a:t>
                      </a:r>
                      <a:r>
                        <a:rPr lang="en-GB" dirty="0"/>
                        <a:t> Internationale 1958-1969; </a:t>
                      </a:r>
                      <a:r>
                        <a:rPr lang="en-GB" dirty="0" err="1"/>
                        <a:t>Gesammelte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Ausgaben</a:t>
                      </a:r>
                      <a:r>
                        <a:rPr lang="en-GB" dirty="0"/>
                        <a:t> des Organs der </a:t>
                      </a:r>
                      <a:r>
                        <a:rPr lang="en-GB" dirty="0" err="1"/>
                        <a:t>Situationistischen</a:t>
                      </a:r>
                      <a:r>
                        <a:rPr lang="en-GB" dirty="0"/>
                        <a:t> Internationale Band 1; </a:t>
                      </a:r>
                      <a:r>
                        <a:rPr lang="en-GB" dirty="0" err="1"/>
                        <a:t>MaD</a:t>
                      </a:r>
                      <a:r>
                        <a:rPr lang="en-GB" dirty="0"/>
                        <a:t> Verlag 1976 S. 25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293643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C644B797-4E74-999C-AA98-3B0071A1F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65" y="1236778"/>
            <a:ext cx="5432652" cy="32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089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12117A-37E3-6642-8A6A-2AE09CC97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476" b="5905"/>
          <a:stretch/>
        </p:blipFill>
        <p:spPr>
          <a:xfrm>
            <a:off x="0" y="1509509"/>
            <a:ext cx="11779062" cy="26125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BD4C87-6A32-B842-8FFD-73B378B738E3}"/>
              </a:ext>
            </a:extLst>
          </p:cNvPr>
          <p:cNvSpPr/>
          <p:nvPr/>
        </p:nvSpPr>
        <p:spPr>
          <a:xfrm>
            <a:off x="3456803" y="43248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</a:t>
            </a:r>
            <a:r>
              <a:rPr lang="en-CH" dirty="0"/>
              <a:t>us: “Définitions”, Internationale Situationniste, n.1, Juni 1958, S. 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639530-4383-624C-9336-8210383609EC}"/>
              </a:ext>
            </a:extLst>
          </p:cNvPr>
          <p:cNvSpPr txBox="1"/>
          <p:nvPr/>
        </p:nvSpPr>
        <p:spPr>
          <a:xfrm>
            <a:off x="4113243" y="359764"/>
            <a:ext cx="3552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dirty="0"/>
              <a:t>Détournement </a:t>
            </a:r>
          </a:p>
        </p:txBody>
      </p:sp>
    </p:spTree>
    <p:extLst>
      <p:ext uri="{BB962C8B-B14F-4D97-AF65-F5344CB8AC3E}">
        <p14:creationId xmlns:p14="http://schemas.microsoft.com/office/powerpoint/2010/main" val="38425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48"/>
    </mc:Choice>
    <mc:Fallback xmlns="">
      <p:transition spd="slow" advTm="12774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4F92C-FAB7-2B4A-84B9-C58FBBB32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585063" cy="686749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EBC53-AC82-D84B-833A-DBC2748210AC}"/>
              </a:ext>
            </a:extLst>
          </p:cNvPr>
          <p:cNvSpPr txBox="1"/>
          <p:nvPr/>
        </p:nvSpPr>
        <p:spPr>
          <a:xfrm>
            <a:off x="5107577" y="6257109"/>
            <a:ext cx="460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Seite aus Asger Jorn, Fin de Copenhague, 1957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06CC07-FBBC-0C41-B955-06309C771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4091348" cy="61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74"/>
    </mc:Choice>
    <mc:Fallback xmlns="">
      <p:transition spd="slow" advTm="10707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7DEFEB-CBDB-9C45-A9B7-EB97D6011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39305"/>
            <a:ext cx="4186049" cy="53492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9E3E5-476A-C348-B5CF-D0BF21C713D3}"/>
              </a:ext>
            </a:extLst>
          </p:cNvPr>
          <p:cNvSpPr txBox="1"/>
          <p:nvPr/>
        </p:nvSpPr>
        <p:spPr>
          <a:xfrm>
            <a:off x="0" y="6312111"/>
            <a:ext cx="447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Sam Francis, Painting, Öl auf Leinwand, 1957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FF758A-6401-4749-85A0-19F2892A8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706" y="839305"/>
            <a:ext cx="3509447" cy="5268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971822-1CB3-2244-A588-588985DADB6F}"/>
              </a:ext>
            </a:extLst>
          </p:cNvPr>
          <p:cNvSpPr txBox="1"/>
          <p:nvPr/>
        </p:nvSpPr>
        <p:spPr>
          <a:xfrm>
            <a:off x="4678418" y="6149744"/>
            <a:ext cx="355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Seite aus Asger Jorn, Fin de Copenhague, 1957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5F25F-767D-1D4C-B0A9-CA3AB7796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2894" y="141382"/>
            <a:ext cx="3434023" cy="2678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38F3B4-A5DD-5F4E-A275-CE48DEE6B488}"/>
              </a:ext>
            </a:extLst>
          </p:cNvPr>
          <p:cNvSpPr txBox="1"/>
          <p:nvPr/>
        </p:nvSpPr>
        <p:spPr>
          <a:xfrm>
            <a:off x="8806176" y="2962179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Hans Namuth, Jackson Pollock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work in his studio, 1950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9B21F0-36C3-DF4F-8571-3BCDF1C10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178" y="3728488"/>
            <a:ext cx="2959454" cy="24600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52616-A382-7F49-9946-1A80783C522A}"/>
              </a:ext>
            </a:extLst>
          </p:cNvPr>
          <p:cNvSpPr txBox="1"/>
          <p:nvPr/>
        </p:nvSpPr>
        <p:spPr>
          <a:xfrm>
            <a:off x="8437484" y="6312111"/>
            <a:ext cx="380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Jean-Paul Riopelle, Composition, 1951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AC8D2-9C04-4048-ABE5-2C1D7CFD7415}"/>
              </a:ext>
            </a:extLst>
          </p:cNvPr>
          <p:cNvSpPr txBox="1"/>
          <p:nvPr/>
        </p:nvSpPr>
        <p:spPr>
          <a:xfrm>
            <a:off x="2886418" y="36073"/>
            <a:ext cx="3552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dirty="0"/>
              <a:t>Détournement </a:t>
            </a:r>
          </a:p>
        </p:txBody>
      </p:sp>
    </p:spTree>
    <p:extLst>
      <p:ext uri="{BB962C8B-B14F-4D97-AF65-F5344CB8AC3E}">
        <p14:creationId xmlns:p14="http://schemas.microsoft.com/office/powerpoint/2010/main" val="4126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73"/>
    </mc:Choice>
    <mc:Fallback xmlns="">
      <p:transition spd="slow" advTm="12657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7">
            <a:extLst>
              <a:ext uri="{FF2B5EF4-FFF2-40B4-BE49-F238E27FC236}">
                <a16:creationId xmlns:a16="http://schemas.microsoft.com/office/drawing/2014/main" id="{FF1364CC-0416-A94E-ADFE-9A27D5BFB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45" y="1030111"/>
            <a:ext cx="3778250" cy="4797778"/>
          </a:xfr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BF6ADA7-B664-B849-964E-151BC844F2F9}"/>
              </a:ext>
            </a:extLst>
          </p:cNvPr>
          <p:cNvSpPr txBox="1">
            <a:spLocks/>
          </p:cNvSpPr>
          <p:nvPr/>
        </p:nvSpPr>
        <p:spPr>
          <a:xfrm>
            <a:off x="1387596" y="5953983"/>
            <a:ext cx="4716015" cy="76470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/>
              <a:t>Hannah Höch, </a:t>
            </a:r>
            <a:r>
              <a:rPr lang="de-CH" i="1" dirty="0"/>
              <a:t>Schnitt mit dem Küchenmesser Dada durch die letzte Weimarer Bierbauchkulturepoche Deutschlands, </a:t>
            </a:r>
            <a:r>
              <a:rPr lang="de-CH" dirty="0"/>
              <a:t>1919/20 (Aquarell und Montage aus Schrift- und Fotozitaten)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F4319-DF9B-384F-8E08-18BD9521F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877" y="794330"/>
            <a:ext cx="3874282" cy="5815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F506C4-9E49-2040-8D1D-ECA4DB1A12B4}"/>
              </a:ext>
            </a:extLst>
          </p:cNvPr>
          <p:cNvSpPr txBox="1"/>
          <p:nvPr/>
        </p:nvSpPr>
        <p:spPr>
          <a:xfrm>
            <a:off x="1532681" y="12189"/>
            <a:ext cx="9605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dirty="0"/>
              <a:t>Montage in Dada und im Situationismus  </a:t>
            </a:r>
          </a:p>
        </p:txBody>
      </p:sp>
    </p:spTree>
    <p:extLst>
      <p:ext uri="{BB962C8B-B14F-4D97-AF65-F5344CB8AC3E}">
        <p14:creationId xmlns:p14="http://schemas.microsoft.com/office/powerpoint/2010/main" val="104227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90"/>
    </mc:Choice>
    <mc:Fallback xmlns="">
      <p:transition spd="slow" advTm="21139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89ACC-50F0-EB49-9F98-2B9A30E7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Wichtige Begriffe des Situationismus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9ADE3-4A1F-6742-8B47-5034622D5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973"/>
            <a:ext cx="10515600" cy="4351338"/>
          </a:xfrm>
        </p:spPr>
        <p:txBody>
          <a:bodyPr/>
          <a:lstStyle/>
          <a:p>
            <a:r>
              <a:rPr lang="en-CH" b="1" dirty="0"/>
              <a:t>Détournement </a:t>
            </a:r>
            <a:r>
              <a:rPr lang="en-CH" dirty="0"/>
              <a:t>(Zweckentfremdung)</a:t>
            </a:r>
            <a:endParaRPr lang="en-CH" b="1" dirty="0"/>
          </a:p>
          <a:p>
            <a:r>
              <a:rPr lang="en-CH" b="1" dirty="0"/>
              <a:t>Dérive</a:t>
            </a:r>
            <a:r>
              <a:rPr lang="en-CH" dirty="0"/>
              <a:t> (Umherschweifen, Abdriften)</a:t>
            </a:r>
          </a:p>
          <a:p>
            <a:r>
              <a:rPr lang="en-CH" dirty="0"/>
              <a:t>Psychogeographie </a:t>
            </a:r>
          </a:p>
          <a:p>
            <a:r>
              <a:rPr lang="en-CH" dirty="0"/>
              <a:t>Situation</a:t>
            </a:r>
          </a:p>
          <a:p>
            <a:r>
              <a:rPr lang="en-CH" dirty="0"/>
              <a:t>Spiel </a:t>
            </a:r>
          </a:p>
          <a:p>
            <a:r>
              <a:rPr lang="en-CH" dirty="0"/>
              <a:t>Alltag</a:t>
            </a:r>
          </a:p>
          <a:p>
            <a:r>
              <a:rPr lang="en-CH" dirty="0"/>
              <a:t>Spekakel </a:t>
            </a:r>
          </a:p>
          <a:p>
            <a:r>
              <a:rPr lang="en-CH" dirty="0"/>
              <a:t>Revolution</a:t>
            </a:r>
          </a:p>
        </p:txBody>
      </p:sp>
    </p:spTree>
    <p:extLst>
      <p:ext uri="{BB962C8B-B14F-4D97-AF65-F5344CB8AC3E}">
        <p14:creationId xmlns:p14="http://schemas.microsoft.com/office/powerpoint/2010/main" val="6362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9"/>
    </mc:Choice>
    <mc:Fallback xmlns="">
      <p:transition spd="slow" advTm="7049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468EDE-D85E-894A-88C3-75448E532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9642" y="0"/>
            <a:ext cx="2519964" cy="3782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8CBC17-9FA1-E84A-A363-EBD617D66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701" y="0"/>
            <a:ext cx="2805442" cy="3802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C03866-C06E-0B4F-B9EB-D93C22E9E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638" y="0"/>
            <a:ext cx="2959361" cy="38021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0D73B2-3714-154F-923B-22A87C542B49}"/>
              </a:ext>
            </a:extLst>
          </p:cNvPr>
          <p:cNvSpPr/>
          <p:nvPr/>
        </p:nvSpPr>
        <p:spPr>
          <a:xfrm>
            <a:off x="9232638" y="3869976"/>
            <a:ext cx="2568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franklin-gothic-urw"/>
              </a:rPr>
              <a:t>Andy Warhol, </a:t>
            </a:r>
            <a:r>
              <a:rPr lang="en-GB" sz="1400" i="1" dirty="0">
                <a:solidFill>
                  <a:srgbClr val="000000"/>
                </a:solidFill>
                <a:latin typeface="franklin-gothic-urw"/>
              </a:rPr>
              <a:t>Coca-Cola [3]</a:t>
            </a:r>
            <a:r>
              <a:rPr lang="en-GB" sz="1400" dirty="0">
                <a:solidFill>
                  <a:srgbClr val="000000"/>
                </a:solidFill>
                <a:latin typeface="franklin-gothic-urw"/>
              </a:rPr>
              <a:t>, 1962, casein on canvas</a:t>
            </a:r>
            <a:endParaRPr lang="en-CH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071A99-A66D-8648-9303-0A5A435B221B}"/>
              </a:ext>
            </a:extLst>
          </p:cNvPr>
          <p:cNvSpPr/>
          <p:nvPr/>
        </p:nvSpPr>
        <p:spPr>
          <a:xfrm>
            <a:off x="6168701" y="3869976"/>
            <a:ext cx="2438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franklin-gothic-urw"/>
              </a:rPr>
              <a:t>Andy Warhol, </a:t>
            </a:r>
            <a:r>
              <a:rPr lang="en-GB" sz="1400" i="1" dirty="0">
                <a:solidFill>
                  <a:srgbClr val="000000"/>
                </a:solidFill>
                <a:latin typeface="franklin-gothic-urw"/>
              </a:rPr>
              <a:t>Coca-Cola [2]</a:t>
            </a:r>
            <a:r>
              <a:rPr lang="en-GB" sz="1400" dirty="0">
                <a:solidFill>
                  <a:srgbClr val="000000"/>
                </a:solidFill>
                <a:latin typeface="franklin-gothic-urw"/>
              </a:rPr>
              <a:t>, 1961, casein and wax crayon on linen</a:t>
            </a:r>
            <a:endParaRPr lang="en-CH" sz="1400" dirty="0"/>
          </a:p>
        </p:txBody>
      </p:sp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7C923E32-943F-E04B-8826-10F6B66D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2519964" cy="37743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95C6C7-150A-DD46-8948-EEDE514B7247}"/>
              </a:ext>
            </a:extLst>
          </p:cNvPr>
          <p:cNvSpPr txBox="1"/>
          <p:nvPr/>
        </p:nvSpPr>
        <p:spPr>
          <a:xfrm>
            <a:off x="474134" y="5215466"/>
            <a:ext cx="62801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dirty="0"/>
              <a:t>Détournement und Pop Art</a:t>
            </a:r>
          </a:p>
        </p:txBody>
      </p:sp>
    </p:spTree>
    <p:extLst>
      <p:ext uri="{BB962C8B-B14F-4D97-AF65-F5344CB8AC3E}">
        <p14:creationId xmlns:p14="http://schemas.microsoft.com/office/powerpoint/2010/main" val="12849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9"/>
    </mc:Choice>
    <mc:Fallback xmlns="">
      <p:transition spd="slow" advTm="5677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992229-3100-C04E-AB96-F0A5184FF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4285" y="493863"/>
            <a:ext cx="436377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EBA8E-51A5-8543-9048-CBB3AB996884}"/>
              </a:ext>
            </a:extLst>
          </p:cNvPr>
          <p:cNvSpPr txBox="1"/>
          <p:nvPr/>
        </p:nvSpPr>
        <p:spPr>
          <a:xfrm>
            <a:off x="6874285" y="4979736"/>
            <a:ext cx="436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Roy Lichtenstein, Masterpiece, Öl auf Leinwand, 1962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A951B24-9BCE-BC4E-BF84-9106E9DC0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94" t="66920" r="29201" b="1"/>
          <a:stretch/>
        </p:blipFill>
        <p:spPr>
          <a:xfrm>
            <a:off x="1" y="1212782"/>
            <a:ext cx="6100942" cy="4225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CE02B2-7A47-6942-9F9A-C796F68E1358}"/>
              </a:ext>
            </a:extLst>
          </p:cNvPr>
          <p:cNvSpPr txBox="1"/>
          <p:nvPr/>
        </p:nvSpPr>
        <p:spPr>
          <a:xfrm>
            <a:off x="266700" y="5765800"/>
            <a:ext cx="4315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Asger Jorn / Guy Debord, </a:t>
            </a:r>
            <a:r>
              <a:rPr lang="en-CH" sz="1400" i="1" dirty="0"/>
              <a:t>La Fin de Copenhague, </a:t>
            </a:r>
            <a:r>
              <a:rPr lang="en-CH" sz="1400" dirty="0"/>
              <a:t>Detail </a:t>
            </a:r>
          </a:p>
        </p:txBody>
      </p:sp>
    </p:spTree>
    <p:extLst>
      <p:ext uri="{BB962C8B-B14F-4D97-AF65-F5344CB8AC3E}">
        <p14:creationId xmlns:p14="http://schemas.microsoft.com/office/powerpoint/2010/main" val="34915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35"/>
    </mc:Choice>
    <mc:Fallback xmlns="">
      <p:transition spd="slow" advTm="12503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742968-65F5-2D4F-931E-D86D45836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0639" y="158647"/>
            <a:ext cx="3426747" cy="54063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968AF-0554-144F-8516-679EA48F7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90" y="158647"/>
            <a:ext cx="3172902" cy="540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999E5A-A2D9-D046-9CB5-C5561D1CC6E0}"/>
              </a:ext>
            </a:extLst>
          </p:cNvPr>
          <p:cNvSpPr txBox="1"/>
          <p:nvPr/>
        </p:nvSpPr>
        <p:spPr>
          <a:xfrm>
            <a:off x="1170039" y="5697171"/>
            <a:ext cx="4448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Guy Debord, La Société du Spectacle, 1967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der Ausgabe bei “Champ Libre”, 1971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02C71-8513-E740-95ED-6C49A319B0A2}"/>
              </a:ext>
            </a:extLst>
          </p:cNvPr>
          <p:cNvSpPr txBox="1"/>
          <p:nvPr/>
        </p:nvSpPr>
        <p:spPr>
          <a:xfrm>
            <a:off x="6980317" y="5835670"/>
            <a:ext cx="357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der englischen Ausgabe, 1977</a:t>
            </a:r>
          </a:p>
        </p:txBody>
      </p:sp>
    </p:spTree>
    <p:extLst>
      <p:ext uri="{BB962C8B-B14F-4D97-AF65-F5344CB8AC3E}">
        <p14:creationId xmlns:p14="http://schemas.microsoft.com/office/powerpoint/2010/main" val="4631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08"/>
    </mc:Choice>
    <mc:Fallback xmlns="">
      <p:transition spd="slow" advTm="18270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97A7D-BEEC-604F-B831-3D7B9E66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01226C-982C-1947-9E1D-899AB93A1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859676" cy="68715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642306-EB89-B64E-B669-E2BB88FE2BE2}"/>
              </a:ext>
            </a:extLst>
          </p:cNvPr>
          <p:cNvSpPr txBox="1"/>
          <p:nvPr/>
        </p:nvSpPr>
        <p:spPr>
          <a:xfrm>
            <a:off x="5270642" y="6308209"/>
            <a:ext cx="328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Asgar Jorn, Paris by Night (1959)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0D1FC-6660-5649-A3C2-EEE8D3C5A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686" y="365125"/>
            <a:ext cx="3874114" cy="4383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624E5-F708-A447-A325-C33C6CE02926}"/>
              </a:ext>
            </a:extLst>
          </p:cNvPr>
          <p:cNvSpPr txBox="1"/>
          <p:nvPr/>
        </p:nvSpPr>
        <p:spPr>
          <a:xfrm>
            <a:off x="6774426" y="4974310"/>
            <a:ext cx="5061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Asger Jorn, Katalog zur Ausstellung “Modifications”, </a:t>
            </a:r>
          </a:p>
          <a:p>
            <a:r>
              <a:rPr lang="en-CH" dirty="0"/>
              <a:t>Galerie Rive Gauche, 1959 </a:t>
            </a:r>
          </a:p>
        </p:txBody>
      </p:sp>
    </p:spTree>
    <p:extLst>
      <p:ext uri="{BB962C8B-B14F-4D97-AF65-F5344CB8AC3E}">
        <p14:creationId xmlns:p14="http://schemas.microsoft.com/office/powerpoint/2010/main" val="224403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06"/>
    </mc:Choice>
    <mc:Fallback xmlns="">
      <p:transition spd="slow" advTm="6740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97A7D-BEEC-604F-B831-3D7B9E66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01226C-982C-1947-9E1D-899AB93A1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859676" cy="687158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71D5EF-61D9-8EB5-D0E0-8542AC403AB0}"/>
              </a:ext>
            </a:extLst>
          </p:cNvPr>
          <p:cNvSpPr txBox="1"/>
          <p:nvPr/>
        </p:nvSpPr>
        <p:spPr>
          <a:xfrm>
            <a:off x="5361198" y="365125"/>
            <a:ext cx="609858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”Es </a:t>
            </a:r>
            <a:r>
              <a:rPr lang="en-GB" dirty="0" err="1"/>
              <a:t>handelt</a:t>
            </a:r>
            <a:r>
              <a:rPr lang="en-GB" dirty="0"/>
              <a:t> </a:t>
            </a:r>
            <a:r>
              <a:rPr lang="en-GB" dirty="0" err="1"/>
              <a:t>sich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um </a:t>
            </a:r>
            <a:r>
              <a:rPr lang="en-GB" dirty="0" err="1"/>
              <a:t>eine</a:t>
            </a:r>
            <a:r>
              <a:rPr lang="en-GB" dirty="0"/>
              <a:t> Art </a:t>
            </a:r>
            <a:r>
              <a:rPr lang="en-GB" b="1" dirty="0" err="1"/>
              <a:t>Archiv</a:t>
            </a:r>
            <a:r>
              <a:rPr lang="en-GB" b="1" dirty="0"/>
              <a:t> der Avantgarde</a:t>
            </a:r>
            <a:r>
              <a:rPr lang="en-GB" dirty="0"/>
              <a:t>, um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Nachgeschmack</a:t>
            </a:r>
            <a:r>
              <a:rPr lang="en-GB" dirty="0"/>
              <a:t> </a:t>
            </a:r>
            <a:r>
              <a:rPr lang="en-GB" dirty="0" err="1"/>
              <a:t>künstlerischer</a:t>
            </a:r>
            <a:r>
              <a:rPr lang="en-GB" dirty="0"/>
              <a:t> </a:t>
            </a:r>
            <a:r>
              <a:rPr lang="en-GB" dirty="0" err="1"/>
              <a:t>Heldentaten</a:t>
            </a:r>
            <a:r>
              <a:rPr lang="en-GB" dirty="0"/>
              <a:t> der </a:t>
            </a:r>
            <a:r>
              <a:rPr lang="en-GB" dirty="0" err="1"/>
              <a:t>Vergangenheit</a:t>
            </a:r>
            <a:r>
              <a:rPr lang="en-GB" dirty="0"/>
              <a:t>, die, auf </a:t>
            </a:r>
            <a:r>
              <a:rPr lang="en-GB" dirty="0" err="1"/>
              <a:t>einer</a:t>
            </a:r>
            <a:r>
              <a:rPr lang="en-GB" dirty="0"/>
              <a:t> </a:t>
            </a:r>
            <a:r>
              <a:rPr lang="en-GB" dirty="0" err="1"/>
              <a:t>einzigen</a:t>
            </a:r>
            <a:r>
              <a:rPr lang="en-GB" dirty="0"/>
              <a:t> </a:t>
            </a:r>
            <a:r>
              <a:rPr lang="en-GB" dirty="0" err="1"/>
              <a:t>Leinwand</a:t>
            </a:r>
            <a:r>
              <a:rPr lang="en-GB" dirty="0"/>
              <a:t> </a:t>
            </a:r>
            <a:r>
              <a:rPr lang="en-GB" dirty="0" err="1"/>
              <a:t>nebeneinander</a:t>
            </a:r>
            <a:r>
              <a:rPr lang="en-GB" dirty="0"/>
              <a:t> </a:t>
            </a:r>
            <a:r>
              <a:rPr lang="en-GB" dirty="0" err="1"/>
              <a:t>festgehalten</a:t>
            </a:r>
            <a:r>
              <a:rPr lang="en-GB" dirty="0"/>
              <a:t>, </a:t>
            </a:r>
            <a:r>
              <a:rPr lang="en-GB" dirty="0" err="1"/>
              <a:t>ihrerseits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eigenen</a:t>
            </a:r>
            <a:r>
              <a:rPr lang="en-GB" dirty="0"/>
              <a:t>, </a:t>
            </a:r>
            <a:r>
              <a:rPr lang="en-GB" dirty="0" err="1"/>
              <a:t>geklauten</a:t>
            </a:r>
            <a:r>
              <a:rPr lang="en-GB" dirty="0"/>
              <a:t> </a:t>
            </a:r>
            <a:r>
              <a:rPr lang="en-GB" dirty="0" err="1"/>
              <a:t>Stilen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. </a:t>
            </a:r>
            <a:r>
              <a:rPr lang="en-GB" dirty="0" err="1"/>
              <a:t>Damit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allen</a:t>
            </a:r>
            <a:r>
              <a:rPr lang="en-GB" dirty="0"/>
              <a:t> </a:t>
            </a:r>
            <a:r>
              <a:rPr lang="en-GB" dirty="0" err="1"/>
              <a:t>früheren</a:t>
            </a:r>
            <a:r>
              <a:rPr lang="en-GB" dirty="0"/>
              <a:t> </a:t>
            </a:r>
            <a:r>
              <a:rPr lang="en-GB" dirty="0" err="1"/>
              <a:t>künstlerischen</a:t>
            </a:r>
            <a:r>
              <a:rPr lang="en-GB" dirty="0"/>
              <a:t> </a:t>
            </a:r>
            <a:r>
              <a:rPr lang="en-GB" dirty="0" err="1"/>
              <a:t>Neuerungen</a:t>
            </a:r>
            <a:r>
              <a:rPr lang="en-GB" dirty="0"/>
              <a:t> </a:t>
            </a:r>
            <a:r>
              <a:rPr lang="en-GB" dirty="0" err="1"/>
              <a:t>gleichgestellt</a:t>
            </a:r>
            <a:r>
              <a:rPr lang="en-GB" dirty="0"/>
              <a:t> und für die </a:t>
            </a:r>
            <a:r>
              <a:rPr lang="en-GB" dirty="0" err="1"/>
              <a:t>Nachwelt</a:t>
            </a:r>
            <a:r>
              <a:rPr lang="en-GB" dirty="0"/>
              <a:t> </a:t>
            </a:r>
            <a:r>
              <a:rPr lang="en-GB" dirty="0" err="1"/>
              <a:t>konserviert</a:t>
            </a:r>
            <a:r>
              <a:rPr lang="en-GB" dirty="0"/>
              <a:t>, </a:t>
            </a:r>
            <a:r>
              <a:rPr lang="en-GB" dirty="0" err="1"/>
              <a:t>wenn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bloße</a:t>
            </a:r>
            <a:r>
              <a:rPr lang="en-GB" dirty="0"/>
              <a:t> Spur.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anderen</a:t>
            </a:r>
            <a:r>
              <a:rPr lang="en-GB" dirty="0"/>
              <a:t> </a:t>
            </a:r>
            <a:r>
              <a:rPr lang="en-GB" dirty="0" err="1"/>
              <a:t>Worten</a:t>
            </a:r>
            <a:r>
              <a:rPr lang="en-GB" dirty="0"/>
              <a:t>: Es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</a:t>
            </a:r>
            <a:r>
              <a:rPr lang="en-GB" dirty="0" err="1"/>
              <a:t>neuer</a:t>
            </a:r>
            <a:r>
              <a:rPr lang="en-GB" dirty="0"/>
              <a:t> Bruch </a:t>
            </a:r>
            <a:r>
              <a:rPr lang="en-GB" dirty="0" err="1"/>
              <a:t>behauptet</a:t>
            </a:r>
            <a:r>
              <a:rPr lang="en-GB" dirty="0"/>
              <a:t>, der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neue</a:t>
            </a:r>
            <a:r>
              <a:rPr lang="en-GB" dirty="0"/>
              <a:t> </a:t>
            </a:r>
            <a:r>
              <a:rPr lang="en-GB" dirty="0" err="1"/>
              <a:t>Kritik</a:t>
            </a:r>
            <a:r>
              <a:rPr lang="en-GB" dirty="0"/>
              <a:t> </a:t>
            </a:r>
            <a:r>
              <a:rPr lang="en-GB" dirty="0" err="1"/>
              <a:t>ermöglicht</a:t>
            </a:r>
            <a:r>
              <a:rPr lang="en-GB" dirty="0"/>
              <a:t>. </a:t>
            </a:r>
            <a:r>
              <a:rPr lang="en-GB" dirty="0" err="1"/>
              <a:t>Jorns</a:t>
            </a:r>
            <a:r>
              <a:rPr lang="en-GB" dirty="0"/>
              <a:t> </a:t>
            </a:r>
            <a:r>
              <a:rPr lang="en-GB" dirty="0" err="1"/>
              <a:t>banale</a:t>
            </a:r>
            <a:r>
              <a:rPr lang="en-GB" dirty="0"/>
              <a:t> </a:t>
            </a:r>
            <a:r>
              <a:rPr lang="en-GB" dirty="0" err="1"/>
              <a:t>Bildzitate</a:t>
            </a:r>
            <a:r>
              <a:rPr lang="en-GB" dirty="0"/>
              <a:t> </a:t>
            </a:r>
            <a:r>
              <a:rPr lang="en-GB" dirty="0" err="1"/>
              <a:t>verraten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Sichtweise</a:t>
            </a:r>
            <a:r>
              <a:rPr lang="en-GB" dirty="0"/>
              <a:t>, in der </a:t>
            </a:r>
            <a:r>
              <a:rPr lang="en-GB" dirty="0" err="1"/>
              <a:t>Neuerungen</a:t>
            </a:r>
            <a:r>
              <a:rPr lang="en-GB" dirty="0"/>
              <a:t> der Kunst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mehr</a:t>
            </a:r>
            <a:r>
              <a:rPr lang="en-GB" dirty="0"/>
              <a:t> für </a:t>
            </a:r>
            <a:r>
              <a:rPr lang="en-GB" dirty="0" err="1"/>
              <a:t>möglich</a:t>
            </a:r>
            <a:r>
              <a:rPr lang="en-GB" dirty="0"/>
              <a:t> </a:t>
            </a:r>
            <a:r>
              <a:rPr lang="en-GB" dirty="0" err="1"/>
              <a:t>gehalten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.“ (157)</a:t>
            </a:r>
          </a:p>
          <a:p>
            <a:endParaRPr lang="en-GB" dirty="0"/>
          </a:p>
          <a:p>
            <a:r>
              <a:rPr lang="en-GB" dirty="0"/>
              <a:t>„</a:t>
            </a:r>
            <a:r>
              <a:rPr lang="en-GB" dirty="0" err="1"/>
              <a:t>Anstatt</a:t>
            </a:r>
            <a:r>
              <a:rPr lang="en-GB" dirty="0"/>
              <a:t> in die </a:t>
            </a:r>
            <a:r>
              <a:rPr lang="en-GB" dirty="0" err="1"/>
              <a:t>kontemplative</a:t>
            </a:r>
            <a:r>
              <a:rPr lang="en-GB" dirty="0"/>
              <a:t> </a:t>
            </a:r>
            <a:r>
              <a:rPr lang="en-GB" dirty="0" err="1"/>
              <a:t>Einsamkeit</a:t>
            </a:r>
            <a:r>
              <a:rPr lang="en-GB" dirty="0"/>
              <a:t> des Mannes </a:t>
            </a:r>
            <a:r>
              <a:rPr lang="en-GB" dirty="0" err="1"/>
              <a:t>einzugreifen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den </a:t>
            </a:r>
            <a:r>
              <a:rPr lang="en-GB" dirty="0" err="1"/>
              <a:t>Bildraum</a:t>
            </a:r>
            <a:r>
              <a:rPr lang="en-GB" dirty="0"/>
              <a:t> </a:t>
            </a:r>
            <a:r>
              <a:rPr lang="en-GB" dirty="0" err="1"/>
              <a:t>signifikant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verändern</a:t>
            </a:r>
            <a:r>
              <a:rPr lang="en-GB" dirty="0"/>
              <a:t>,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Jorns</a:t>
            </a:r>
            <a:r>
              <a:rPr lang="en-GB" dirty="0"/>
              <a:t> </a:t>
            </a:r>
            <a:r>
              <a:rPr lang="en-GB" dirty="0" err="1"/>
              <a:t>Eingriffe</a:t>
            </a:r>
            <a:r>
              <a:rPr lang="en-GB" dirty="0"/>
              <a:t> </a:t>
            </a:r>
            <a:r>
              <a:rPr lang="en-GB" dirty="0" err="1"/>
              <a:t>genau</a:t>
            </a:r>
            <a:r>
              <a:rPr lang="en-GB" dirty="0"/>
              <a:t> das, was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sein </a:t>
            </a:r>
            <a:r>
              <a:rPr lang="en-GB" dirty="0" err="1"/>
              <a:t>scheinen</a:t>
            </a:r>
            <a:r>
              <a:rPr lang="en-GB" dirty="0"/>
              <a:t>: </a:t>
            </a:r>
            <a:r>
              <a:rPr lang="en-GB" dirty="0" err="1"/>
              <a:t>ohnmächtige</a:t>
            </a:r>
            <a:r>
              <a:rPr lang="en-GB" dirty="0"/>
              <a:t> </a:t>
            </a:r>
            <a:r>
              <a:rPr lang="en-GB" dirty="0" err="1"/>
              <a:t>Farbkleckse</a:t>
            </a:r>
            <a:r>
              <a:rPr lang="en-GB" dirty="0"/>
              <a:t>, die auf der </a:t>
            </a:r>
            <a:r>
              <a:rPr lang="en-GB" dirty="0" err="1"/>
              <a:t>Leinwand</a:t>
            </a:r>
            <a:r>
              <a:rPr lang="en-GB" dirty="0"/>
              <a:t> </a:t>
            </a:r>
            <a:r>
              <a:rPr lang="en-GB" dirty="0" err="1"/>
              <a:t>verkrusten</a:t>
            </a:r>
            <a:r>
              <a:rPr lang="en-GB" dirty="0"/>
              <a:t>. </a:t>
            </a:r>
            <a:r>
              <a:rPr lang="en-GB" dirty="0" err="1"/>
              <a:t>Anstatt</a:t>
            </a:r>
            <a:r>
              <a:rPr lang="en-GB" dirty="0"/>
              <a:t> die </a:t>
            </a:r>
            <a:r>
              <a:rPr lang="en-GB" dirty="0" err="1"/>
              <a:t>Bildebene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‚</a:t>
            </a:r>
            <a:r>
              <a:rPr lang="en-GB" dirty="0" err="1"/>
              <a:t>vandalisieren</a:t>
            </a:r>
            <a:r>
              <a:rPr lang="en-GB" dirty="0"/>
              <a:t>‘ </a:t>
            </a:r>
            <a:r>
              <a:rPr lang="en-GB" dirty="0" err="1"/>
              <a:t>oder</a:t>
            </a:r>
            <a:r>
              <a:rPr lang="en-GB" dirty="0"/>
              <a:t> ‚</a:t>
            </a:r>
            <a:r>
              <a:rPr lang="en-GB" dirty="0" err="1"/>
              <a:t>aufzubrechen</a:t>
            </a:r>
            <a:r>
              <a:rPr lang="en-GB" dirty="0"/>
              <a:t>‘, </a:t>
            </a:r>
            <a:r>
              <a:rPr lang="en-GB" dirty="0" err="1"/>
              <a:t>belegen</a:t>
            </a:r>
            <a:r>
              <a:rPr lang="en-GB" dirty="0"/>
              <a:t> </a:t>
            </a:r>
            <a:r>
              <a:rPr lang="en-GB" dirty="0" err="1"/>
              <a:t>Jorns</a:t>
            </a:r>
            <a:r>
              <a:rPr lang="en-GB" dirty="0"/>
              <a:t> </a:t>
            </a:r>
            <a:r>
              <a:rPr lang="en-GB" i="1" dirty="0" err="1"/>
              <a:t>Nicht-</a:t>
            </a:r>
            <a:r>
              <a:rPr lang="en-GB" dirty="0" err="1"/>
              <a:t>Eingriffe</a:t>
            </a:r>
            <a:r>
              <a:rPr lang="en-GB" dirty="0"/>
              <a:t> die </a:t>
            </a:r>
            <a:r>
              <a:rPr lang="en-GB" dirty="0" err="1"/>
              <a:t>Undurchdringlichkeit</a:t>
            </a:r>
            <a:r>
              <a:rPr lang="en-GB" dirty="0"/>
              <a:t> der </a:t>
            </a:r>
            <a:r>
              <a:rPr lang="en-GB" dirty="0" err="1"/>
              <a:t>stummen</a:t>
            </a:r>
            <a:r>
              <a:rPr lang="en-GB" dirty="0"/>
              <a:t> </a:t>
            </a:r>
            <a:r>
              <a:rPr lang="en-GB" dirty="0" err="1"/>
              <a:t>Leinwand</a:t>
            </a:r>
            <a:r>
              <a:rPr lang="en-GB" dirty="0"/>
              <a:t> und das </a:t>
            </a:r>
            <a:r>
              <a:rPr lang="en-GB" dirty="0" err="1"/>
              <a:t>Scheitern</a:t>
            </a:r>
            <a:r>
              <a:rPr lang="en-GB" dirty="0"/>
              <a:t> </a:t>
            </a:r>
            <a:r>
              <a:rPr lang="en-GB" dirty="0" err="1"/>
              <a:t>jeder</a:t>
            </a:r>
            <a:r>
              <a:rPr lang="en-GB" dirty="0"/>
              <a:t> </a:t>
            </a:r>
            <a:r>
              <a:rPr lang="en-GB" dirty="0" err="1"/>
              <a:t>immanenten</a:t>
            </a:r>
            <a:r>
              <a:rPr lang="en-GB" dirty="0"/>
              <a:t> </a:t>
            </a:r>
            <a:r>
              <a:rPr lang="en-GB" dirty="0" err="1"/>
              <a:t>dekonstruktiven</a:t>
            </a:r>
            <a:r>
              <a:rPr lang="en-GB" dirty="0"/>
              <a:t> </a:t>
            </a:r>
            <a:r>
              <a:rPr lang="en-GB" dirty="0" err="1"/>
              <a:t>Methode</a:t>
            </a:r>
            <a:r>
              <a:rPr lang="en-GB" dirty="0"/>
              <a:t>.“ </a:t>
            </a:r>
          </a:p>
          <a:p>
            <a:endParaRPr lang="en-GB" dirty="0"/>
          </a:p>
          <a:p>
            <a:r>
              <a:rPr lang="en-GB" sz="1200" dirty="0">
                <a:effectLst/>
              </a:rPr>
              <a:t>Gilman, Claire. „</a:t>
            </a:r>
            <a:r>
              <a:rPr lang="en-GB" sz="1200" dirty="0" err="1">
                <a:effectLst/>
              </a:rPr>
              <a:t>Schlechte</a:t>
            </a:r>
            <a:r>
              <a:rPr lang="en-GB" sz="1200" dirty="0">
                <a:effectLst/>
              </a:rPr>
              <a:t> </a:t>
            </a:r>
            <a:r>
              <a:rPr lang="en-GB" sz="1200" dirty="0" err="1">
                <a:effectLst/>
              </a:rPr>
              <a:t>Malerei</a:t>
            </a:r>
            <a:r>
              <a:rPr lang="en-GB" sz="1200" dirty="0">
                <a:effectLst/>
              </a:rPr>
              <a:t>? Asger </a:t>
            </a:r>
            <a:r>
              <a:rPr lang="en-GB" sz="1200" dirty="0" err="1">
                <a:effectLst/>
              </a:rPr>
              <a:t>Jorns</a:t>
            </a:r>
            <a:r>
              <a:rPr lang="en-GB" sz="1200" dirty="0">
                <a:effectLst/>
              </a:rPr>
              <a:t> ‚</a:t>
            </a:r>
            <a:r>
              <a:rPr lang="en-GB" sz="1200" dirty="0" err="1">
                <a:effectLst/>
              </a:rPr>
              <a:t>Modifikationen</a:t>
            </a:r>
            <a:r>
              <a:rPr lang="en-GB" sz="1200" dirty="0">
                <a:effectLst/>
              </a:rPr>
              <a:t>‘“. In </a:t>
            </a:r>
            <a:r>
              <a:rPr lang="en-GB" sz="1200" i="1" dirty="0">
                <a:effectLst/>
              </a:rPr>
              <a:t>Bad Painting - good art,</a:t>
            </a:r>
            <a:r>
              <a:rPr lang="en-GB" sz="1200" dirty="0">
                <a:effectLst/>
              </a:rPr>
              <a:t>151–63. </a:t>
            </a:r>
            <a:r>
              <a:rPr lang="en-GB" sz="1200" dirty="0" err="1">
                <a:effectLst/>
              </a:rPr>
              <a:t>herausgegeben</a:t>
            </a:r>
            <a:r>
              <a:rPr lang="en-GB" sz="1200" dirty="0">
                <a:effectLst/>
              </a:rPr>
              <a:t> von Susanne </a:t>
            </a:r>
            <a:r>
              <a:rPr lang="en-GB" sz="1200" dirty="0" err="1">
                <a:effectLst/>
              </a:rPr>
              <a:t>Neuburger</a:t>
            </a:r>
            <a:r>
              <a:rPr lang="en-GB" sz="1200" dirty="0">
                <a:effectLst/>
              </a:rPr>
              <a:t> und Eva Badura-</a:t>
            </a:r>
            <a:r>
              <a:rPr lang="en-GB" sz="1200" dirty="0" err="1">
                <a:effectLst/>
              </a:rPr>
              <a:t>Triska</a:t>
            </a:r>
            <a:r>
              <a:rPr lang="en-GB" sz="1200" dirty="0">
                <a:effectLst/>
              </a:rPr>
              <a:t>. Köln: </a:t>
            </a:r>
            <a:r>
              <a:rPr lang="en-GB" sz="1200" dirty="0" err="1">
                <a:effectLst/>
              </a:rPr>
              <a:t>DuMont</a:t>
            </a:r>
            <a:r>
              <a:rPr lang="en-GB" sz="1200" dirty="0">
                <a:effectLst/>
              </a:rPr>
              <a:t>, 2008.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083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66"/>
    </mc:Choice>
    <mc:Fallback xmlns="">
      <p:transition spd="slow" advTm="4416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2031056A-1AA7-B9D1-42BF-60807AF8E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8" y="0"/>
            <a:ext cx="5408909" cy="686845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2908A0-EE58-ABF6-0557-8D8FE790B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95268" y="0"/>
            <a:ext cx="4859676" cy="6871582"/>
          </a:xfrm>
        </p:spPr>
      </p:pic>
    </p:spTree>
    <p:extLst>
      <p:ext uri="{BB962C8B-B14F-4D97-AF65-F5344CB8AC3E}">
        <p14:creationId xmlns:p14="http://schemas.microsoft.com/office/powerpoint/2010/main" val="325101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F1A01F-86EC-C541-B277-E0017EF464FB}"/>
              </a:ext>
            </a:extLst>
          </p:cNvPr>
          <p:cNvSpPr/>
          <p:nvPr/>
        </p:nvSpPr>
        <p:spPr>
          <a:xfrm>
            <a:off x="1072244" y="598748"/>
            <a:ext cx="465908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1947 </a:t>
            </a: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Gründung der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lettristischen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Bewegung durch Isidore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Isou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(Paris)</a:t>
            </a: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1948</a:t>
            </a: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Gründung der Cobra-Gruppe (</a:t>
            </a:r>
            <a:r>
              <a:rPr lang="de-DE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penhagen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Br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üssel, </a:t>
            </a: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msterdam) (1951 aufgelöst) </a:t>
            </a: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1952</a:t>
            </a: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Gründung der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Lettristischen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Internationale (Guy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Debord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, Gil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Wolman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, Serge Berna, Jean-Louis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Brau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0"/>
              </a:spcAft>
            </a:pPr>
            <a:endParaRPr lang="de-D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1953</a:t>
            </a:r>
          </a:p>
          <a:p>
            <a:pPr>
              <a:spcAft>
                <a:spcPts val="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Gilles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Ivain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(Ivan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Chtcheglov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pPr>
              <a:spcAft>
                <a:spcPts val="0"/>
              </a:spcAft>
            </a:pP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Formulaire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urbanisme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nouveau </a:t>
            </a:r>
          </a:p>
          <a:p>
            <a:pPr>
              <a:spcAft>
                <a:spcPts val="0"/>
              </a:spcAft>
            </a:pP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1954</a:t>
            </a: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Asgar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Jorn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gründet das „International Movement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Imaginist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Bauhaus“ (mit Constant und Guiseppe Pinot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Gallizio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spcAft>
                <a:spcPts val="0"/>
              </a:spcAft>
            </a:pPr>
            <a:endParaRPr lang="de-D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CH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A169DB-EA74-034C-8757-D10110D6EBE0}"/>
              </a:ext>
            </a:extLst>
          </p:cNvPr>
          <p:cNvSpPr/>
          <p:nvPr/>
        </p:nvSpPr>
        <p:spPr>
          <a:xfrm>
            <a:off x="6460670" y="381772"/>
            <a:ext cx="46590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de-DE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1957</a:t>
            </a:r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Gründung der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Situationistischen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Internationale (wichtige Figuren: Guy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Derord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, Michèle Bernstein, Ralph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Rumney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, Asger 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Jorn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, Guiseppe Pinot-</a:t>
            </a:r>
            <a:r>
              <a:rPr lang="de-DE" dirty="0" err="1">
                <a:ea typeface="Calibri" panose="020F0502020204030204" pitchFamily="34" charset="0"/>
                <a:cs typeface="Times New Roman" panose="02020603050405020304" pitchFamily="18" charset="0"/>
              </a:rPr>
              <a:t>Gallizio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0"/>
              </a:spcAft>
            </a:pPr>
            <a:endParaRPr lang="de-DE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1968</a:t>
            </a:r>
          </a:p>
          <a:p>
            <a:pPr>
              <a:spcAft>
                <a:spcPts val="0"/>
              </a:spcAft>
            </a:pP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Beteiligung der </a:t>
            </a:r>
            <a:r>
              <a:rPr lang="de-DE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Situationisten</a:t>
            </a: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der Bewegung des Mai 68</a:t>
            </a:r>
          </a:p>
          <a:p>
            <a:pPr>
              <a:spcAft>
                <a:spcPts val="0"/>
              </a:spcAft>
            </a:pPr>
            <a:endParaRPr lang="de-DE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1972 </a:t>
            </a:r>
          </a:p>
          <a:p>
            <a:pPr>
              <a:spcAft>
                <a:spcPts val="0"/>
              </a:spcAft>
            </a:pP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Auflösung der </a:t>
            </a:r>
            <a:r>
              <a:rPr lang="de-DE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Situationistischen</a:t>
            </a: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Internationale</a:t>
            </a:r>
            <a:endParaRPr lang="en-CH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21"/>
    </mc:Choice>
    <mc:Fallback xmlns="">
      <p:transition spd="slow" advTm="572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A6928C-4740-1047-9FE9-B5A006516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62" r="4766" b="5330"/>
          <a:stretch/>
        </p:blipFill>
        <p:spPr>
          <a:xfrm rot="5400000">
            <a:off x="49774" y="1933665"/>
            <a:ext cx="3798105" cy="29906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1E5628-4DBC-B44F-99A9-6DE27F35D792}"/>
              </a:ext>
            </a:extLst>
          </p:cNvPr>
          <p:cNvSpPr txBox="1"/>
          <p:nvPr/>
        </p:nvSpPr>
        <p:spPr>
          <a:xfrm>
            <a:off x="453491" y="5444618"/>
            <a:ext cx="2844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Illustration aus: </a:t>
            </a:r>
          </a:p>
          <a:p>
            <a:r>
              <a:rPr lang="en-CH" dirty="0"/>
              <a:t>Gabriel Pomerand, St.Ghetto-des-Prets, </a:t>
            </a:r>
          </a:p>
          <a:p>
            <a:r>
              <a:rPr lang="en-CH" dirty="0"/>
              <a:t>Paris 1949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EC0B8-5C34-B74A-A61F-EEE23E29914A}"/>
              </a:ext>
            </a:extLst>
          </p:cNvPr>
          <p:cNvSpPr txBox="1"/>
          <p:nvPr/>
        </p:nvSpPr>
        <p:spPr>
          <a:xfrm>
            <a:off x="5248189" y="76957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Isidore Isou (1925-2007)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4E197-9B5B-7843-9583-17CB065E4DF4}"/>
              </a:ext>
            </a:extLst>
          </p:cNvPr>
          <p:cNvSpPr txBox="1"/>
          <p:nvPr/>
        </p:nvSpPr>
        <p:spPr>
          <a:xfrm>
            <a:off x="4045041" y="86143"/>
            <a:ext cx="5057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dirty="0"/>
              <a:t>Lettrismus (ab 1947)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201E49-CA92-A549-85BF-208425D74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426" y="1529947"/>
            <a:ext cx="2818305" cy="3798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B8612A-09C5-2249-935A-C063C95036B7}"/>
              </a:ext>
            </a:extLst>
          </p:cNvPr>
          <p:cNvSpPr txBox="1"/>
          <p:nvPr/>
        </p:nvSpPr>
        <p:spPr>
          <a:xfrm>
            <a:off x="4076426" y="5444618"/>
            <a:ext cx="2818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Isidore Isou, Selbstporträt, ca. 1950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70AE8-4B41-AC40-A03D-DAC9A3D7D721}"/>
              </a:ext>
            </a:extLst>
          </p:cNvPr>
          <p:cNvSpPr txBox="1"/>
          <p:nvPr/>
        </p:nvSpPr>
        <p:spPr>
          <a:xfrm>
            <a:off x="6970857" y="2134437"/>
            <a:ext cx="47676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- Lautpoesie </a:t>
            </a:r>
          </a:p>
          <a:p>
            <a:r>
              <a:rPr lang="en-CH" sz="2000" dirty="0"/>
              <a:t>- Reduktion der Sprache auf den Buchstaben</a:t>
            </a:r>
          </a:p>
          <a:p>
            <a:r>
              <a:rPr lang="en-CH" sz="2000" dirty="0"/>
              <a:t>- Dekomposition von Bild und Text</a:t>
            </a:r>
          </a:p>
        </p:txBody>
      </p:sp>
    </p:spTree>
    <p:extLst>
      <p:ext uri="{BB962C8B-B14F-4D97-AF65-F5344CB8AC3E}">
        <p14:creationId xmlns:p14="http://schemas.microsoft.com/office/powerpoint/2010/main" val="24435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43"/>
    </mc:Choice>
    <mc:Fallback xmlns="">
      <p:transition spd="slow" advTm="8884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0AE752-80A1-89ED-E1CC-3E14EC0F9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78" y="1503470"/>
            <a:ext cx="4743607" cy="3461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781721-36E5-ED72-5134-0769FC472162}"/>
              </a:ext>
            </a:extLst>
          </p:cNvPr>
          <p:cNvSpPr txBox="1"/>
          <p:nvPr/>
        </p:nvSpPr>
        <p:spPr>
          <a:xfrm>
            <a:off x="814388" y="5314950"/>
            <a:ext cx="474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Raoul Hausmann, OFFEAH, Plakatgedicht, 1918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3EBF6B-C2FA-07CF-B66A-41933DF82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62" r="4766" b="5330"/>
          <a:stretch/>
        </p:blipFill>
        <p:spPr>
          <a:xfrm rot="5400000">
            <a:off x="6306925" y="1154137"/>
            <a:ext cx="4862316" cy="382864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26B7BF-050D-4073-F1DB-DC7CEF9410E5}"/>
              </a:ext>
            </a:extLst>
          </p:cNvPr>
          <p:cNvSpPr txBox="1"/>
          <p:nvPr/>
        </p:nvSpPr>
        <p:spPr>
          <a:xfrm>
            <a:off x="6634008" y="5639276"/>
            <a:ext cx="4898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Einzelseite aus: </a:t>
            </a:r>
          </a:p>
          <a:p>
            <a:r>
              <a:rPr lang="en-CH" dirty="0"/>
              <a:t>Gabriel Pomerand, St.Ghetto-des-Prets, </a:t>
            </a:r>
          </a:p>
          <a:p>
            <a:r>
              <a:rPr lang="en-CH" dirty="0"/>
              <a:t>Paris 1949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3EDDD-E3AC-4FB6-42F5-3AB282AA4778}"/>
              </a:ext>
            </a:extLst>
          </p:cNvPr>
          <p:cNvSpPr txBox="1"/>
          <p:nvPr/>
        </p:nvSpPr>
        <p:spPr>
          <a:xfrm>
            <a:off x="2158922" y="113723"/>
            <a:ext cx="3399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Von Dada zum Lettrismus</a:t>
            </a:r>
          </a:p>
        </p:txBody>
      </p:sp>
    </p:spTree>
    <p:extLst>
      <p:ext uri="{BB962C8B-B14F-4D97-AF65-F5344CB8AC3E}">
        <p14:creationId xmlns:p14="http://schemas.microsoft.com/office/powerpoint/2010/main" val="365323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E06A4-6A16-64D2-80A9-0926E63F5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6" y="365125"/>
            <a:ext cx="4752625" cy="6114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919A16-6E94-B598-0E8E-670603EAC0A7}"/>
              </a:ext>
            </a:extLst>
          </p:cNvPr>
          <p:cNvSpPr txBox="1"/>
          <p:nvPr/>
        </p:nvSpPr>
        <p:spPr>
          <a:xfrm>
            <a:off x="6607969" y="5833542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Gabriel Pomerand, St.Ghetto-des-Prets, </a:t>
            </a:r>
          </a:p>
          <a:p>
            <a:r>
              <a:rPr lang="en-CH" dirty="0"/>
              <a:t>Paris 1949</a:t>
            </a:r>
          </a:p>
        </p:txBody>
      </p:sp>
    </p:spTree>
    <p:extLst>
      <p:ext uri="{BB962C8B-B14F-4D97-AF65-F5344CB8AC3E}">
        <p14:creationId xmlns:p14="http://schemas.microsoft.com/office/powerpoint/2010/main" val="1248891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15D2-D09A-0FBA-AB74-2BFBB7BE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7813"/>
            <a:ext cx="10515600" cy="1325563"/>
          </a:xfrm>
        </p:spPr>
        <p:txBody>
          <a:bodyPr/>
          <a:lstStyle/>
          <a:p>
            <a:r>
              <a:rPr lang="en-CH" dirty="0"/>
              <a:t>Metagraphie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A35701-FFBE-946E-652F-0981F51E7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5325" y="846273"/>
            <a:ext cx="7626350" cy="54386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5379E-5B26-DCCE-C861-BD0A215FB54A}"/>
              </a:ext>
            </a:extLst>
          </p:cNvPr>
          <p:cNvSpPr txBox="1"/>
          <p:nvPr/>
        </p:nvSpPr>
        <p:spPr>
          <a:xfrm>
            <a:off x="695325" y="628490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Jean Louis </a:t>
            </a:r>
            <a:r>
              <a:rPr lang="en-GB" dirty="0" err="1"/>
              <a:t>Brau</a:t>
            </a:r>
            <a:r>
              <a:rPr lang="en-GB" dirty="0"/>
              <a:t>, </a:t>
            </a:r>
            <a:r>
              <a:rPr lang="en-GB" dirty="0" err="1"/>
              <a:t>Planche</a:t>
            </a:r>
            <a:r>
              <a:rPr lang="en-GB" dirty="0"/>
              <a:t> </a:t>
            </a:r>
            <a:r>
              <a:rPr lang="en-GB" dirty="0" err="1"/>
              <a:t>Metagraphique</a:t>
            </a:r>
            <a:r>
              <a:rPr lang="en-GB" dirty="0"/>
              <a:t>, 1950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44042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9B9A-EA10-9079-F640-F1F7000F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CH" dirty="0"/>
              <a:t>Gilles Ivain, Formulaire pour un urbanisme nouveau, 1953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BAF8C-F3EE-8F27-3EBB-3701E7F53B8B}"/>
              </a:ext>
            </a:extLst>
          </p:cNvPr>
          <p:cNvSpPr txBox="1"/>
          <p:nvPr/>
        </p:nvSpPr>
        <p:spPr>
          <a:xfrm>
            <a:off x="1003516" y="1325563"/>
            <a:ext cx="609858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</a:t>
            </a:r>
            <a:r>
              <a:rPr lang="en-GB" b="0" i="0" u="none" strike="noStrike" dirty="0">
                <a:effectLst/>
              </a:rPr>
              <a:t>Nous nous </a:t>
            </a:r>
            <a:r>
              <a:rPr lang="en-GB" b="0" i="0" u="none" strike="noStrike" dirty="0" err="1">
                <a:effectLst/>
              </a:rPr>
              <a:t>ennuyons</a:t>
            </a:r>
            <a:r>
              <a:rPr lang="en-GB" b="0" i="0" u="none" strike="noStrike" dirty="0">
                <a:effectLst/>
              </a:rPr>
              <a:t> dans la </a:t>
            </a:r>
            <a:r>
              <a:rPr lang="en-GB" b="0" i="0" u="none" strike="noStrike" dirty="0" err="1">
                <a:effectLst/>
              </a:rPr>
              <a:t>ville</a:t>
            </a:r>
            <a:r>
              <a:rPr lang="en-GB" b="0" i="0" u="none" strike="noStrike" dirty="0">
                <a:effectLst/>
              </a:rPr>
              <a:t>, il faut se </a:t>
            </a:r>
            <a:r>
              <a:rPr lang="en-GB" b="0" i="0" u="none" strike="noStrike" dirty="0" err="1">
                <a:effectLst/>
              </a:rPr>
              <a:t>fatiguer</a:t>
            </a:r>
            <a:r>
              <a:rPr lang="en-GB" b="0" i="0" u="none" strike="noStrike" dirty="0">
                <a:effectLst/>
              </a:rPr>
              <a:t> </a:t>
            </a:r>
            <a:r>
              <a:rPr lang="en-GB" b="0" i="0" u="none" strike="noStrike" dirty="0" err="1">
                <a:effectLst/>
              </a:rPr>
              <a:t>salement</a:t>
            </a:r>
            <a:r>
              <a:rPr lang="en-GB" b="0" i="0" u="none" strike="noStrike" dirty="0">
                <a:effectLst/>
              </a:rPr>
              <a:t> pour </a:t>
            </a:r>
            <a:r>
              <a:rPr lang="en-GB" b="0" i="0" u="none" strike="noStrike" dirty="0" err="1">
                <a:effectLst/>
              </a:rPr>
              <a:t>découvrir</a:t>
            </a:r>
            <a:r>
              <a:rPr lang="en-GB" b="0" i="0" u="none" strike="noStrike" dirty="0">
                <a:effectLst/>
              </a:rPr>
              <a:t> encore des </a:t>
            </a:r>
            <a:r>
              <a:rPr lang="en-GB" b="0" i="0" u="none" strike="noStrike" dirty="0" err="1">
                <a:effectLst/>
              </a:rPr>
              <a:t>mystères</a:t>
            </a:r>
            <a:r>
              <a:rPr lang="en-GB" b="0" i="0" u="none" strike="noStrike" dirty="0">
                <a:effectLst/>
              </a:rPr>
              <a:t> sur les </a:t>
            </a:r>
            <a:r>
              <a:rPr lang="en-GB" b="0" i="0" u="none" strike="noStrike" dirty="0" err="1">
                <a:effectLst/>
              </a:rPr>
              <a:t>pancartes</a:t>
            </a:r>
            <a:r>
              <a:rPr lang="en-GB" b="0" i="0" u="none" strike="noStrike" dirty="0">
                <a:effectLst/>
              </a:rPr>
              <a:t> de la </a:t>
            </a:r>
            <a:r>
              <a:rPr lang="en-GB" b="0" i="0" u="none" strike="noStrike" dirty="0" err="1">
                <a:effectLst/>
              </a:rPr>
              <a:t>voie</a:t>
            </a:r>
            <a:r>
              <a:rPr lang="en-GB" b="0" i="0" u="none" strike="noStrike" dirty="0">
                <a:effectLst/>
              </a:rPr>
              <a:t> </a:t>
            </a:r>
            <a:r>
              <a:rPr lang="en-GB" b="0" i="0" u="none" strike="noStrike" dirty="0" err="1">
                <a:effectLst/>
              </a:rPr>
              <a:t>publique</a:t>
            </a:r>
            <a:r>
              <a:rPr lang="en-GB" b="0" i="0" u="none" strike="noStrike" dirty="0">
                <a:effectLst/>
              </a:rPr>
              <a:t>, dernier </a:t>
            </a:r>
            <a:r>
              <a:rPr lang="en-GB" b="0" i="0" u="none" strike="noStrike" dirty="0" err="1">
                <a:effectLst/>
              </a:rPr>
              <a:t>état</a:t>
            </a:r>
            <a:r>
              <a:rPr lang="en-GB" b="0" i="0" u="none" strike="noStrike" dirty="0">
                <a:effectLst/>
              </a:rPr>
              <a:t> de </a:t>
            </a:r>
            <a:r>
              <a:rPr lang="en-GB" b="0" i="0" u="none" strike="noStrike" dirty="0" err="1">
                <a:effectLst/>
              </a:rPr>
              <a:t>l’humour</a:t>
            </a:r>
            <a:r>
              <a:rPr lang="en-GB" b="0" i="0" u="none" strike="noStrike" dirty="0">
                <a:effectLst/>
              </a:rPr>
              <a:t> et de la </a:t>
            </a:r>
            <a:r>
              <a:rPr lang="en-GB" b="0" i="0" u="none" strike="noStrike" dirty="0" err="1">
                <a:effectLst/>
              </a:rPr>
              <a:t>poésie</a:t>
            </a:r>
            <a:r>
              <a:rPr lang="en-GB" dirty="0"/>
              <a:t> [...] </a:t>
            </a:r>
            <a:r>
              <a:rPr lang="en-GB" dirty="0" err="1"/>
              <a:t>Toutes</a:t>
            </a:r>
            <a:r>
              <a:rPr lang="en-GB" dirty="0"/>
              <a:t> les </a:t>
            </a:r>
            <a:r>
              <a:rPr lang="en-GB" dirty="0" err="1"/>
              <a:t>villes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géologiques</a:t>
            </a:r>
            <a:r>
              <a:rPr lang="en-GB" dirty="0"/>
              <a:t> et </a:t>
            </a:r>
            <a:r>
              <a:rPr lang="en-GB" dirty="0" err="1"/>
              <a:t>l’on</a:t>
            </a:r>
            <a:r>
              <a:rPr lang="en-GB" dirty="0"/>
              <a:t> ne </a:t>
            </a:r>
            <a:r>
              <a:rPr lang="en-GB" dirty="0" err="1"/>
              <a:t>peut</a:t>
            </a:r>
            <a:r>
              <a:rPr lang="en-GB" dirty="0"/>
              <a:t> faire trois pas sans </a:t>
            </a:r>
            <a:r>
              <a:rPr lang="en-GB" dirty="0" err="1"/>
              <a:t>rencontrer</a:t>
            </a:r>
            <a:r>
              <a:rPr lang="en-GB" dirty="0"/>
              <a:t> des </a:t>
            </a:r>
            <a:r>
              <a:rPr lang="en-GB" dirty="0" err="1"/>
              <a:t>fantômes</a:t>
            </a:r>
            <a:r>
              <a:rPr lang="en-GB" dirty="0"/>
              <a:t>, </a:t>
            </a:r>
            <a:r>
              <a:rPr lang="en-GB" dirty="0" err="1"/>
              <a:t>armés</a:t>
            </a:r>
            <a:r>
              <a:rPr lang="en-GB" dirty="0"/>
              <a:t> de tout le prestige de </a:t>
            </a:r>
            <a:r>
              <a:rPr lang="en-GB" dirty="0" err="1"/>
              <a:t>leurs</a:t>
            </a:r>
            <a:r>
              <a:rPr lang="en-GB" dirty="0"/>
              <a:t> </a:t>
            </a:r>
            <a:r>
              <a:rPr lang="en-GB" dirty="0" err="1"/>
              <a:t>légendes</a:t>
            </a:r>
            <a:r>
              <a:rPr lang="en-GB" dirty="0"/>
              <a:t>. Nous </a:t>
            </a:r>
            <a:r>
              <a:rPr lang="en-GB" dirty="0" err="1"/>
              <a:t>évoluons</a:t>
            </a:r>
            <a:r>
              <a:rPr lang="en-GB" dirty="0"/>
              <a:t> dans un </a:t>
            </a:r>
            <a:r>
              <a:rPr lang="en-GB" dirty="0" err="1"/>
              <a:t>paysage</a:t>
            </a:r>
            <a:r>
              <a:rPr lang="en-GB" dirty="0"/>
              <a:t> fermé </a:t>
            </a:r>
            <a:r>
              <a:rPr lang="en-GB" dirty="0" err="1"/>
              <a:t>dont</a:t>
            </a:r>
            <a:r>
              <a:rPr lang="en-GB" dirty="0"/>
              <a:t> les points de </a:t>
            </a:r>
            <a:r>
              <a:rPr lang="en-GB" dirty="0" err="1"/>
              <a:t>repère</a:t>
            </a:r>
            <a:r>
              <a:rPr lang="en-GB" dirty="0"/>
              <a:t> nous </a:t>
            </a:r>
            <a:r>
              <a:rPr lang="en-GB" dirty="0" err="1"/>
              <a:t>tirent</a:t>
            </a:r>
            <a:r>
              <a:rPr lang="en-GB" dirty="0"/>
              <a:t> sans </a:t>
            </a:r>
            <a:r>
              <a:rPr lang="en-GB" dirty="0" err="1"/>
              <a:t>cesse</a:t>
            </a:r>
            <a:r>
              <a:rPr lang="en-GB" dirty="0"/>
              <a:t> </a:t>
            </a:r>
            <a:r>
              <a:rPr lang="en-GB" dirty="0" err="1"/>
              <a:t>vers</a:t>
            </a:r>
            <a:r>
              <a:rPr lang="en-GB" dirty="0"/>
              <a:t> le passé. </a:t>
            </a:r>
            <a:r>
              <a:rPr lang="en-GB" dirty="0" err="1"/>
              <a:t>Certains</a:t>
            </a:r>
            <a:r>
              <a:rPr lang="en-GB" dirty="0"/>
              <a:t> angles </a:t>
            </a:r>
            <a:r>
              <a:rPr lang="en-GB" dirty="0" err="1"/>
              <a:t>mouvants</a:t>
            </a:r>
            <a:r>
              <a:rPr lang="en-GB" dirty="0"/>
              <a:t>, </a:t>
            </a:r>
            <a:r>
              <a:rPr lang="en-GB" dirty="0" err="1"/>
              <a:t>certaines</a:t>
            </a:r>
            <a:r>
              <a:rPr lang="en-GB" dirty="0"/>
              <a:t> perspectives </a:t>
            </a:r>
            <a:r>
              <a:rPr lang="en-GB" dirty="0" err="1"/>
              <a:t>fuyantes</a:t>
            </a:r>
            <a:r>
              <a:rPr lang="en-GB" dirty="0"/>
              <a:t> nous </a:t>
            </a:r>
            <a:r>
              <a:rPr lang="en-GB" dirty="0" err="1"/>
              <a:t>permettent</a:t>
            </a:r>
            <a:r>
              <a:rPr lang="en-GB" dirty="0"/>
              <a:t> </a:t>
            </a:r>
            <a:r>
              <a:rPr lang="en-GB" dirty="0" err="1"/>
              <a:t>d’entrevoir</a:t>
            </a:r>
            <a:r>
              <a:rPr lang="en-GB" dirty="0"/>
              <a:t> </a:t>
            </a:r>
            <a:r>
              <a:rPr lang="en-GB" dirty="0" err="1"/>
              <a:t>d’originales</a:t>
            </a:r>
            <a:r>
              <a:rPr lang="en-GB" dirty="0"/>
              <a:t> conceptions de </a:t>
            </a:r>
            <a:r>
              <a:rPr lang="en-GB" dirty="0" err="1"/>
              <a:t>l’espace</a:t>
            </a:r>
            <a:r>
              <a:rPr lang="en-GB" dirty="0"/>
              <a:t>,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cette</a:t>
            </a:r>
            <a:r>
              <a:rPr lang="en-GB" dirty="0"/>
              <a:t> vision </a:t>
            </a:r>
            <a:r>
              <a:rPr lang="en-GB" dirty="0" err="1"/>
              <a:t>demeure</a:t>
            </a:r>
            <a:r>
              <a:rPr lang="en-GB" dirty="0"/>
              <a:t> </a:t>
            </a:r>
            <a:r>
              <a:rPr lang="en-GB" dirty="0" err="1"/>
              <a:t>fragmentaire</a:t>
            </a:r>
            <a:r>
              <a:rPr lang="en-GB" dirty="0"/>
              <a:t>. Il faut la </a:t>
            </a:r>
            <a:r>
              <a:rPr lang="en-GB" dirty="0" err="1"/>
              <a:t>chercher</a:t>
            </a:r>
            <a:r>
              <a:rPr lang="en-GB" dirty="0"/>
              <a:t> sur les </a:t>
            </a:r>
            <a:r>
              <a:rPr lang="en-GB" dirty="0" err="1"/>
              <a:t>lieux</a:t>
            </a:r>
            <a:r>
              <a:rPr lang="en-GB" dirty="0"/>
              <a:t> </a:t>
            </a:r>
            <a:r>
              <a:rPr lang="en-GB" dirty="0" err="1"/>
              <a:t>magiques</a:t>
            </a:r>
            <a:r>
              <a:rPr lang="en-GB" dirty="0"/>
              <a:t> des contes du folklore et des </a:t>
            </a:r>
            <a:r>
              <a:rPr lang="en-GB" dirty="0" err="1"/>
              <a:t>écrits</a:t>
            </a:r>
            <a:r>
              <a:rPr lang="en-GB" dirty="0"/>
              <a:t> </a:t>
            </a:r>
            <a:r>
              <a:rPr lang="en-GB" dirty="0" err="1"/>
              <a:t>surréalistes</a:t>
            </a:r>
            <a:r>
              <a:rPr lang="en-GB" dirty="0"/>
              <a:t> : châteaux, </a:t>
            </a:r>
            <a:r>
              <a:rPr lang="en-GB" dirty="0" err="1"/>
              <a:t>murs</a:t>
            </a:r>
            <a:r>
              <a:rPr lang="en-GB" dirty="0"/>
              <a:t> </a:t>
            </a:r>
            <a:r>
              <a:rPr lang="en-GB" dirty="0" err="1"/>
              <a:t>interminables</a:t>
            </a:r>
            <a:r>
              <a:rPr lang="en-GB" dirty="0"/>
              <a:t>, petits bars </a:t>
            </a:r>
            <a:r>
              <a:rPr lang="en-GB" dirty="0" err="1"/>
              <a:t>oubliés</a:t>
            </a:r>
            <a:r>
              <a:rPr lang="en-GB" dirty="0"/>
              <a:t>, </a:t>
            </a:r>
            <a:r>
              <a:rPr lang="en-GB" dirty="0" err="1"/>
              <a:t>caverne</a:t>
            </a:r>
            <a:r>
              <a:rPr lang="en-GB" dirty="0"/>
              <a:t> du </a:t>
            </a:r>
            <a:r>
              <a:rPr lang="en-GB" dirty="0" err="1"/>
              <a:t>mammouth</a:t>
            </a:r>
            <a:r>
              <a:rPr lang="en-GB" dirty="0"/>
              <a:t>, glace des casinos. [...] </a:t>
            </a:r>
            <a:r>
              <a:rPr lang="en-GB" b="0" i="0" u="none" strike="noStrike" dirty="0" err="1">
                <a:effectLst/>
              </a:rPr>
              <a:t>Ces</a:t>
            </a:r>
            <a:r>
              <a:rPr lang="en-GB" b="0" i="0" u="none" strike="noStrike" dirty="0">
                <a:effectLst/>
              </a:rPr>
              <a:t> images </a:t>
            </a:r>
            <a:r>
              <a:rPr lang="en-GB" b="0" i="0" u="none" strike="noStrike" dirty="0" err="1">
                <a:effectLst/>
              </a:rPr>
              <a:t>périmées</a:t>
            </a:r>
            <a:r>
              <a:rPr lang="en-GB" b="0" i="0" u="none" strike="noStrike" dirty="0">
                <a:effectLst/>
              </a:rPr>
              <a:t> </a:t>
            </a:r>
            <a:r>
              <a:rPr lang="en-GB" b="0" i="0" u="none" strike="noStrike" dirty="0" err="1">
                <a:effectLst/>
              </a:rPr>
              <a:t>conservent</a:t>
            </a:r>
            <a:r>
              <a:rPr lang="en-GB" b="0" i="0" u="none" strike="noStrike" dirty="0">
                <a:effectLst/>
              </a:rPr>
              <a:t> un petit </a:t>
            </a:r>
            <a:r>
              <a:rPr lang="en-GB" b="0" i="0" u="none" strike="noStrike" dirty="0" err="1">
                <a:effectLst/>
              </a:rPr>
              <a:t>pouvoir</a:t>
            </a:r>
            <a:r>
              <a:rPr lang="en-GB" b="0" i="0" u="none" strike="noStrike" dirty="0">
                <a:effectLst/>
              </a:rPr>
              <a:t> de catalyse, </a:t>
            </a:r>
            <a:r>
              <a:rPr lang="en-GB" b="0" i="0" u="none" strike="noStrike" dirty="0" err="1">
                <a:effectLst/>
              </a:rPr>
              <a:t>mais</a:t>
            </a:r>
            <a:r>
              <a:rPr lang="en-GB" b="0" i="0" u="none" strike="noStrike" dirty="0">
                <a:effectLst/>
              </a:rPr>
              <a:t> il </a:t>
            </a:r>
            <a:r>
              <a:rPr lang="en-GB" b="0" i="0" u="none" strike="noStrike" dirty="0" err="1">
                <a:effectLst/>
              </a:rPr>
              <a:t>est</a:t>
            </a:r>
            <a:r>
              <a:rPr lang="en-GB" b="0" i="0" u="none" strike="noStrike" dirty="0">
                <a:effectLst/>
              </a:rPr>
              <a:t> </a:t>
            </a:r>
            <a:r>
              <a:rPr lang="en-GB" b="0" i="0" u="none" strike="noStrike" dirty="0" err="1">
                <a:effectLst/>
              </a:rPr>
              <a:t>presque</a:t>
            </a:r>
            <a:r>
              <a:rPr lang="en-GB" b="0" i="0" u="none" strike="noStrike" dirty="0">
                <a:effectLst/>
              </a:rPr>
              <a:t> impossible de les employer dans un </a:t>
            </a:r>
            <a:r>
              <a:rPr lang="en-GB" b="0" i="1" u="none" strike="noStrike" dirty="0" err="1">
                <a:effectLst/>
              </a:rPr>
              <a:t>urbanisme</a:t>
            </a:r>
            <a:r>
              <a:rPr lang="en-GB" b="0" i="1" u="none" strike="noStrike" dirty="0">
                <a:effectLst/>
              </a:rPr>
              <a:t> </a:t>
            </a:r>
            <a:r>
              <a:rPr lang="en-GB" b="0" i="1" u="none" strike="noStrike" dirty="0" err="1">
                <a:effectLst/>
              </a:rPr>
              <a:t>symbolique</a:t>
            </a:r>
            <a:r>
              <a:rPr lang="en-GB" b="0" i="0" u="none" strike="noStrike" dirty="0">
                <a:effectLst/>
              </a:rPr>
              <a:t> sans les </a:t>
            </a:r>
            <a:r>
              <a:rPr lang="en-GB" b="0" i="0" u="none" strike="noStrike" dirty="0" err="1">
                <a:effectLst/>
              </a:rPr>
              <a:t>rajeunir</a:t>
            </a:r>
            <a:r>
              <a:rPr lang="en-GB" b="0" i="0" u="none" strike="noStrike" dirty="0">
                <a:effectLst/>
              </a:rPr>
              <a:t>, </a:t>
            </a:r>
            <a:r>
              <a:rPr lang="en-GB" b="0" i="0" u="none" strike="noStrike" dirty="0" err="1">
                <a:effectLst/>
              </a:rPr>
              <a:t>en</a:t>
            </a:r>
            <a:r>
              <a:rPr lang="en-GB" b="0" i="0" u="none" strike="noStrike" dirty="0">
                <a:effectLst/>
              </a:rPr>
              <a:t> les </a:t>
            </a:r>
            <a:r>
              <a:rPr lang="en-GB" b="0" i="0" u="none" strike="noStrike" dirty="0" err="1">
                <a:effectLst/>
              </a:rPr>
              <a:t>chargeant</a:t>
            </a:r>
            <a:r>
              <a:rPr lang="en-GB" b="0" i="0" u="none" strike="noStrike" dirty="0">
                <a:effectLst/>
              </a:rPr>
              <a:t> d’un </a:t>
            </a:r>
            <a:r>
              <a:rPr lang="en-GB" b="0" i="0" u="none" strike="noStrike" dirty="0" err="1">
                <a:effectLst/>
              </a:rPr>
              <a:t>sens</a:t>
            </a:r>
            <a:r>
              <a:rPr lang="en-GB" b="0" i="0" u="none" strike="noStrike" dirty="0">
                <a:effectLst/>
              </a:rPr>
              <a:t> nouveau. </a:t>
            </a:r>
            <a:r>
              <a:rPr lang="en-GB" dirty="0"/>
              <a:t>”</a:t>
            </a:r>
          </a:p>
          <a:p>
            <a:br>
              <a:rPr lang="en-GB" dirty="0"/>
            </a:br>
            <a:endParaRPr lang="en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81970-895D-D8E2-2EDA-4D2C6807BB50}"/>
              </a:ext>
            </a:extLst>
          </p:cNvPr>
          <p:cNvSpPr txBox="1"/>
          <p:nvPr/>
        </p:nvSpPr>
        <p:spPr>
          <a:xfrm>
            <a:off x="1003516" y="6034544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effectLst/>
              </a:rPr>
              <a:t>“Nous nous </a:t>
            </a:r>
            <a:r>
              <a:rPr lang="en-GB" b="0" i="0" u="none" strike="noStrike" dirty="0" err="1">
                <a:effectLst/>
              </a:rPr>
              <a:t>proposons</a:t>
            </a:r>
            <a:r>
              <a:rPr lang="en-GB" b="0" i="0" u="none" strike="noStrike" dirty="0">
                <a:effectLst/>
              </a:rPr>
              <a:t> </a:t>
            </a:r>
            <a:r>
              <a:rPr lang="en-GB" b="1" i="0" u="none" strike="noStrike" dirty="0" err="1">
                <a:effectLst/>
              </a:rPr>
              <a:t>d’inventer</a:t>
            </a:r>
            <a:r>
              <a:rPr lang="en-GB" b="1" i="0" u="none" strike="noStrike" dirty="0">
                <a:effectLst/>
              </a:rPr>
              <a:t> de nouveaux décors </a:t>
            </a:r>
            <a:r>
              <a:rPr lang="en-GB" b="1" i="0" u="none" strike="noStrike" dirty="0" err="1">
                <a:effectLst/>
              </a:rPr>
              <a:t>mouvants</a:t>
            </a:r>
            <a:r>
              <a:rPr lang="en-GB" b="1" i="0" u="none" strike="noStrike" dirty="0">
                <a:effectLst/>
              </a:rPr>
              <a:t>.</a:t>
            </a:r>
            <a:r>
              <a:rPr lang="en-GB" i="0" u="none" strike="noStrike" dirty="0">
                <a:effectLst/>
              </a:rPr>
              <a:t>”</a:t>
            </a:r>
            <a:endParaRPr lang="en-CH" b="1" dirty="0"/>
          </a:p>
        </p:txBody>
      </p:sp>
    </p:spTree>
    <p:extLst>
      <p:ext uri="{BB962C8B-B14F-4D97-AF65-F5344CB8AC3E}">
        <p14:creationId xmlns:p14="http://schemas.microsoft.com/office/powerpoint/2010/main" val="894560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23430</TotalTime>
  <Words>1531</Words>
  <Application>Microsoft Macintosh PowerPoint</Application>
  <PresentationFormat>Widescreen</PresentationFormat>
  <Paragraphs>153</Paragraphs>
  <Slides>35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Cambria</vt:lpstr>
      <vt:lpstr>franklin-gothic-urw</vt:lpstr>
      <vt:lpstr>Times New Roman</vt:lpstr>
      <vt:lpstr>Office Theme</vt:lpstr>
      <vt:lpstr>        17. Mai 2023  Montagen des städtischen Raums im Situationismus  Dr. Tobias Ertl Universität Fribourg</vt:lpstr>
      <vt:lpstr>PowerPoint Presentation</vt:lpstr>
      <vt:lpstr>Wichtige Begriffe des Situationismus</vt:lpstr>
      <vt:lpstr>PowerPoint Presentation</vt:lpstr>
      <vt:lpstr>PowerPoint Presentation</vt:lpstr>
      <vt:lpstr>PowerPoint Presentation</vt:lpstr>
      <vt:lpstr>PowerPoint Presentation</vt:lpstr>
      <vt:lpstr>Metagraphie</vt:lpstr>
      <vt:lpstr>Gilles Ivain, Formulaire pour un urbanisme nouveau, 1953</vt:lpstr>
      <vt:lpstr>Kritik des Urbanismus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Guy Debord, Theorie de la Dérive, 1957   </vt:lpstr>
      <vt:lpstr>PowerPoint Presentation</vt:lpstr>
      <vt:lpstr>Guy Debord, Theorie de la Dérive, 1957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Paris, die Hauptstadt des XIX. Jahrhunderts </dc:title>
  <dc:creator>Microsoft Office User</dc:creator>
  <cp:lastModifiedBy>Microsoft Office User</cp:lastModifiedBy>
  <cp:revision>261</cp:revision>
  <dcterms:created xsi:type="dcterms:W3CDTF">2020-02-20T09:34:02Z</dcterms:created>
  <dcterms:modified xsi:type="dcterms:W3CDTF">2023-05-18T12:48:54Z</dcterms:modified>
</cp:coreProperties>
</file>