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4" r:id="rId3"/>
    <p:sldId id="316" r:id="rId4"/>
    <p:sldId id="317" r:id="rId5"/>
    <p:sldId id="318" r:id="rId6"/>
    <p:sldId id="319" r:id="rId7"/>
    <p:sldId id="320" r:id="rId8"/>
    <p:sldId id="321" r:id="rId9"/>
    <p:sldId id="323" r:id="rId10"/>
    <p:sldId id="322" r:id="rId11"/>
    <p:sldId id="324" r:id="rId12"/>
    <p:sldId id="325" r:id="rId13"/>
    <p:sldId id="326" r:id="rId14"/>
    <p:sldId id="327" r:id="rId15"/>
    <p:sldId id="328" r:id="rId16"/>
    <p:sldId id="329" r:id="rId17"/>
    <p:sldId id="330" r:id="rId18"/>
    <p:sldId id="3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7"/>
    <p:restoredTop sz="94648"/>
  </p:normalViewPr>
  <p:slideViewPr>
    <p:cSldViewPr snapToGrid="0" snapToObjects="1">
      <p:cViewPr varScale="1">
        <p:scale>
          <a:sx n="110" d="100"/>
          <a:sy n="110" d="100"/>
        </p:scale>
        <p:origin x="208"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6:39:04.342"/>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7:46:34.822"/>
    </inkml:context>
    <inkml:brush xml:id="br0">
      <inkml:brushProperty name="width" value="0.05" units="cm"/>
      <inkml:brushProperty name="height" value="0.05" units="cm"/>
      <inkml:brushProperty name="color" value="#FFFFFF"/>
    </inkml:brush>
  </inkml:definitions>
  <inkml:trace contextRef="#ctx0" brushRef="#br0">1 1 24575,'30'57'0,"16"7"0,-8-18 0,6 3-2902,16 16 0,5 5 2902,-17-17 0,2 3 0,1 2-807,11 13 0,3 4 0,-2-3 807,-11-10 0,-1-2 0,1 1 0,10 13 0,1 3 0,-7-7 54,-11-5 1,-1-2-55,5-4 0,4 3 0,-5-3 0,-4 3 0,-3-3 0,12 4 0,0-3 0,-15-13 0,-4-5 0,2 3 2242,-15-20-2242,-18-21 3567,-2 17-3567,2 26 0,-3 23 0,5-20 0,3 5-278,7 18 1,6 6 277,-2-15 0,2 2 0,4 4-1244,1-2 1,2 4 0,2 2 0,0 1 1243,1 5 0,1 1 0,2 1 0,1 0 0,-1-9 0,2 1 0,2 0 0,-2-2 0,-1-2 0,-1 2 0,-3-4 0,1 0 0,2 2 0,9 11 0,3 3 0,0-1 0,-3-5-662,3 3 0,-3-4 0,0-2 662,-1-3 0,0-2 0,0 0 0,5 3 0,0 0 0,-2-9 0,-1-9 0,-3-5 0,-6 0 0,-3-4 0,9 6 1731,-41-40-1731,0 7 4874,0 12-4874,0 0 3216,0 6-3216,0-7 0,0 0 0,0 0 0,0 1 0,4-6 0,1-2 0,0-9 0,3-1 0,-3-5 0,3-3 0,0-1 0,1-4 0,-5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7:47:25.480"/>
    </inkml:context>
    <inkml:brush xml:id="br0">
      <inkml:brushProperty name="width" value="0.05" units="cm"/>
      <inkml:brushProperty name="height" value="0.05" units="cm"/>
      <inkml:brushProperty name="color" value="#FFFFFF"/>
    </inkml:brush>
  </inkml:definitions>
  <inkml:trace contextRef="#ctx0" brushRef="#br0">3267 0 24575,'-33'38'0,"-3"1"0,-1 2 0,-4 3-1141,4-3 0,-1 2 1141,-13 18 0,-1 5-695,3-6 0,2 0 695,-1 4 0,-1 1 0,0 4 0,0 0 0,0-3 0,0 0 0,1-1 0,2-3 0,11-14 0,0 0 124,-10 13 1,3-3-125,1-1 0,2-7 0,0-1 0,-6 2 0,-12 8 0,13-5 0,-2-11 1037,12-10-1037,-4-10 1687,13-5-1687,-10-6 699,25-3-699,-9-1 0,26-7 0,-6 6 0,6-6 0,-6 16 0,-3 6 0,-4 21 0,-12 16 0,0-5 0,-6 10 0,1-13 0,-1 7 0,6 7 0,-4-11 0,3 10 0,-4-13 0,5 1 0,-4 4 0,10-12 0,-9 5 0,4-6 0,0 0 0,-4 0 0,9 0 0,-8-6 0,8 4 0,-7-10 0,7 4 0,-8 0 0,9-4 0,-9 5 0,9-7 0,-4 0 0,1-5 0,4-1 0,1-6 0,1-4 0,3 3 0,-4-7 0,4 7 0,2-8 0,-1 4 0,3-5 0,-6-3 0,10-1 0,-6-1 0,10-2 0,-6 6 0,2 0 0,-3 12 0,-10 10 0,-2 9 0,-11 13 0,-5-4 0,3 11 0,-9-9 0,9 9 0,-9-4 0,3 0 0,1 4 0,-4-10 0,9 4 0,-9-5 0,11-3 0,-11 3 0,5-8 0,0 6 0,-4-5 0,10 5 0,-5 0 0,7-7 0,-7 6 0,6-12 0,-1 11 0,4-11 0,3 4 0,1-6 0,-4 1 0,7-1 0,-7 0 0,8-5 0,-3 4 0,1-9 0,2 9 0,-7-10 0,7 10 0,-2-9 0,-1 4 0,4-6 0,-3 0 0,-1 1 0,4-1 0,-3 0 0,0-3 0,2 2 0,-1-7 0,-2 7 0,5-7 0,-4 2 0,5-3 0,-1 3 0,1-2 0,3 3 0,-3-5 0,4 0 0,-5 5 0,1-4 0,-1 4 0,0 0 0,5 1 0,-4 4 0,3 0 0,-5 1 0,1-1 0,0 9 0,0-7 0,0 7 0,-1-9 0,1 0 0,0 1 0,0-1 0,-1 6 0,1-5 0,-1 5 0,1-6 0,0 1 0,0-1 0,0-4 0,4 3 0,-2-7 0,2 2 0,1-3 0,0-1 0,0 0 0,3 1 0,-6-1 0,6 0 0,-2 0 0,-1-3 0,3 2 0,-6-2 0,6 3 0,-7 0 0,7 0 0,-6 1 0,6-1 0,-6 0 0,6 0 0,-2 1 0,-1-1 0,3 0 0,1-4 0,0 3 0,7-6 0,-6 6 0,2-6 0,-3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7:49:46.163"/>
    </inkml:context>
    <inkml:brush xml:id="br0">
      <inkml:brushProperty name="width" value="0.05" units="cm"/>
      <inkml:brushProperty name="height" value="0.05" units="cm"/>
      <inkml:brushProperty name="color" value="#FFFFFF"/>
    </inkml:brush>
  </inkml:definitions>
  <inkml:trace contextRef="#ctx0" brushRef="#br0">2685 1 24575,'-11'34'0,"-7"6"0,-19 21 0,-15 8 0,-2 4-1399,19-24 1,0 3 1398,1-1 0,1 2 0,-7 13 0,1 2 0,3-2 0,1 1-769,-6 6 0,2 1 769,9 1 0,2 0 0,-8 3 0,1 1 0,9-3 0,2 0 0,-3-1 0,-1 0 0,4 0 0,1 0 0,-1-4 0,1 0 0,3 4 0,0-2 169,2-21 0,2-1-169,1 9 0,1-1 0,-12 22 0,-1 15 0,0-11 0,3-23 0,2-9 1256,1-17-1256,13-19 1963,0-1-1963,15-15 778,-6 6-778,6-6 0,-6 6 0,6-6 0,-6 5 0,5-5 0,-5 6 0,3-2 0,-9 19 0,-8 18 0,-20 31 0,12-25 0,-2 1-772,-9 7 0,-3 1 772,0 8 0,-1 1 0,-4 7 0,-1 2-1241,-5 5 0,0 1 1241,-2 5 0,0 1 0,15-26 0,1 1 0,-1-1 0,-15 27 0,2 0 0,2 0 0,2-4-489,10-23 0,1-2 489,-3 4 0,2-3-434,-7 13 434,11-24 0,1-1 0,-5 14 1226,-5-1-1226,16-23 2455,5-7-2455,2-12 1182,6-7-1182,3-4 575,5-3-575,1 2 0,3-3 0,-4 17 0,-17 21 0,-5 18 0,-25 28-574,26-40 0,-1 1 574,-6 2 0,0 1 0,1 7 0,2-3-380,-17 22 380,18-28 0,1-1 0,-2 15 0,-6 7 0,7-13 0,8-20 0,1-7 1126,6-12-1126,4-6 402,1-5-402,4 0 0,0-3 0,0-1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7:49:50.233"/>
    </inkml:context>
    <inkml:brush xml:id="br0">
      <inkml:brushProperty name="width" value="0.05" units="cm"/>
      <inkml:brushProperty name="height" value="0.05" units="cm"/>
      <inkml:brushProperty name="color" value="#FFFFFF"/>
    </inkml:brush>
  </inkml:definitions>
  <inkml:trace contextRef="#ctx0" brushRef="#br0">0 0 24575,'5'24'0,"21"20"0,2 19 0,25 18-1230,-26-37 0,1 0 1230,4 7 0,2 1 0,6 4 0,4 4-1114,-3-2 0,3 4 0,0-1 1114,-2-5 0,0-2 0,3 3 0,12 14 0,4 3 0,-4-4 0,6 7 0,-1-4 0,-10-16 0,2 0 0,-1-2 0,13 14 0,0 1-373,-16-16 0,2 1 0,1-1 373,0-4 0,1-2 0,-4-2-447,2 9 1,-1-3 446,11 0 0,-1-4 0,-20-15 0,-4-2 837,22 22-837,-13-17 2758,-46-28-2758,3-4 2870,-2 3-2870,2-2 1349,-3 6-1349,0 7 0,0 6 0,0 19 0,0 3 0,0 21 0,6 2 0,8 25-719,-4-46 1,2 2 718,5 13 0,3 1 0,-2-2 0,2 4 0,2 0 0,3 4 0,-2-4-956,1 1 0,2 1 956,2 1 0,2 5 0,-1-6 0,-1-4 0,0-4 0,2-1 0,0 0-287,0 3 1,-2-4 286,11 15 0,-12-24 0,0-1 0,12 16 0,-2-9 1249,-11-22-1249,-6-14 1987,-2-10-1987,-8-1 686,2-7-686,-11 5 0,2 5 0,-3 21 0,0 19 0,-6 27 0,-1 9-417,0-36 1,0 3 416,2-2 0,2 3 0,-1 7 0,2 2 0,1-4 0,2-1 0,-1 4 0,0 0 0,0 1 0,0-1 0,0-3 0,0-1 0,0-8 0,0-1 0,-1 6 0,2-2-252,10 19 252,-5-21 0,3-1 0,16 20 0,0 5 0,-1-17 0,-1-7 0,-1-1 822,-5-14-822,9 1 263,-9-8-263,8-3 0,-6-4 0,4-8 0,-3-2 0,9-3 0,-4-4 0,-8-2 0,-4-4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7:49:56.385"/>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6:39:04.342"/>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6:39:04.342"/>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6:39:04.342"/>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957A5-0533-4F48-97A0-05D793887F24}"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296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089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1219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034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957A5-0533-4F48-97A0-05D793887F24}" type="datetimeFigureOut">
              <a:rPr lang="en-US" smtClean="0"/>
              <a:t>10/14/21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512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957A5-0533-4F48-97A0-05D793887F24}" type="datetimeFigureOut">
              <a:rPr lang="en-US" smtClean="0"/>
              <a:t>10/14/21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2080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957A5-0533-4F48-97A0-05D793887F24}" type="datetimeFigureOut">
              <a:rPr lang="en-US" smtClean="0"/>
              <a:t>10/14/21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51862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957A5-0533-4F48-97A0-05D793887F24}" type="datetimeFigureOut">
              <a:rPr lang="en-US" smtClean="0"/>
              <a:t>10/14/21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99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957A5-0533-4F48-97A0-05D793887F24}" type="datetimeFigureOut">
              <a:rPr lang="en-US" smtClean="0"/>
              <a:t>10/14/21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4855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10/14/21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9755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10/14/21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7616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57A5-0533-4F48-97A0-05D793887F24}" type="datetimeFigureOut">
              <a:rPr lang="en-US" smtClean="0"/>
              <a:t>10/14/21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6152-21DF-1645-A07E-540FF7326D1F}" type="slidenum">
              <a:rPr lang="en-US" smtClean="0"/>
              <a:t>‹#›</a:t>
            </a:fld>
            <a:endParaRPr lang="en-US"/>
          </a:p>
        </p:txBody>
      </p:sp>
    </p:spTree>
    <p:extLst>
      <p:ext uri="{BB962C8B-B14F-4D97-AF65-F5344CB8AC3E}">
        <p14:creationId xmlns:p14="http://schemas.microsoft.com/office/powerpoint/2010/main" val="122995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EFC2-8CFD-0744-81B2-00ADA5681C07}"/>
              </a:ext>
            </a:extLst>
          </p:cNvPr>
          <p:cNvSpPr txBox="1"/>
          <p:nvPr/>
        </p:nvSpPr>
        <p:spPr>
          <a:xfrm>
            <a:off x="700926" y="762912"/>
            <a:ext cx="3901342" cy="4647426"/>
          </a:xfrm>
          <a:prstGeom prst="rect">
            <a:avLst/>
          </a:prstGeom>
          <a:noFill/>
        </p:spPr>
        <p:txBody>
          <a:bodyPr wrap="square" rtlCol="0">
            <a:spAutoFit/>
          </a:bodyPr>
          <a:lstStyle/>
          <a:p>
            <a:pPr algn="ctr"/>
            <a:r>
              <a:rPr lang="en-CH" sz="3600" i="1" dirty="0">
                <a:solidFill>
                  <a:schemeClr val="bg1"/>
                </a:solidFill>
                <a:latin typeface="Bodoni 72 Oldstyle Book" pitchFamily="2" charset="0"/>
              </a:rPr>
              <a:t>Zur Geschichte der antiken Logik</a:t>
            </a:r>
          </a:p>
          <a:p>
            <a:pPr algn="ctr"/>
            <a:endParaRPr lang="en-CH" sz="3600" b="1" dirty="0">
              <a:solidFill>
                <a:schemeClr val="bg1"/>
              </a:solidFill>
              <a:latin typeface="Bodoni 72 Oldstyle Book" pitchFamily="2" charset="0"/>
            </a:endParaRPr>
          </a:p>
          <a:p>
            <a:pPr algn="ctr"/>
            <a:r>
              <a:rPr lang="en-CH" sz="3600" b="1" dirty="0">
                <a:solidFill>
                  <a:schemeClr val="bg1"/>
                </a:solidFill>
                <a:latin typeface="Bodoni 72 Oldstyle Book" pitchFamily="2" charset="0"/>
              </a:rPr>
              <a:t>Université Fribourg</a:t>
            </a:r>
            <a:endParaRPr lang="en-CH" sz="3600" dirty="0">
              <a:solidFill>
                <a:schemeClr val="bg1"/>
              </a:solidFill>
              <a:latin typeface="Bodoni 72 Oldstyle Book" pitchFamily="2" charset="0"/>
            </a:endParaRPr>
          </a:p>
          <a:p>
            <a:pPr algn="ctr"/>
            <a:r>
              <a:rPr lang="de-DE" sz="3200" dirty="0">
                <a:solidFill>
                  <a:schemeClr val="bg1"/>
                </a:solidFill>
                <a:latin typeface="Bodoni 72 Oldstyle Book" pitchFamily="2" charset="0"/>
              </a:rPr>
              <a:t>Herbstsemester 2021</a:t>
            </a:r>
            <a:endParaRPr lang="en-CH" sz="3600" i="1" dirty="0">
              <a:solidFill>
                <a:schemeClr val="bg1"/>
              </a:solidFill>
              <a:latin typeface="Bodoni 72 Oldstyle Book" pitchFamily="2" charset="0"/>
            </a:endParaRPr>
          </a:p>
          <a:p>
            <a:pPr algn="ctr"/>
            <a:endParaRPr lang="en-CH" sz="2000" i="1" dirty="0">
              <a:solidFill>
                <a:schemeClr val="bg1"/>
              </a:solidFill>
              <a:latin typeface="Bodoni 72 Oldstyle Book" pitchFamily="2" charset="0"/>
            </a:endParaRPr>
          </a:p>
          <a:p>
            <a:pPr algn="ctr"/>
            <a:r>
              <a:rPr lang="en-CH" sz="2000" dirty="0">
                <a:solidFill>
                  <a:schemeClr val="bg1"/>
                </a:solidFill>
                <a:latin typeface="Bodoni 72 Oldstyle Book" pitchFamily="2" charset="0"/>
              </a:rPr>
              <a:t>Colin Guthrie King</a:t>
            </a:r>
          </a:p>
          <a:p>
            <a:pPr algn="ctr"/>
            <a:r>
              <a:rPr lang="en-CH" sz="2000" dirty="0">
                <a:solidFill>
                  <a:schemeClr val="bg1"/>
                </a:solidFill>
                <a:latin typeface="Bodoni 72 Oldstyle Book" pitchFamily="2" charset="0"/>
              </a:rPr>
              <a:t>Chargé du cours</a:t>
            </a:r>
          </a:p>
          <a:p>
            <a:pPr algn="ctr"/>
            <a:r>
              <a:rPr lang="en-CH" sz="2000" dirty="0">
                <a:solidFill>
                  <a:schemeClr val="bg1"/>
                </a:solidFill>
                <a:latin typeface="Bodoni 72 Oldstyle Book" pitchFamily="2" charset="0"/>
              </a:rPr>
              <a:t>colin.king@unifr.ch</a:t>
            </a:r>
          </a:p>
          <a:p>
            <a:pPr algn="ctr"/>
            <a:endParaRPr lang="en-CH" sz="2000" dirty="0">
              <a:solidFill>
                <a:schemeClr val="bg1"/>
              </a:solidFill>
              <a:latin typeface="Bodoni 72 Oldstyle Book" pitchFamily="2" charset="0"/>
            </a:endParaRPr>
          </a:p>
          <a:p>
            <a:pPr algn="ctr"/>
            <a:r>
              <a:rPr lang="en-CH" sz="2000" dirty="0">
                <a:solidFill>
                  <a:schemeClr val="bg1"/>
                </a:solidFill>
                <a:latin typeface="Bodoni 72 Oldstyle Book" pitchFamily="2" charset="0"/>
              </a:rPr>
              <a:t>4. Oktober 2021</a:t>
            </a:r>
          </a:p>
        </p:txBody>
      </p:sp>
      <p:pic>
        <p:nvPicPr>
          <p:cNvPr id="4" name="Picture 3" descr="Text&#10;&#10;Description automatically generated">
            <a:extLst>
              <a:ext uri="{FF2B5EF4-FFF2-40B4-BE49-F238E27FC236}">
                <a16:creationId xmlns:a16="http://schemas.microsoft.com/office/drawing/2014/main" id="{331CDDEC-37F8-214C-89E9-60AC113732D7}"/>
              </a:ext>
            </a:extLst>
          </p:cNvPr>
          <p:cNvPicPr>
            <a:picLocks noChangeAspect="1"/>
          </p:cNvPicPr>
          <p:nvPr/>
        </p:nvPicPr>
        <p:blipFill rotWithShape="1">
          <a:blip r:embed="rId2"/>
          <a:srcRect l="791" t="20289" r="-440" b="-220"/>
          <a:stretch/>
        </p:blipFill>
        <p:spPr>
          <a:xfrm>
            <a:off x="5151008" y="1071072"/>
            <a:ext cx="6161315" cy="3706586"/>
          </a:xfrm>
          <a:prstGeom prst="rect">
            <a:avLst/>
          </a:prstGeom>
        </p:spPr>
      </p:pic>
      <p:sp>
        <p:nvSpPr>
          <p:cNvPr id="5" name="TextBox 4">
            <a:extLst>
              <a:ext uri="{FF2B5EF4-FFF2-40B4-BE49-F238E27FC236}">
                <a16:creationId xmlns:a16="http://schemas.microsoft.com/office/drawing/2014/main" id="{E7B4B47F-FAE6-AB4C-A99D-08CD425C291A}"/>
              </a:ext>
            </a:extLst>
          </p:cNvPr>
          <p:cNvSpPr txBox="1"/>
          <p:nvPr/>
        </p:nvSpPr>
        <p:spPr>
          <a:xfrm>
            <a:off x="5813374" y="5072697"/>
            <a:ext cx="4836581" cy="923330"/>
          </a:xfrm>
          <a:prstGeom prst="rect">
            <a:avLst/>
          </a:prstGeom>
          <a:noFill/>
        </p:spPr>
        <p:txBody>
          <a:bodyPr wrap="none" rtlCol="0">
            <a:spAutoFit/>
          </a:bodyPr>
          <a:lstStyle/>
          <a:p>
            <a:pPr algn="ctr"/>
            <a:r>
              <a:rPr lang="en-CH" dirty="0">
                <a:solidFill>
                  <a:schemeClr val="bg1"/>
                </a:solidFill>
                <a:latin typeface="Bodoni 72 Smallcaps Book" pitchFamily="2" charset="0"/>
              </a:rPr>
              <a:t>Basel Ms. 54, Katalog F II 21 [Aristotelis opuscula]</a:t>
            </a:r>
          </a:p>
          <a:p>
            <a:pPr algn="ctr"/>
            <a:r>
              <a:rPr lang="en-CH" dirty="0">
                <a:solidFill>
                  <a:schemeClr val="bg1"/>
                </a:solidFill>
                <a:latin typeface="Bodoni 72 Smallcaps Book" pitchFamily="2" charset="0"/>
              </a:rPr>
              <a:t>12. Jahrhundert Byzanz</a:t>
            </a:r>
          </a:p>
          <a:p>
            <a:pPr algn="ctr"/>
            <a:r>
              <a:rPr lang="en-CH" dirty="0">
                <a:solidFill>
                  <a:schemeClr val="bg1"/>
                </a:solidFill>
                <a:latin typeface="Bodoni 72 Smallcaps Book" pitchFamily="2" charset="0"/>
              </a:rPr>
              <a:t>Analytica Posteriora 89B. </a:t>
            </a:r>
          </a:p>
        </p:txBody>
      </p:sp>
    </p:spTree>
    <p:extLst>
      <p:ext uri="{BB962C8B-B14F-4D97-AF65-F5344CB8AC3E}">
        <p14:creationId xmlns:p14="http://schemas.microsoft.com/office/powerpoint/2010/main" val="145941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32410" y="576221"/>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1.6</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495854"/>
            <a:ext cx="9683191" cy="3785652"/>
          </a:xfrm>
          <a:prstGeom prst="rect">
            <a:avLst/>
          </a:prstGeom>
          <a:noFill/>
        </p:spPr>
        <p:txBody>
          <a:bodyPr wrap="square" rtlCol="0">
            <a:spAutoFit/>
          </a:bodyPr>
          <a:lstStyle/>
          <a:p>
            <a:r>
              <a:rPr lang="de-DE" sz="2400" b="0" dirty="0">
                <a:solidFill>
                  <a:schemeClr val="bg1"/>
                </a:solidFill>
                <a:latin typeface="Bodoni 72 Oldstyle Book" pitchFamily="2" charset="0"/>
              </a:rPr>
              <a:t>„Wir sollen aber nicht vergessen, dass alles, was zu Eigentümlichkeit, Gattung, und Akzidens gesagt wurde, auch im Hinblick auf die Definition angemessen sein wird. Wenn wir nämlich gezeigt haben, dass die Definition nicht ausschließlich auf ihren Gegenstand trifft – wie auch bei der Eigentümlichkeit –, oder dass in der Definition nicht die (richtige) Gattung angegeben wurde, oder dass etwas, das in der Formulierung der Definition behauptet wird, auf den Gegenstand nicht zutrifft – was auch über das Akzidens gesagt werden kann –, werden wir die Definition aufgehoben haben. Daher ist nach der oben angegebenen Bestimmung </a:t>
            </a:r>
            <a:r>
              <a:rPr lang="de-DE" sz="2400" b="0" dirty="0">
                <a:solidFill>
                  <a:srgbClr val="FFFF00"/>
                </a:solidFill>
                <a:latin typeface="Bodoni 72 Oldstyle Book" pitchFamily="2" charset="0"/>
              </a:rPr>
              <a:t>alles</a:t>
            </a:r>
            <a:r>
              <a:rPr lang="de-DE" sz="2400" b="0" dirty="0">
                <a:solidFill>
                  <a:schemeClr val="bg1"/>
                </a:solidFill>
                <a:latin typeface="Bodoni 72 Oldstyle Book" pitchFamily="2" charset="0"/>
              </a:rPr>
              <a:t>, was wir bisher aufgezählt haben, </a:t>
            </a:r>
            <a:r>
              <a:rPr lang="de-DE" sz="2400" b="0" dirty="0">
                <a:solidFill>
                  <a:srgbClr val="FFFF00"/>
                </a:solidFill>
                <a:latin typeface="Bodoni 72 Oldstyle Book" pitchFamily="2" charset="0"/>
              </a:rPr>
              <a:t>in gewisser Weise definitorisch</a:t>
            </a:r>
            <a:r>
              <a:rPr lang="de-DE" sz="2400" b="0" dirty="0">
                <a:solidFill>
                  <a:schemeClr val="bg1"/>
                </a:solidFill>
                <a:latin typeface="Bodoni 72 Oldstyle Book" pitchFamily="2" charset="0"/>
              </a:rPr>
              <a:t>.</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1.6, 102b27–35; Übersetzung nach Wagner/Rapp 2004, 52)</a:t>
            </a:r>
          </a:p>
        </p:txBody>
      </p:sp>
    </p:spTree>
    <p:extLst>
      <p:ext uri="{BB962C8B-B14F-4D97-AF65-F5344CB8AC3E}">
        <p14:creationId xmlns:p14="http://schemas.microsoft.com/office/powerpoint/2010/main" val="325857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32410" y="576221"/>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1.8</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495854"/>
            <a:ext cx="9683191" cy="4154984"/>
          </a:xfrm>
          <a:prstGeom prst="rect">
            <a:avLst/>
          </a:prstGeom>
          <a:noFill/>
        </p:spPr>
        <p:txBody>
          <a:bodyPr wrap="square" rtlCol="0">
            <a:spAutoFit/>
          </a:bodyPr>
          <a:lstStyle/>
          <a:p>
            <a:r>
              <a:rPr lang="de-DE" sz="2400" b="0" dirty="0">
                <a:solidFill>
                  <a:schemeClr val="bg1"/>
                </a:solidFill>
                <a:latin typeface="Bodoni 72 Oldstyle Book" pitchFamily="2" charset="0"/>
              </a:rPr>
              <a:t>„Davon, dass die Argumente aus den zuvor genannten Dingen gebildet werden und durch diese und mit Hinblick auf diese, kann man sich zum einen auf induktivem Weg überzeugen. Wenn sich nämlich jemand alle Prämissen und Probleme genau ansähe, würde sich zeigen, dass sie alle aus einer Definition, einer Eigentümlichkeit, einer Gattung oder einem Akzidens entstanden sind. Zum anderen kann man sich davon auf deduktivem Weg überzeugen. Notwendigerweise kann nämlich jeder Ausdruck, der von etwas anderem ausgesagt wird, entweder anstelle der Sache ausgesagt werden oder nicht. Und wenn er anstelle der Sache ausgesagt werden kann</a:t>
            </a:r>
            <a:r>
              <a:rPr lang="de-DE" sz="2400" dirty="0">
                <a:solidFill>
                  <a:schemeClr val="bg1"/>
                </a:solidFill>
                <a:latin typeface="Bodoni 72 Oldstyle Book" pitchFamily="2" charset="0"/>
              </a:rPr>
              <a:t>, wird es sich um eine Definition oder um eine Eigentümlichkeit handeln.“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1.8, 103b2–9; Übersetzung nach Wagner/Rapp 2004, 54–55)</a:t>
            </a:r>
          </a:p>
        </p:txBody>
      </p:sp>
    </p:spTree>
    <p:extLst>
      <p:ext uri="{BB962C8B-B14F-4D97-AF65-F5344CB8AC3E}">
        <p14:creationId xmlns:p14="http://schemas.microsoft.com/office/powerpoint/2010/main" val="149339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32410" y="576221"/>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1.8</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495854"/>
            <a:ext cx="9683191" cy="3416320"/>
          </a:xfrm>
          <a:prstGeom prst="rect">
            <a:avLst/>
          </a:prstGeom>
          <a:noFill/>
        </p:spPr>
        <p:txBody>
          <a:bodyPr wrap="square" rtlCol="0">
            <a:spAutoFit/>
          </a:bodyPr>
          <a:lstStyle/>
          <a:p>
            <a:r>
              <a:rPr lang="de-DE" sz="2400" b="0" dirty="0">
                <a:solidFill>
                  <a:schemeClr val="bg1"/>
                </a:solidFill>
                <a:latin typeface="Bodoni 72 Oldstyle Book" pitchFamily="2" charset="0"/>
              </a:rPr>
              <a:t>„Wenn er aber nicht anstelle der Sache ausgesagt werden kann, gehört er entweder zu den Ausdrücken, die in der Definition des Subjekts verwendet werden, oder nicht. Und wenn er zu den in der Definition verwendeten Ausdrücke gehört, wird er entweder die Gattung oder den (artbildenden) Unterschied angeben, weil eine Definition aus Gattung und (artbildenden) Unterschieden besteht. Wenn der Ausdruck aber nicht zur Definition gehört, ist klar, dass er ein Akzidens der Sache angibt. Denn Akzidens wurde das genannt, was weder Definition noch Eigentümlichkeit noch Gattung ist, der Sache aber zukommt.</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1.8, 103b12–19; Übersetzung nach Wagner/Rapp 2004, 55)</a:t>
            </a:r>
          </a:p>
        </p:txBody>
      </p:sp>
    </p:spTree>
    <p:extLst>
      <p:ext uri="{BB962C8B-B14F-4D97-AF65-F5344CB8AC3E}">
        <p14:creationId xmlns:p14="http://schemas.microsoft.com/office/powerpoint/2010/main" val="119774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7" y="522784"/>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1.8</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4" name="TextBox 3">
            <a:extLst>
              <a:ext uri="{FF2B5EF4-FFF2-40B4-BE49-F238E27FC236}">
                <a16:creationId xmlns:a16="http://schemas.microsoft.com/office/drawing/2014/main" id="{1A21FFD2-5B80-E646-9070-F90CCDBD8E63}"/>
              </a:ext>
            </a:extLst>
          </p:cNvPr>
          <p:cNvSpPr txBox="1"/>
          <p:nvPr/>
        </p:nvSpPr>
        <p:spPr>
          <a:xfrm>
            <a:off x="1040588" y="1396980"/>
            <a:ext cx="5083443" cy="646331"/>
          </a:xfrm>
          <a:prstGeom prst="rect">
            <a:avLst/>
          </a:prstGeom>
          <a:noFill/>
        </p:spPr>
        <p:txBody>
          <a:bodyPr wrap="none" rtlCol="0">
            <a:spAutoFit/>
          </a:bodyPr>
          <a:lstStyle/>
          <a:p>
            <a:pPr algn="ctr"/>
            <a:r>
              <a:rPr lang="en-CH" dirty="0">
                <a:solidFill>
                  <a:schemeClr val="bg1"/>
                </a:solidFill>
                <a:latin typeface="Bodoni 72 Oldstyle Book" pitchFamily="2" charset="0"/>
              </a:rPr>
              <a:t>Der Ausdruck kann anstelle der Sache ausgesagt werden </a:t>
            </a:r>
          </a:p>
          <a:p>
            <a:pPr algn="ctr"/>
            <a:r>
              <a:rPr lang="en-CH" dirty="0">
                <a:solidFill>
                  <a:schemeClr val="bg1"/>
                </a:solidFill>
                <a:latin typeface="Bodoni 72 Oldstyle Book" pitchFamily="2" charset="0"/>
              </a:rPr>
              <a:t>(</a:t>
            </a:r>
            <a:r>
              <a:rPr lang="en-CH" dirty="0">
                <a:solidFill>
                  <a:schemeClr val="bg1"/>
                </a:solidFill>
                <a:latin typeface="New Athena Unicode" panose="02000503000000020003" pitchFamily="2" charset="77"/>
                <a:cs typeface="New Athena Unicode" panose="02000503000000020003" pitchFamily="2" charset="77"/>
              </a:rPr>
              <a:t>ἀντικατηγορεῖσθαι</a:t>
            </a:r>
            <a:r>
              <a:rPr lang="en-CH" dirty="0">
                <a:solidFill>
                  <a:schemeClr val="bg1"/>
                </a:solidFill>
                <a:latin typeface="Bodoni 72 Oldstyle Book" pitchFamily="2" charset="0"/>
              </a:rPr>
              <a:t>)</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555BCE87-F442-954D-8016-7A645CD5D12A}"/>
                  </a:ext>
                </a:extLst>
              </p14:cNvPr>
              <p14:cNvContentPartPr/>
              <p14:nvPr/>
            </p14:nvContentPartPr>
            <p14:xfrm>
              <a:off x="616338" y="4045694"/>
              <a:ext cx="360" cy="360"/>
            </p14:xfrm>
          </p:contentPart>
        </mc:Choice>
        <mc:Fallback xmlns="">
          <p:pic>
            <p:nvPicPr>
              <p:cNvPr id="6" name="Ink 5">
                <a:extLst>
                  <a:ext uri="{FF2B5EF4-FFF2-40B4-BE49-F238E27FC236}">
                    <a16:creationId xmlns:a16="http://schemas.microsoft.com/office/drawing/2014/main" id="{555BCE87-F442-954D-8016-7A645CD5D12A}"/>
                  </a:ext>
                </a:extLst>
              </p:cNvPr>
              <p:cNvPicPr/>
              <p:nvPr/>
            </p:nvPicPr>
            <p:blipFill>
              <a:blip r:embed="rId3"/>
              <a:stretch>
                <a:fillRect/>
              </a:stretch>
            </p:blipFill>
            <p:spPr>
              <a:xfrm>
                <a:off x="607338" y="4036694"/>
                <a:ext cx="18000" cy="18000"/>
              </a:xfrm>
              <a:prstGeom prst="rect">
                <a:avLst/>
              </a:prstGeom>
            </p:spPr>
          </p:pic>
        </mc:Fallback>
      </mc:AlternateContent>
      <p:sp>
        <p:nvSpPr>
          <p:cNvPr id="17" name="TextBox 16">
            <a:extLst>
              <a:ext uri="{FF2B5EF4-FFF2-40B4-BE49-F238E27FC236}">
                <a16:creationId xmlns:a16="http://schemas.microsoft.com/office/drawing/2014/main" id="{A4FAB6E2-62C4-F24C-A570-3449449EB812}"/>
              </a:ext>
            </a:extLst>
          </p:cNvPr>
          <p:cNvSpPr txBox="1"/>
          <p:nvPr/>
        </p:nvSpPr>
        <p:spPr>
          <a:xfrm>
            <a:off x="1510025" y="5011340"/>
            <a:ext cx="1083950" cy="646331"/>
          </a:xfrm>
          <a:prstGeom prst="rect">
            <a:avLst/>
          </a:prstGeom>
          <a:noFill/>
        </p:spPr>
        <p:txBody>
          <a:bodyPr wrap="none" rtlCol="0">
            <a:spAutoFit/>
          </a:bodyPr>
          <a:lstStyle/>
          <a:p>
            <a:pPr algn="ctr"/>
            <a:r>
              <a:rPr lang="de-CH" dirty="0">
                <a:solidFill>
                  <a:schemeClr val="bg1"/>
                </a:solidFill>
                <a:latin typeface="Bodoni 72 Oldstyle Book" pitchFamily="2" charset="0"/>
              </a:rPr>
              <a:t>Definition</a:t>
            </a:r>
          </a:p>
          <a:p>
            <a:pPr algn="ctr"/>
            <a:r>
              <a:rPr lang="en-CH" dirty="0">
                <a:solidFill>
                  <a:schemeClr val="bg1"/>
                </a:solidFill>
                <a:latin typeface="Bodoni 72 Oldstyle Book" pitchFamily="2" charset="0"/>
              </a:rPr>
              <a:t>(</a:t>
            </a:r>
            <a:r>
              <a:rPr lang="en-CH" dirty="0">
                <a:solidFill>
                  <a:schemeClr val="bg1"/>
                </a:solidFill>
                <a:latin typeface="New Athena Unicode" panose="02000503000000020003" pitchFamily="2" charset="77"/>
                <a:cs typeface="New Athena Unicode" panose="02000503000000020003" pitchFamily="2" charset="77"/>
              </a:rPr>
              <a:t>ὅρος</a:t>
            </a:r>
            <a:r>
              <a:rPr lang="en-CH" dirty="0">
                <a:solidFill>
                  <a:schemeClr val="bg1"/>
                </a:solidFill>
                <a:latin typeface="Bodoni 72 Oldstyle Book" pitchFamily="2" charset="0"/>
              </a:rPr>
              <a:t>)</a:t>
            </a:r>
          </a:p>
        </p:txBody>
      </p:sp>
      <p:sp>
        <p:nvSpPr>
          <p:cNvPr id="18" name="TextBox 17">
            <a:extLst>
              <a:ext uri="{FF2B5EF4-FFF2-40B4-BE49-F238E27FC236}">
                <a16:creationId xmlns:a16="http://schemas.microsoft.com/office/drawing/2014/main" id="{D0DBE3A3-7F61-5C4F-A9F0-4668FCBDED7E}"/>
              </a:ext>
            </a:extLst>
          </p:cNvPr>
          <p:cNvSpPr txBox="1"/>
          <p:nvPr/>
        </p:nvSpPr>
        <p:spPr>
          <a:xfrm>
            <a:off x="6273781" y="1396979"/>
            <a:ext cx="5524269" cy="646331"/>
          </a:xfrm>
          <a:prstGeom prst="rect">
            <a:avLst/>
          </a:prstGeom>
          <a:noFill/>
        </p:spPr>
        <p:txBody>
          <a:bodyPr wrap="none" rtlCol="0">
            <a:spAutoFit/>
          </a:bodyPr>
          <a:lstStyle/>
          <a:p>
            <a:pPr algn="ctr"/>
            <a:r>
              <a:rPr lang="en-CH" dirty="0">
                <a:solidFill>
                  <a:schemeClr val="bg1"/>
                </a:solidFill>
                <a:latin typeface="Bodoni 72 Oldstyle Book" pitchFamily="2" charset="0"/>
              </a:rPr>
              <a:t>Der Ausdruck kann </a:t>
            </a:r>
            <a:r>
              <a:rPr lang="en-CH" dirty="0">
                <a:solidFill>
                  <a:srgbClr val="FFFF00"/>
                </a:solidFill>
                <a:latin typeface="Bodoni 72 Oldstyle Book" pitchFamily="2" charset="0"/>
              </a:rPr>
              <a:t>nicht</a:t>
            </a:r>
            <a:r>
              <a:rPr lang="en-CH" dirty="0">
                <a:solidFill>
                  <a:schemeClr val="bg1"/>
                </a:solidFill>
                <a:latin typeface="Bodoni 72 Oldstyle Book" pitchFamily="2" charset="0"/>
              </a:rPr>
              <a:t> anstelle der Sache ausgesagt werden </a:t>
            </a:r>
          </a:p>
          <a:p>
            <a:pPr algn="ctr"/>
            <a:r>
              <a:rPr lang="en-CH" dirty="0">
                <a:solidFill>
                  <a:schemeClr val="bg1"/>
                </a:solidFill>
                <a:latin typeface="Bodoni 72 Oldstyle Book" pitchFamily="2" charset="0"/>
              </a:rPr>
              <a:t>(</a:t>
            </a:r>
            <a:r>
              <a:rPr lang="en-CH" dirty="0">
                <a:solidFill>
                  <a:schemeClr val="bg1"/>
                </a:solidFill>
                <a:latin typeface="New Athena Unicode" panose="02000503000000020003" pitchFamily="2" charset="77"/>
                <a:cs typeface="New Athena Unicode" panose="02000503000000020003" pitchFamily="2" charset="77"/>
              </a:rPr>
              <a:t>μὴ</a:t>
            </a:r>
            <a:r>
              <a:rPr lang="en-CH" dirty="0">
                <a:solidFill>
                  <a:schemeClr val="bg1"/>
                </a:solidFill>
                <a:latin typeface="Bodoni 72 Oldstyle Book" pitchFamily="2" charset="0"/>
              </a:rPr>
              <a:t> </a:t>
            </a:r>
            <a:r>
              <a:rPr lang="en-CH" dirty="0">
                <a:solidFill>
                  <a:schemeClr val="bg1"/>
                </a:solidFill>
                <a:latin typeface="New Athena Unicode" panose="02000503000000020003" pitchFamily="2" charset="77"/>
                <a:cs typeface="New Athena Unicode" panose="02000503000000020003" pitchFamily="2" charset="77"/>
              </a:rPr>
              <a:t>ἀντικατηγορεῖσθαι</a:t>
            </a:r>
            <a:r>
              <a:rPr lang="en-CH" dirty="0">
                <a:solidFill>
                  <a:schemeClr val="bg1"/>
                </a:solidFill>
                <a:latin typeface="Bodoni 72 Oldstyle Book" pitchFamily="2" charset="0"/>
              </a:rPr>
              <a:t>)</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8B8F3C56-2A59-AE46-8AB2-CFB2C5FB0119}"/>
                  </a:ext>
                </a:extLst>
              </p14:cNvPr>
              <p14:cNvContentPartPr/>
              <p14:nvPr/>
            </p14:nvContentPartPr>
            <p14:xfrm>
              <a:off x="4170618" y="2440053"/>
              <a:ext cx="1088280" cy="1901880"/>
            </p14:xfrm>
          </p:contentPart>
        </mc:Choice>
        <mc:Fallback xmlns="">
          <p:pic>
            <p:nvPicPr>
              <p:cNvPr id="20" name="Ink 19">
                <a:extLst>
                  <a:ext uri="{FF2B5EF4-FFF2-40B4-BE49-F238E27FC236}">
                    <a16:creationId xmlns:a16="http://schemas.microsoft.com/office/drawing/2014/main" id="{8B8F3C56-2A59-AE46-8AB2-CFB2C5FB0119}"/>
                  </a:ext>
                </a:extLst>
              </p:cNvPr>
              <p:cNvPicPr/>
              <p:nvPr/>
            </p:nvPicPr>
            <p:blipFill>
              <a:blip r:embed="rId5"/>
              <a:stretch>
                <a:fillRect/>
              </a:stretch>
            </p:blipFill>
            <p:spPr>
              <a:xfrm>
                <a:off x="4161978" y="2431413"/>
                <a:ext cx="1105920" cy="191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8F14133-8FB9-4C0A-BB61-3A151D8787FF}"/>
                  </a:ext>
                </a:extLst>
              </p14:cNvPr>
              <p14:cNvContentPartPr/>
              <p14:nvPr/>
            </p14:nvContentPartPr>
            <p14:xfrm>
              <a:off x="2071458" y="2407653"/>
              <a:ext cx="1176480" cy="2007360"/>
            </p14:xfrm>
          </p:contentPart>
        </mc:Choice>
        <mc:Fallback xmlns="">
          <p:pic>
            <p:nvPicPr>
              <p:cNvPr id="9" name="Ink 8">
                <a:extLst>
                  <a:ext uri="{FF2B5EF4-FFF2-40B4-BE49-F238E27FC236}">
                    <a16:creationId xmlns:a16="http://schemas.microsoft.com/office/drawing/2014/main" id="{88F14133-8FB9-4C0A-BB61-3A151D8787FF}"/>
                  </a:ext>
                </a:extLst>
              </p:cNvPr>
              <p:cNvPicPr/>
              <p:nvPr/>
            </p:nvPicPr>
            <p:blipFill>
              <a:blip r:embed="rId7"/>
              <a:stretch>
                <a:fillRect/>
              </a:stretch>
            </p:blipFill>
            <p:spPr>
              <a:xfrm>
                <a:off x="2062455" y="2398653"/>
                <a:ext cx="1194125" cy="2025000"/>
              </a:xfrm>
              <a:prstGeom prst="rect">
                <a:avLst/>
              </a:prstGeom>
            </p:spPr>
          </p:pic>
        </mc:Fallback>
      </mc:AlternateContent>
      <p:sp>
        <p:nvSpPr>
          <p:cNvPr id="24" name="TextBox 23">
            <a:extLst>
              <a:ext uri="{FF2B5EF4-FFF2-40B4-BE49-F238E27FC236}">
                <a16:creationId xmlns:a16="http://schemas.microsoft.com/office/drawing/2014/main" id="{750468B0-C6E7-F24A-A7C3-C36EC7FE7FB4}"/>
              </a:ext>
            </a:extLst>
          </p:cNvPr>
          <p:cNvSpPr txBox="1"/>
          <p:nvPr/>
        </p:nvSpPr>
        <p:spPr>
          <a:xfrm>
            <a:off x="4532527" y="5011340"/>
            <a:ext cx="1686679" cy="646331"/>
          </a:xfrm>
          <a:prstGeom prst="rect">
            <a:avLst/>
          </a:prstGeom>
          <a:noFill/>
        </p:spPr>
        <p:txBody>
          <a:bodyPr wrap="none" rtlCol="0">
            <a:spAutoFit/>
          </a:bodyPr>
          <a:lstStyle/>
          <a:p>
            <a:pPr algn="ctr"/>
            <a:r>
              <a:rPr lang="de-CH" dirty="0">
                <a:solidFill>
                  <a:schemeClr val="bg1"/>
                </a:solidFill>
                <a:latin typeface="Bodoni 72 Oldstyle Book" pitchFamily="2" charset="0"/>
              </a:rPr>
              <a:t>Eigentümlichkeit</a:t>
            </a:r>
          </a:p>
          <a:p>
            <a:pPr algn="ctr"/>
            <a:r>
              <a:rPr lang="en-CH" dirty="0">
                <a:solidFill>
                  <a:schemeClr val="bg1"/>
                </a:solidFill>
                <a:latin typeface="Bodoni 72 Oldstyle Book" pitchFamily="2" charset="0"/>
              </a:rPr>
              <a:t>(</a:t>
            </a:r>
            <a:r>
              <a:rPr lang="en-CH" dirty="0">
                <a:solidFill>
                  <a:schemeClr val="bg1"/>
                </a:solidFill>
                <a:latin typeface="New Athena Unicode" panose="02000503000000020003" pitchFamily="2" charset="77"/>
                <a:cs typeface="New Athena Unicode" panose="02000503000000020003" pitchFamily="2" charset="77"/>
              </a:rPr>
              <a:t>ἴδιον</a:t>
            </a:r>
            <a:r>
              <a:rPr lang="en-CH" dirty="0">
                <a:solidFill>
                  <a:schemeClr val="bg1"/>
                </a:solidFill>
                <a:latin typeface="Bodoni 72 Oldstyle Book" pitchFamily="2" charset="0"/>
              </a:rPr>
              <a:t>)</a:t>
            </a:r>
          </a:p>
        </p:txBody>
      </p:sp>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FA816615-FD05-684B-8CF2-333895618890}"/>
                  </a:ext>
                </a:extLst>
              </p14:cNvPr>
              <p14:cNvContentPartPr/>
              <p14:nvPr/>
            </p14:nvContentPartPr>
            <p14:xfrm>
              <a:off x="7661898" y="2258973"/>
              <a:ext cx="966600" cy="2097360"/>
            </p14:xfrm>
          </p:contentPart>
        </mc:Choice>
        <mc:Fallback xmlns="">
          <p:pic>
            <p:nvPicPr>
              <p:cNvPr id="22" name="Ink 21">
                <a:extLst>
                  <a:ext uri="{FF2B5EF4-FFF2-40B4-BE49-F238E27FC236}">
                    <a16:creationId xmlns:a16="http://schemas.microsoft.com/office/drawing/2014/main" id="{FA816615-FD05-684B-8CF2-333895618890}"/>
                  </a:ext>
                </a:extLst>
              </p:cNvPr>
              <p:cNvPicPr/>
              <p:nvPr/>
            </p:nvPicPr>
            <p:blipFill>
              <a:blip r:embed="rId9"/>
              <a:stretch>
                <a:fillRect/>
              </a:stretch>
            </p:blipFill>
            <p:spPr>
              <a:xfrm>
                <a:off x="7653258" y="2250333"/>
                <a:ext cx="984240" cy="211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1E6F80E3-84E0-4147-92AE-74C0529F772F}"/>
                  </a:ext>
                </a:extLst>
              </p14:cNvPr>
              <p14:cNvContentPartPr/>
              <p14:nvPr/>
            </p14:nvContentPartPr>
            <p14:xfrm>
              <a:off x="9524898" y="2291733"/>
              <a:ext cx="1075320" cy="2238840"/>
            </p14:xfrm>
          </p:contentPart>
        </mc:Choice>
        <mc:Fallback xmlns="">
          <p:pic>
            <p:nvPicPr>
              <p:cNvPr id="25" name="Ink 24">
                <a:extLst>
                  <a:ext uri="{FF2B5EF4-FFF2-40B4-BE49-F238E27FC236}">
                    <a16:creationId xmlns:a16="http://schemas.microsoft.com/office/drawing/2014/main" id="{1E6F80E3-84E0-4147-92AE-74C0529F772F}"/>
                  </a:ext>
                </a:extLst>
              </p:cNvPr>
              <p:cNvPicPr/>
              <p:nvPr/>
            </p:nvPicPr>
            <p:blipFill>
              <a:blip r:embed="rId11"/>
              <a:stretch>
                <a:fillRect/>
              </a:stretch>
            </p:blipFill>
            <p:spPr>
              <a:xfrm>
                <a:off x="9515898" y="2282733"/>
                <a:ext cx="1092960" cy="225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607D9592-2D94-7C4D-ADB3-3F5396121EE2}"/>
                  </a:ext>
                </a:extLst>
              </p14:cNvPr>
              <p14:cNvContentPartPr/>
              <p14:nvPr/>
            </p14:nvContentPartPr>
            <p14:xfrm>
              <a:off x="2223018" y="5606253"/>
              <a:ext cx="360" cy="360"/>
            </p14:xfrm>
          </p:contentPart>
        </mc:Choice>
        <mc:Fallback xmlns="">
          <p:pic>
            <p:nvPicPr>
              <p:cNvPr id="26" name="Ink 25">
                <a:extLst>
                  <a:ext uri="{FF2B5EF4-FFF2-40B4-BE49-F238E27FC236}">
                    <a16:creationId xmlns:a16="http://schemas.microsoft.com/office/drawing/2014/main" id="{607D9592-2D94-7C4D-ADB3-3F5396121EE2}"/>
                  </a:ext>
                </a:extLst>
              </p:cNvPr>
              <p:cNvPicPr/>
              <p:nvPr/>
            </p:nvPicPr>
            <p:blipFill>
              <a:blip r:embed="rId3"/>
              <a:stretch>
                <a:fillRect/>
              </a:stretch>
            </p:blipFill>
            <p:spPr>
              <a:xfrm>
                <a:off x="2214018" y="5597613"/>
                <a:ext cx="18000" cy="18000"/>
              </a:xfrm>
              <a:prstGeom prst="rect">
                <a:avLst/>
              </a:prstGeom>
            </p:spPr>
          </p:pic>
        </mc:Fallback>
      </mc:AlternateContent>
      <p:sp>
        <p:nvSpPr>
          <p:cNvPr id="27" name="TextBox 26">
            <a:extLst>
              <a:ext uri="{FF2B5EF4-FFF2-40B4-BE49-F238E27FC236}">
                <a16:creationId xmlns:a16="http://schemas.microsoft.com/office/drawing/2014/main" id="{9B7AF3FE-7FC0-D241-BDC7-3AFEE641C017}"/>
              </a:ext>
            </a:extLst>
          </p:cNvPr>
          <p:cNvSpPr txBox="1"/>
          <p:nvPr/>
        </p:nvSpPr>
        <p:spPr>
          <a:xfrm>
            <a:off x="9861875" y="5021566"/>
            <a:ext cx="1476686" cy="646331"/>
          </a:xfrm>
          <a:prstGeom prst="rect">
            <a:avLst/>
          </a:prstGeom>
          <a:noFill/>
        </p:spPr>
        <p:txBody>
          <a:bodyPr wrap="none" rtlCol="0">
            <a:spAutoFit/>
          </a:bodyPr>
          <a:lstStyle/>
          <a:p>
            <a:pPr algn="ctr"/>
            <a:r>
              <a:rPr lang="de-CH" dirty="0">
                <a:solidFill>
                  <a:schemeClr val="bg1"/>
                </a:solidFill>
                <a:latin typeface="Bodoni 72 Oldstyle Book" pitchFamily="2" charset="0"/>
              </a:rPr>
              <a:t>Akzidens</a:t>
            </a:r>
          </a:p>
          <a:p>
            <a:pPr algn="ctr"/>
            <a:r>
              <a:rPr lang="en-CH" dirty="0">
                <a:solidFill>
                  <a:schemeClr val="bg1"/>
                </a:solidFill>
                <a:latin typeface="Bodoni 72 Oldstyle Book" pitchFamily="2" charset="0"/>
              </a:rPr>
              <a:t>(</a:t>
            </a:r>
            <a:r>
              <a:rPr lang="en-CH" dirty="0">
                <a:solidFill>
                  <a:schemeClr val="bg1"/>
                </a:solidFill>
                <a:latin typeface="New Athena Unicode" panose="02000503000000020003" pitchFamily="2" charset="77"/>
                <a:cs typeface="New Athena Unicode" panose="02000503000000020003" pitchFamily="2" charset="77"/>
              </a:rPr>
              <a:t>συμβεβηκός</a:t>
            </a:r>
            <a:r>
              <a:rPr lang="en-CH" dirty="0">
                <a:solidFill>
                  <a:schemeClr val="bg1"/>
                </a:solidFill>
                <a:latin typeface="Bodoni 72 Oldstyle Book" pitchFamily="2" charset="0"/>
              </a:rPr>
              <a:t>)</a:t>
            </a:r>
          </a:p>
        </p:txBody>
      </p:sp>
      <p:sp>
        <p:nvSpPr>
          <p:cNvPr id="28" name="TextBox 27">
            <a:extLst>
              <a:ext uri="{FF2B5EF4-FFF2-40B4-BE49-F238E27FC236}">
                <a16:creationId xmlns:a16="http://schemas.microsoft.com/office/drawing/2014/main" id="{8DBCF9C4-CF69-5544-8AC6-658AAFC2100A}"/>
              </a:ext>
            </a:extLst>
          </p:cNvPr>
          <p:cNvSpPr txBox="1"/>
          <p:nvPr/>
        </p:nvSpPr>
        <p:spPr>
          <a:xfrm>
            <a:off x="7158225" y="4959922"/>
            <a:ext cx="1253868" cy="2308324"/>
          </a:xfrm>
          <a:prstGeom prst="rect">
            <a:avLst/>
          </a:prstGeom>
          <a:noFill/>
        </p:spPr>
        <p:txBody>
          <a:bodyPr wrap="none" rtlCol="0">
            <a:spAutoFit/>
          </a:bodyPr>
          <a:lstStyle/>
          <a:p>
            <a:pPr algn="ctr"/>
            <a:r>
              <a:rPr lang="de-CH" dirty="0">
                <a:solidFill>
                  <a:schemeClr val="bg1"/>
                </a:solidFill>
                <a:latin typeface="Bodoni 72 Oldstyle Book" pitchFamily="2" charset="0"/>
              </a:rPr>
              <a:t>Gattung</a:t>
            </a:r>
          </a:p>
          <a:p>
            <a:pPr algn="ctr"/>
            <a:r>
              <a:rPr lang="en-CH" dirty="0">
                <a:solidFill>
                  <a:schemeClr val="bg1"/>
                </a:solidFill>
                <a:latin typeface="Bodoni 72 Oldstyle Book" pitchFamily="2" charset="0"/>
              </a:rPr>
              <a:t>(</a:t>
            </a:r>
            <a:r>
              <a:rPr lang="en-CH" dirty="0">
                <a:solidFill>
                  <a:schemeClr val="bg1"/>
                </a:solidFill>
                <a:latin typeface="New Athena Unicode" panose="02000503000000020003" pitchFamily="2" charset="77"/>
                <a:cs typeface="New Athena Unicode" panose="02000503000000020003" pitchFamily="2" charset="77"/>
              </a:rPr>
              <a:t>γένος</a:t>
            </a:r>
            <a:r>
              <a:rPr lang="en-CH" dirty="0">
                <a:solidFill>
                  <a:schemeClr val="bg1"/>
                </a:solidFill>
                <a:latin typeface="Bodoni 72 Oldstyle Book" pitchFamily="2" charset="0"/>
              </a:rPr>
              <a:t>)</a:t>
            </a:r>
          </a:p>
          <a:p>
            <a:pPr algn="ctr"/>
            <a:r>
              <a:rPr lang="en-CH" dirty="0">
                <a:solidFill>
                  <a:schemeClr val="bg1"/>
                </a:solidFill>
                <a:latin typeface="Bodoni 72 Oldstyle Book" pitchFamily="2" charset="0"/>
              </a:rPr>
              <a:t>und</a:t>
            </a:r>
          </a:p>
          <a:p>
            <a:pPr algn="ctr"/>
            <a:r>
              <a:rPr lang="en-CH" dirty="0">
                <a:solidFill>
                  <a:schemeClr val="bg1"/>
                </a:solidFill>
                <a:latin typeface="Bodoni 72 Oldstyle Book" pitchFamily="2" charset="0"/>
              </a:rPr>
              <a:t>artbildender</a:t>
            </a:r>
          </a:p>
          <a:p>
            <a:pPr algn="ctr"/>
            <a:r>
              <a:rPr lang="en-CH" dirty="0">
                <a:solidFill>
                  <a:schemeClr val="bg1"/>
                </a:solidFill>
                <a:latin typeface="Bodoni 72 Oldstyle Book" pitchFamily="2" charset="0"/>
              </a:rPr>
              <a:t>Unterschied</a:t>
            </a:r>
          </a:p>
          <a:p>
            <a:pPr algn="ctr"/>
            <a:r>
              <a:rPr lang="en-CH" dirty="0">
                <a:solidFill>
                  <a:schemeClr val="bg1"/>
                </a:solidFill>
                <a:latin typeface="Bodoni 72 Oldstyle Book" pitchFamily="2" charset="0"/>
              </a:rPr>
              <a:t>(</a:t>
            </a:r>
            <a:r>
              <a:rPr lang="en-CH" dirty="0">
                <a:solidFill>
                  <a:schemeClr val="bg1"/>
                </a:solidFill>
                <a:latin typeface="New Athena Unicode" panose="02000503000000020003" pitchFamily="2" charset="77"/>
                <a:cs typeface="New Athena Unicode" panose="02000503000000020003" pitchFamily="2" charset="77"/>
              </a:rPr>
              <a:t>διαφορά</a:t>
            </a:r>
            <a:r>
              <a:rPr lang="en-CH" dirty="0">
                <a:solidFill>
                  <a:schemeClr val="bg1"/>
                </a:solidFill>
                <a:latin typeface="Bodoni 72 Oldstyle Book" pitchFamily="2" charset="0"/>
              </a:rPr>
              <a:t>)</a:t>
            </a:r>
          </a:p>
          <a:p>
            <a:pPr algn="ctr"/>
            <a:endParaRPr lang="en-CH" dirty="0">
              <a:solidFill>
                <a:schemeClr val="bg1"/>
              </a:solidFill>
              <a:latin typeface="Bodoni 72 Oldstyle Book" pitchFamily="2" charset="0"/>
            </a:endParaRPr>
          </a:p>
          <a:p>
            <a:pPr algn="ctr"/>
            <a:endParaRPr lang="en-CH" dirty="0">
              <a:solidFill>
                <a:schemeClr val="bg1"/>
              </a:solidFill>
              <a:latin typeface="Bodoni 72 Oldstyle Book" pitchFamily="2" charset="0"/>
            </a:endParaRPr>
          </a:p>
        </p:txBody>
      </p:sp>
    </p:spTree>
    <p:extLst>
      <p:ext uri="{BB962C8B-B14F-4D97-AF65-F5344CB8AC3E}">
        <p14:creationId xmlns:p14="http://schemas.microsoft.com/office/powerpoint/2010/main" val="34906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32410" y="576221"/>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Kategorien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1.9</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495854"/>
            <a:ext cx="9683191" cy="3046988"/>
          </a:xfrm>
          <a:prstGeom prst="rect">
            <a:avLst/>
          </a:prstGeom>
          <a:noFill/>
        </p:spPr>
        <p:txBody>
          <a:bodyPr wrap="square" rtlCol="0">
            <a:spAutoFit/>
          </a:bodyPr>
          <a:lstStyle/>
          <a:p>
            <a:r>
              <a:rPr lang="de-DE" sz="2400" b="0" dirty="0">
                <a:solidFill>
                  <a:schemeClr val="bg1"/>
                </a:solidFill>
                <a:latin typeface="Bodoni 72 Oldstyle Book" pitchFamily="2" charset="0"/>
              </a:rPr>
              <a:t>„Im Anschluss daran müssen wir die Gattungen der Prädikationen unterschieden werden, in welchen die genannten vier auftreten können. Von ihnen gibt es zehn, nämlich: Was-es-ist, Quantität, Qualität, Relation, Ort, Zeit, Lage, Besitz, Tun, Leiden. Stets werden Akzidens, Gattung, Eigentümlichkeit und Definition einer Sache unter eine dieser Kategorien fallen. Denn alle aus diesen gebildeten Prämissen </a:t>
            </a:r>
            <a:r>
              <a:rPr lang="de-DE" sz="2400" b="0" dirty="0" err="1">
                <a:solidFill>
                  <a:schemeClr val="bg1"/>
                </a:solidFill>
                <a:latin typeface="Bodoni 72 Oldstyle Book" pitchFamily="2" charset="0"/>
              </a:rPr>
              <a:t>bezeichnen,m</a:t>
            </a:r>
            <a:r>
              <a:rPr lang="de-DE" sz="2400" b="0" dirty="0">
                <a:solidFill>
                  <a:schemeClr val="bg1"/>
                </a:solidFill>
                <a:latin typeface="Bodoni 72 Oldstyle Book" pitchFamily="2" charset="0"/>
              </a:rPr>
              <a:t> was etwas ist oder wie groß es ist oder wie es beschaffen ist oder eine der übrigen Kategorien.</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1.9, 103b20–27; Übersetzung nach Wagner/Rapp 2004, 55)</a:t>
            </a:r>
          </a:p>
        </p:txBody>
      </p:sp>
    </p:spTree>
    <p:extLst>
      <p:ext uri="{BB962C8B-B14F-4D97-AF65-F5344CB8AC3E}">
        <p14:creationId xmlns:p14="http://schemas.microsoft.com/office/powerpoint/2010/main" val="24588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32410" y="576221"/>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Kategorien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1.9</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495854"/>
            <a:ext cx="9683191" cy="3785652"/>
          </a:xfrm>
          <a:prstGeom prst="rect">
            <a:avLst/>
          </a:prstGeom>
          <a:noFill/>
        </p:spPr>
        <p:txBody>
          <a:bodyPr wrap="square" rtlCol="0">
            <a:spAutoFit/>
          </a:bodyPr>
          <a:lstStyle/>
          <a:p>
            <a:r>
              <a:rPr lang="de-DE" sz="2400" b="0" dirty="0">
                <a:solidFill>
                  <a:schemeClr val="bg1"/>
                </a:solidFill>
                <a:latin typeface="Bodoni 72 Oldstyle Book" pitchFamily="2" charset="0"/>
              </a:rPr>
              <a:t>„Es ist von selbst klar, dass der Ausdruck, der das Was-es-ist bezeichnet, manchmal eine Substanz bezeichnet, manchmal aber auch eine Quantität oder eine Qualität oder etwas aus den übrigen Kategorien. Denn wenn (das Beispiel) </a:t>
            </a:r>
            <a:r>
              <a:rPr lang="de-DE" sz="2400" dirty="0">
                <a:solidFill>
                  <a:schemeClr val="bg1"/>
                </a:solidFill>
                <a:latin typeface="Bodoni 72 Oldstyle Book" pitchFamily="2" charset="0"/>
              </a:rPr>
              <a:t>„</a:t>
            </a:r>
            <a:r>
              <a:rPr lang="de-DE" sz="2400" b="0" dirty="0">
                <a:solidFill>
                  <a:schemeClr val="bg1"/>
                </a:solidFill>
                <a:latin typeface="Bodoni 72 Oldstyle Book" pitchFamily="2" charset="0"/>
              </a:rPr>
              <a:t>Mensch“ betrachtet wird und jemand sagt, das Betrachtete sei ein Mensch oder ein Lebewesen, sagt er, was es ist, und bezeichnet eine Substanz. Wenn dagegen die Farbe Weiß betrachtet wird und jemand sagt, das Fraglich sei weiß oder eine Farbe, sagt er, was es ist und bezeichnet eine Qualität… Wenn es aber von etwas anderem ausgesagt wird, bezeichnet es nicht das Was-es-ist, sondern die Quantität oder die Qualität oder irgendeine der anderen Kategorien.</a:t>
            </a:r>
            <a:r>
              <a:rPr lang="de-DE" sz="2400" dirty="0">
                <a:solidFill>
                  <a:schemeClr val="bg1"/>
                </a:solidFill>
                <a:latin typeface="Bodoni 72 Oldstyle Book" pitchFamily="2" charset="0"/>
              </a:rPr>
              <a:t>“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1.9, 103b27–39; Übersetzung nach Wagner/Rapp 2004, 55–56)</a:t>
            </a:r>
          </a:p>
        </p:txBody>
      </p:sp>
    </p:spTree>
    <p:extLst>
      <p:ext uri="{BB962C8B-B14F-4D97-AF65-F5344CB8AC3E}">
        <p14:creationId xmlns:p14="http://schemas.microsoft.com/office/powerpoint/2010/main" val="200712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7" y="522784"/>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Kategorien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1.9</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4" name="TextBox 3">
            <a:extLst>
              <a:ext uri="{FF2B5EF4-FFF2-40B4-BE49-F238E27FC236}">
                <a16:creationId xmlns:a16="http://schemas.microsoft.com/office/drawing/2014/main" id="{1A21FFD2-5B80-E646-9070-F90CCDBD8E63}"/>
              </a:ext>
            </a:extLst>
          </p:cNvPr>
          <p:cNvSpPr txBox="1"/>
          <p:nvPr/>
        </p:nvSpPr>
        <p:spPr>
          <a:xfrm>
            <a:off x="1058208" y="1396980"/>
            <a:ext cx="5048177" cy="923330"/>
          </a:xfrm>
          <a:prstGeom prst="rect">
            <a:avLst/>
          </a:prstGeom>
          <a:noFill/>
        </p:spPr>
        <p:txBody>
          <a:bodyPr wrap="none" rtlCol="0">
            <a:spAutoFit/>
          </a:bodyPr>
          <a:lstStyle/>
          <a:p>
            <a:pPr algn="ctr"/>
            <a:r>
              <a:rPr lang="en-CH" dirty="0">
                <a:solidFill>
                  <a:schemeClr val="bg1"/>
                </a:solidFill>
                <a:latin typeface="Bodoni 72 Oldstyle Book" pitchFamily="2" charset="0"/>
              </a:rPr>
              <a:t>Was-es-ist (</a:t>
            </a:r>
            <a:r>
              <a:rPr lang="en-CH" dirty="0">
                <a:solidFill>
                  <a:schemeClr val="bg1"/>
                </a:solidFill>
                <a:latin typeface="New Athena Unicode" panose="02000503000000020003" pitchFamily="2" charset="77"/>
                <a:cs typeface="New Athena Unicode" panose="02000503000000020003" pitchFamily="2" charset="77"/>
              </a:rPr>
              <a:t>τί ἐστι</a:t>
            </a:r>
            <a:r>
              <a:rPr lang="en-CH" dirty="0">
                <a:solidFill>
                  <a:schemeClr val="bg1"/>
                </a:solidFill>
                <a:latin typeface="Bodoni 72 Oldstyle Book" pitchFamily="2" charset="0"/>
              </a:rPr>
              <a:t>) wird ausgesagt von der Sache selbst </a:t>
            </a:r>
          </a:p>
          <a:p>
            <a:pPr algn="ctr"/>
            <a:r>
              <a:rPr lang="en-CH" dirty="0">
                <a:solidFill>
                  <a:schemeClr val="bg1"/>
                </a:solidFill>
                <a:latin typeface="Bodoni 72 Oldstyle Book" pitchFamily="2" charset="0"/>
              </a:rPr>
              <a:t>oder seiner Gattung</a:t>
            </a:r>
          </a:p>
          <a:p>
            <a:pPr algn="ctr"/>
            <a:endParaRPr lang="en-CH" dirty="0">
              <a:solidFill>
                <a:schemeClr val="bg1"/>
              </a:solidFill>
              <a:latin typeface="Bodoni 72 Oldstyle Book" pitchFamily="2" charset="0"/>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555BCE87-F442-954D-8016-7A645CD5D12A}"/>
                  </a:ext>
                </a:extLst>
              </p14:cNvPr>
              <p14:cNvContentPartPr/>
              <p14:nvPr/>
            </p14:nvContentPartPr>
            <p14:xfrm>
              <a:off x="616338" y="4045694"/>
              <a:ext cx="360" cy="360"/>
            </p14:xfrm>
          </p:contentPart>
        </mc:Choice>
        <mc:Fallback xmlns="">
          <p:pic>
            <p:nvPicPr>
              <p:cNvPr id="6" name="Ink 5">
                <a:extLst>
                  <a:ext uri="{FF2B5EF4-FFF2-40B4-BE49-F238E27FC236}">
                    <a16:creationId xmlns:a16="http://schemas.microsoft.com/office/drawing/2014/main" id="{555BCE87-F442-954D-8016-7A645CD5D12A}"/>
                  </a:ext>
                </a:extLst>
              </p:cNvPr>
              <p:cNvPicPr/>
              <p:nvPr/>
            </p:nvPicPr>
            <p:blipFill>
              <a:blip r:embed="rId3"/>
              <a:stretch>
                <a:fillRect/>
              </a:stretch>
            </p:blipFill>
            <p:spPr>
              <a:xfrm>
                <a:off x="607338" y="4036694"/>
                <a:ext cx="18000" cy="18000"/>
              </a:xfrm>
              <a:prstGeom prst="rect">
                <a:avLst/>
              </a:prstGeom>
            </p:spPr>
          </p:pic>
        </mc:Fallback>
      </mc:AlternateContent>
      <p:sp>
        <p:nvSpPr>
          <p:cNvPr id="12" name="TextBox 11">
            <a:extLst>
              <a:ext uri="{FF2B5EF4-FFF2-40B4-BE49-F238E27FC236}">
                <a16:creationId xmlns:a16="http://schemas.microsoft.com/office/drawing/2014/main" id="{B4E6B328-8252-0D40-8807-2A17EB492E70}"/>
              </a:ext>
            </a:extLst>
          </p:cNvPr>
          <p:cNvSpPr txBox="1"/>
          <p:nvPr/>
        </p:nvSpPr>
        <p:spPr>
          <a:xfrm>
            <a:off x="2882002" y="2222043"/>
            <a:ext cx="1215396" cy="3693319"/>
          </a:xfrm>
          <a:prstGeom prst="rect">
            <a:avLst/>
          </a:prstGeom>
          <a:noFill/>
        </p:spPr>
        <p:txBody>
          <a:bodyPr wrap="none" rtlCol="0">
            <a:spAutoFit/>
          </a:bodyPr>
          <a:lstStyle/>
          <a:p>
            <a:pPr algn="ctr"/>
            <a:r>
              <a:rPr lang="de-CH" dirty="0">
                <a:solidFill>
                  <a:schemeClr val="bg1"/>
                </a:solidFill>
                <a:latin typeface="Bodoni 72 Oldstyle Book" pitchFamily="2" charset="0"/>
              </a:rPr>
              <a:t>bedeutet</a:t>
            </a:r>
            <a:endParaRPr lang="en-CH" dirty="0">
              <a:solidFill>
                <a:schemeClr val="bg1"/>
              </a:solidFill>
              <a:latin typeface="Bodoni 72 Oldstyle Book" pitchFamily="2" charset="0"/>
            </a:endParaRPr>
          </a:p>
          <a:p>
            <a:pPr algn="ctr"/>
            <a:r>
              <a:rPr lang="en-CH" dirty="0">
                <a:solidFill>
                  <a:schemeClr val="bg1"/>
                </a:solidFill>
                <a:latin typeface="New Athena Unicode" panose="02000503000000020003" pitchFamily="2" charset="77"/>
                <a:cs typeface="New Athena Unicode" panose="02000503000000020003" pitchFamily="2" charset="77"/>
              </a:rPr>
              <a:t>(σημαίνει):</a:t>
            </a:r>
          </a:p>
          <a:p>
            <a:pPr algn="ctr"/>
            <a:endParaRPr lang="en-CH" dirty="0">
              <a:solidFill>
                <a:schemeClr val="bg1"/>
              </a:solidFill>
              <a:latin typeface="New Athena Unicode" panose="02000503000000020003" pitchFamily="2" charset="77"/>
              <a:cs typeface="New Athena Unicode" panose="02000503000000020003" pitchFamily="2" charset="77"/>
            </a:endParaRPr>
          </a:p>
          <a:p>
            <a:pPr algn="ctr"/>
            <a:r>
              <a:rPr lang="en-CH" dirty="0">
                <a:solidFill>
                  <a:srgbClr val="FFFF00"/>
                </a:solidFill>
                <a:latin typeface="New Athena Unicode" panose="02000503000000020003" pitchFamily="2" charset="77"/>
                <a:cs typeface="New Athena Unicode" panose="02000503000000020003" pitchFamily="2" charset="77"/>
              </a:rPr>
              <a:t>Substanz</a:t>
            </a:r>
          </a:p>
          <a:p>
            <a:pPr algn="ctr"/>
            <a:r>
              <a:rPr lang="en-CH" dirty="0">
                <a:solidFill>
                  <a:schemeClr val="bg1"/>
                </a:solidFill>
                <a:latin typeface="New Athena Unicode" panose="02000503000000020003" pitchFamily="2" charset="77"/>
                <a:cs typeface="New Athena Unicode" panose="02000503000000020003" pitchFamily="2" charset="77"/>
              </a:rPr>
              <a:t>Quantität</a:t>
            </a:r>
          </a:p>
          <a:p>
            <a:pPr algn="ctr"/>
            <a:r>
              <a:rPr lang="en-CH" dirty="0">
                <a:solidFill>
                  <a:schemeClr val="bg1"/>
                </a:solidFill>
                <a:latin typeface="New Athena Unicode" panose="02000503000000020003" pitchFamily="2" charset="77"/>
                <a:cs typeface="New Athena Unicode" panose="02000503000000020003" pitchFamily="2" charset="77"/>
              </a:rPr>
              <a:t>Qualität</a:t>
            </a:r>
          </a:p>
          <a:p>
            <a:pPr algn="ctr"/>
            <a:r>
              <a:rPr lang="en-CH" dirty="0">
                <a:solidFill>
                  <a:schemeClr val="bg1"/>
                </a:solidFill>
                <a:latin typeface="New Athena Unicode" panose="02000503000000020003" pitchFamily="2" charset="77"/>
                <a:cs typeface="New Athena Unicode" panose="02000503000000020003" pitchFamily="2" charset="77"/>
              </a:rPr>
              <a:t>Relation</a:t>
            </a:r>
          </a:p>
          <a:p>
            <a:pPr algn="ctr"/>
            <a:r>
              <a:rPr lang="en-CH" dirty="0">
                <a:solidFill>
                  <a:schemeClr val="bg1"/>
                </a:solidFill>
                <a:latin typeface="New Athena Unicode" panose="02000503000000020003" pitchFamily="2" charset="77"/>
                <a:cs typeface="New Athena Unicode" panose="02000503000000020003" pitchFamily="2" charset="77"/>
              </a:rPr>
              <a:t>Ort</a:t>
            </a:r>
          </a:p>
          <a:p>
            <a:pPr algn="ctr"/>
            <a:r>
              <a:rPr lang="en-CH" dirty="0">
                <a:solidFill>
                  <a:schemeClr val="bg1"/>
                </a:solidFill>
                <a:latin typeface="New Athena Unicode" panose="02000503000000020003" pitchFamily="2" charset="77"/>
                <a:cs typeface="New Athena Unicode" panose="02000503000000020003" pitchFamily="2" charset="77"/>
              </a:rPr>
              <a:t>Zeit</a:t>
            </a:r>
          </a:p>
          <a:p>
            <a:pPr algn="ctr"/>
            <a:r>
              <a:rPr lang="en-CH" dirty="0">
                <a:solidFill>
                  <a:schemeClr val="bg1"/>
                </a:solidFill>
                <a:latin typeface="New Athena Unicode" panose="02000503000000020003" pitchFamily="2" charset="77"/>
                <a:cs typeface="New Athena Unicode" panose="02000503000000020003" pitchFamily="2" charset="77"/>
              </a:rPr>
              <a:t>Lage</a:t>
            </a:r>
          </a:p>
          <a:p>
            <a:pPr algn="ctr"/>
            <a:r>
              <a:rPr lang="en-CH" dirty="0">
                <a:solidFill>
                  <a:schemeClr val="bg1"/>
                </a:solidFill>
                <a:latin typeface="New Athena Unicode" panose="02000503000000020003" pitchFamily="2" charset="77"/>
                <a:cs typeface="New Athena Unicode" panose="02000503000000020003" pitchFamily="2" charset="77"/>
              </a:rPr>
              <a:t>Besitz</a:t>
            </a:r>
          </a:p>
          <a:p>
            <a:pPr algn="ctr"/>
            <a:r>
              <a:rPr lang="en-CH" dirty="0">
                <a:solidFill>
                  <a:schemeClr val="bg1"/>
                </a:solidFill>
                <a:latin typeface="New Athena Unicode" panose="02000503000000020003" pitchFamily="2" charset="77"/>
                <a:cs typeface="New Athena Unicode" panose="02000503000000020003" pitchFamily="2" charset="77"/>
              </a:rPr>
              <a:t>Tun</a:t>
            </a:r>
          </a:p>
          <a:p>
            <a:pPr algn="ctr"/>
            <a:r>
              <a:rPr lang="en-CH" dirty="0">
                <a:solidFill>
                  <a:schemeClr val="bg1"/>
                </a:solidFill>
                <a:latin typeface="New Athena Unicode" panose="02000503000000020003" pitchFamily="2" charset="77"/>
                <a:cs typeface="New Athena Unicode" panose="02000503000000020003" pitchFamily="2" charset="77"/>
              </a:rPr>
              <a:t>Leiden</a:t>
            </a:r>
            <a:endParaRPr lang="en-CH" dirty="0">
              <a:solidFill>
                <a:schemeClr val="bg1"/>
              </a:solidFill>
              <a:latin typeface="Bodoni 72 Oldstyle Book" pitchFamily="2" charset="0"/>
            </a:endParaRPr>
          </a:p>
        </p:txBody>
      </p:sp>
      <p:sp>
        <p:nvSpPr>
          <p:cNvPr id="16" name="TextBox 15">
            <a:extLst>
              <a:ext uri="{FF2B5EF4-FFF2-40B4-BE49-F238E27FC236}">
                <a16:creationId xmlns:a16="http://schemas.microsoft.com/office/drawing/2014/main" id="{31A99C45-AA9B-9245-883D-572F6836F4A7}"/>
              </a:ext>
            </a:extLst>
          </p:cNvPr>
          <p:cNvSpPr txBox="1"/>
          <p:nvPr/>
        </p:nvSpPr>
        <p:spPr>
          <a:xfrm>
            <a:off x="6773152" y="1396980"/>
            <a:ext cx="4895892" cy="646331"/>
          </a:xfrm>
          <a:prstGeom prst="rect">
            <a:avLst/>
          </a:prstGeom>
          <a:noFill/>
        </p:spPr>
        <p:txBody>
          <a:bodyPr wrap="none" rtlCol="0">
            <a:spAutoFit/>
          </a:bodyPr>
          <a:lstStyle/>
          <a:p>
            <a:pPr algn="ctr"/>
            <a:r>
              <a:rPr lang="en-CH" dirty="0">
                <a:solidFill>
                  <a:schemeClr val="bg1"/>
                </a:solidFill>
                <a:latin typeface="Bodoni 72 Oldstyle Book" pitchFamily="2" charset="0"/>
              </a:rPr>
              <a:t>Was-es-ist (</a:t>
            </a:r>
            <a:r>
              <a:rPr lang="en-CH" dirty="0">
                <a:solidFill>
                  <a:schemeClr val="bg1"/>
                </a:solidFill>
                <a:latin typeface="New Athena Unicode" panose="02000503000000020003" pitchFamily="2" charset="77"/>
                <a:cs typeface="New Athena Unicode" panose="02000503000000020003" pitchFamily="2" charset="77"/>
              </a:rPr>
              <a:t>τί ἐστι</a:t>
            </a:r>
            <a:r>
              <a:rPr lang="en-CH" dirty="0">
                <a:solidFill>
                  <a:schemeClr val="bg1"/>
                </a:solidFill>
                <a:latin typeface="Bodoni 72 Oldstyle Book" pitchFamily="2" charset="0"/>
              </a:rPr>
              <a:t>) wird ausgesagt von etwas anderem</a:t>
            </a:r>
          </a:p>
          <a:p>
            <a:pPr algn="ctr"/>
            <a:endParaRPr lang="en-CH" dirty="0">
              <a:solidFill>
                <a:schemeClr val="bg1"/>
              </a:solidFill>
              <a:latin typeface="Bodoni 72 Oldstyle Book" pitchFamily="2" charset="0"/>
            </a:endParaRPr>
          </a:p>
        </p:txBody>
      </p:sp>
      <p:sp>
        <p:nvSpPr>
          <p:cNvPr id="17" name="TextBox 16">
            <a:extLst>
              <a:ext uri="{FF2B5EF4-FFF2-40B4-BE49-F238E27FC236}">
                <a16:creationId xmlns:a16="http://schemas.microsoft.com/office/drawing/2014/main" id="{A4FAB6E2-62C4-F24C-A570-3449449EB812}"/>
              </a:ext>
            </a:extLst>
          </p:cNvPr>
          <p:cNvSpPr txBox="1"/>
          <p:nvPr/>
        </p:nvSpPr>
        <p:spPr>
          <a:xfrm>
            <a:off x="8613400" y="2222043"/>
            <a:ext cx="1215396" cy="3693319"/>
          </a:xfrm>
          <a:prstGeom prst="rect">
            <a:avLst/>
          </a:prstGeom>
          <a:noFill/>
        </p:spPr>
        <p:txBody>
          <a:bodyPr wrap="none" rtlCol="0">
            <a:spAutoFit/>
          </a:bodyPr>
          <a:lstStyle/>
          <a:p>
            <a:pPr algn="ctr"/>
            <a:r>
              <a:rPr lang="de-CH" dirty="0">
                <a:solidFill>
                  <a:schemeClr val="bg1"/>
                </a:solidFill>
                <a:latin typeface="Bodoni 72 Oldstyle Book" pitchFamily="2" charset="0"/>
              </a:rPr>
              <a:t>bedeutet</a:t>
            </a:r>
            <a:endParaRPr lang="en-CH" dirty="0">
              <a:solidFill>
                <a:schemeClr val="bg1"/>
              </a:solidFill>
              <a:latin typeface="Bodoni 72 Oldstyle Book" pitchFamily="2" charset="0"/>
            </a:endParaRPr>
          </a:p>
          <a:p>
            <a:pPr algn="ctr"/>
            <a:r>
              <a:rPr lang="en-CH" dirty="0">
                <a:solidFill>
                  <a:schemeClr val="bg1"/>
                </a:solidFill>
                <a:latin typeface="New Athena Unicode" panose="02000503000000020003" pitchFamily="2" charset="77"/>
                <a:cs typeface="New Athena Unicode" panose="02000503000000020003" pitchFamily="2" charset="77"/>
              </a:rPr>
              <a:t>(σημαίνει):</a:t>
            </a:r>
          </a:p>
          <a:p>
            <a:pPr algn="ctr"/>
            <a:endParaRPr lang="en-CH" dirty="0">
              <a:solidFill>
                <a:schemeClr val="bg1"/>
              </a:solidFill>
              <a:latin typeface="New Athena Unicode" panose="02000503000000020003" pitchFamily="2" charset="77"/>
              <a:cs typeface="New Athena Unicode" panose="02000503000000020003" pitchFamily="2" charset="77"/>
            </a:endParaRPr>
          </a:p>
          <a:p>
            <a:pPr algn="ctr"/>
            <a:endParaRPr lang="en-CH" dirty="0">
              <a:solidFill>
                <a:schemeClr val="bg1"/>
              </a:solidFill>
              <a:latin typeface="New Athena Unicode" panose="02000503000000020003" pitchFamily="2" charset="77"/>
              <a:cs typeface="New Athena Unicode" panose="02000503000000020003" pitchFamily="2" charset="77"/>
            </a:endParaRPr>
          </a:p>
          <a:p>
            <a:pPr algn="ctr"/>
            <a:r>
              <a:rPr lang="en-CH" dirty="0">
                <a:solidFill>
                  <a:schemeClr val="bg1"/>
                </a:solidFill>
                <a:latin typeface="New Athena Unicode" panose="02000503000000020003" pitchFamily="2" charset="77"/>
                <a:cs typeface="New Athena Unicode" panose="02000503000000020003" pitchFamily="2" charset="77"/>
              </a:rPr>
              <a:t>Quantität</a:t>
            </a:r>
          </a:p>
          <a:p>
            <a:pPr algn="ctr"/>
            <a:r>
              <a:rPr lang="en-CH" dirty="0">
                <a:solidFill>
                  <a:schemeClr val="bg1"/>
                </a:solidFill>
                <a:latin typeface="New Athena Unicode" panose="02000503000000020003" pitchFamily="2" charset="77"/>
                <a:cs typeface="New Athena Unicode" panose="02000503000000020003" pitchFamily="2" charset="77"/>
              </a:rPr>
              <a:t>Qualität</a:t>
            </a:r>
          </a:p>
          <a:p>
            <a:pPr algn="ctr"/>
            <a:r>
              <a:rPr lang="en-CH" dirty="0">
                <a:solidFill>
                  <a:schemeClr val="bg1"/>
                </a:solidFill>
                <a:latin typeface="New Athena Unicode" panose="02000503000000020003" pitchFamily="2" charset="77"/>
                <a:cs typeface="New Athena Unicode" panose="02000503000000020003" pitchFamily="2" charset="77"/>
              </a:rPr>
              <a:t>Relation</a:t>
            </a:r>
          </a:p>
          <a:p>
            <a:pPr algn="ctr"/>
            <a:r>
              <a:rPr lang="en-CH" dirty="0">
                <a:solidFill>
                  <a:schemeClr val="bg1"/>
                </a:solidFill>
                <a:latin typeface="New Athena Unicode" panose="02000503000000020003" pitchFamily="2" charset="77"/>
                <a:cs typeface="New Athena Unicode" panose="02000503000000020003" pitchFamily="2" charset="77"/>
              </a:rPr>
              <a:t>Ort</a:t>
            </a:r>
          </a:p>
          <a:p>
            <a:pPr algn="ctr"/>
            <a:r>
              <a:rPr lang="en-CH" dirty="0">
                <a:solidFill>
                  <a:schemeClr val="bg1"/>
                </a:solidFill>
                <a:latin typeface="New Athena Unicode" panose="02000503000000020003" pitchFamily="2" charset="77"/>
                <a:cs typeface="New Athena Unicode" panose="02000503000000020003" pitchFamily="2" charset="77"/>
              </a:rPr>
              <a:t>Zeit</a:t>
            </a:r>
          </a:p>
          <a:p>
            <a:pPr algn="ctr"/>
            <a:r>
              <a:rPr lang="en-CH" dirty="0">
                <a:solidFill>
                  <a:schemeClr val="bg1"/>
                </a:solidFill>
                <a:latin typeface="New Athena Unicode" panose="02000503000000020003" pitchFamily="2" charset="77"/>
                <a:cs typeface="New Athena Unicode" panose="02000503000000020003" pitchFamily="2" charset="77"/>
              </a:rPr>
              <a:t>Lage</a:t>
            </a:r>
          </a:p>
          <a:p>
            <a:pPr algn="ctr"/>
            <a:r>
              <a:rPr lang="en-CH" dirty="0">
                <a:solidFill>
                  <a:schemeClr val="bg1"/>
                </a:solidFill>
                <a:latin typeface="New Athena Unicode" panose="02000503000000020003" pitchFamily="2" charset="77"/>
                <a:cs typeface="New Athena Unicode" panose="02000503000000020003" pitchFamily="2" charset="77"/>
              </a:rPr>
              <a:t>Besitz</a:t>
            </a:r>
          </a:p>
          <a:p>
            <a:pPr algn="ctr"/>
            <a:r>
              <a:rPr lang="en-CH" dirty="0">
                <a:solidFill>
                  <a:schemeClr val="bg1"/>
                </a:solidFill>
                <a:latin typeface="New Athena Unicode" panose="02000503000000020003" pitchFamily="2" charset="77"/>
                <a:cs typeface="New Athena Unicode" panose="02000503000000020003" pitchFamily="2" charset="77"/>
              </a:rPr>
              <a:t>Tun</a:t>
            </a:r>
          </a:p>
          <a:p>
            <a:pPr algn="ctr"/>
            <a:r>
              <a:rPr lang="en-CH" dirty="0">
                <a:solidFill>
                  <a:schemeClr val="bg1"/>
                </a:solidFill>
                <a:latin typeface="New Athena Unicode" panose="02000503000000020003" pitchFamily="2" charset="77"/>
                <a:cs typeface="New Athena Unicode" panose="02000503000000020003" pitchFamily="2" charset="77"/>
              </a:rPr>
              <a:t>Leiden</a:t>
            </a:r>
            <a:endParaRPr lang="en-CH" dirty="0">
              <a:solidFill>
                <a:schemeClr val="bg1"/>
              </a:solidFill>
              <a:latin typeface="Bodoni 72 Oldstyle Book" pitchFamily="2" charset="0"/>
            </a:endParaRPr>
          </a:p>
        </p:txBody>
      </p:sp>
    </p:spTree>
    <p:extLst>
      <p:ext uri="{BB962C8B-B14F-4D97-AF65-F5344CB8AC3E}">
        <p14:creationId xmlns:p14="http://schemas.microsoft.com/office/powerpoint/2010/main" val="29706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7" y="522784"/>
            <a:ext cx="7348205" cy="954107"/>
          </a:xfrm>
          <a:prstGeom prst="rect">
            <a:avLst/>
          </a:prstGeom>
          <a:noFill/>
        </p:spPr>
        <p:txBody>
          <a:bodyPr wrap="square" rtlCol="0">
            <a:spAutoFit/>
          </a:bodyPr>
          <a:lstStyle/>
          <a:p>
            <a:pPr algn="ctr"/>
            <a:r>
              <a:rPr lang="fr-CH" sz="2800" cap="small" dirty="0" err="1">
                <a:solidFill>
                  <a:schemeClr val="bg1"/>
                </a:solidFill>
                <a:latin typeface="Bodoni 72 Oldstyle Book" pitchFamily="2" charset="0"/>
                <a:ea typeface="New Athena Unicode" charset="0"/>
                <a:cs typeface="New Athena Unicode" charset="0"/>
              </a:rPr>
              <a:t>Kategorien</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und</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dirty="0">
                <a:solidFill>
                  <a:schemeClr val="bg1"/>
                </a:solidFill>
                <a:latin typeface="Bodoni 72 Oldstyle Book" pitchFamily="2" charset="0"/>
                <a:ea typeface="New Athena Unicode" charset="0"/>
                <a:cs typeface="New Athena Unicode" charset="0"/>
              </a:rPr>
              <a:t> </a:t>
            </a:r>
          </a:p>
          <a:p>
            <a:pPr algn="ctr"/>
            <a:r>
              <a:rPr lang="fr-CH" sz="2800" cap="small" dirty="0" err="1">
                <a:solidFill>
                  <a:schemeClr val="bg1"/>
                </a:solidFill>
                <a:latin typeface="Bodoni 72 Oldstyle Book" pitchFamily="2" charset="0"/>
                <a:ea typeface="New Athena Unicode" charset="0"/>
                <a:cs typeface="New Athena Unicode" charset="0"/>
              </a:rPr>
              <a:t>als</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Semantisches</a:t>
            </a:r>
            <a:r>
              <a:rPr lang="fr-CH" sz="2800" cap="small" dirty="0">
                <a:solidFill>
                  <a:schemeClr val="bg1"/>
                </a:solidFill>
                <a:latin typeface="Bodoni 72 Oldstyle Book" pitchFamily="2" charset="0"/>
                <a:ea typeface="New Athena Unicode" charset="0"/>
                <a:cs typeface="New Athena Unicode" charset="0"/>
              </a:rPr>
              <a:t> Raster</a:t>
            </a:r>
            <a:endParaRPr lang="fr-FR" sz="2800" cap="small" dirty="0">
              <a:solidFill>
                <a:schemeClr val="bg1"/>
              </a:solidFill>
              <a:latin typeface="New Athena Unicode" pitchFamily="2" charset="77"/>
              <a:ea typeface="New Athena Unicode" pitchFamily="2" charset="77"/>
              <a:cs typeface="New Athena Unicode" charset="0"/>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555BCE87-F442-954D-8016-7A645CD5D12A}"/>
                  </a:ext>
                </a:extLst>
              </p14:cNvPr>
              <p14:cNvContentPartPr/>
              <p14:nvPr/>
            </p14:nvContentPartPr>
            <p14:xfrm>
              <a:off x="616338" y="4045694"/>
              <a:ext cx="360" cy="360"/>
            </p14:xfrm>
          </p:contentPart>
        </mc:Choice>
        <mc:Fallback xmlns="">
          <p:pic>
            <p:nvPicPr>
              <p:cNvPr id="6" name="Ink 5">
                <a:extLst>
                  <a:ext uri="{FF2B5EF4-FFF2-40B4-BE49-F238E27FC236}">
                    <a16:creationId xmlns:a16="http://schemas.microsoft.com/office/drawing/2014/main" id="{555BCE87-F442-954D-8016-7A645CD5D12A}"/>
                  </a:ext>
                </a:extLst>
              </p:cNvPr>
              <p:cNvPicPr/>
              <p:nvPr/>
            </p:nvPicPr>
            <p:blipFill>
              <a:blip r:embed="rId3"/>
              <a:stretch>
                <a:fillRect/>
              </a:stretch>
            </p:blipFill>
            <p:spPr>
              <a:xfrm>
                <a:off x="607338" y="4036694"/>
                <a:ext cx="18000" cy="18000"/>
              </a:xfrm>
              <a:prstGeom prst="rect">
                <a:avLst/>
              </a:prstGeom>
            </p:spPr>
          </p:pic>
        </mc:Fallback>
      </mc:AlternateContent>
      <p:pic>
        <p:nvPicPr>
          <p:cNvPr id="1026" name="Picture 2" descr="switchboard - Keyword Search - Science Photo Library">
            <a:extLst>
              <a:ext uri="{FF2B5EF4-FFF2-40B4-BE49-F238E27FC236}">
                <a16:creationId xmlns:a16="http://schemas.microsoft.com/office/drawing/2014/main" id="{F572714C-ECEB-B14A-AE13-6CF6F55DF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999" y="2080790"/>
            <a:ext cx="50800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0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7" y="522784"/>
            <a:ext cx="7348205" cy="954107"/>
          </a:xfrm>
          <a:prstGeom prst="rect">
            <a:avLst/>
          </a:prstGeom>
          <a:noFill/>
        </p:spPr>
        <p:txBody>
          <a:bodyPr wrap="square" rtlCol="0">
            <a:spAutoFit/>
          </a:bodyPr>
          <a:lstStyle/>
          <a:p>
            <a:pPr algn="ctr"/>
            <a:r>
              <a:rPr lang="fr-CH" sz="2800" cap="small" dirty="0" err="1">
                <a:solidFill>
                  <a:schemeClr val="bg1"/>
                </a:solidFill>
                <a:latin typeface="Bodoni 72 Oldstyle Book" pitchFamily="2" charset="0"/>
                <a:ea typeface="New Athena Unicode" charset="0"/>
                <a:cs typeface="New Athena Unicode" charset="0"/>
              </a:rPr>
              <a:t>Kategorien</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und</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a:solidFill>
                  <a:schemeClr val="bg1"/>
                </a:solidFill>
                <a:latin typeface="Bodoni 72 Oldstyle Book" pitchFamily="2" charset="0"/>
                <a:ea typeface="New Athena Unicode" charset="0"/>
                <a:cs typeface="New Athena Unicode" charset="0"/>
              </a:rPr>
              <a:t> </a:t>
            </a:r>
          </a:p>
          <a:p>
            <a:pPr algn="ctr"/>
            <a:r>
              <a:rPr lang="fr-CH" sz="2800" cap="small">
                <a:solidFill>
                  <a:schemeClr val="bg1"/>
                </a:solidFill>
                <a:latin typeface="Bodoni 72 Oldstyle Book" pitchFamily="2" charset="0"/>
                <a:ea typeface="New Athena Unicode" charset="0"/>
                <a:cs typeface="New Athena Unicode" charset="0"/>
              </a:rPr>
              <a:t>als</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Semantisches</a:t>
            </a:r>
            <a:r>
              <a:rPr lang="fr-CH" sz="2800" cap="small" dirty="0">
                <a:solidFill>
                  <a:schemeClr val="bg1"/>
                </a:solidFill>
                <a:latin typeface="Bodoni 72 Oldstyle Book" pitchFamily="2" charset="0"/>
                <a:ea typeface="New Athena Unicode" charset="0"/>
                <a:cs typeface="New Athena Unicode" charset="0"/>
              </a:rPr>
              <a:t> Raster</a:t>
            </a:r>
            <a:endParaRPr lang="fr-FR" sz="2800" cap="small" dirty="0">
              <a:solidFill>
                <a:schemeClr val="bg1"/>
              </a:solidFill>
              <a:latin typeface="New Athena Unicode" pitchFamily="2" charset="77"/>
              <a:ea typeface="New Athena Unicode" pitchFamily="2" charset="77"/>
              <a:cs typeface="New Athena Unicode" charset="0"/>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555BCE87-F442-954D-8016-7A645CD5D12A}"/>
                  </a:ext>
                </a:extLst>
              </p14:cNvPr>
              <p14:cNvContentPartPr/>
              <p14:nvPr/>
            </p14:nvContentPartPr>
            <p14:xfrm>
              <a:off x="616338" y="4045694"/>
              <a:ext cx="360" cy="360"/>
            </p14:xfrm>
          </p:contentPart>
        </mc:Choice>
        <mc:Fallback xmlns="">
          <p:pic>
            <p:nvPicPr>
              <p:cNvPr id="6" name="Ink 5">
                <a:extLst>
                  <a:ext uri="{FF2B5EF4-FFF2-40B4-BE49-F238E27FC236}">
                    <a16:creationId xmlns:a16="http://schemas.microsoft.com/office/drawing/2014/main" id="{555BCE87-F442-954D-8016-7A645CD5D12A}"/>
                  </a:ext>
                </a:extLst>
              </p:cNvPr>
              <p:cNvPicPr/>
              <p:nvPr/>
            </p:nvPicPr>
            <p:blipFill>
              <a:blip r:embed="rId3"/>
              <a:stretch>
                <a:fillRect/>
              </a:stretch>
            </p:blipFill>
            <p:spPr>
              <a:xfrm>
                <a:off x="607338" y="4036694"/>
                <a:ext cx="18000" cy="18000"/>
              </a:xfrm>
              <a:prstGeom prst="rect">
                <a:avLst/>
              </a:prstGeom>
            </p:spPr>
          </p:pic>
        </mc:Fallback>
      </mc:AlternateContent>
      <p:graphicFrame>
        <p:nvGraphicFramePr>
          <p:cNvPr id="4" name="Table 4">
            <a:extLst>
              <a:ext uri="{FF2B5EF4-FFF2-40B4-BE49-F238E27FC236}">
                <a16:creationId xmlns:a16="http://schemas.microsoft.com/office/drawing/2014/main" id="{1B339E1D-17BE-EB48-AA18-27874287750B}"/>
              </a:ext>
            </a:extLst>
          </p:cNvPr>
          <p:cNvGraphicFramePr>
            <a:graphicFrameLocks noGrp="1"/>
          </p:cNvGraphicFramePr>
          <p:nvPr>
            <p:extLst>
              <p:ext uri="{D42A27DB-BD31-4B8C-83A1-F6EECF244321}">
                <p14:modId xmlns:p14="http://schemas.microsoft.com/office/powerpoint/2010/main" val="1812629791"/>
              </p:ext>
            </p:extLst>
          </p:nvPr>
        </p:nvGraphicFramePr>
        <p:xfrm>
          <a:off x="473529" y="2352523"/>
          <a:ext cx="11283040" cy="3266440"/>
        </p:xfrm>
        <a:graphic>
          <a:graphicData uri="http://schemas.openxmlformats.org/drawingml/2006/table">
            <a:tbl>
              <a:tblPr firstRow="1" bandRow="1">
                <a:tableStyleId>{5C22544A-7EE6-4342-B048-85BDC9FD1C3A}</a:tableStyleId>
              </a:tblPr>
              <a:tblGrid>
                <a:gridCol w="1128304">
                  <a:extLst>
                    <a:ext uri="{9D8B030D-6E8A-4147-A177-3AD203B41FA5}">
                      <a16:colId xmlns:a16="http://schemas.microsoft.com/office/drawing/2014/main" val="1268028113"/>
                    </a:ext>
                  </a:extLst>
                </a:gridCol>
                <a:gridCol w="1128304">
                  <a:extLst>
                    <a:ext uri="{9D8B030D-6E8A-4147-A177-3AD203B41FA5}">
                      <a16:colId xmlns:a16="http://schemas.microsoft.com/office/drawing/2014/main" val="58695779"/>
                    </a:ext>
                  </a:extLst>
                </a:gridCol>
                <a:gridCol w="1128304">
                  <a:extLst>
                    <a:ext uri="{9D8B030D-6E8A-4147-A177-3AD203B41FA5}">
                      <a16:colId xmlns:a16="http://schemas.microsoft.com/office/drawing/2014/main" val="3839600845"/>
                    </a:ext>
                  </a:extLst>
                </a:gridCol>
                <a:gridCol w="1128304">
                  <a:extLst>
                    <a:ext uri="{9D8B030D-6E8A-4147-A177-3AD203B41FA5}">
                      <a16:colId xmlns:a16="http://schemas.microsoft.com/office/drawing/2014/main" val="147102763"/>
                    </a:ext>
                  </a:extLst>
                </a:gridCol>
                <a:gridCol w="1128304">
                  <a:extLst>
                    <a:ext uri="{9D8B030D-6E8A-4147-A177-3AD203B41FA5}">
                      <a16:colId xmlns:a16="http://schemas.microsoft.com/office/drawing/2014/main" val="1280998712"/>
                    </a:ext>
                  </a:extLst>
                </a:gridCol>
                <a:gridCol w="1128304">
                  <a:extLst>
                    <a:ext uri="{9D8B030D-6E8A-4147-A177-3AD203B41FA5}">
                      <a16:colId xmlns:a16="http://schemas.microsoft.com/office/drawing/2014/main" val="2394567050"/>
                    </a:ext>
                  </a:extLst>
                </a:gridCol>
                <a:gridCol w="1128304">
                  <a:extLst>
                    <a:ext uri="{9D8B030D-6E8A-4147-A177-3AD203B41FA5}">
                      <a16:colId xmlns:a16="http://schemas.microsoft.com/office/drawing/2014/main" val="856902885"/>
                    </a:ext>
                  </a:extLst>
                </a:gridCol>
                <a:gridCol w="1128304">
                  <a:extLst>
                    <a:ext uri="{9D8B030D-6E8A-4147-A177-3AD203B41FA5}">
                      <a16:colId xmlns:a16="http://schemas.microsoft.com/office/drawing/2014/main" val="3360731088"/>
                    </a:ext>
                  </a:extLst>
                </a:gridCol>
                <a:gridCol w="1128304">
                  <a:extLst>
                    <a:ext uri="{9D8B030D-6E8A-4147-A177-3AD203B41FA5}">
                      <a16:colId xmlns:a16="http://schemas.microsoft.com/office/drawing/2014/main" val="121120713"/>
                    </a:ext>
                  </a:extLst>
                </a:gridCol>
                <a:gridCol w="1128304">
                  <a:extLst>
                    <a:ext uri="{9D8B030D-6E8A-4147-A177-3AD203B41FA5}">
                      <a16:colId xmlns:a16="http://schemas.microsoft.com/office/drawing/2014/main" val="4246635526"/>
                    </a:ext>
                  </a:extLst>
                </a:gridCol>
              </a:tblGrid>
              <a:tr h="370840">
                <a:tc>
                  <a:txBody>
                    <a:bodyPr/>
                    <a:lstStyle/>
                    <a:p>
                      <a:r>
                        <a:rPr lang="en-CH" sz="1600" dirty="0">
                          <a:latin typeface="Bodoni 72 Oldstyle Book" pitchFamily="2" charset="0"/>
                        </a:rPr>
                        <a:t>Substanz</a:t>
                      </a:r>
                    </a:p>
                  </a:txBody>
                  <a:tcPr/>
                </a:tc>
                <a:tc>
                  <a:txBody>
                    <a:bodyPr/>
                    <a:lstStyle/>
                    <a:p>
                      <a:r>
                        <a:rPr lang="en-CH" sz="1600" dirty="0">
                          <a:latin typeface="Bodoni 72 Oldstyle Book" pitchFamily="2" charset="0"/>
                        </a:rPr>
                        <a:t>Quantität</a:t>
                      </a:r>
                      <a:endParaRPr lang="en-CH"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Qualität</a:t>
                      </a:r>
                      <a:endParaRPr lang="en-CH"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Relation</a:t>
                      </a:r>
                      <a:endParaRPr lang="en-CH" sz="1800" dirty="0"/>
                    </a:p>
                    <a:p>
                      <a:endParaRPr lang="en-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Ort</a:t>
                      </a:r>
                      <a:endParaRPr lang="en-CH" sz="1800" dirty="0"/>
                    </a:p>
                    <a:p>
                      <a:endParaRPr lang="en-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Zeit</a:t>
                      </a:r>
                      <a:endParaRPr lang="en-CH" sz="1800" dirty="0"/>
                    </a:p>
                    <a:p>
                      <a:endParaRPr lang="en-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Lage</a:t>
                      </a:r>
                      <a:endParaRPr lang="en-CH" sz="1800" dirty="0"/>
                    </a:p>
                    <a:p>
                      <a:endParaRPr lang="en-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Besitz</a:t>
                      </a:r>
                      <a:endParaRPr lang="en-CH"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Tun</a:t>
                      </a:r>
                      <a:endParaRPr lang="en-CH" sz="1800" dirty="0"/>
                    </a:p>
                    <a:p>
                      <a:endParaRPr lang="en-C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dirty="0">
                          <a:latin typeface="Bodoni 72 Oldstyle Book" pitchFamily="2" charset="0"/>
                        </a:rPr>
                        <a:t>Leiden</a:t>
                      </a:r>
                      <a:endParaRPr lang="en-CH" sz="1800" dirty="0"/>
                    </a:p>
                    <a:p>
                      <a:endParaRPr lang="en-CH" dirty="0"/>
                    </a:p>
                  </a:txBody>
                  <a:tcPr/>
                </a:tc>
                <a:extLst>
                  <a:ext uri="{0D108BD9-81ED-4DB2-BD59-A6C34878D82A}">
                    <a16:rowId xmlns:a16="http://schemas.microsoft.com/office/drawing/2014/main" val="2993346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600" dirty="0">
                          <a:latin typeface="Bodoni 72 Oldstyle Book" pitchFamily="2" charset="0"/>
                        </a:rPr>
                        <a:t>Definition</a:t>
                      </a:r>
                      <a:endParaRPr lang="en-CH" sz="1600" dirty="0"/>
                    </a:p>
                    <a:p>
                      <a:endParaRPr lang="en-CH" dirty="0"/>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extLst>
                  <a:ext uri="{0D108BD9-81ED-4DB2-BD59-A6C34878D82A}">
                    <a16:rowId xmlns:a16="http://schemas.microsoft.com/office/drawing/2014/main" val="666707166"/>
                  </a:ext>
                </a:extLst>
              </a:tr>
              <a:tr h="370840">
                <a:tc>
                  <a:txBody>
                    <a:bodyPr/>
                    <a:lstStyle/>
                    <a:p>
                      <a:r>
                        <a:rPr lang="en-CH" sz="1600" dirty="0">
                          <a:latin typeface="Bodoni 72 Oldstyle Book" pitchFamily="2" charset="0"/>
                        </a:rPr>
                        <a:t>Eigentüm-lichkeit</a:t>
                      </a:r>
                      <a:endParaRPr lang="en-CH" sz="1600" dirty="0"/>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extLst>
                  <a:ext uri="{0D108BD9-81ED-4DB2-BD59-A6C34878D82A}">
                    <a16:rowId xmlns:a16="http://schemas.microsoft.com/office/drawing/2014/main" val="929873915"/>
                  </a:ext>
                </a:extLst>
              </a:tr>
              <a:tr h="370840">
                <a:tc>
                  <a:txBody>
                    <a:bodyPr/>
                    <a:lstStyle/>
                    <a:p>
                      <a:r>
                        <a:rPr lang="en-CH" sz="1600" dirty="0">
                          <a:latin typeface="Bodoni 72 Oldstyle Book" pitchFamily="2" charset="0"/>
                        </a:rPr>
                        <a:t>Gattung und artbildender Unterschied</a:t>
                      </a:r>
                      <a:endParaRPr lang="en-CH" sz="1600" dirty="0"/>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extLst>
                  <a:ext uri="{0D108BD9-81ED-4DB2-BD59-A6C34878D82A}">
                    <a16:rowId xmlns:a16="http://schemas.microsoft.com/office/drawing/2014/main" val="47893329"/>
                  </a:ext>
                </a:extLst>
              </a:tr>
              <a:tr h="370840">
                <a:tc>
                  <a:txBody>
                    <a:bodyPr/>
                    <a:lstStyle/>
                    <a:p>
                      <a:r>
                        <a:rPr lang="en-CH" sz="1600">
                          <a:latin typeface="Bodoni 72 Oldstyle Book" pitchFamily="2" charset="0"/>
                        </a:rPr>
                        <a:t>Akzidens</a:t>
                      </a:r>
                      <a:endParaRPr lang="en-CH" sz="1600" dirty="0"/>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a:p>
                  </a:txBody>
                  <a:tcPr/>
                </a:tc>
                <a:tc>
                  <a:txBody>
                    <a:bodyPr/>
                    <a:lstStyle/>
                    <a:p>
                      <a:endParaRPr lang="en-CH" dirty="0"/>
                    </a:p>
                  </a:txBody>
                  <a:tcPr/>
                </a:tc>
                <a:extLst>
                  <a:ext uri="{0D108BD9-81ED-4DB2-BD59-A6C34878D82A}">
                    <a16:rowId xmlns:a16="http://schemas.microsoft.com/office/drawing/2014/main" val="2674629318"/>
                  </a:ext>
                </a:extLst>
              </a:tr>
            </a:tbl>
          </a:graphicData>
        </a:graphic>
      </p:graphicFrame>
    </p:spTree>
    <p:extLst>
      <p:ext uri="{BB962C8B-B14F-4D97-AF65-F5344CB8AC3E}">
        <p14:creationId xmlns:p14="http://schemas.microsoft.com/office/powerpoint/2010/main" val="17442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Aristoteles: Topik</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175309" y="1779815"/>
            <a:ext cx="9683191" cy="3785652"/>
          </a:xfrm>
          <a:prstGeom prst="rect">
            <a:avLst/>
          </a:prstGeom>
          <a:noFill/>
        </p:spPr>
        <p:txBody>
          <a:bodyPr wrap="square" rtlCol="0">
            <a:spAutoFit/>
          </a:bodyPr>
          <a:lstStyle/>
          <a:p>
            <a:endParaRPr lang="en-CH" sz="2400" dirty="0">
              <a:solidFill>
                <a:schemeClr val="bg1"/>
              </a:solidFill>
              <a:latin typeface="Bodoni 72 Oldstyle Book" pitchFamily="2" charset="0"/>
            </a:endParaRPr>
          </a:p>
          <a:p>
            <a:r>
              <a:rPr lang="en-GB" sz="2400" dirty="0">
                <a:solidFill>
                  <a:schemeClr val="bg1"/>
                </a:solidFill>
                <a:latin typeface="Bodoni 72 Oldstyle Book" pitchFamily="2" charset="0"/>
              </a:rPr>
              <a:t>Die </a:t>
            </a:r>
            <a:r>
              <a:rPr lang="en-GB" sz="2400" i="1" dirty="0" err="1">
                <a:solidFill>
                  <a:schemeClr val="bg1"/>
                </a:solidFill>
                <a:latin typeface="Bodoni 72 Oldstyle Book" pitchFamily="2" charset="0"/>
              </a:rPr>
              <a:t>Topik</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enthält</a:t>
            </a:r>
            <a:r>
              <a:rPr lang="en-GB" sz="2400" dirty="0">
                <a:solidFill>
                  <a:schemeClr val="bg1"/>
                </a:solidFill>
                <a:latin typeface="Bodoni 72 Oldstyle Book" pitchFamily="2" charset="0"/>
              </a:rPr>
              <a:t> die </a:t>
            </a:r>
            <a:r>
              <a:rPr lang="en-GB" sz="2400" dirty="0" err="1">
                <a:solidFill>
                  <a:schemeClr val="bg1"/>
                </a:solidFill>
                <a:latin typeface="Bodoni 72 Oldstyle Book" pitchFamily="2" charset="0"/>
              </a:rPr>
              <a:t>erste</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Logik</a:t>
            </a:r>
            <a:r>
              <a:rPr lang="en-GB" sz="2400" dirty="0">
                <a:solidFill>
                  <a:schemeClr val="bg1"/>
                </a:solidFill>
                <a:latin typeface="Bodoni 72 Oldstyle Book" pitchFamily="2" charset="0"/>
              </a:rPr>
              <a:t> des Aristoteles, und </a:t>
            </a:r>
            <a:r>
              <a:rPr lang="en-GB" sz="2400" dirty="0" err="1">
                <a:solidFill>
                  <a:schemeClr val="bg1"/>
                </a:solidFill>
                <a:latin typeface="Bodoni 72 Oldstyle Book" pitchFamily="2" charset="0"/>
              </a:rPr>
              <a:t>damit</a:t>
            </a:r>
            <a:r>
              <a:rPr lang="en-GB" sz="2400" dirty="0">
                <a:solidFill>
                  <a:schemeClr val="bg1"/>
                </a:solidFill>
                <a:latin typeface="Bodoni 72 Oldstyle Book" pitchFamily="2" charset="0"/>
              </a:rPr>
              <a:t> den </a:t>
            </a:r>
            <a:r>
              <a:rPr lang="en-GB" sz="2400" dirty="0" err="1">
                <a:solidFill>
                  <a:schemeClr val="bg1"/>
                </a:solidFill>
                <a:latin typeface="Bodoni 72 Oldstyle Book" pitchFamily="2" charset="0"/>
              </a:rPr>
              <a:t>ersten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Versuch</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unsere</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Wissenschaft</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systematisch</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darzustellen</a:t>
            </a:r>
            <a:r>
              <a:rPr lang="en-GB" sz="2400" dirty="0">
                <a:solidFill>
                  <a:schemeClr val="bg1"/>
                </a:solidFill>
                <a:latin typeface="Bodoni 72 Oldstyle Book" pitchFamily="2" charset="0"/>
              </a:rPr>
              <a:t>… Die </a:t>
            </a:r>
            <a:r>
              <a:rPr lang="en-GB" sz="2400" dirty="0" err="1">
                <a:solidFill>
                  <a:schemeClr val="bg1"/>
                </a:solidFill>
                <a:latin typeface="Bodoni 72 Oldstyle Book" pitchFamily="2" charset="0"/>
              </a:rPr>
              <a:t>wichtigsten</a:t>
            </a:r>
            <a:r>
              <a:rPr lang="en-GB" sz="2400" dirty="0">
                <a:solidFill>
                  <a:schemeClr val="bg1"/>
                </a:solidFill>
                <a:latin typeface="Bodoni 72 Oldstyle Book" pitchFamily="2" charset="0"/>
              </a:rPr>
              <a:t> der formalin </a:t>
            </a:r>
            <a:r>
              <a:rPr lang="en-GB" sz="2400" dirty="0" err="1">
                <a:solidFill>
                  <a:srgbClr val="FFFF00"/>
                </a:solidFill>
                <a:latin typeface="Bodoni 72 Oldstyle Book" pitchFamily="2" charset="0"/>
              </a:rPr>
              <a:t>Schlußregeln</a:t>
            </a:r>
            <a:r>
              <a:rPr lang="en-GB" sz="2400" dirty="0">
                <a:solidFill>
                  <a:srgbClr val="FFFF00"/>
                </a:solidFill>
                <a:latin typeface="Bodoni 72 Oldstyle Book" pitchFamily="2" charset="0"/>
              </a:rPr>
              <a:t> und </a:t>
            </a:r>
            <a:r>
              <a:rPr lang="en-GB" sz="2400" dirty="0" err="1">
                <a:solidFill>
                  <a:srgbClr val="FFFF00"/>
                </a:solidFill>
                <a:latin typeface="Bodoni 72 Oldstyle Book" pitchFamily="2" charset="0"/>
              </a:rPr>
              <a:t>Gesetze</a:t>
            </a:r>
            <a:r>
              <a:rPr lang="en-GB" sz="2400" dirty="0">
                <a:solidFill>
                  <a:schemeClr val="bg1"/>
                </a:solidFill>
                <a:latin typeface="Bodoni 72 Oldstyle Book" pitchFamily="2" charset="0"/>
              </a:rPr>
              <a:t>, die </a:t>
            </a:r>
            <a:r>
              <a:rPr lang="en-GB" sz="2400" dirty="0" err="1">
                <a:solidFill>
                  <a:schemeClr val="bg1"/>
                </a:solidFill>
                <a:latin typeface="Bodoni 72 Oldstyle Book" pitchFamily="2" charset="0"/>
              </a:rPr>
              <a:t>darin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vorkommen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wurden</a:t>
            </a:r>
            <a:r>
              <a:rPr lang="en-GB" sz="2400" dirty="0">
                <a:solidFill>
                  <a:schemeClr val="bg1"/>
                </a:solidFill>
                <a:latin typeface="Bodoni 72 Oldstyle Book" pitchFamily="2" charset="0"/>
              </a:rPr>
              <a:t> – </a:t>
            </a:r>
            <a:r>
              <a:rPr lang="en-GB" sz="2400" dirty="0" err="1">
                <a:solidFill>
                  <a:schemeClr val="bg1"/>
                </a:solidFill>
                <a:latin typeface="Bodoni 72 Oldstyle Book" pitchFamily="2" charset="0"/>
              </a:rPr>
              <a:t>wie</a:t>
            </a:r>
            <a:r>
              <a:rPr lang="en-GB" sz="2400" dirty="0">
                <a:solidFill>
                  <a:schemeClr val="bg1"/>
                </a:solidFill>
                <a:latin typeface="Bodoni 72 Oldstyle Book" pitchFamily="2" charset="0"/>
              </a:rPr>
              <a:t> es </a:t>
            </a:r>
            <a:r>
              <a:rPr lang="en-GB" sz="2400" dirty="0" err="1">
                <a:solidFill>
                  <a:schemeClr val="bg1"/>
                </a:solidFill>
                <a:latin typeface="Bodoni 72 Oldstyle Book" pitchFamily="2" charset="0"/>
              </a:rPr>
              <a:t>scheint</a:t>
            </a:r>
            <a:r>
              <a:rPr lang="en-GB" sz="2400" dirty="0">
                <a:solidFill>
                  <a:schemeClr val="bg1"/>
                </a:solidFill>
                <a:latin typeface="Bodoni 72 Oldstyle Book" pitchFamily="2" charset="0"/>
              </a:rPr>
              <a:t> – </a:t>
            </a:r>
            <a:r>
              <a:rPr lang="en-GB" sz="2400" dirty="0" err="1">
                <a:solidFill>
                  <a:schemeClr val="bg1"/>
                </a:solidFill>
                <a:latin typeface="Bodoni 72 Oldstyle Book" pitchFamily="2" charset="0"/>
              </a:rPr>
              <a:t>auch</a:t>
            </a:r>
            <a:r>
              <a:rPr lang="en-GB" sz="2400" dirty="0">
                <a:solidFill>
                  <a:schemeClr val="bg1"/>
                </a:solidFill>
                <a:latin typeface="Bodoni 72 Oldstyle Book" pitchFamily="2" charset="0"/>
              </a:rPr>
              <a:t> in den </a:t>
            </a:r>
            <a:r>
              <a:rPr lang="en-GB" sz="2400" dirty="0" err="1">
                <a:solidFill>
                  <a:schemeClr val="bg1"/>
                </a:solidFill>
                <a:latin typeface="Bodoni 72 Oldstyle Book" pitchFamily="2" charset="0"/>
              </a:rPr>
              <a:t>späteren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Werken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noch</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als</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gültig</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anerkannt</a:t>
            </a:r>
            <a:r>
              <a:rPr lang="en-GB" sz="2400" dirty="0">
                <a:solidFill>
                  <a:schemeClr val="bg1"/>
                </a:solidFill>
                <a:latin typeface="Bodoni 72 Oldstyle Book" pitchFamily="2" charset="0"/>
              </a:rPr>
              <a:t>…</a:t>
            </a:r>
          </a:p>
          <a:p>
            <a:endParaRPr lang="en-CH" sz="2400" dirty="0">
              <a:solidFill>
                <a:schemeClr val="bg1"/>
              </a:solidFill>
              <a:latin typeface="Bodoni 72 Oldstyle Book" pitchFamily="2" charset="0"/>
            </a:endParaRPr>
          </a:p>
          <a:p>
            <a:endParaRPr lang="en-GB" sz="2400" dirty="0">
              <a:solidFill>
                <a:schemeClr val="bg1"/>
              </a:solidFill>
              <a:latin typeface="Bodoni 72 Oldstyle Book" pitchFamily="2" charset="0"/>
            </a:endParaRPr>
          </a:p>
          <a:p>
            <a:endParaRPr lang="en-GB" sz="2400" dirty="0">
              <a:solidFill>
                <a:schemeClr val="bg1"/>
              </a:solidFill>
              <a:latin typeface="Bodoni 72 Oldstyle Book" pitchFamily="2" charset="0"/>
            </a:endParaRPr>
          </a:p>
          <a:p>
            <a:r>
              <a:rPr lang="en-GB" sz="2400" dirty="0" err="1">
                <a:solidFill>
                  <a:schemeClr val="bg1"/>
                </a:solidFill>
                <a:latin typeface="Bodoni 72 Oldstyle Book" pitchFamily="2" charset="0"/>
              </a:rPr>
              <a:t>Jozef</a:t>
            </a:r>
            <a:r>
              <a:rPr lang="en-GB" sz="2400" dirty="0">
                <a:solidFill>
                  <a:schemeClr val="bg1"/>
                </a:solidFill>
                <a:latin typeface="Bodoni 72 Oldstyle Book" pitchFamily="2" charset="0"/>
              </a:rPr>
              <a:t>-Maria </a:t>
            </a:r>
            <a:r>
              <a:rPr lang="en-GB" sz="2400" dirty="0" err="1">
                <a:solidFill>
                  <a:schemeClr val="bg1"/>
                </a:solidFill>
                <a:latin typeface="Bodoni 72 Oldstyle Book" pitchFamily="2" charset="0"/>
              </a:rPr>
              <a:t>Bocheński</a:t>
            </a:r>
            <a:r>
              <a:rPr lang="en-GB" sz="2400" dirty="0">
                <a:solidFill>
                  <a:schemeClr val="bg1"/>
                </a:solidFill>
                <a:latin typeface="Bodoni 72 Oldstyle Book" pitchFamily="2" charset="0"/>
              </a:rPr>
              <a:t>: </a:t>
            </a:r>
            <a:r>
              <a:rPr lang="en-GB" sz="2400" i="1" dirty="0" err="1">
                <a:solidFill>
                  <a:schemeClr val="bg1"/>
                </a:solidFill>
                <a:latin typeface="Bodoni 72 Oldstyle Book" pitchFamily="2" charset="0"/>
              </a:rPr>
              <a:t>Formale</a:t>
            </a:r>
            <a:r>
              <a:rPr lang="en-GB" sz="2400" i="1" dirty="0">
                <a:solidFill>
                  <a:schemeClr val="bg1"/>
                </a:solidFill>
                <a:latin typeface="Bodoni 72 Oldstyle Book" pitchFamily="2" charset="0"/>
              </a:rPr>
              <a:t> </a:t>
            </a:r>
            <a:r>
              <a:rPr lang="en-GB" sz="2400" i="1" dirty="0" err="1">
                <a:solidFill>
                  <a:schemeClr val="bg1"/>
                </a:solidFill>
                <a:latin typeface="Bodoni 72 Oldstyle Book" pitchFamily="2" charset="0"/>
              </a:rPr>
              <a:t>Logik</a:t>
            </a:r>
            <a:r>
              <a:rPr lang="en-GB" sz="2400" i="1" dirty="0">
                <a:solidFill>
                  <a:schemeClr val="bg1"/>
                </a:solidFill>
                <a:latin typeface="Bodoni 72 Oldstyle Book" pitchFamily="2" charset="0"/>
              </a:rPr>
              <a:t>,</a:t>
            </a:r>
            <a:r>
              <a:rPr lang="en-GB" sz="2400" dirty="0">
                <a:solidFill>
                  <a:schemeClr val="bg1"/>
                </a:solidFill>
                <a:latin typeface="Bodoni 72 Oldstyle Book" pitchFamily="2" charset="0"/>
              </a:rPr>
              <a:t> (Freiburg/München: Verlag Karl </a:t>
            </a:r>
            <a:r>
              <a:rPr lang="en-GB" sz="2400" dirty="0" err="1">
                <a:solidFill>
                  <a:schemeClr val="bg1"/>
                </a:solidFill>
                <a:latin typeface="Bodoni 72 Oldstyle Book" pitchFamily="2" charset="0"/>
              </a:rPr>
              <a:t>Alber</a:t>
            </a:r>
            <a:r>
              <a:rPr lang="en-GB" sz="2400" dirty="0">
                <a:solidFill>
                  <a:schemeClr val="bg1"/>
                </a:solidFill>
                <a:latin typeface="Bodoni 72 Oldstyle Book" pitchFamily="2" charset="0"/>
              </a:rPr>
              <a:t>, 1956) 58–59</a:t>
            </a:r>
            <a:endParaRPr lang="en-CH" sz="2400" dirty="0">
              <a:solidFill>
                <a:schemeClr val="bg1"/>
              </a:solidFill>
              <a:latin typeface="Bodoni 72 Oldstyle Book" pitchFamily="2" charset="0"/>
            </a:endParaRPr>
          </a:p>
        </p:txBody>
      </p:sp>
    </p:spTree>
    <p:extLst>
      <p:ext uri="{BB962C8B-B14F-4D97-AF65-F5344CB8AC3E}">
        <p14:creationId xmlns:p14="http://schemas.microsoft.com/office/powerpoint/2010/main" val="2892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Schlussregel vs. Gesetz</a:t>
            </a:r>
            <a:endParaRPr lang="fr-FR" sz="2800" cap="small" dirty="0">
              <a:solidFill>
                <a:schemeClr val="bg1"/>
              </a:solidFill>
              <a:latin typeface="Bodoni 72 Oldstyle Book" pitchFamily="2" charset="0"/>
              <a:ea typeface="New Athena Unicode" charset="0"/>
              <a:cs typeface="New Athena Unicode"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F3317D-FB2B-4144-8175-F47E0522FB3F}"/>
                  </a:ext>
                </a:extLst>
              </p:cNvPr>
              <p:cNvSpPr txBox="1"/>
              <p:nvPr/>
            </p:nvSpPr>
            <p:spPr>
              <a:xfrm>
                <a:off x="1393518" y="1536174"/>
                <a:ext cx="9683191" cy="3928191"/>
              </a:xfrm>
              <a:prstGeom prst="rect">
                <a:avLst/>
              </a:prstGeom>
              <a:noFill/>
            </p:spPr>
            <p:txBody>
              <a:bodyPr wrap="square" rtlCol="0">
                <a:spAutoFit/>
              </a:bodyPr>
              <a:lstStyle/>
              <a:p>
                <a:r>
                  <a:rPr lang="en-CH" sz="2400" dirty="0">
                    <a:solidFill>
                      <a:schemeClr val="bg1"/>
                    </a:solidFill>
                    <a:latin typeface="Bodoni 72 Oldstyle Book" pitchFamily="2" charset="0"/>
                  </a:rPr>
                  <a:t>Einige logische Gesetze:</a:t>
                </a:r>
              </a:p>
              <a:p>
                <a:endParaRPr lang="en-CH" sz="2400" dirty="0">
                  <a:solidFill>
                    <a:schemeClr val="bg1"/>
                  </a:solidFill>
                  <a:latin typeface="Bodoni 72 Oldstyle Book" pitchFamily="2" charset="0"/>
                </a:endParaRPr>
              </a:p>
              <a:p>
                <a:r>
                  <a:rPr lang="de-DE" sz="2400" b="0" i="1" dirty="0">
                    <a:solidFill>
                      <a:schemeClr val="bg1"/>
                    </a:solidFill>
                    <a:latin typeface="Bodoni 72 Oldstyle Book" pitchFamily="2" charset="0"/>
                  </a:rPr>
                  <a:t>Modus </a:t>
                </a:r>
                <a:r>
                  <a:rPr lang="de-DE" sz="2400" b="0" i="1" dirty="0" err="1">
                    <a:solidFill>
                      <a:schemeClr val="bg1"/>
                    </a:solidFill>
                    <a:latin typeface="Bodoni 72 Oldstyle Book" pitchFamily="2" charset="0"/>
                  </a:rPr>
                  <a:t>ponens</a:t>
                </a:r>
                <a:r>
                  <a:rPr lang="de-DE" sz="2400" b="0" dirty="0">
                    <a:solidFill>
                      <a:schemeClr val="bg1"/>
                    </a:solidFill>
                  </a:rPr>
                  <a:t> 		</a:t>
                </a:r>
                <a14:m>
                  <m:oMath xmlns:m="http://schemas.openxmlformats.org/officeDocument/2006/math">
                    <m:d>
                      <m:dPr>
                        <m:ctrlPr>
                          <a:rPr lang="de-DE" sz="2400" b="0" i="1" smtClean="0">
                            <a:solidFill>
                              <a:schemeClr val="bg1"/>
                            </a:solidFill>
                            <a:latin typeface="Cambria Math" panose="02040503050406030204" pitchFamily="18" charset="0"/>
                          </a:rPr>
                        </m:ctrlPr>
                      </m:dPr>
                      <m:e>
                        <m:d>
                          <m:dPr>
                            <m:ctrlPr>
                              <a:rPr lang="de-DE" sz="2400" b="0" i="1" smtClean="0">
                                <a:solidFill>
                                  <a:schemeClr val="bg1"/>
                                </a:solidFill>
                                <a:latin typeface="Cambria Math" panose="02040503050406030204" pitchFamily="18" charset="0"/>
                              </a:rPr>
                            </m:ctrlPr>
                          </m:dPr>
                          <m:e>
                            <m:r>
                              <a:rPr lang="de-DE" sz="2400" b="0" i="1" smtClean="0">
                                <a:solidFill>
                                  <a:schemeClr val="bg1"/>
                                </a:solidFill>
                                <a:latin typeface="Cambria Math" panose="02040503050406030204" pitchFamily="18" charset="0"/>
                              </a:rPr>
                              <m:t>𝑝</m:t>
                            </m:r>
                            <m:r>
                              <a:rPr lang="de-DE" sz="2400" b="0" i="1"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𝑞</m:t>
                            </m:r>
                          </m:e>
                        </m:d>
                        <m:r>
                          <a:rPr lang="de-DE" sz="2400" b="0" i="1"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𝑝</m:t>
                        </m:r>
                      </m:e>
                    </m:d>
                    <m:r>
                      <a:rPr lang="de-DE" sz="2400" b="0" i="1"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𝑞</m:t>
                    </m:r>
                  </m:oMath>
                </a14:m>
                <a:endParaRPr lang="de-DE" sz="2400" b="0" dirty="0">
                  <a:solidFill>
                    <a:schemeClr val="bg1"/>
                  </a:solidFill>
                  <a:latin typeface="Bodoni 72 Oldstyle Book" pitchFamily="2" charset="0"/>
                  <a:ea typeface="Cambria Math" panose="02040503050406030204" pitchFamily="18" charset="0"/>
                </a:endParaRPr>
              </a:p>
              <a:p>
                <a:r>
                  <a:rPr lang="de-DE" sz="2400" i="1" dirty="0">
                    <a:solidFill>
                      <a:schemeClr val="bg1"/>
                    </a:solidFill>
                    <a:latin typeface="Bodoni 72 Oldstyle Book" pitchFamily="2" charset="0"/>
                  </a:rPr>
                  <a:t>Modus </a:t>
                </a:r>
                <a:r>
                  <a:rPr lang="de-DE" sz="2400" i="1" dirty="0" err="1">
                    <a:solidFill>
                      <a:schemeClr val="bg1"/>
                    </a:solidFill>
                    <a:latin typeface="Bodoni 72 Oldstyle Book" pitchFamily="2" charset="0"/>
                  </a:rPr>
                  <a:t>tollens</a:t>
                </a:r>
                <a:r>
                  <a:rPr lang="de-DE" sz="2400" dirty="0">
                    <a:solidFill>
                      <a:schemeClr val="bg1"/>
                    </a:solidFill>
                  </a:rPr>
                  <a:t> 		</a:t>
                </a:r>
                <a14:m>
                  <m:oMath xmlns:m="http://schemas.openxmlformats.org/officeDocument/2006/math">
                    <m:d>
                      <m:dPr>
                        <m:ctrlPr>
                          <a:rPr lang="de-DE" sz="2400" i="1" smtClean="0">
                            <a:solidFill>
                              <a:schemeClr val="bg1"/>
                            </a:solidFill>
                            <a:latin typeface="Cambria Math" panose="02040503050406030204" pitchFamily="18" charset="0"/>
                          </a:rPr>
                        </m:ctrlPr>
                      </m:dPr>
                      <m:e>
                        <m:d>
                          <m:dPr>
                            <m:ctrlPr>
                              <a:rPr lang="de-DE" sz="2400" i="1">
                                <a:solidFill>
                                  <a:schemeClr val="bg1"/>
                                </a:solidFill>
                                <a:latin typeface="Cambria Math" panose="02040503050406030204" pitchFamily="18" charset="0"/>
                              </a:rPr>
                            </m:ctrlPr>
                          </m:dPr>
                          <m:e>
                            <m:r>
                              <a:rPr lang="de-DE" sz="2400" i="1">
                                <a:solidFill>
                                  <a:schemeClr val="bg1"/>
                                </a:solidFill>
                                <a:latin typeface="Cambria Math" panose="02040503050406030204" pitchFamily="18" charset="0"/>
                              </a:rPr>
                              <m:t>𝑝</m:t>
                            </m:r>
                            <m:r>
                              <a:rPr lang="de-DE" sz="2400" i="1">
                                <a:solidFill>
                                  <a:schemeClr val="bg1"/>
                                </a:solidFill>
                                <a:latin typeface="Cambria Math" panose="02040503050406030204" pitchFamily="18" charset="0"/>
                                <a:ea typeface="Cambria Math" panose="02040503050406030204" pitchFamily="18" charset="0"/>
                              </a:rPr>
                              <m:t>→</m:t>
                            </m:r>
                            <m:r>
                              <a:rPr lang="de-DE" sz="2400" i="1">
                                <a:solidFill>
                                  <a:schemeClr val="bg1"/>
                                </a:solidFill>
                                <a:latin typeface="Cambria Math" panose="02040503050406030204" pitchFamily="18" charset="0"/>
                                <a:ea typeface="Cambria Math" panose="02040503050406030204" pitchFamily="18" charset="0"/>
                              </a:rPr>
                              <m:t>𝑞</m:t>
                            </m:r>
                          </m:e>
                        </m:d>
                        <m:r>
                          <a:rPr lang="de-DE" sz="2400" i="1">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 ¬</m:t>
                        </m:r>
                        <m:r>
                          <a:rPr lang="de-DE" sz="2400" b="0" i="1" smtClean="0">
                            <a:solidFill>
                              <a:schemeClr val="bg1"/>
                            </a:solidFill>
                            <a:latin typeface="Cambria Math" panose="02040503050406030204" pitchFamily="18" charset="0"/>
                            <a:ea typeface="Cambria Math" panose="02040503050406030204" pitchFamily="18" charset="0"/>
                          </a:rPr>
                          <m:t>𝑞</m:t>
                        </m:r>
                      </m:e>
                    </m:d>
                    <m:r>
                      <a:rPr lang="de-DE" sz="2400" i="1">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 ¬</m:t>
                    </m:r>
                    <m:r>
                      <a:rPr lang="de-DE" sz="2400" b="0" i="1" smtClean="0">
                        <a:solidFill>
                          <a:schemeClr val="bg1"/>
                        </a:solidFill>
                        <a:latin typeface="Cambria Math" panose="02040503050406030204" pitchFamily="18" charset="0"/>
                        <a:ea typeface="Cambria Math" panose="02040503050406030204" pitchFamily="18" charset="0"/>
                      </a:rPr>
                      <m:t>𝑝</m:t>
                    </m:r>
                  </m:oMath>
                </a14:m>
                <a:endParaRPr lang="de-DE" sz="2400" b="0" dirty="0">
                  <a:solidFill>
                    <a:schemeClr val="bg1"/>
                  </a:solidFill>
                  <a:ea typeface="Cambria Math" panose="02040503050406030204" pitchFamily="18" charset="0"/>
                </a:endParaRPr>
              </a:p>
              <a:p>
                <a:r>
                  <a:rPr lang="de-DE" sz="2400" i="1" dirty="0">
                    <a:solidFill>
                      <a:schemeClr val="bg1"/>
                    </a:solidFill>
                    <a:latin typeface="Bodoni 72 Oldstyle Book" pitchFamily="2" charset="0"/>
                  </a:rPr>
                  <a:t>Vereinfachung</a:t>
                </a:r>
                <a:r>
                  <a:rPr lang="de-DE" sz="2400" dirty="0">
                    <a:solidFill>
                      <a:schemeClr val="bg1"/>
                    </a:solidFill>
                  </a:rPr>
                  <a:t> 		</a:t>
                </a:r>
                <a14:m>
                  <m:oMath xmlns:m="http://schemas.openxmlformats.org/officeDocument/2006/math">
                    <m:d>
                      <m:dPr>
                        <m:ctrlPr>
                          <a:rPr lang="de-DE" sz="2400" i="1">
                            <a:solidFill>
                              <a:schemeClr val="bg1"/>
                            </a:solidFill>
                            <a:latin typeface="Cambria Math" panose="02040503050406030204" pitchFamily="18" charset="0"/>
                          </a:rPr>
                        </m:ctrlPr>
                      </m:dPr>
                      <m:e>
                        <m:r>
                          <a:rPr lang="de-DE" sz="2400" b="0" i="1" smtClean="0">
                            <a:solidFill>
                              <a:schemeClr val="bg1"/>
                            </a:solidFill>
                            <a:latin typeface="Cambria Math" panose="02040503050406030204" pitchFamily="18" charset="0"/>
                          </a:rPr>
                          <m:t>𝑝</m:t>
                        </m:r>
                        <m:r>
                          <a:rPr lang="de-DE" sz="2400" i="1">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𝑞</m:t>
                        </m:r>
                      </m:e>
                    </m:d>
                    <m:r>
                      <a:rPr lang="de-DE" sz="2400" i="1">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𝑝</m:t>
                    </m:r>
                  </m:oMath>
                </a14:m>
                <a:endParaRPr lang="de-DE" sz="2400" dirty="0">
                  <a:solidFill>
                    <a:schemeClr val="bg1"/>
                  </a:solidFill>
                  <a:latin typeface="Bodoni 72 Oldstyle Book" pitchFamily="2" charset="0"/>
                  <a:ea typeface="Cambria Math" panose="02040503050406030204" pitchFamily="18" charset="0"/>
                </a:endParaRPr>
              </a:p>
              <a:p>
                <a:r>
                  <a:rPr lang="de-DE" sz="2400" i="1" dirty="0">
                    <a:solidFill>
                      <a:schemeClr val="bg1"/>
                    </a:solidFill>
                    <a:latin typeface="Bodoni 72 Oldstyle Book" pitchFamily="2" charset="0"/>
                  </a:rPr>
                  <a:t>Addition		</a:t>
                </a:r>
                <a:r>
                  <a:rPr lang="de-DE" sz="2400" dirty="0">
                    <a:solidFill>
                      <a:schemeClr val="bg1"/>
                    </a:solidFill>
                  </a:rPr>
                  <a:t> </a:t>
                </a:r>
                <a14:m>
                  <m:oMath xmlns:m="http://schemas.openxmlformats.org/officeDocument/2006/math">
                    <m:r>
                      <a:rPr lang="de-DE" sz="2400" b="0" i="1" smtClean="0">
                        <a:solidFill>
                          <a:schemeClr val="bg1"/>
                        </a:solidFill>
                        <a:latin typeface="Cambria Math" panose="02040503050406030204" pitchFamily="18" charset="0"/>
                        <a:ea typeface="Cambria Math" panose="02040503050406030204" pitchFamily="18" charset="0"/>
                      </a:rPr>
                      <m:t>𝑝</m:t>
                    </m:r>
                    <m:r>
                      <a:rPr lang="de-DE" sz="2400" i="1">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𝑝</m:t>
                    </m:r>
                  </m:oMath>
                </a14:m>
                <a:r>
                  <a:rPr lang="de-DE" sz="2400" dirty="0">
                    <a:solidFill>
                      <a:schemeClr val="bg1"/>
                    </a:solidFill>
                    <a:ea typeface="Cambria Math" panose="02040503050406030204" pitchFamily="18" charset="0"/>
                  </a:rPr>
                  <a:t> </a:t>
                </a:r>
                <a14:m>
                  <m:oMath xmlns:m="http://schemas.openxmlformats.org/officeDocument/2006/math">
                    <m:r>
                      <a:rPr lang="de-DE" sz="2400" i="1" smtClean="0">
                        <a:solidFill>
                          <a:schemeClr val="bg1"/>
                        </a:solidFill>
                        <a:latin typeface="Cambria Math" panose="02040503050406030204" pitchFamily="18" charset="0"/>
                        <a:ea typeface="Cambria Math" panose="02040503050406030204" pitchFamily="18" charset="0"/>
                      </a:rPr>
                      <m:t>∨</m:t>
                    </m:r>
                    <m:r>
                      <a:rPr lang="de-DE" sz="2400" i="1">
                        <a:solidFill>
                          <a:schemeClr val="bg1"/>
                        </a:solidFill>
                        <a:latin typeface="Cambria Math" panose="02040503050406030204" pitchFamily="18" charset="0"/>
                        <a:ea typeface="Cambria Math" panose="02040503050406030204" pitchFamily="18" charset="0"/>
                      </a:rPr>
                      <m:t>𝑞</m:t>
                    </m:r>
                    <m:r>
                      <a:rPr lang="de-DE" sz="2400" b="0" i="1" smtClean="0">
                        <a:solidFill>
                          <a:schemeClr val="bg1"/>
                        </a:solidFill>
                        <a:latin typeface="Cambria Math" panose="02040503050406030204" pitchFamily="18" charset="0"/>
                        <a:ea typeface="Cambria Math" panose="02040503050406030204" pitchFamily="18" charset="0"/>
                      </a:rPr>
                      <m:t>)</m:t>
                    </m:r>
                  </m:oMath>
                </a14:m>
                <a:endParaRPr lang="de-DE" sz="2400" dirty="0">
                  <a:solidFill>
                    <a:schemeClr val="bg1"/>
                  </a:solidFill>
                  <a:latin typeface="Bodoni 72 Oldstyle Book" pitchFamily="2" charset="0"/>
                  <a:ea typeface="Cambria Math" panose="02040503050406030204" pitchFamily="18" charset="0"/>
                </a:endParaRPr>
              </a:p>
              <a:p>
                <a:r>
                  <a:rPr lang="de-DE" sz="2400" i="1" dirty="0">
                    <a:solidFill>
                      <a:schemeClr val="bg1"/>
                    </a:solidFill>
                    <a:latin typeface="Bodoni 72 Oldstyle Book" pitchFamily="2" charset="0"/>
                  </a:rPr>
                  <a:t>Kontraposition</a:t>
                </a:r>
                <a:r>
                  <a:rPr lang="de-DE" sz="2400" dirty="0">
                    <a:solidFill>
                      <a:schemeClr val="bg1"/>
                    </a:solidFill>
                  </a:rPr>
                  <a:t>		</a:t>
                </a:r>
                <a14:m>
                  <m:oMath xmlns:m="http://schemas.openxmlformats.org/officeDocument/2006/math">
                    <m:r>
                      <a:rPr lang="de-DE" sz="2400" b="0" i="0"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𝑝</m:t>
                    </m:r>
                    <m:r>
                      <a:rPr lang="de-DE" sz="2400" b="0" i="1"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𝑞</m:t>
                    </m:r>
                    <m:r>
                      <a:rPr lang="de-DE" sz="2400" b="0" i="1" smtClean="0">
                        <a:solidFill>
                          <a:schemeClr val="bg1"/>
                        </a:solidFill>
                        <a:latin typeface="Cambria Math" panose="02040503050406030204" pitchFamily="18" charset="0"/>
                        <a:ea typeface="Cambria Math" panose="02040503050406030204" pitchFamily="18" charset="0"/>
                      </a:rPr>
                      <m:t>)⊢(¬</m:t>
                    </m:r>
                    <m:r>
                      <a:rPr lang="de-DE" sz="2400" i="1">
                        <a:solidFill>
                          <a:schemeClr val="bg1"/>
                        </a:solidFill>
                        <a:latin typeface="Cambria Math" panose="02040503050406030204" pitchFamily="18" charset="0"/>
                        <a:ea typeface="Cambria Math" panose="02040503050406030204" pitchFamily="18" charset="0"/>
                      </a:rPr>
                      <m:t>𝑞</m:t>
                    </m:r>
                    <m:r>
                      <a:rPr lang="de-DE" sz="2400" i="1"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𝑝</m:t>
                    </m:r>
                    <m:r>
                      <a:rPr lang="de-DE" sz="2400" b="0" i="1" smtClean="0">
                        <a:solidFill>
                          <a:schemeClr val="bg1"/>
                        </a:solidFill>
                        <a:latin typeface="Cambria Math" panose="02040503050406030204" pitchFamily="18" charset="0"/>
                        <a:ea typeface="Cambria Math" panose="02040503050406030204" pitchFamily="18" charset="0"/>
                      </a:rPr>
                      <m:t>)</m:t>
                    </m:r>
                  </m:oMath>
                </a14:m>
                <a:endParaRPr lang="de-DE" sz="2400" dirty="0">
                  <a:solidFill>
                    <a:schemeClr val="bg1"/>
                  </a:solidFill>
                  <a:latin typeface="Bodoni 72 Oldstyle Book" pitchFamily="2" charset="0"/>
                  <a:ea typeface="Cambria Math" panose="02040503050406030204" pitchFamily="18" charset="0"/>
                </a:endParaRPr>
              </a:p>
              <a:p>
                <a:endParaRPr lang="de-DE" sz="2400" dirty="0">
                  <a:solidFill>
                    <a:schemeClr val="bg1"/>
                  </a:solidFill>
                  <a:latin typeface="Bodoni 72 Oldstyle Book" pitchFamily="2" charset="0"/>
                  <a:ea typeface="Cambria Math" panose="02040503050406030204" pitchFamily="18" charset="0"/>
                </a:endParaRPr>
              </a:p>
              <a:p>
                <a:endParaRPr lang="de-DE" sz="2400" dirty="0">
                  <a:solidFill>
                    <a:schemeClr val="bg1"/>
                  </a:solidFill>
                  <a:latin typeface="Bodoni 72 Oldstyle Book" pitchFamily="2" charset="0"/>
                  <a:ea typeface="Cambria Math" panose="02040503050406030204" pitchFamily="18" charset="0"/>
                </a:endParaRPr>
              </a:p>
              <a:p>
                <a:endParaRPr lang="de-DE" sz="2400" dirty="0">
                  <a:solidFill>
                    <a:schemeClr val="bg1"/>
                  </a:solidFill>
                  <a:latin typeface="Bodoni 72 Oldstyle Book" pitchFamily="2"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78F3317D-FB2B-4144-8175-F47E0522FB3F}"/>
                  </a:ext>
                </a:extLst>
              </p:cNvPr>
              <p:cNvSpPr txBox="1">
                <a:spLocks noRot="1" noChangeAspect="1" noMove="1" noResize="1" noEditPoints="1" noAdjustHandles="1" noChangeArrowheads="1" noChangeShapeType="1" noTextEdit="1"/>
              </p:cNvSpPr>
              <p:nvPr/>
            </p:nvSpPr>
            <p:spPr>
              <a:xfrm>
                <a:off x="1393518" y="1536174"/>
                <a:ext cx="9683191" cy="3928191"/>
              </a:xfrm>
              <a:prstGeom prst="rect">
                <a:avLst/>
              </a:prstGeom>
              <a:blipFill>
                <a:blip r:embed="rId2"/>
                <a:stretch>
                  <a:fillRect l="-916" t="-965"/>
                </a:stretch>
              </a:blipFill>
            </p:spPr>
            <p:txBody>
              <a:bodyPr/>
              <a:lstStyle/>
              <a:p>
                <a:r>
                  <a:rPr lang="en-CH">
                    <a:noFill/>
                  </a:rPr>
                  <a:t> </a:t>
                </a:r>
              </a:p>
            </p:txBody>
          </p:sp>
        </mc:Fallback>
      </mc:AlternateContent>
    </p:spTree>
    <p:extLst>
      <p:ext uri="{BB962C8B-B14F-4D97-AF65-F5344CB8AC3E}">
        <p14:creationId xmlns:p14="http://schemas.microsoft.com/office/powerpoint/2010/main" val="336530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42801" y="769313"/>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Schlussregel vs. Gesetz</a:t>
            </a:r>
            <a:endParaRPr lang="fr-FR" sz="2800" cap="small" dirty="0">
              <a:solidFill>
                <a:schemeClr val="bg1"/>
              </a:solidFill>
              <a:latin typeface="Bodoni 72 Oldstyle Book" pitchFamily="2" charset="0"/>
              <a:ea typeface="New Athena Unicode" charset="0"/>
              <a:cs typeface="New Athena Unicode"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F3317D-FB2B-4144-8175-F47E0522FB3F}"/>
                  </a:ext>
                </a:extLst>
              </p:cNvPr>
              <p:cNvSpPr txBox="1"/>
              <p:nvPr/>
            </p:nvSpPr>
            <p:spPr>
              <a:xfrm>
                <a:off x="1393518" y="1536174"/>
                <a:ext cx="9683191" cy="5262979"/>
              </a:xfrm>
              <a:prstGeom prst="rect">
                <a:avLst/>
              </a:prstGeom>
              <a:noFill/>
            </p:spPr>
            <p:txBody>
              <a:bodyPr wrap="square" rtlCol="0">
                <a:spAutoFit/>
              </a:bodyPr>
              <a:lstStyle/>
              <a:p>
                <a:r>
                  <a:rPr lang="en-CH" sz="2400" dirty="0">
                    <a:solidFill>
                      <a:schemeClr val="bg1"/>
                    </a:solidFill>
                    <a:latin typeface="Bodoni 72 Oldstyle Book" pitchFamily="2" charset="0"/>
                  </a:rPr>
                  <a:t>Eine logische Regel:</a:t>
                </a:r>
              </a:p>
              <a:p>
                <a:endParaRPr lang="en-CH" sz="2400" dirty="0">
                  <a:solidFill>
                    <a:schemeClr val="bg1"/>
                  </a:solidFill>
                  <a:latin typeface="Bodoni 72 Oldstyle Book" pitchFamily="2" charset="0"/>
                </a:endParaRPr>
              </a:p>
              <a:p>
                <a:r>
                  <a:rPr lang="de-DE" sz="2400" b="0" dirty="0">
                    <a:solidFill>
                      <a:schemeClr val="bg1"/>
                    </a:solidFill>
                    <a:latin typeface="Bodoni 72 Oldstyle Book" pitchFamily="2" charset="0"/>
                  </a:rPr>
                  <a:t>(1) Wenn der Mensch ein Lebewesen ist, so ist das Nicht-Lebewesen nicht Mensch, </a:t>
                </a:r>
                <a:r>
                  <a:rPr lang="de-DE" sz="2400" b="0" dirty="0">
                    <a:solidFill>
                      <a:srgbClr val="FFFF00"/>
                    </a:solidFill>
                    <a:latin typeface="Bodoni 72 Oldstyle Book" pitchFamily="2" charset="0"/>
                  </a:rPr>
                  <a:t>und so weiter in anderen Fällen auf ähnliche Weise</a:t>
                </a:r>
                <a:r>
                  <a:rPr lang="de-DE" sz="2400" b="0" i="1" dirty="0">
                    <a:solidFill>
                      <a:schemeClr val="bg1"/>
                    </a:solidFill>
                    <a:latin typeface="Bodoni 72 Oldstyle Book" pitchFamily="2" charset="0"/>
                  </a:rPr>
                  <a:t>.</a:t>
                </a:r>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a:t>
                </a:r>
                <a:r>
                  <a:rPr lang="de-DE" sz="2400" i="1" dirty="0">
                    <a:solidFill>
                      <a:schemeClr val="bg1"/>
                    </a:solidFill>
                    <a:latin typeface="Bodoni 72 Oldstyle Book" pitchFamily="2" charset="0"/>
                    <a:ea typeface="Cambria Math" panose="02040503050406030204" pitchFamily="18" charset="0"/>
                  </a:rPr>
                  <a:t>Topik</a:t>
                </a:r>
                <a:r>
                  <a:rPr lang="de-DE" sz="2400" dirty="0">
                    <a:solidFill>
                      <a:schemeClr val="bg1"/>
                    </a:solidFill>
                    <a:latin typeface="Bodoni 72 Oldstyle Book" pitchFamily="2" charset="0"/>
                    <a:ea typeface="Cambria Math" panose="02040503050406030204" pitchFamily="18" charset="0"/>
                  </a:rPr>
                  <a:t> 2.8, 113b17–19)</a:t>
                </a:r>
              </a:p>
              <a:p>
                <a:r>
                  <a:rPr lang="de-DE" sz="2400" dirty="0">
                    <a:solidFill>
                      <a:schemeClr val="bg1"/>
                    </a:solidFill>
                    <a:latin typeface="Bodoni 72 Oldstyle Book" pitchFamily="2" charset="0"/>
                  </a:rPr>
                  <a:t>(2) Wenn das Süße genau das ist, was gut ist, so ist das Nicht-Gute nicht süß</a:t>
                </a:r>
                <a:r>
                  <a:rPr lang="de-DE" sz="2400" i="1" dirty="0">
                    <a:solidFill>
                      <a:schemeClr val="bg1"/>
                    </a:solidFill>
                    <a:latin typeface="Bodoni 72 Oldstyle Book" pitchFamily="2" charset="0"/>
                  </a:rPr>
                  <a:t>.</a:t>
                </a:r>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a:t>
                </a:r>
                <a:r>
                  <a:rPr lang="de-DE" sz="2400" i="1" dirty="0">
                    <a:solidFill>
                      <a:schemeClr val="bg1"/>
                    </a:solidFill>
                    <a:latin typeface="Bodoni 72 Oldstyle Book" pitchFamily="2" charset="0"/>
                    <a:ea typeface="Cambria Math" panose="02040503050406030204" pitchFamily="18" charset="0"/>
                  </a:rPr>
                  <a:t>Topik</a:t>
                </a:r>
                <a:r>
                  <a:rPr lang="de-DE" sz="2400" dirty="0">
                    <a:solidFill>
                      <a:schemeClr val="bg1"/>
                    </a:solidFill>
                    <a:latin typeface="Bodoni 72 Oldstyle Book" pitchFamily="2" charset="0"/>
                    <a:ea typeface="Cambria Math" panose="02040503050406030204" pitchFamily="18" charset="0"/>
                  </a:rPr>
                  <a:t> 4.4, 124b8–9)</a:t>
                </a:r>
              </a:p>
              <a:p>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Vgl. </a:t>
                </a:r>
                <a:r>
                  <a:rPr lang="de-DE" sz="2400" i="1" dirty="0">
                    <a:solidFill>
                      <a:schemeClr val="bg1"/>
                    </a:solidFill>
                    <a:latin typeface="Bodoni 72 Oldstyle Book" pitchFamily="2" charset="0"/>
                  </a:rPr>
                  <a:t>Kontraposition</a:t>
                </a:r>
                <a:r>
                  <a:rPr lang="de-DE" sz="2400" dirty="0">
                    <a:solidFill>
                      <a:schemeClr val="bg1"/>
                    </a:solidFill>
                  </a:rPr>
                  <a:t>		</a:t>
                </a:r>
                <a14:m>
                  <m:oMath xmlns:m="http://schemas.openxmlformats.org/officeDocument/2006/math">
                    <m:r>
                      <a:rPr lang="de-DE" sz="2400">
                        <a:solidFill>
                          <a:schemeClr val="bg1"/>
                        </a:solidFill>
                        <a:latin typeface="Cambria Math" panose="02040503050406030204" pitchFamily="18" charset="0"/>
                        <a:ea typeface="Cambria Math" panose="02040503050406030204" pitchFamily="18" charset="0"/>
                      </a:rPr>
                      <m:t>(</m:t>
                    </m:r>
                    <m:r>
                      <a:rPr lang="de-DE" sz="2400" i="1">
                        <a:solidFill>
                          <a:schemeClr val="bg1"/>
                        </a:solidFill>
                        <a:latin typeface="Cambria Math" panose="02040503050406030204" pitchFamily="18" charset="0"/>
                        <a:ea typeface="Cambria Math" panose="02040503050406030204" pitchFamily="18" charset="0"/>
                      </a:rPr>
                      <m:t>𝑝</m:t>
                    </m:r>
                    <m:r>
                      <a:rPr lang="de-DE" sz="2400" i="1">
                        <a:solidFill>
                          <a:schemeClr val="bg1"/>
                        </a:solidFill>
                        <a:latin typeface="Cambria Math" panose="02040503050406030204" pitchFamily="18" charset="0"/>
                        <a:ea typeface="Cambria Math" panose="02040503050406030204" pitchFamily="18" charset="0"/>
                      </a:rPr>
                      <m:t>→</m:t>
                    </m:r>
                    <m:r>
                      <a:rPr lang="de-DE" sz="2400" i="1">
                        <a:solidFill>
                          <a:schemeClr val="bg1"/>
                        </a:solidFill>
                        <a:latin typeface="Cambria Math" panose="02040503050406030204" pitchFamily="18" charset="0"/>
                        <a:ea typeface="Cambria Math" panose="02040503050406030204" pitchFamily="18" charset="0"/>
                      </a:rPr>
                      <m:t>𝑞</m:t>
                    </m:r>
                    <m:r>
                      <a:rPr lang="de-DE" sz="2400" i="1">
                        <a:solidFill>
                          <a:schemeClr val="bg1"/>
                        </a:solidFill>
                        <a:latin typeface="Cambria Math" panose="02040503050406030204" pitchFamily="18" charset="0"/>
                        <a:ea typeface="Cambria Math" panose="02040503050406030204" pitchFamily="18" charset="0"/>
                      </a:rPr>
                      <m:t>)⊢(¬</m:t>
                    </m:r>
                    <m:r>
                      <a:rPr lang="de-DE" sz="2400" i="1">
                        <a:solidFill>
                          <a:schemeClr val="bg1"/>
                        </a:solidFill>
                        <a:latin typeface="Cambria Math" panose="02040503050406030204" pitchFamily="18" charset="0"/>
                        <a:ea typeface="Cambria Math" panose="02040503050406030204" pitchFamily="18" charset="0"/>
                      </a:rPr>
                      <m:t>𝑞</m:t>
                    </m:r>
                    <m:r>
                      <a:rPr lang="de-DE" sz="2400" i="1">
                        <a:solidFill>
                          <a:schemeClr val="bg1"/>
                        </a:solidFill>
                        <a:latin typeface="Cambria Math" panose="02040503050406030204" pitchFamily="18" charset="0"/>
                        <a:ea typeface="Cambria Math" panose="02040503050406030204" pitchFamily="18" charset="0"/>
                      </a:rPr>
                      <m:t>→¬</m:t>
                    </m:r>
                    <m:r>
                      <a:rPr lang="de-DE" sz="2400" i="1">
                        <a:solidFill>
                          <a:schemeClr val="bg1"/>
                        </a:solidFill>
                        <a:latin typeface="Cambria Math" panose="02040503050406030204" pitchFamily="18" charset="0"/>
                        <a:ea typeface="Cambria Math" panose="02040503050406030204" pitchFamily="18" charset="0"/>
                      </a:rPr>
                      <m:t>𝑝</m:t>
                    </m:r>
                    <m:r>
                      <a:rPr lang="de-DE" sz="2400" i="1">
                        <a:solidFill>
                          <a:schemeClr val="bg1"/>
                        </a:solidFill>
                        <a:latin typeface="Cambria Math" panose="02040503050406030204" pitchFamily="18" charset="0"/>
                        <a:ea typeface="Cambria Math" panose="02040503050406030204" pitchFamily="18" charset="0"/>
                      </a:rPr>
                      <m:t>)</m:t>
                    </m:r>
                  </m:oMath>
                </a14:m>
                <a:endParaRPr lang="de-DE" sz="2400" dirty="0">
                  <a:solidFill>
                    <a:schemeClr val="bg1"/>
                  </a:solidFill>
                  <a:latin typeface="Bodoni 72 Oldstyle Book" pitchFamily="2" charset="0"/>
                  <a:ea typeface="Cambria Math" panose="02040503050406030204" pitchFamily="18" charset="0"/>
                </a:endParaRPr>
              </a:p>
              <a:p>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Dazu </a:t>
                </a:r>
                <a:r>
                  <a:rPr lang="en-GB" sz="2400" dirty="0" err="1">
                    <a:solidFill>
                      <a:schemeClr val="bg1"/>
                    </a:solidFill>
                    <a:latin typeface="Bodoni 72 Oldstyle Book" pitchFamily="2" charset="0"/>
                  </a:rPr>
                  <a:t>Bocheński</a:t>
                </a:r>
                <a:r>
                  <a:rPr lang="en-GB" sz="2400" dirty="0">
                    <a:solidFill>
                      <a:schemeClr val="bg1"/>
                    </a:solidFill>
                    <a:latin typeface="Bodoni 72 Oldstyle Book" pitchFamily="2" charset="0"/>
                  </a:rPr>
                  <a:t> 1956, 105: “Man </a:t>
                </a:r>
                <a:r>
                  <a:rPr lang="en-GB" sz="2400" dirty="0" err="1">
                    <a:solidFill>
                      <a:schemeClr val="bg1"/>
                    </a:solidFill>
                    <a:latin typeface="Bodoni 72 Oldstyle Book" pitchFamily="2" charset="0"/>
                  </a:rPr>
                  <a:t>bemerke</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daß</a:t>
                </a:r>
                <a:r>
                  <a:rPr lang="en-GB" sz="2400" dirty="0">
                    <a:solidFill>
                      <a:schemeClr val="bg1"/>
                    </a:solidFill>
                    <a:latin typeface="Bodoni 72 Oldstyle Book" pitchFamily="2" charset="0"/>
                  </a:rPr>
                  <a:t> der </a:t>
                </a:r>
                <a:r>
                  <a:rPr lang="en-GB" sz="2400" dirty="0" err="1">
                    <a:solidFill>
                      <a:schemeClr val="bg1"/>
                    </a:solidFill>
                    <a:latin typeface="Bodoni 72 Oldstyle Book" pitchFamily="2" charset="0"/>
                  </a:rPr>
                  <a:t>Quantor</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hier</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wegfällt</a:t>
                </a:r>
                <a:r>
                  <a:rPr lang="en-GB" sz="2400" dirty="0">
                    <a:solidFill>
                      <a:schemeClr val="bg1"/>
                    </a:solidFill>
                    <a:latin typeface="Bodoni 72 Oldstyle Book" pitchFamily="2" charset="0"/>
                  </a:rPr>
                  <a:t>: es </a:t>
                </a:r>
                <a:r>
                  <a:rPr lang="en-GB" sz="2400" dirty="0" err="1">
                    <a:solidFill>
                      <a:schemeClr val="bg1"/>
                    </a:solidFill>
                    <a:latin typeface="Bodoni 72 Oldstyle Book" pitchFamily="2" charset="0"/>
                  </a:rPr>
                  <a:t>handelt</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sich</a:t>
                </a:r>
                <a:r>
                  <a:rPr lang="en-GB" sz="2400" dirty="0">
                    <a:solidFill>
                      <a:schemeClr val="bg1"/>
                    </a:solidFill>
                    <a:latin typeface="Bodoni 72 Oldstyle Book" pitchFamily="2" charset="0"/>
                  </a:rPr>
                  <a:t> also </a:t>
                </a:r>
                <a:r>
                  <a:rPr lang="en-GB" sz="2400" dirty="0" err="1">
                    <a:solidFill>
                      <a:schemeClr val="bg1"/>
                    </a:solidFill>
                    <a:latin typeface="Bodoni 72 Oldstyle Book" pitchFamily="2" charset="0"/>
                  </a:rPr>
                  <a:t>hier</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nicht</a:t>
                </a:r>
                <a:r>
                  <a:rPr lang="en-GB" sz="2400" dirty="0">
                    <a:solidFill>
                      <a:schemeClr val="bg1"/>
                    </a:solidFill>
                    <a:latin typeface="Bodoni 72 Oldstyle Book" pitchFamily="2" charset="0"/>
                  </a:rPr>
                  <a:t> um </a:t>
                </a:r>
                <a:r>
                  <a:rPr lang="en-GB" sz="2400" dirty="0" err="1">
                    <a:solidFill>
                      <a:schemeClr val="bg1"/>
                    </a:solidFill>
                    <a:latin typeface="Bodoni 72 Oldstyle Book" pitchFamily="2" charset="0"/>
                  </a:rPr>
                  <a:t>Kontrapositionen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im</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gewöhnlichen</a:t>
                </a:r>
                <a:r>
                  <a:rPr lang="en-GB" sz="2400" dirty="0">
                    <a:solidFill>
                      <a:schemeClr val="bg1"/>
                    </a:solidFill>
                    <a:latin typeface="Bodoni 72 Oldstyle Book" pitchFamily="2" charset="0"/>
                  </a:rPr>
                  <a:t> </a:t>
                </a:r>
                <a:r>
                  <a:rPr lang="en-GB" sz="2400" dirty="0" err="1">
                    <a:solidFill>
                      <a:schemeClr val="bg1"/>
                    </a:solidFill>
                    <a:latin typeface="Bodoni 72 Oldstyle Book" pitchFamily="2" charset="0"/>
                  </a:rPr>
                  <a:t>Sinne</a:t>
                </a:r>
                <a:r>
                  <a:rPr lang="en-GB" sz="2400" dirty="0">
                    <a:solidFill>
                      <a:schemeClr val="bg1"/>
                    </a:solidFill>
                    <a:latin typeface="Bodoni 72 Oldstyle Book" pitchFamily="2" charset="0"/>
                  </a:rPr>
                  <a:t> des </a:t>
                </a:r>
                <a:r>
                  <a:rPr lang="en-GB" sz="2400" dirty="0" err="1">
                    <a:solidFill>
                      <a:schemeClr val="bg1"/>
                    </a:solidFill>
                    <a:latin typeface="Bodoni 72 Oldstyle Book" pitchFamily="2" charset="0"/>
                  </a:rPr>
                  <a:t>Wortes</a:t>
                </a:r>
                <a:r>
                  <a:rPr lang="en-GB" sz="2400" dirty="0">
                    <a:solidFill>
                      <a:schemeClr val="bg1"/>
                    </a:solidFill>
                    <a:latin typeface="Bodoni 72 Oldstyle Book" pitchFamily="2" charset="0"/>
                  </a:rPr>
                  <a:t>“.</a:t>
                </a:r>
                <a:endParaRPr lang="de-DE" sz="2400" dirty="0">
                  <a:solidFill>
                    <a:schemeClr val="bg1"/>
                  </a:solidFill>
                  <a:latin typeface="Bodoni 72 Oldstyle Book" pitchFamily="2" charset="0"/>
                  <a:ea typeface="Cambria Math" panose="02040503050406030204" pitchFamily="18" charset="0"/>
                </a:endParaRPr>
              </a:p>
              <a:p>
                <a:endParaRPr lang="de-DE" sz="2400" dirty="0">
                  <a:solidFill>
                    <a:schemeClr val="bg1"/>
                  </a:solidFill>
                  <a:latin typeface="Bodoni 72 Oldstyle Book" pitchFamily="2"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78F3317D-FB2B-4144-8175-F47E0522FB3F}"/>
                  </a:ext>
                </a:extLst>
              </p:cNvPr>
              <p:cNvSpPr txBox="1">
                <a:spLocks noRot="1" noChangeAspect="1" noMove="1" noResize="1" noEditPoints="1" noAdjustHandles="1" noChangeArrowheads="1" noChangeShapeType="1" noTextEdit="1"/>
              </p:cNvSpPr>
              <p:nvPr/>
            </p:nvSpPr>
            <p:spPr>
              <a:xfrm>
                <a:off x="1393518" y="1536174"/>
                <a:ext cx="9683191" cy="5262979"/>
              </a:xfrm>
              <a:prstGeom prst="rect">
                <a:avLst/>
              </a:prstGeom>
              <a:blipFill>
                <a:blip r:embed="rId2"/>
                <a:stretch>
                  <a:fillRect l="-916" t="-721" r="-785"/>
                </a:stretch>
              </a:blipFill>
            </p:spPr>
            <p:txBody>
              <a:bodyPr/>
              <a:lstStyle/>
              <a:p>
                <a:r>
                  <a:rPr lang="en-CH">
                    <a:noFill/>
                  </a:rPr>
                  <a:t> </a:t>
                </a:r>
              </a:p>
            </p:txBody>
          </p:sp>
        </mc:Fallback>
      </mc:AlternateContent>
    </p:spTree>
    <p:extLst>
      <p:ext uri="{BB962C8B-B14F-4D97-AF65-F5344CB8AC3E}">
        <p14:creationId xmlns:p14="http://schemas.microsoft.com/office/powerpoint/2010/main" val="17676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322505"/>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Der  Ort</a:t>
            </a:r>
            <a:r>
              <a:rPr lang="el-GR" sz="2800" cap="small" dirty="0">
                <a:solidFill>
                  <a:schemeClr val="bg1"/>
                </a:solidFill>
                <a:latin typeface="Bodoni 72 Oldstyle Book" pitchFamily="2" charset="0"/>
                <a:ea typeface="New Athena Unicode" charset="0"/>
                <a:cs typeface="New Athena Unicode" charset="0"/>
              </a:rPr>
              <a:t> </a:t>
            </a:r>
            <a:r>
              <a:rPr lang="el-GR" sz="2800" cap="small" dirty="0">
                <a:solidFill>
                  <a:schemeClr val="bg1"/>
                </a:solidFill>
                <a:latin typeface="New Athena Unicode" pitchFamily="2" charset="77"/>
                <a:ea typeface="New Athena Unicode" pitchFamily="2" charset="77"/>
                <a:cs typeface="New Athena Unicode" charset="0"/>
              </a:rPr>
              <a:t>(τόπος)</a:t>
            </a:r>
            <a:endParaRPr lang="fr-FR" sz="2800" cap="small" dirty="0">
              <a:solidFill>
                <a:schemeClr val="bg1"/>
              </a:solidFill>
              <a:latin typeface="New Athena Unicode" pitchFamily="2" charset="77"/>
              <a:ea typeface="New Athena Unicode" pitchFamily="2" charset="77"/>
              <a:cs typeface="New Athena Unicode"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F3317D-FB2B-4144-8175-F47E0522FB3F}"/>
                  </a:ext>
                </a:extLst>
              </p:cNvPr>
              <p:cNvSpPr txBox="1"/>
              <p:nvPr/>
            </p:nvSpPr>
            <p:spPr>
              <a:xfrm>
                <a:off x="1254402" y="856357"/>
                <a:ext cx="9683191" cy="6001643"/>
              </a:xfrm>
              <a:prstGeom prst="rect">
                <a:avLst/>
              </a:prstGeom>
              <a:noFill/>
            </p:spPr>
            <p:txBody>
              <a:bodyPr wrap="square" rtlCol="0">
                <a:spAutoFit/>
              </a:bodyPr>
              <a:lstStyle/>
              <a:p>
                <a:r>
                  <a:rPr lang="en-CH" sz="2400" dirty="0">
                    <a:solidFill>
                      <a:schemeClr val="bg1"/>
                    </a:solidFill>
                    <a:latin typeface="Bodoni 72 Oldstyle Book" pitchFamily="2" charset="0"/>
                  </a:rPr>
                  <a:t>Element und Ort </a:t>
                </a:r>
                <a:r>
                  <a:rPr lang="en-CH" sz="2400" dirty="0">
                    <a:solidFill>
                      <a:schemeClr val="bg1"/>
                    </a:solidFill>
                    <a:latin typeface="New Athena Unicode" pitchFamily="2" charset="77"/>
                    <a:ea typeface="New Athena Unicode" pitchFamily="2" charset="77"/>
                  </a:rPr>
                  <a:t>(</a:t>
                </a:r>
                <a:r>
                  <a:rPr lang="el-GR" sz="2400" dirty="0">
                    <a:solidFill>
                      <a:schemeClr val="bg1"/>
                    </a:solidFill>
                    <a:latin typeface="New Athena Unicode" pitchFamily="2" charset="77"/>
                    <a:ea typeface="New Athena Unicode" pitchFamily="2" charset="77"/>
                  </a:rPr>
                  <a:t>τόπος</a:t>
                </a:r>
                <a:r>
                  <a:rPr lang="en-CH" sz="2400" dirty="0">
                    <a:solidFill>
                      <a:schemeClr val="bg1"/>
                    </a:solidFill>
                    <a:latin typeface="New Athena Unicode" pitchFamily="2" charset="77"/>
                    <a:ea typeface="New Athena Unicode" pitchFamily="2" charset="77"/>
                  </a:rPr>
                  <a:t>)</a:t>
                </a:r>
                <a:r>
                  <a:rPr lang="en-CH" sz="2400" dirty="0">
                    <a:solidFill>
                      <a:schemeClr val="bg1"/>
                    </a:solidFill>
                    <a:latin typeface="Bodoni 72 Oldstyle Book" pitchFamily="2" charset="0"/>
                    <a:ea typeface="New Athena Unicode" pitchFamily="2" charset="77"/>
                  </a:rPr>
                  <a:t> sind das, worunter viele Enthymemen fallen (</a:t>
                </a:r>
                <a:r>
                  <a:rPr lang="en-CH" sz="2400" i="1" dirty="0">
                    <a:solidFill>
                      <a:schemeClr val="bg1"/>
                    </a:solidFill>
                    <a:latin typeface="Bodoni 72 Oldstyle Book" pitchFamily="2" charset="0"/>
                    <a:ea typeface="New Athena Unicode" pitchFamily="2" charset="77"/>
                  </a:rPr>
                  <a:t>Rhet</a:t>
                </a:r>
                <a:r>
                  <a:rPr lang="en-CH" sz="2400" dirty="0">
                    <a:solidFill>
                      <a:schemeClr val="bg1"/>
                    </a:solidFill>
                    <a:latin typeface="Bodoni 72 Oldstyle Book" pitchFamily="2" charset="0"/>
                    <a:ea typeface="New Athena Unicode" pitchFamily="2" charset="77"/>
                  </a:rPr>
                  <a:t>. 2.26, 1403a17–18) </a:t>
                </a:r>
              </a:p>
              <a:p>
                <a:endParaRPr lang="en-CH" sz="2400" dirty="0">
                  <a:solidFill>
                    <a:schemeClr val="bg1"/>
                  </a:solidFill>
                  <a:latin typeface="Bodoni 72 Oldstyle Book" pitchFamily="2" charset="0"/>
                </a:endParaRPr>
              </a:p>
              <a:p>
                <a:r>
                  <a:rPr lang="de-DE" sz="2400" b="0" dirty="0">
                    <a:solidFill>
                      <a:schemeClr val="bg1"/>
                    </a:solidFill>
                    <a:latin typeface="Bodoni 72 Oldstyle Book" pitchFamily="2" charset="0"/>
                  </a:rPr>
                  <a:t>„Für einen bejahenden Zielsatz </a:t>
                </a:r>
                <a:r>
                  <a:rPr lang="de-DE" sz="2400" b="0" i="1" dirty="0">
                    <a:solidFill>
                      <a:schemeClr val="bg1"/>
                    </a:solidFill>
                    <a:latin typeface="Bodoni 72 Oldstyle Book" pitchFamily="2" charset="0"/>
                  </a:rPr>
                  <a:t>p</a:t>
                </a:r>
                <a:r>
                  <a:rPr lang="de-DE" sz="2400" b="0" dirty="0">
                    <a:solidFill>
                      <a:schemeClr val="bg1"/>
                    </a:solidFill>
                    <a:latin typeface="Bodoni 72 Oldstyle Book" pitchFamily="2" charset="0"/>
                  </a:rPr>
                  <a:t>, aristotelisch gesprochen zum Etablieren </a:t>
                </a:r>
                <a:r>
                  <a:rPr lang="de-DE" sz="2400" b="0" dirty="0">
                    <a:solidFill>
                      <a:schemeClr val="bg1"/>
                    </a:solidFill>
                    <a:latin typeface="New Athena Unicode" pitchFamily="2" charset="77"/>
                    <a:ea typeface="New Athena Unicode" pitchFamily="2" charset="77"/>
                  </a:rPr>
                  <a:t>(</a:t>
                </a:r>
                <a:r>
                  <a:rPr lang="el-GR" sz="2400" b="0" dirty="0" err="1">
                    <a:solidFill>
                      <a:schemeClr val="bg1"/>
                    </a:solidFill>
                    <a:latin typeface="New Athena Unicode" pitchFamily="2" charset="77"/>
                    <a:ea typeface="New Athena Unicode" pitchFamily="2" charset="77"/>
                  </a:rPr>
                  <a:t>κατασκευάζειν</a:t>
                </a:r>
                <a:r>
                  <a:rPr lang="de-DE" sz="2400" b="0" dirty="0">
                    <a:solidFill>
                      <a:schemeClr val="bg1"/>
                    </a:solidFill>
                    <a:latin typeface="New Athena Unicode" pitchFamily="2" charset="77"/>
                    <a:ea typeface="New Athena Unicode" pitchFamily="2" charset="77"/>
                  </a:rPr>
                  <a:t>)</a:t>
                </a:r>
                <a:r>
                  <a:rPr lang="de-DE" sz="2400" b="0" dirty="0">
                    <a:solidFill>
                      <a:schemeClr val="bg1"/>
                    </a:solidFill>
                    <a:latin typeface="Bodoni 72 Oldstyle Book" pitchFamily="2" charset="0"/>
                  </a:rPr>
                  <a:t> von </a:t>
                </a:r>
                <a:r>
                  <a:rPr lang="de-DE" sz="2400" b="0" i="1" dirty="0">
                    <a:solidFill>
                      <a:schemeClr val="bg1"/>
                    </a:solidFill>
                    <a:latin typeface="Bodoni 72 Oldstyle Book" pitchFamily="2" charset="0"/>
                  </a:rPr>
                  <a:t>p</a:t>
                </a:r>
                <a:r>
                  <a:rPr lang="de-DE" sz="2400" b="0" dirty="0">
                    <a:solidFill>
                      <a:schemeClr val="bg1"/>
                    </a:solidFill>
                    <a:latin typeface="Bodoni 72 Oldstyle Book" pitchFamily="2" charset="0"/>
                  </a:rPr>
                  <a:t>, benötigt der Argumentierende einen Satz </a:t>
                </a:r>
                <a:r>
                  <a:rPr lang="de-DE" sz="2400" b="0" i="1" dirty="0">
                    <a:solidFill>
                      <a:schemeClr val="bg1"/>
                    </a:solidFill>
                    <a:latin typeface="Bodoni 72 Oldstyle Book" pitchFamily="2" charset="0"/>
                  </a:rPr>
                  <a:t>p‘</a:t>
                </a:r>
                <a:r>
                  <a:rPr lang="de-DE" sz="2400" b="0" dirty="0">
                    <a:solidFill>
                      <a:schemeClr val="bg1"/>
                    </a:solidFill>
                    <a:latin typeface="Bodoni 72 Oldstyle Book" pitchFamily="2" charset="0"/>
                  </a:rPr>
                  <a:t>, der eine hinreichende Bedingung für p darstellt; für einen verneinenden Zielsatz </a:t>
                </a:r>
                <a14:m>
                  <m:oMath xmlns:m="http://schemas.openxmlformats.org/officeDocument/2006/math">
                    <m:r>
                      <a:rPr lang="de-DE" sz="2400" b="0" i="1" smtClean="0">
                        <a:solidFill>
                          <a:schemeClr val="bg1"/>
                        </a:solidFill>
                        <a:latin typeface="Cambria Math" panose="02040503050406030204" pitchFamily="18" charset="0"/>
                        <a:ea typeface="Cambria Math" panose="02040503050406030204" pitchFamily="18" charset="0"/>
                      </a:rPr>
                      <m:t>¬</m:t>
                    </m:r>
                    <m:r>
                      <a:rPr lang="de-DE" sz="2400" b="0" i="1" smtClean="0">
                        <a:solidFill>
                          <a:schemeClr val="bg1"/>
                        </a:solidFill>
                        <a:latin typeface="Cambria Math" panose="02040503050406030204" pitchFamily="18" charset="0"/>
                        <a:ea typeface="Cambria Math" panose="02040503050406030204" pitchFamily="18" charset="0"/>
                      </a:rPr>
                      <m:t>𝑝</m:t>
                    </m:r>
                  </m:oMath>
                </a14:m>
                <a:r>
                  <a:rPr lang="de-DE" sz="2400" b="0" dirty="0">
                    <a:solidFill>
                      <a:schemeClr val="bg1"/>
                    </a:solidFill>
                    <a:latin typeface="Bodoni 72 Oldstyle Book" pitchFamily="2" charset="0"/>
                  </a:rPr>
                  <a:t>, d.h. zum Aufheben </a:t>
                </a:r>
                <a:r>
                  <a:rPr lang="de-DE" sz="2400" b="0" dirty="0">
                    <a:solidFill>
                      <a:schemeClr val="bg1"/>
                    </a:solidFill>
                    <a:latin typeface="New Athena Unicode" pitchFamily="2" charset="77"/>
                    <a:ea typeface="New Athena Unicode" pitchFamily="2" charset="77"/>
                  </a:rPr>
                  <a:t>(</a:t>
                </a:r>
                <a:r>
                  <a:rPr lang="de-DE" sz="2400" b="0" dirty="0" err="1">
                    <a:solidFill>
                      <a:schemeClr val="bg1"/>
                    </a:solidFill>
                    <a:latin typeface="New Athena Unicode" pitchFamily="2" charset="77"/>
                    <a:ea typeface="New Athena Unicode" pitchFamily="2" charset="77"/>
                  </a:rPr>
                  <a:t>ἀ</a:t>
                </a:r>
                <a:r>
                  <a:rPr lang="el-GR" sz="2400" b="0" dirty="0" err="1">
                    <a:solidFill>
                      <a:schemeClr val="bg1"/>
                    </a:solidFill>
                    <a:latin typeface="New Athena Unicode" pitchFamily="2" charset="77"/>
                    <a:ea typeface="New Athena Unicode" pitchFamily="2" charset="77"/>
                  </a:rPr>
                  <a:t>νασκευάζειν</a:t>
                </a:r>
                <a:r>
                  <a:rPr lang="de-DE" sz="2400" b="0" dirty="0">
                    <a:solidFill>
                      <a:schemeClr val="bg1"/>
                    </a:solidFill>
                    <a:latin typeface="New Athena Unicode" pitchFamily="2" charset="77"/>
                    <a:ea typeface="New Athena Unicode" pitchFamily="2" charset="77"/>
                  </a:rPr>
                  <a:t>)</a:t>
                </a:r>
                <a:r>
                  <a:rPr lang="de-DE" sz="2400" b="0" dirty="0">
                    <a:solidFill>
                      <a:schemeClr val="bg1"/>
                    </a:solidFill>
                    <a:latin typeface="Bodoni 72 Oldstyle Book" pitchFamily="2" charset="0"/>
                  </a:rPr>
                  <a:t> von </a:t>
                </a:r>
                <a:r>
                  <a:rPr lang="de-DE" sz="2400" b="0" i="1" dirty="0">
                    <a:solidFill>
                      <a:schemeClr val="bg1"/>
                    </a:solidFill>
                    <a:latin typeface="Bodoni 72 Oldstyle Book" pitchFamily="2" charset="0"/>
                  </a:rPr>
                  <a:t>p</a:t>
                </a:r>
                <a:r>
                  <a:rPr lang="de-DE" sz="2400" b="0" dirty="0">
                    <a:solidFill>
                      <a:schemeClr val="bg1"/>
                    </a:solidFill>
                    <a:latin typeface="Bodoni 72 Oldstyle Book" pitchFamily="2" charset="0"/>
                  </a:rPr>
                  <a:t>, benötigt der Argumentierende einen </a:t>
                </a:r>
                <a:r>
                  <a:rPr lang="de-DE" sz="2400" dirty="0">
                    <a:solidFill>
                      <a:schemeClr val="bg1"/>
                    </a:solidFill>
                    <a:latin typeface="Bodoni 72 Oldstyle Book" pitchFamily="2" charset="0"/>
                  </a:rPr>
                  <a:t>Satz p‘, der eine notwendige Bedingung für </a:t>
                </a:r>
                <a:r>
                  <a:rPr lang="de-DE" sz="2400" i="1" dirty="0">
                    <a:solidFill>
                      <a:schemeClr val="bg1"/>
                    </a:solidFill>
                    <a:latin typeface="Bodoni 72 Oldstyle Book" pitchFamily="2" charset="0"/>
                  </a:rPr>
                  <a:t>p</a:t>
                </a:r>
                <a:r>
                  <a:rPr lang="de-DE" sz="2400" dirty="0">
                    <a:solidFill>
                      <a:schemeClr val="bg1"/>
                    </a:solidFill>
                    <a:latin typeface="Bodoni 72 Oldstyle Book" pitchFamily="2" charset="0"/>
                  </a:rPr>
                  <a:t> darstellt, so dass die Negation von </a:t>
                </a:r>
                <a:r>
                  <a:rPr lang="de-DE" sz="2400" i="1" dirty="0">
                    <a:solidFill>
                      <a:schemeClr val="bg1"/>
                    </a:solidFill>
                    <a:latin typeface="Bodoni 72 Oldstyle Book" pitchFamily="2" charset="0"/>
                  </a:rPr>
                  <a:t>p</a:t>
                </a:r>
                <a:r>
                  <a:rPr lang="de-DE" sz="2400" dirty="0">
                    <a:solidFill>
                      <a:schemeClr val="bg1"/>
                    </a:solidFill>
                    <a:latin typeface="Bodoni 72 Oldstyle Book" pitchFamily="2" charset="0"/>
                  </a:rPr>
                  <a:t> als Prämisse verwendbar ist. Dem Topos ist nun zu entnehmen, wie aus dem zur Diskussion stehenden Satz p durch Umformung ein Satz </a:t>
                </a:r>
                <a:r>
                  <a:rPr lang="de-DE" sz="2400" i="1" dirty="0">
                    <a:solidFill>
                      <a:schemeClr val="bg1"/>
                    </a:solidFill>
                    <a:latin typeface="Bodoni 72 Oldstyle Book" pitchFamily="2" charset="0"/>
                  </a:rPr>
                  <a:t>p‘</a:t>
                </a:r>
                <a:r>
                  <a:rPr lang="de-DE" sz="2400" dirty="0">
                    <a:solidFill>
                      <a:schemeClr val="bg1"/>
                    </a:solidFill>
                    <a:latin typeface="Bodoni 72 Oldstyle Book" pitchFamily="2" charset="0"/>
                  </a:rPr>
                  <a:t> zu bilden ist, der in dem je nach Argumentationsziel benötigten Implikationsverhältnis steht, d.h. eine notwendige oder hinreichende Bedingung für </a:t>
                </a:r>
                <a:r>
                  <a:rPr lang="de-DE" sz="2400" i="1" dirty="0">
                    <a:solidFill>
                      <a:schemeClr val="bg1"/>
                    </a:solidFill>
                    <a:latin typeface="Bodoni 72 Oldstyle Book" pitchFamily="2" charset="0"/>
                  </a:rPr>
                  <a:t>p</a:t>
                </a:r>
                <a:r>
                  <a:rPr lang="de-DE" sz="2400" dirty="0">
                    <a:solidFill>
                      <a:schemeClr val="bg1"/>
                    </a:solidFill>
                    <a:latin typeface="Bodoni 72 Oldstyle Book" pitchFamily="2" charset="0"/>
                  </a:rPr>
                  <a:t>.“ </a:t>
                </a:r>
              </a:p>
              <a:p>
                <a:endParaRPr lang="de-DE" sz="2400" dirty="0">
                  <a:solidFill>
                    <a:schemeClr val="bg1"/>
                  </a:solidFill>
                  <a:latin typeface="Bodoni 72 Oldstyle Book" pitchFamily="2" charset="0"/>
                  <a:ea typeface="Cambria Math" panose="02040503050406030204" pitchFamily="18" charset="0"/>
                </a:endParaRPr>
              </a:p>
              <a:p>
                <a:r>
                  <a:rPr lang="de-DE" sz="2400" dirty="0">
                    <a:solidFill>
                      <a:schemeClr val="bg1"/>
                    </a:solidFill>
                    <a:latin typeface="Bodoni 72 Oldstyle Book" pitchFamily="2" charset="0"/>
                    <a:ea typeface="Cambria Math" panose="02040503050406030204" pitchFamily="18" charset="0"/>
                  </a:rPr>
                  <a:t>Oliver </a:t>
                </a:r>
                <a:r>
                  <a:rPr lang="de-DE" sz="2400" dirty="0" err="1">
                    <a:solidFill>
                      <a:schemeClr val="bg1"/>
                    </a:solidFill>
                    <a:latin typeface="Bodoni 72 Oldstyle Book" pitchFamily="2" charset="0"/>
                    <a:ea typeface="Cambria Math" panose="02040503050406030204" pitchFamily="18" charset="0"/>
                  </a:rPr>
                  <a:t>Primavesi</a:t>
                </a:r>
                <a:r>
                  <a:rPr lang="de-DE" sz="2400" dirty="0">
                    <a:solidFill>
                      <a:schemeClr val="bg1"/>
                    </a:solidFill>
                    <a:latin typeface="Bodoni 72 Oldstyle Book" pitchFamily="2" charset="0"/>
                    <a:ea typeface="Cambria Math" panose="02040503050406030204" pitchFamily="18" charset="0"/>
                  </a:rPr>
                  <a:t>, „Topik: Topos“, in: </a:t>
                </a:r>
                <a:r>
                  <a:rPr lang="de-DE" sz="2400" i="1" dirty="0">
                    <a:solidFill>
                      <a:schemeClr val="bg1"/>
                    </a:solidFill>
                    <a:latin typeface="Bodoni 72 Oldstyle Book" pitchFamily="2" charset="0"/>
                    <a:ea typeface="Cambria Math" panose="02040503050406030204" pitchFamily="18" charset="0"/>
                  </a:rPr>
                  <a:t>Historisches Wörterbuch der Philosophie</a:t>
                </a:r>
                <a:r>
                  <a:rPr lang="de-DE" sz="2400" dirty="0">
                    <a:solidFill>
                      <a:schemeClr val="bg1"/>
                    </a:solidFill>
                    <a:latin typeface="Bodoni 72 Oldstyle Book" pitchFamily="2" charset="0"/>
                    <a:ea typeface="Cambria Math" panose="02040503050406030204" pitchFamily="18" charset="0"/>
                  </a:rPr>
                  <a:t>, Band 10: St-T (Basel: Schwabe Verlag 1998),  1264–1265.</a:t>
                </a:r>
              </a:p>
              <a:p>
                <a:endParaRPr lang="de-DE" sz="2400" dirty="0">
                  <a:solidFill>
                    <a:schemeClr val="bg1"/>
                  </a:solidFill>
                  <a:latin typeface="Bodoni 72 Oldstyle Book" pitchFamily="2"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78F3317D-FB2B-4144-8175-F47E0522FB3F}"/>
                  </a:ext>
                </a:extLst>
              </p:cNvPr>
              <p:cNvSpPr txBox="1">
                <a:spLocks noRot="1" noChangeAspect="1" noMove="1" noResize="1" noEditPoints="1" noAdjustHandles="1" noChangeArrowheads="1" noChangeShapeType="1" noTextEdit="1"/>
              </p:cNvSpPr>
              <p:nvPr/>
            </p:nvSpPr>
            <p:spPr>
              <a:xfrm>
                <a:off x="1254402" y="856357"/>
                <a:ext cx="9683191" cy="6001643"/>
              </a:xfrm>
              <a:prstGeom prst="rect">
                <a:avLst/>
              </a:prstGeom>
              <a:blipFill>
                <a:blip r:embed="rId2"/>
                <a:stretch>
                  <a:fillRect l="-916" t="-1057" r="-1047"/>
                </a:stretch>
              </a:blipFill>
            </p:spPr>
            <p:txBody>
              <a:bodyPr/>
              <a:lstStyle/>
              <a:p>
                <a:r>
                  <a:rPr lang="en-CH">
                    <a:noFill/>
                  </a:rPr>
                  <a:t> </a:t>
                </a:r>
              </a:p>
            </p:txBody>
          </p:sp>
        </mc:Fallback>
      </mc:AlternateContent>
    </p:spTree>
    <p:extLst>
      <p:ext uri="{BB962C8B-B14F-4D97-AF65-F5344CB8AC3E}">
        <p14:creationId xmlns:p14="http://schemas.microsoft.com/office/powerpoint/2010/main" val="1591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32410" y="271582"/>
            <a:ext cx="7348205" cy="954107"/>
          </a:xfrm>
          <a:prstGeom prst="rect">
            <a:avLst/>
          </a:prstGeom>
          <a:noFill/>
        </p:spPr>
        <p:txBody>
          <a:bodyPr wrap="square" rtlCol="0">
            <a:spAutoFit/>
          </a:bodyPr>
          <a:lstStyle/>
          <a:p>
            <a:pPr algn="ctr"/>
            <a:r>
              <a:rPr lang="fr-CH" sz="2800" cap="small" dirty="0" err="1">
                <a:solidFill>
                  <a:schemeClr val="bg1"/>
                </a:solidFill>
                <a:latin typeface="Bodoni 72 Oldstyle Book" pitchFamily="2" charset="0"/>
                <a:ea typeface="New Athena Unicode" charset="0"/>
                <a:cs typeface="New Athena Unicode" charset="0"/>
              </a:rPr>
              <a:t>Logische</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und</a:t>
            </a:r>
            <a:r>
              <a:rPr lang="fr-CH" sz="2800" cap="small" dirty="0">
                <a:solidFill>
                  <a:schemeClr val="bg1"/>
                </a:solidFill>
                <a:latin typeface="Bodoni 72 Oldstyle Book" pitchFamily="2" charset="0"/>
                <a:ea typeface="New Athena Unicode" charset="0"/>
                <a:cs typeface="New Athena Unicode" charset="0"/>
              </a:rPr>
              <a:t> argumentative </a:t>
            </a:r>
            <a:r>
              <a:rPr lang="fr-CH" sz="2800" cap="small" dirty="0" err="1">
                <a:solidFill>
                  <a:schemeClr val="bg1"/>
                </a:solidFill>
                <a:latin typeface="Bodoni 72 Oldstyle Book" pitchFamily="2" charset="0"/>
                <a:ea typeface="New Athena Unicode" charset="0"/>
                <a:cs typeface="New Athena Unicode" charset="0"/>
              </a:rPr>
              <a:t>Aufgabe</a:t>
            </a:r>
            <a:r>
              <a:rPr lang="fr-CH" sz="2800" cap="small" dirty="0">
                <a:solidFill>
                  <a:schemeClr val="bg1"/>
                </a:solidFill>
                <a:latin typeface="Bodoni 72 Oldstyle Book" pitchFamily="2" charset="0"/>
                <a:ea typeface="New Athena Unicode" charset="0"/>
                <a:cs typeface="New Athena Unicode" charset="0"/>
              </a:rPr>
              <a:t> des «</a:t>
            </a:r>
            <a:r>
              <a:rPr lang="fr-CH" sz="2800" cap="small" dirty="0" err="1">
                <a:solidFill>
                  <a:schemeClr val="bg1"/>
                </a:solidFill>
                <a:latin typeface="Bodoni 72 Oldstyle Book" pitchFamily="2" charset="0"/>
                <a:ea typeface="New Athena Unicode" charset="0"/>
                <a:cs typeface="New Athena Unicode" charset="0"/>
              </a:rPr>
              <a:t>Ortes</a:t>
            </a:r>
            <a:r>
              <a:rPr lang="fr-CH" sz="2800" cap="small" dirty="0">
                <a:solidFill>
                  <a:schemeClr val="bg1"/>
                </a:solidFill>
                <a:latin typeface="Bodoni 72 Oldstyle Book" pitchFamily="2" charset="0"/>
                <a:ea typeface="New Athena Unicode" charset="0"/>
                <a:cs typeface="New Athena Unicode" charset="0"/>
              </a:rPr>
              <a:t>»</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225689"/>
            <a:ext cx="9683191" cy="5632311"/>
          </a:xfrm>
          <a:prstGeom prst="rect">
            <a:avLst/>
          </a:prstGeom>
          <a:noFill/>
        </p:spPr>
        <p:txBody>
          <a:bodyPr wrap="square" rtlCol="0">
            <a:spAutoFit/>
          </a:bodyPr>
          <a:lstStyle/>
          <a:p>
            <a:r>
              <a:rPr lang="de-DE" sz="2400" b="0" dirty="0">
                <a:solidFill>
                  <a:schemeClr val="bg1"/>
                </a:solidFill>
                <a:latin typeface="Bodoni 72 Oldstyle Book" pitchFamily="2" charset="0"/>
              </a:rPr>
              <a:t>„</a:t>
            </a:r>
            <a:r>
              <a:rPr lang="de-DE" sz="2400" b="0" dirty="0" err="1">
                <a:solidFill>
                  <a:schemeClr val="bg1"/>
                </a:solidFill>
                <a:latin typeface="Bodoni 72 Oldstyle Book" pitchFamily="2" charset="0"/>
              </a:rPr>
              <a:t>Voici</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donc</a:t>
            </a:r>
            <a:r>
              <a:rPr lang="de-DE" sz="2400" b="0" dirty="0">
                <a:solidFill>
                  <a:schemeClr val="bg1"/>
                </a:solidFill>
                <a:latin typeface="Bodoni 72 Oldstyle Book" pitchFamily="2" charset="0"/>
              </a:rPr>
              <a:t> la </a:t>
            </a:r>
            <a:r>
              <a:rPr lang="de-DE" sz="2400" b="0" dirty="0" err="1">
                <a:solidFill>
                  <a:schemeClr val="bg1"/>
                </a:solidFill>
                <a:latin typeface="Bodoni 72 Oldstyle Book" pitchFamily="2" charset="0"/>
              </a:rPr>
              <a:t>tâche</a:t>
            </a:r>
            <a:r>
              <a:rPr lang="de-DE" sz="2400" b="0" dirty="0">
                <a:solidFill>
                  <a:schemeClr val="bg1"/>
                </a:solidFill>
                <a:latin typeface="Bodoni 72 Oldstyle Book" pitchFamily="2" charset="0"/>
              </a:rPr>
              <a:t> du </a:t>
            </a:r>
            <a:r>
              <a:rPr lang="de-DE" sz="2400" b="0" dirty="0" err="1">
                <a:solidFill>
                  <a:schemeClr val="bg1"/>
                </a:solidFill>
                <a:latin typeface="Bodoni 72 Oldstyle Book" pitchFamily="2" charset="0"/>
              </a:rPr>
              <a:t>questionneur</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strictement</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tracée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il</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doit</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construire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une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argumentation</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formellement</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contraignante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ayant</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pour</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prémisses</a:t>
            </a:r>
            <a:r>
              <a:rPr lang="de-DE" sz="2400" b="0" dirty="0">
                <a:solidFill>
                  <a:schemeClr val="bg1"/>
                </a:solidFill>
                <a:latin typeface="Bodoni 72 Oldstyle Book" pitchFamily="2" charset="0"/>
              </a:rPr>
              <a:t> des </a:t>
            </a:r>
            <a:r>
              <a:rPr lang="de-DE" sz="2400" b="0" dirty="0" err="1">
                <a:solidFill>
                  <a:schemeClr val="bg1"/>
                </a:solidFill>
                <a:latin typeface="Bodoni 72 Oldstyle Book" pitchFamily="2" charset="0"/>
              </a:rPr>
              <a:t>proposition</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auxquelles</a:t>
            </a:r>
            <a:r>
              <a:rPr lang="de-DE" sz="2400" b="0" dirty="0">
                <a:solidFill>
                  <a:schemeClr val="bg1"/>
                </a:solidFill>
                <a:latin typeface="Bodoni 72 Oldstyle Book" pitchFamily="2" charset="0"/>
              </a:rPr>
              <a:t> le </a:t>
            </a:r>
            <a:r>
              <a:rPr lang="de-DE" sz="2400" b="0" dirty="0" err="1">
                <a:solidFill>
                  <a:schemeClr val="bg1"/>
                </a:solidFill>
                <a:latin typeface="Bodoni 72 Oldstyle Book" pitchFamily="2" charset="0"/>
              </a:rPr>
              <a:t>répondant</a:t>
            </a:r>
            <a:r>
              <a:rPr lang="de-DE" sz="2400" b="0" dirty="0">
                <a:solidFill>
                  <a:schemeClr val="bg1"/>
                </a:solidFill>
                <a:latin typeface="Bodoni 72 Oldstyle Book" pitchFamily="2" charset="0"/>
              </a:rPr>
              <a:t> ne </a:t>
            </a:r>
            <a:r>
              <a:rPr lang="de-DE" sz="2400" b="0" dirty="0" err="1">
                <a:solidFill>
                  <a:schemeClr val="bg1"/>
                </a:solidFill>
                <a:latin typeface="Bodoni 72 Oldstyle Book" pitchFamily="2" charset="0"/>
              </a:rPr>
              <a:t>puisse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refuser</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son</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assentiment</a:t>
            </a:r>
            <a:r>
              <a:rPr lang="de-DE" sz="2400" b="0" dirty="0">
                <a:solidFill>
                  <a:schemeClr val="bg1"/>
                </a:solidFill>
                <a:latin typeface="Bodoni 72 Oldstyle Book" pitchFamily="2" charset="0"/>
              </a:rPr>
              <a:t>, et </a:t>
            </a:r>
            <a:r>
              <a:rPr lang="de-DE" sz="2400" b="0" dirty="0" err="1">
                <a:solidFill>
                  <a:schemeClr val="bg1"/>
                </a:solidFill>
                <a:latin typeface="Bodoni 72 Oldstyle Book" pitchFamily="2" charset="0"/>
              </a:rPr>
              <a:t>pour</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conclusion</a:t>
            </a:r>
            <a:r>
              <a:rPr lang="de-DE" sz="2400" b="0" dirty="0">
                <a:solidFill>
                  <a:schemeClr val="bg1"/>
                </a:solidFill>
                <a:latin typeface="Bodoni 72 Oldstyle Book" pitchFamily="2" charset="0"/>
              </a:rPr>
              <a:t> la </a:t>
            </a:r>
            <a:r>
              <a:rPr lang="de-DE" sz="2400" b="0" dirty="0" err="1">
                <a:solidFill>
                  <a:schemeClr val="bg1"/>
                </a:solidFill>
                <a:latin typeface="Bodoni 72 Oldstyle Book" pitchFamily="2" charset="0"/>
              </a:rPr>
              <a:t>proposition</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contradictoire</a:t>
            </a:r>
            <a:r>
              <a:rPr lang="de-DE" sz="2400" b="0" dirty="0">
                <a:solidFill>
                  <a:schemeClr val="bg1"/>
                </a:solidFill>
                <a:latin typeface="Bodoni 72 Oldstyle Book" pitchFamily="2" charset="0"/>
              </a:rPr>
              <a:t> de </a:t>
            </a:r>
            <a:r>
              <a:rPr lang="de-DE" sz="2400" b="0" dirty="0" err="1">
                <a:solidFill>
                  <a:schemeClr val="bg1"/>
                </a:solidFill>
                <a:latin typeface="Bodoni 72 Oldstyle Book" pitchFamily="2" charset="0"/>
              </a:rPr>
              <a:t>celle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que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soutient</a:t>
            </a:r>
            <a:r>
              <a:rPr lang="de-DE" sz="2400" b="0" dirty="0">
                <a:solidFill>
                  <a:schemeClr val="bg1"/>
                </a:solidFill>
                <a:latin typeface="Bodoni 72 Oldstyle Book" pitchFamily="2" charset="0"/>
              </a:rPr>
              <a:t> le </a:t>
            </a:r>
            <a:r>
              <a:rPr lang="de-DE" sz="2400" b="0" dirty="0" err="1">
                <a:solidFill>
                  <a:schemeClr val="bg1"/>
                </a:solidFill>
                <a:latin typeface="Bodoni 72 Oldstyle Book" pitchFamily="2" charset="0"/>
              </a:rPr>
              <a:t>répondant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Cette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dernière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proposition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étant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concrétement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déterminée</a:t>
            </a:r>
            <a:r>
              <a:rPr lang="de-DE" sz="2400" dirty="0">
                <a:solidFill>
                  <a:schemeClr val="bg1"/>
                </a:solidFill>
                <a:latin typeface="Bodoni 72 Oldstyle Book" pitchFamily="2" charset="0"/>
              </a:rPr>
              <a:t> au </a:t>
            </a:r>
            <a:r>
              <a:rPr lang="de-DE" sz="2400" dirty="0" err="1">
                <a:solidFill>
                  <a:schemeClr val="bg1"/>
                </a:solidFill>
                <a:latin typeface="Bodoni 72 Oldstyle Book" pitchFamily="2" charset="0"/>
              </a:rPr>
              <a:t>moment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où</a:t>
            </a:r>
            <a:r>
              <a:rPr lang="de-DE" sz="2400" dirty="0">
                <a:solidFill>
                  <a:schemeClr val="bg1"/>
                </a:solidFill>
                <a:latin typeface="Bodoni 72 Oldstyle Book" pitchFamily="2" charset="0"/>
              </a:rPr>
              <a:t> le </a:t>
            </a:r>
            <a:r>
              <a:rPr lang="de-DE" sz="2400" dirty="0" err="1">
                <a:solidFill>
                  <a:schemeClr val="bg1"/>
                </a:solidFill>
                <a:latin typeface="Bodoni 72 Oldstyle Book" pitchFamily="2" charset="0"/>
              </a:rPr>
              <a:t>dialecticien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aborde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son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travail</a:t>
            </a:r>
            <a:r>
              <a:rPr lang="de-DE" sz="2400" dirty="0">
                <a:solidFill>
                  <a:schemeClr val="bg1"/>
                </a:solidFill>
                <a:latin typeface="Bodoni 72 Oldstyle Book" pitchFamily="2" charset="0"/>
              </a:rPr>
              <a:t>, on </a:t>
            </a:r>
            <a:r>
              <a:rPr lang="de-DE" sz="2400" dirty="0" err="1">
                <a:solidFill>
                  <a:schemeClr val="bg1"/>
                </a:solidFill>
                <a:latin typeface="Bodoni 72 Oldstyle Book" pitchFamily="2" charset="0"/>
              </a:rPr>
              <a:t>voit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que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travail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consiste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essentiellement</a:t>
            </a:r>
            <a:r>
              <a:rPr lang="de-DE" sz="2400" dirty="0">
                <a:solidFill>
                  <a:schemeClr val="bg1"/>
                </a:solidFill>
                <a:latin typeface="Bodoni 72 Oldstyle Book" pitchFamily="2" charset="0"/>
              </a:rPr>
              <a:t> à </a:t>
            </a:r>
            <a:r>
              <a:rPr lang="de-DE" sz="2400" dirty="0" err="1">
                <a:solidFill>
                  <a:schemeClr val="bg1"/>
                </a:solidFill>
                <a:latin typeface="Bodoni 72 Oldstyle Book" pitchFamily="2" charset="0"/>
              </a:rPr>
              <a:t>decourvrir</a:t>
            </a:r>
            <a:r>
              <a:rPr lang="de-DE" sz="2400" dirty="0">
                <a:solidFill>
                  <a:schemeClr val="bg1"/>
                </a:solidFill>
                <a:latin typeface="Bodoni 72 Oldstyle Book" pitchFamily="2" charset="0"/>
              </a:rPr>
              <a:t> les </a:t>
            </a:r>
            <a:r>
              <a:rPr lang="de-DE" sz="2400" dirty="0" err="1">
                <a:solidFill>
                  <a:schemeClr val="bg1"/>
                </a:solidFill>
                <a:latin typeface="Bodoni 72 Oldstyle Book" pitchFamily="2" charset="0"/>
              </a:rPr>
              <a:t>prémisses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appropriées</a:t>
            </a:r>
            <a:r>
              <a:rPr lang="de-DE" sz="2400" dirty="0">
                <a:solidFill>
                  <a:schemeClr val="bg1"/>
                </a:solidFill>
                <a:latin typeface="Bodoni 72 Oldstyle Book" pitchFamily="2" charset="0"/>
              </a:rPr>
              <a:t>. Celles-ci </a:t>
            </a:r>
            <a:r>
              <a:rPr lang="de-DE" sz="2400" dirty="0" err="1">
                <a:solidFill>
                  <a:schemeClr val="bg1"/>
                </a:solidFill>
                <a:latin typeface="Bodoni 72 Oldstyle Book" pitchFamily="2" charset="0"/>
              </a:rPr>
              <a:t>doivent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posséder</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un</a:t>
            </a:r>
            <a:r>
              <a:rPr lang="de-DE" sz="2400" dirty="0">
                <a:solidFill>
                  <a:schemeClr val="bg1"/>
                </a:solidFill>
                <a:latin typeface="Bodoni 72 Oldstyle Book" pitchFamily="2" charset="0"/>
              </a:rPr>
              <a:t> double </a:t>
            </a:r>
            <a:r>
              <a:rPr lang="de-DE" sz="2400" dirty="0" err="1">
                <a:solidFill>
                  <a:schemeClr val="bg1"/>
                </a:solidFill>
                <a:latin typeface="Bodoni 72 Oldstyle Book" pitchFamily="2" charset="0"/>
              </a:rPr>
              <a:t>caractère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d‘une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part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faut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qu‘elles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entraînent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logiquement</a:t>
            </a:r>
            <a:r>
              <a:rPr lang="de-DE" sz="2400" dirty="0">
                <a:solidFill>
                  <a:schemeClr val="bg1"/>
                </a:solidFill>
                <a:latin typeface="Bodoni 72 Oldstyle Book" pitchFamily="2" charset="0"/>
              </a:rPr>
              <a:t> la </a:t>
            </a:r>
            <a:r>
              <a:rPr lang="de-DE" sz="2400" dirty="0" err="1">
                <a:solidFill>
                  <a:schemeClr val="bg1"/>
                </a:solidFill>
                <a:latin typeface="Bodoni 72 Oldstyle Book" pitchFamily="2" charset="0"/>
              </a:rPr>
              <a:t>conclusion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désirée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d‘autre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part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il</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faut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qu‘elles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forcent</a:t>
            </a:r>
            <a:r>
              <a:rPr lang="de-DE" sz="2400" dirty="0">
                <a:solidFill>
                  <a:schemeClr val="bg1"/>
                </a:solidFill>
                <a:latin typeface="Bodoni 72 Oldstyle Book" pitchFamily="2" charset="0"/>
              </a:rPr>
              <a:t> en </a:t>
            </a:r>
            <a:r>
              <a:rPr lang="de-DE" sz="2400" dirty="0" err="1">
                <a:solidFill>
                  <a:schemeClr val="bg1"/>
                </a:solidFill>
                <a:latin typeface="Bodoni 72 Oldstyle Book" pitchFamily="2" charset="0"/>
              </a:rPr>
              <a:t>elles-mêmes</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l‘assentiment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d‘un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interlocuteur</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pourtant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attaché</a:t>
            </a:r>
            <a:r>
              <a:rPr lang="de-DE" sz="2400" dirty="0">
                <a:solidFill>
                  <a:schemeClr val="bg1"/>
                </a:solidFill>
                <a:latin typeface="Bodoni 72 Oldstyle Book" pitchFamily="2" charset="0"/>
              </a:rPr>
              <a:t> à la </a:t>
            </a:r>
            <a:r>
              <a:rPr lang="de-DE" sz="2400" dirty="0" err="1">
                <a:solidFill>
                  <a:schemeClr val="bg1"/>
                </a:solidFill>
                <a:latin typeface="Bodoni 72 Oldstyle Book" pitchFamily="2" charset="0"/>
              </a:rPr>
              <a:t>défense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d‘une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thèse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qui</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contredit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cette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conclusion</a:t>
            </a:r>
            <a:r>
              <a:rPr lang="de-DE" sz="2400" dirty="0">
                <a:solidFill>
                  <a:schemeClr val="bg1"/>
                </a:solidFill>
                <a:latin typeface="Bodoni 72 Oldstyle Book" pitchFamily="2" charset="0"/>
              </a:rPr>
              <a:t>. La </a:t>
            </a:r>
            <a:r>
              <a:rPr lang="de-DE" sz="2400" dirty="0" err="1">
                <a:solidFill>
                  <a:schemeClr val="bg1"/>
                </a:solidFill>
                <a:latin typeface="Bodoni 72 Oldstyle Book" pitchFamily="2" charset="0"/>
              </a:rPr>
              <a:t>conclusion</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méthodique</a:t>
            </a:r>
            <a:r>
              <a:rPr lang="de-DE" sz="2400" dirty="0">
                <a:solidFill>
                  <a:schemeClr val="bg1"/>
                </a:solidFill>
                <a:latin typeface="Bodoni 72 Oldstyle Book" pitchFamily="2" charset="0"/>
              </a:rPr>
              <a:t> de </a:t>
            </a:r>
            <a:r>
              <a:rPr lang="de-DE" sz="2400" dirty="0" err="1">
                <a:solidFill>
                  <a:schemeClr val="bg1"/>
                </a:solidFill>
                <a:latin typeface="Bodoni 72 Oldstyle Book" pitchFamily="2" charset="0"/>
              </a:rPr>
              <a:t>ce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problème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réside</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dans</a:t>
            </a:r>
            <a:r>
              <a:rPr lang="de-DE" sz="2400" dirty="0">
                <a:solidFill>
                  <a:schemeClr val="bg1"/>
                </a:solidFill>
                <a:latin typeface="Bodoni 72 Oldstyle Book" pitchFamily="2" charset="0"/>
              </a:rPr>
              <a:t> la </a:t>
            </a:r>
            <a:r>
              <a:rPr lang="de-DE" sz="2400" dirty="0" err="1">
                <a:solidFill>
                  <a:schemeClr val="bg1"/>
                </a:solidFill>
                <a:latin typeface="Bodoni 72 Oldstyle Book" pitchFamily="2" charset="0"/>
              </a:rPr>
              <a:t>notion</a:t>
            </a:r>
            <a:r>
              <a:rPr lang="de-DE" sz="2400" dirty="0">
                <a:solidFill>
                  <a:schemeClr val="bg1"/>
                </a:solidFill>
                <a:latin typeface="Bodoni 72 Oldstyle Book" pitchFamily="2" charset="0"/>
              </a:rPr>
              <a:t> de </a:t>
            </a:r>
            <a:r>
              <a:rPr lang="fr-CH" sz="2400" cap="small" dirty="0">
                <a:solidFill>
                  <a:schemeClr val="bg1"/>
                </a:solidFill>
                <a:latin typeface="Bodoni 72 Oldstyle Book" pitchFamily="2" charset="0"/>
                <a:ea typeface="New Athena Unicode" charset="0"/>
                <a:cs typeface="New Athena Unicode" charset="0"/>
              </a:rPr>
              <a:t>«</a:t>
            </a:r>
            <a:r>
              <a:rPr lang="de-DE" sz="2400" cap="small" dirty="0">
                <a:solidFill>
                  <a:schemeClr val="bg1"/>
                </a:solidFill>
                <a:latin typeface="Bodoni 72 Oldstyle Book" pitchFamily="2" charset="0"/>
                <a:ea typeface="New Athena Unicode" charset="0"/>
                <a:cs typeface="New Athena Unicode" charset="0"/>
              </a:rPr>
              <a:t> </a:t>
            </a:r>
            <a:r>
              <a:rPr lang="de-DE" sz="2400" dirty="0" err="1">
                <a:solidFill>
                  <a:schemeClr val="bg1"/>
                </a:solidFill>
                <a:latin typeface="Bodoni 72 Oldstyle Book" pitchFamily="2" charset="0"/>
              </a:rPr>
              <a:t>lieu</a:t>
            </a:r>
            <a:r>
              <a:rPr lang="de-DE" sz="2400" dirty="0">
                <a:solidFill>
                  <a:schemeClr val="bg1"/>
                </a:solidFill>
                <a:latin typeface="Bodoni 72 Oldstyle Book" pitchFamily="2" charset="0"/>
              </a:rPr>
              <a:t> </a:t>
            </a:r>
            <a:r>
              <a:rPr lang="fr-CH" sz="2400" cap="small" dirty="0">
                <a:solidFill>
                  <a:schemeClr val="bg1"/>
                </a:solidFill>
                <a:latin typeface="Bodoni 72 Oldstyle Book" pitchFamily="2" charset="0"/>
                <a:ea typeface="New Athena Unicode" charset="0"/>
                <a:cs typeface="New Athena Unicode" charset="0"/>
              </a:rPr>
              <a:t>»</a:t>
            </a:r>
            <a:r>
              <a:rPr lang="de-DE" sz="2400" dirty="0">
                <a:solidFill>
                  <a:schemeClr val="bg1"/>
                </a:solidFill>
                <a:latin typeface="Bodoni 72 Oldstyle Book" pitchFamily="2" charset="0"/>
              </a:rPr>
              <a:t> (</a:t>
            </a:r>
            <a:r>
              <a:rPr lang="el-GR" sz="2400" dirty="0">
                <a:solidFill>
                  <a:schemeClr val="bg1"/>
                </a:solidFill>
                <a:latin typeface="New Athena Unicode" pitchFamily="2" charset="77"/>
                <a:ea typeface="New Athena Unicode" pitchFamily="2" charset="77"/>
              </a:rPr>
              <a:t>τόπος</a:t>
            </a:r>
            <a:r>
              <a:rPr lang="de-DE" sz="2400" dirty="0">
                <a:solidFill>
                  <a:schemeClr val="bg1"/>
                </a:solidFill>
                <a:latin typeface="Bodoni 72 Oldstyle Book" pitchFamily="2" charset="0"/>
              </a:rPr>
              <a:t>)</a:t>
            </a:r>
            <a:r>
              <a:rPr lang="el-GR" sz="2400" dirty="0">
                <a:solidFill>
                  <a:schemeClr val="bg1"/>
                </a:solidFill>
                <a:latin typeface="Bodoni 72 Oldstyle Book" pitchFamily="2" charset="0"/>
              </a:rPr>
              <a:t>.</a:t>
            </a:r>
            <a:r>
              <a:rPr lang="de-DE" sz="2400" dirty="0">
                <a:solidFill>
                  <a:schemeClr val="bg1"/>
                </a:solidFill>
                <a:latin typeface="Bodoni 72 Oldstyle Book" pitchFamily="2" charset="0"/>
              </a:rPr>
              <a:t>“ </a:t>
            </a:r>
          </a:p>
          <a:p>
            <a:endParaRPr lang="de-DE" sz="2400" dirty="0">
              <a:solidFill>
                <a:schemeClr val="bg1"/>
              </a:solidFill>
              <a:latin typeface="Bodoni 72 Oldstyle Book" pitchFamily="2" charset="0"/>
              <a:ea typeface="Cambria Math" panose="02040503050406030204" pitchFamily="18" charset="0"/>
            </a:endParaRPr>
          </a:p>
          <a:p>
            <a:r>
              <a:rPr lang="fr-CH" sz="2400" dirty="0">
                <a:solidFill>
                  <a:schemeClr val="bg1"/>
                </a:solidFill>
                <a:latin typeface="Bodoni 72 Oldstyle Book" pitchFamily="2" charset="0"/>
                <a:ea typeface="Cambria Math" panose="02040503050406030204" pitchFamily="18" charset="0"/>
              </a:rPr>
              <a:t>Jacques </a:t>
            </a:r>
            <a:r>
              <a:rPr lang="fr-CH" sz="2400" dirty="0" err="1">
                <a:solidFill>
                  <a:schemeClr val="bg1"/>
                </a:solidFill>
                <a:latin typeface="Bodoni 72 Oldstyle Book" pitchFamily="2" charset="0"/>
                <a:ea typeface="Cambria Math" panose="02040503050406030204" pitchFamily="18" charset="0"/>
              </a:rPr>
              <a:t>Brunschwig</a:t>
            </a:r>
            <a:r>
              <a:rPr lang="de-DE" sz="2400" dirty="0">
                <a:solidFill>
                  <a:schemeClr val="bg1"/>
                </a:solidFill>
                <a:latin typeface="Bodoni 72 Oldstyle Book" pitchFamily="2" charset="0"/>
                <a:ea typeface="Cambria Math" panose="02040503050406030204" pitchFamily="18" charset="0"/>
              </a:rPr>
              <a:t>, </a:t>
            </a:r>
            <a:r>
              <a:rPr lang="de-DE" sz="2400" i="1" dirty="0" err="1">
                <a:solidFill>
                  <a:schemeClr val="bg1"/>
                </a:solidFill>
                <a:latin typeface="Bodoni 72 Oldstyle Book" pitchFamily="2" charset="0"/>
                <a:ea typeface="Cambria Math" panose="02040503050406030204" pitchFamily="18" charset="0"/>
              </a:rPr>
              <a:t>Topiques</a:t>
            </a:r>
            <a:r>
              <a:rPr lang="de-DE" sz="2400" dirty="0">
                <a:solidFill>
                  <a:schemeClr val="bg1"/>
                </a:solidFill>
                <a:latin typeface="Bodoni 72 Oldstyle Book" pitchFamily="2" charset="0"/>
                <a:ea typeface="Cambria Math" panose="02040503050406030204" pitchFamily="18" charset="0"/>
              </a:rPr>
              <a:t>: </a:t>
            </a:r>
            <a:r>
              <a:rPr lang="de-DE" sz="2400" dirty="0" err="1">
                <a:solidFill>
                  <a:schemeClr val="bg1"/>
                </a:solidFill>
                <a:latin typeface="Bodoni 72 Oldstyle Book" pitchFamily="2" charset="0"/>
                <a:ea typeface="Cambria Math" panose="02040503050406030204" pitchFamily="18" charset="0"/>
              </a:rPr>
              <a:t>Livres</a:t>
            </a:r>
            <a:r>
              <a:rPr lang="de-DE" sz="2400" dirty="0">
                <a:solidFill>
                  <a:schemeClr val="bg1"/>
                </a:solidFill>
                <a:latin typeface="Bodoni 72 Oldstyle Book" pitchFamily="2" charset="0"/>
                <a:ea typeface="Cambria Math" panose="02040503050406030204" pitchFamily="18" charset="0"/>
              </a:rPr>
              <a:t> I–IV, (Paris: Belles-</a:t>
            </a:r>
            <a:r>
              <a:rPr lang="de-DE" sz="2400" dirty="0" err="1">
                <a:solidFill>
                  <a:schemeClr val="bg1"/>
                </a:solidFill>
                <a:latin typeface="Bodoni 72 Oldstyle Book" pitchFamily="2" charset="0"/>
                <a:ea typeface="Cambria Math" panose="02040503050406030204" pitchFamily="18" charset="0"/>
              </a:rPr>
              <a:t>Lettres</a:t>
            </a:r>
            <a:r>
              <a:rPr lang="de-DE" sz="2400" dirty="0">
                <a:solidFill>
                  <a:schemeClr val="bg1"/>
                </a:solidFill>
                <a:latin typeface="Bodoni 72 Oldstyle Book" pitchFamily="2" charset="0"/>
                <a:ea typeface="Cambria Math" panose="02040503050406030204" pitchFamily="18" charset="0"/>
              </a:rPr>
              <a:t> 2009/1967),  XXXVIII.</a:t>
            </a:r>
          </a:p>
          <a:p>
            <a:endParaRPr lang="de-DE" sz="2400" dirty="0">
              <a:solidFill>
                <a:schemeClr val="bg1"/>
              </a:solidFill>
              <a:latin typeface="Bodoni 72 Oldstyle Book" pitchFamily="2" charset="0"/>
              <a:ea typeface="Cambria Math" panose="02040503050406030204" pitchFamily="18" charset="0"/>
            </a:endParaRPr>
          </a:p>
        </p:txBody>
      </p:sp>
    </p:spTree>
    <p:extLst>
      <p:ext uri="{BB962C8B-B14F-4D97-AF65-F5344CB8AC3E}">
        <p14:creationId xmlns:p14="http://schemas.microsoft.com/office/powerpoint/2010/main" val="201156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32410" y="271582"/>
            <a:ext cx="7348205" cy="954107"/>
          </a:xfrm>
          <a:prstGeom prst="rect">
            <a:avLst/>
          </a:prstGeom>
          <a:noFill/>
        </p:spPr>
        <p:txBody>
          <a:bodyPr wrap="square" rtlCol="0">
            <a:spAutoFit/>
          </a:bodyPr>
          <a:lstStyle/>
          <a:p>
            <a:pPr algn="ctr"/>
            <a:r>
              <a:rPr lang="fr-CH" sz="2800" cap="small" dirty="0" err="1">
                <a:solidFill>
                  <a:schemeClr val="bg1"/>
                </a:solidFill>
                <a:latin typeface="Bodoni 72 Oldstyle Book" pitchFamily="2" charset="0"/>
                <a:ea typeface="New Athena Unicode" charset="0"/>
                <a:cs typeface="New Athena Unicode" charset="0"/>
              </a:rPr>
              <a:t>Logische</a:t>
            </a:r>
            <a:r>
              <a:rPr lang="fr-CH" sz="2800" cap="small" dirty="0">
                <a:solidFill>
                  <a:schemeClr val="bg1"/>
                </a:solidFill>
                <a:latin typeface="Bodoni 72 Oldstyle Book" pitchFamily="2" charset="0"/>
                <a:ea typeface="New Athena Unicode" charset="0"/>
                <a:cs typeface="New Athena Unicode" charset="0"/>
              </a:rPr>
              <a:t> </a:t>
            </a:r>
            <a:r>
              <a:rPr lang="fr-CH" sz="2800" cap="small" dirty="0" err="1">
                <a:solidFill>
                  <a:schemeClr val="bg1"/>
                </a:solidFill>
                <a:latin typeface="Bodoni 72 Oldstyle Book" pitchFamily="2" charset="0"/>
                <a:ea typeface="New Athena Unicode" charset="0"/>
                <a:cs typeface="New Athena Unicode" charset="0"/>
              </a:rPr>
              <a:t>und</a:t>
            </a:r>
            <a:r>
              <a:rPr lang="fr-CH" sz="2800" cap="small" dirty="0">
                <a:solidFill>
                  <a:schemeClr val="bg1"/>
                </a:solidFill>
                <a:latin typeface="Bodoni 72 Oldstyle Book" pitchFamily="2" charset="0"/>
                <a:ea typeface="New Athena Unicode" charset="0"/>
                <a:cs typeface="New Athena Unicode" charset="0"/>
              </a:rPr>
              <a:t> argumentative </a:t>
            </a:r>
            <a:r>
              <a:rPr lang="fr-CH" sz="2800" cap="small" dirty="0" err="1">
                <a:solidFill>
                  <a:schemeClr val="bg1"/>
                </a:solidFill>
                <a:latin typeface="Bodoni 72 Oldstyle Book" pitchFamily="2" charset="0"/>
                <a:ea typeface="New Athena Unicode" charset="0"/>
                <a:cs typeface="New Athena Unicode" charset="0"/>
              </a:rPr>
              <a:t>Aufgabe</a:t>
            </a:r>
            <a:r>
              <a:rPr lang="fr-CH" sz="2800" cap="small" dirty="0">
                <a:solidFill>
                  <a:schemeClr val="bg1"/>
                </a:solidFill>
                <a:latin typeface="Bodoni 72 Oldstyle Book" pitchFamily="2" charset="0"/>
                <a:ea typeface="New Athena Unicode" charset="0"/>
                <a:cs typeface="New Athena Unicode" charset="0"/>
              </a:rPr>
              <a:t> des «</a:t>
            </a:r>
            <a:r>
              <a:rPr lang="fr-CH" sz="2800" cap="small" dirty="0" err="1">
                <a:solidFill>
                  <a:schemeClr val="bg1"/>
                </a:solidFill>
                <a:latin typeface="Bodoni 72 Oldstyle Book" pitchFamily="2" charset="0"/>
                <a:ea typeface="New Athena Unicode" charset="0"/>
                <a:cs typeface="New Athena Unicode" charset="0"/>
              </a:rPr>
              <a:t>Ortes</a:t>
            </a:r>
            <a:r>
              <a:rPr lang="fr-CH" sz="2800" cap="small" dirty="0">
                <a:solidFill>
                  <a:schemeClr val="bg1"/>
                </a:solidFill>
                <a:latin typeface="Bodoni 72 Oldstyle Book" pitchFamily="2" charset="0"/>
                <a:ea typeface="New Athena Unicode" charset="0"/>
                <a:cs typeface="New Athena Unicode" charset="0"/>
              </a:rPr>
              <a:t>»</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2223217"/>
            <a:ext cx="9683191" cy="2677656"/>
          </a:xfrm>
          <a:prstGeom prst="rect">
            <a:avLst/>
          </a:prstGeom>
          <a:noFill/>
        </p:spPr>
        <p:txBody>
          <a:bodyPr wrap="square" rtlCol="0">
            <a:spAutoFit/>
          </a:bodyPr>
          <a:lstStyle/>
          <a:p>
            <a:r>
              <a:rPr lang="de-DE" sz="2400" b="0" dirty="0">
                <a:solidFill>
                  <a:schemeClr val="bg1"/>
                </a:solidFill>
                <a:latin typeface="Bodoni 72 Oldstyle Book" pitchFamily="2" charset="0"/>
              </a:rPr>
              <a:t>„Le </a:t>
            </a:r>
            <a:r>
              <a:rPr lang="de-DE" sz="2400" b="0" dirty="0" err="1">
                <a:solidFill>
                  <a:schemeClr val="bg1"/>
                </a:solidFill>
                <a:latin typeface="Bodoni 72 Oldstyle Book" pitchFamily="2" charset="0"/>
              </a:rPr>
              <a:t>dialecticien</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connaît</a:t>
            </a:r>
            <a:r>
              <a:rPr lang="de-DE" sz="2400" b="0" dirty="0">
                <a:solidFill>
                  <a:schemeClr val="bg1"/>
                </a:solidFill>
                <a:latin typeface="Bodoni 72 Oldstyle Book" pitchFamily="2" charset="0"/>
              </a:rPr>
              <a:t> la </a:t>
            </a:r>
            <a:r>
              <a:rPr lang="de-DE" sz="2400" b="0" dirty="0" err="1">
                <a:solidFill>
                  <a:schemeClr val="bg1"/>
                </a:solidFill>
                <a:latin typeface="Bodoni 72 Oldstyle Book" pitchFamily="2" charset="0"/>
              </a:rPr>
              <a:t>conclusion</a:t>
            </a:r>
            <a:r>
              <a:rPr lang="de-DE" sz="2400" b="0" dirty="0">
                <a:solidFill>
                  <a:schemeClr val="bg1"/>
                </a:solidFill>
                <a:latin typeface="Bodoni 72 Oldstyle Book" pitchFamily="2" charset="0"/>
              </a:rPr>
              <a:t> à </a:t>
            </a:r>
            <a:r>
              <a:rPr lang="de-DE" sz="2400" b="0" dirty="0" err="1">
                <a:solidFill>
                  <a:schemeClr val="bg1"/>
                </a:solidFill>
                <a:latin typeface="Bodoni 72 Oldstyle Book" pitchFamily="2" charset="0"/>
              </a:rPr>
              <a:t>laquelle</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il</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doit</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aboutir</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il</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cherche</a:t>
            </a:r>
            <a:r>
              <a:rPr lang="de-DE" sz="2400" b="0" dirty="0">
                <a:solidFill>
                  <a:schemeClr val="bg1"/>
                </a:solidFill>
                <a:latin typeface="Bodoni 72 Oldstyle Book" pitchFamily="2" charset="0"/>
              </a:rPr>
              <a:t> les </a:t>
            </a:r>
            <a:r>
              <a:rPr lang="de-DE" sz="2400" b="0" dirty="0" err="1">
                <a:solidFill>
                  <a:schemeClr val="bg1"/>
                </a:solidFill>
                <a:latin typeface="Bodoni 72 Oldstyle Book" pitchFamily="2" charset="0"/>
              </a:rPr>
              <a:t>prémisses</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qui</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lui</a:t>
            </a:r>
            <a:r>
              <a:rPr lang="de-DE" sz="2400" b="0" dirty="0">
                <a:solidFill>
                  <a:schemeClr val="bg1"/>
                </a:solidFill>
                <a:latin typeface="Bodoni 72 Oldstyle Book" pitchFamily="2" charset="0"/>
              </a:rPr>
              <a:t> </a:t>
            </a:r>
            <a:r>
              <a:rPr lang="de-DE" sz="2400" b="0" dirty="0" err="1">
                <a:solidFill>
                  <a:schemeClr val="bg1"/>
                </a:solidFill>
                <a:latin typeface="Bodoni 72 Oldstyle Book" pitchFamily="2" charset="0"/>
              </a:rPr>
              <a:t>permettront</a:t>
            </a:r>
            <a:r>
              <a:rPr lang="de-DE" sz="2400" b="0" dirty="0">
                <a:solidFill>
                  <a:schemeClr val="bg1"/>
                </a:solidFill>
                <a:latin typeface="Bodoni 72 Oldstyle Book" pitchFamily="2" charset="0"/>
              </a:rPr>
              <a:t>. Le </a:t>
            </a:r>
            <a:r>
              <a:rPr lang="de-DE" sz="2400" dirty="0" err="1">
                <a:solidFill>
                  <a:schemeClr val="bg1"/>
                </a:solidFill>
                <a:latin typeface="Bodoni 72 Oldstyle Book" pitchFamily="2" charset="0"/>
              </a:rPr>
              <a:t>lieu</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est</a:t>
            </a:r>
            <a:r>
              <a:rPr lang="de-DE" sz="2400" dirty="0">
                <a:solidFill>
                  <a:schemeClr val="bg1"/>
                </a:solidFill>
                <a:latin typeface="Bodoni 72 Oldstyle Book" pitchFamily="2" charset="0"/>
              </a:rPr>
              <a:t> </a:t>
            </a:r>
            <a:r>
              <a:rPr lang="de-DE" sz="2400" dirty="0" err="1">
                <a:solidFill>
                  <a:schemeClr val="bg1"/>
                </a:solidFill>
                <a:latin typeface="Bodoni 72 Oldstyle Book" pitchFamily="2" charset="0"/>
              </a:rPr>
              <a:t>donc</a:t>
            </a:r>
            <a:r>
              <a:rPr lang="de-DE" sz="2400" dirty="0">
                <a:solidFill>
                  <a:schemeClr val="bg1"/>
                </a:solidFill>
                <a:latin typeface="Bodoni 72 Oldstyle Book" pitchFamily="2" charset="0"/>
              </a:rPr>
              <a:t> </a:t>
            </a:r>
            <a:r>
              <a:rPr lang="fr-CH" sz="2400" dirty="0">
                <a:solidFill>
                  <a:schemeClr val="bg1"/>
                </a:solidFill>
                <a:latin typeface="Bodoni 72 Oldstyle Book" pitchFamily="2" charset="0"/>
              </a:rPr>
              <a:t>une </a:t>
            </a:r>
            <a:r>
              <a:rPr lang="fr-CH" sz="2400" i="1" dirty="0">
                <a:solidFill>
                  <a:schemeClr val="bg1"/>
                </a:solidFill>
                <a:latin typeface="Bodoni 72 Oldstyle Book" pitchFamily="2" charset="0"/>
              </a:rPr>
              <a:t>machine à faire des prémisses à partir d’une conclusion donnée</a:t>
            </a:r>
            <a:r>
              <a:rPr lang="el-GR" sz="2400" dirty="0">
                <a:solidFill>
                  <a:schemeClr val="bg1"/>
                </a:solidFill>
                <a:latin typeface="Bodoni 72 Oldstyle Book" pitchFamily="2" charset="0"/>
              </a:rPr>
              <a:t>.</a:t>
            </a:r>
            <a:r>
              <a:rPr lang="de-DE" sz="2400" dirty="0">
                <a:solidFill>
                  <a:schemeClr val="bg1"/>
                </a:solidFill>
                <a:latin typeface="Bodoni 72 Oldstyle Book" pitchFamily="2" charset="0"/>
              </a:rPr>
              <a:t>“ (Hervorhebung wie im Original)</a:t>
            </a:r>
          </a:p>
          <a:p>
            <a:endParaRPr lang="de-DE" sz="2400" dirty="0">
              <a:solidFill>
                <a:schemeClr val="bg1"/>
              </a:solidFill>
              <a:latin typeface="Bodoni 72 Oldstyle Book" pitchFamily="2" charset="0"/>
              <a:ea typeface="Cambria Math" panose="02040503050406030204" pitchFamily="18" charset="0"/>
            </a:endParaRPr>
          </a:p>
          <a:p>
            <a:r>
              <a:rPr lang="fr-CH" sz="2400" dirty="0">
                <a:solidFill>
                  <a:schemeClr val="bg1"/>
                </a:solidFill>
                <a:latin typeface="Bodoni 72 Oldstyle Book" pitchFamily="2" charset="0"/>
                <a:ea typeface="Cambria Math" panose="02040503050406030204" pitchFamily="18" charset="0"/>
              </a:rPr>
              <a:t>Jacques </a:t>
            </a:r>
            <a:r>
              <a:rPr lang="fr-CH" sz="2400" dirty="0" err="1">
                <a:solidFill>
                  <a:schemeClr val="bg1"/>
                </a:solidFill>
                <a:latin typeface="Bodoni 72 Oldstyle Book" pitchFamily="2" charset="0"/>
                <a:ea typeface="Cambria Math" panose="02040503050406030204" pitchFamily="18" charset="0"/>
              </a:rPr>
              <a:t>Brunschwig</a:t>
            </a:r>
            <a:r>
              <a:rPr lang="de-DE" sz="2400" dirty="0">
                <a:solidFill>
                  <a:schemeClr val="bg1"/>
                </a:solidFill>
                <a:latin typeface="Bodoni 72 Oldstyle Book" pitchFamily="2" charset="0"/>
                <a:ea typeface="Cambria Math" panose="02040503050406030204" pitchFamily="18" charset="0"/>
              </a:rPr>
              <a:t>, </a:t>
            </a:r>
            <a:r>
              <a:rPr lang="de-DE" sz="2400" i="1" dirty="0" err="1">
                <a:solidFill>
                  <a:schemeClr val="bg1"/>
                </a:solidFill>
                <a:latin typeface="Bodoni 72 Oldstyle Book" pitchFamily="2" charset="0"/>
                <a:ea typeface="Cambria Math" panose="02040503050406030204" pitchFamily="18" charset="0"/>
              </a:rPr>
              <a:t>Topiques</a:t>
            </a:r>
            <a:r>
              <a:rPr lang="de-DE" sz="2400" dirty="0">
                <a:solidFill>
                  <a:schemeClr val="bg1"/>
                </a:solidFill>
                <a:latin typeface="Bodoni 72 Oldstyle Book" pitchFamily="2" charset="0"/>
                <a:ea typeface="Cambria Math" panose="02040503050406030204" pitchFamily="18" charset="0"/>
              </a:rPr>
              <a:t>: </a:t>
            </a:r>
            <a:r>
              <a:rPr lang="de-DE" sz="2400" dirty="0" err="1">
                <a:solidFill>
                  <a:schemeClr val="bg1"/>
                </a:solidFill>
                <a:latin typeface="Bodoni 72 Oldstyle Book" pitchFamily="2" charset="0"/>
                <a:ea typeface="Cambria Math" panose="02040503050406030204" pitchFamily="18" charset="0"/>
              </a:rPr>
              <a:t>Livres</a:t>
            </a:r>
            <a:r>
              <a:rPr lang="de-DE" sz="2400" dirty="0">
                <a:solidFill>
                  <a:schemeClr val="bg1"/>
                </a:solidFill>
                <a:latin typeface="Bodoni 72 Oldstyle Book" pitchFamily="2" charset="0"/>
                <a:ea typeface="Cambria Math" panose="02040503050406030204" pitchFamily="18" charset="0"/>
              </a:rPr>
              <a:t> I–IV, (Paris: Belles-</a:t>
            </a:r>
            <a:r>
              <a:rPr lang="de-DE" sz="2400" dirty="0" err="1">
                <a:solidFill>
                  <a:schemeClr val="bg1"/>
                </a:solidFill>
                <a:latin typeface="Bodoni 72 Oldstyle Book" pitchFamily="2" charset="0"/>
                <a:ea typeface="Cambria Math" panose="02040503050406030204" pitchFamily="18" charset="0"/>
              </a:rPr>
              <a:t>Lettres</a:t>
            </a:r>
            <a:r>
              <a:rPr lang="de-DE" sz="2400" dirty="0">
                <a:solidFill>
                  <a:schemeClr val="bg1"/>
                </a:solidFill>
                <a:latin typeface="Bodoni 72 Oldstyle Book" pitchFamily="2" charset="0"/>
                <a:ea typeface="Cambria Math" panose="02040503050406030204" pitchFamily="18" charset="0"/>
              </a:rPr>
              <a:t> 2009/1967),  XXXIX.</a:t>
            </a:r>
          </a:p>
          <a:p>
            <a:endParaRPr lang="de-DE" sz="2400" dirty="0">
              <a:solidFill>
                <a:schemeClr val="bg1"/>
              </a:solidFill>
              <a:latin typeface="Bodoni 72 Oldstyle Book" pitchFamily="2" charset="0"/>
              <a:ea typeface="Cambria Math" panose="02040503050406030204" pitchFamily="18" charset="0"/>
            </a:endParaRPr>
          </a:p>
        </p:txBody>
      </p:sp>
    </p:spTree>
    <p:extLst>
      <p:ext uri="{BB962C8B-B14F-4D97-AF65-F5344CB8AC3E}">
        <p14:creationId xmlns:p14="http://schemas.microsoft.com/office/powerpoint/2010/main" val="122566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792443"/>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1.4</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2213485"/>
            <a:ext cx="9683191" cy="3046988"/>
          </a:xfrm>
          <a:prstGeom prst="rect">
            <a:avLst/>
          </a:prstGeom>
          <a:noFill/>
        </p:spPr>
        <p:txBody>
          <a:bodyPr wrap="square" rtlCol="0">
            <a:spAutoFit/>
          </a:bodyPr>
          <a:lstStyle/>
          <a:p>
            <a:r>
              <a:rPr lang="de-DE" sz="2400" b="0" dirty="0">
                <a:solidFill>
                  <a:schemeClr val="bg1"/>
                </a:solidFill>
                <a:latin typeface="Bodoni 72 Oldstyle Book" pitchFamily="2" charset="0"/>
              </a:rPr>
              <a:t>„Jede Prämisse und jedes Problem bezeichnet entweder eine </a:t>
            </a:r>
            <a:r>
              <a:rPr lang="de-DE" sz="2400" b="0" dirty="0" err="1">
                <a:solidFill>
                  <a:schemeClr val="bg1"/>
                </a:solidFill>
                <a:latin typeface="Bodoni 72 Oldstyle Book" pitchFamily="2" charset="0"/>
              </a:rPr>
              <a:t>Eigentülichkeit</a:t>
            </a:r>
            <a:r>
              <a:rPr lang="de-DE" sz="2400" b="0" dirty="0">
                <a:solidFill>
                  <a:schemeClr val="bg1"/>
                </a:solidFill>
                <a:latin typeface="Bodoni 72 Oldstyle Book" pitchFamily="2" charset="0"/>
              </a:rPr>
              <a:t> oder eine Gattung oder ein Akzidens… </a:t>
            </a:r>
            <a:r>
              <a:rPr lang="de-DE" sz="2400" dirty="0">
                <a:solidFill>
                  <a:schemeClr val="bg1"/>
                </a:solidFill>
                <a:latin typeface="Bodoni 72 Oldstyle Book" pitchFamily="2" charset="0"/>
              </a:rPr>
              <a:t>Weil aber vom Eigentümlichen der eine Teil das Was-es-hieß-dies-zu-sein bezeichnet, der andere dies aber nicht bezeichnet, soll Eigentümlichkeit in diese beiden genannten Teile unterteilt werden, und der eine, der das Was-es-hieß-dies-zu-sein bezeichnet, soll ‚Definition‘, der andere nach der </a:t>
            </a:r>
            <a:r>
              <a:rPr lang="de-DE" sz="2400" dirty="0" err="1">
                <a:solidFill>
                  <a:schemeClr val="bg1"/>
                </a:solidFill>
                <a:latin typeface="Bodoni 72 Oldstyle Book" pitchFamily="2" charset="0"/>
              </a:rPr>
              <a:t>gemeisam</a:t>
            </a:r>
            <a:r>
              <a:rPr lang="de-DE" sz="2400" dirty="0">
                <a:solidFill>
                  <a:schemeClr val="bg1"/>
                </a:solidFill>
                <a:latin typeface="Bodoni 72 Oldstyle Book" pitchFamily="2" charset="0"/>
              </a:rPr>
              <a:t> für beide angegebenen Bezeichnung als ‚Eigentümlichkeit‘  angesprochen werden.  “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1.4, 101b17–23; Übersetzung nach Wagner/Rapp 2004, 48)</a:t>
            </a:r>
          </a:p>
        </p:txBody>
      </p:sp>
    </p:spTree>
    <p:extLst>
      <p:ext uri="{BB962C8B-B14F-4D97-AF65-F5344CB8AC3E}">
        <p14:creationId xmlns:p14="http://schemas.microsoft.com/office/powerpoint/2010/main" val="213954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320835" y="576221"/>
            <a:ext cx="7348205" cy="523220"/>
          </a:xfrm>
          <a:prstGeom prst="rect">
            <a:avLst/>
          </a:prstGeom>
          <a:noFill/>
        </p:spPr>
        <p:txBody>
          <a:bodyPr wrap="square" rtlCol="0">
            <a:spAutoFit/>
          </a:bodyPr>
          <a:lstStyle/>
          <a:p>
            <a:pPr algn="ctr"/>
            <a:r>
              <a:rPr lang="fr-CH" sz="2800" cap="small" dirty="0">
                <a:solidFill>
                  <a:schemeClr val="bg1"/>
                </a:solidFill>
                <a:latin typeface="Bodoni 72 Oldstyle Book" pitchFamily="2" charset="0"/>
                <a:ea typeface="New Athena Unicode" charset="0"/>
                <a:cs typeface="New Athena Unicode" charset="0"/>
              </a:rPr>
              <a:t>Die </a:t>
            </a:r>
            <a:r>
              <a:rPr lang="fr-CH" sz="2800" cap="small" dirty="0" err="1">
                <a:solidFill>
                  <a:schemeClr val="bg1"/>
                </a:solidFill>
                <a:latin typeface="Bodoni 72 Oldstyle Book" pitchFamily="2" charset="0"/>
                <a:ea typeface="New Athena Unicode" charset="0"/>
                <a:cs typeface="New Athena Unicode" charset="0"/>
              </a:rPr>
              <a:t>Prädikabilien</a:t>
            </a:r>
            <a:r>
              <a:rPr lang="fr-CH" sz="2800" cap="small" dirty="0">
                <a:solidFill>
                  <a:schemeClr val="bg1"/>
                </a:solidFill>
                <a:latin typeface="Bodoni 72 Oldstyle Book" pitchFamily="2" charset="0"/>
                <a:ea typeface="New Athena Unicode" charset="0"/>
                <a:cs typeface="New Athena Unicode" charset="0"/>
              </a:rPr>
              <a:t>: </a:t>
            </a:r>
            <a:r>
              <a:rPr lang="fr-CH" sz="2800" i="1" cap="small" dirty="0" err="1">
                <a:solidFill>
                  <a:schemeClr val="bg1"/>
                </a:solidFill>
                <a:latin typeface="Bodoni 72 Oldstyle Book" pitchFamily="2" charset="0"/>
                <a:ea typeface="New Athena Unicode" charset="0"/>
                <a:cs typeface="New Athena Unicode" charset="0"/>
              </a:rPr>
              <a:t>Topik</a:t>
            </a:r>
            <a:r>
              <a:rPr lang="fr-CH" sz="2800" cap="small" dirty="0">
                <a:solidFill>
                  <a:schemeClr val="bg1"/>
                </a:solidFill>
                <a:latin typeface="Bodoni 72 Oldstyle Book" pitchFamily="2" charset="0"/>
                <a:ea typeface="New Athena Unicode" charset="0"/>
                <a:cs typeface="New Athena Unicode" charset="0"/>
              </a:rPr>
              <a:t> 1.5</a:t>
            </a:r>
            <a:endParaRPr lang="fr-FR" sz="2800" cap="small" dirty="0">
              <a:solidFill>
                <a:schemeClr val="bg1"/>
              </a:solidFill>
              <a:latin typeface="New Athena Unicode" pitchFamily="2" charset="77"/>
              <a:ea typeface="New Athena Unicode" pitchFamily="2" charset="77"/>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4" y="1495854"/>
            <a:ext cx="9683191" cy="4524315"/>
          </a:xfrm>
          <a:prstGeom prst="rect">
            <a:avLst/>
          </a:prstGeom>
          <a:noFill/>
        </p:spPr>
        <p:txBody>
          <a:bodyPr wrap="square" rtlCol="0">
            <a:spAutoFit/>
          </a:bodyPr>
          <a:lstStyle/>
          <a:p>
            <a:r>
              <a:rPr lang="de-DE" sz="2400" b="0" dirty="0">
                <a:solidFill>
                  <a:schemeClr val="bg1"/>
                </a:solidFill>
                <a:latin typeface="Bodoni 72 Oldstyle Book" pitchFamily="2" charset="0"/>
              </a:rPr>
              <a:t>„Was Definition, Eigentümlichkeit, Gattung und Akzidens sind, muss erläutert werden. Eine </a:t>
            </a:r>
            <a:r>
              <a:rPr lang="de-DE" sz="2400" b="0" dirty="0">
                <a:solidFill>
                  <a:srgbClr val="FFFF00"/>
                </a:solidFill>
                <a:latin typeface="Bodoni 72 Oldstyle Book" pitchFamily="2" charset="0"/>
              </a:rPr>
              <a:t>Definition</a:t>
            </a:r>
            <a:r>
              <a:rPr lang="de-DE" sz="2400" b="0" dirty="0">
                <a:solidFill>
                  <a:schemeClr val="bg1"/>
                </a:solidFill>
                <a:latin typeface="Bodoni 72 Oldstyle Book" pitchFamily="2" charset="0"/>
              </a:rPr>
              <a:t> ist eine Rede, die das</a:t>
            </a:r>
            <a:r>
              <a:rPr lang="de-DE" sz="2400" dirty="0">
                <a:solidFill>
                  <a:schemeClr val="bg1"/>
                </a:solidFill>
                <a:latin typeface="Bodoni 72 Oldstyle Book" pitchFamily="2" charset="0"/>
              </a:rPr>
              <a:t> Was-es-hieß-dies-zu-sein bezeichnet… </a:t>
            </a:r>
            <a:r>
              <a:rPr lang="de-DE" sz="2400" dirty="0">
                <a:solidFill>
                  <a:srgbClr val="FFFF00"/>
                </a:solidFill>
                <a:latin typeface="Bodoni 72 Oldstyle Book" pitchFamily="2" charset="0"/>
              </a:rPr>
              <a:t>Eigentümlichkeit</a:t>
            </a:r>
            <a:r>
              <a:rPr lang="de-DE" sz="2400" dirty="0">
                <a:solidFill>
                  <a:schemeClr val="bg1"/>
                </a:solidFill>
                <a:latin typeface="Bodoni 72 Oldstyle Book" pitchFamily="2" charset="0"/>
              </a:rPr>
              <a:t> ist das, was zwar nicht das Was-es-hieß-dies-zu-sein bezeichnet, was aber ausschließlich dieser Sache zukommt und an ihrer Stelle ausgesagt werden kann. Beispielsweise ist eine Eigentümlichkeit des Menschen, dass er Lesen und Schreiben lernen kann, und wenn er Lesen und Schreiben lernen kann, dann ist es ein Mensch… </a:t>
            </a:r>
            <a:r>
              <a:rPr lang="de-DE" sz="2400" dirty="0">
                <a:solidFill>
                  <a:srgbClr val="FFFF00"/>
                </a:solidFill>
                <a:latin typeface="Bodoni 72 Oldstyle Book" pitchFamily="2" charset="0"/>
              </a:rPr>
              <a:t>Gattung</a:t>
            </a:r>
            <a:r>
              <a:rPr lang="de-DE" sz="2400" dirty="0">
                <a:solidFill>
                  <a:schemeClr val="bg1"/>
                </a:solidFill>
                <a:latin typeface="Bodoni 72 Oldstyle Book" pitchFamily="2" charset="0"/>
              </a:rPr>
              <a:t> ist das, was in der Kategorie des Was-es-ist von mehreren, der Art nach verschiedenen Dingen ausgesagt wird… Akzidens  ist das, was keines von diesen ist, weder Definition noch Eigentümlichkeit noch Gattung, der Sache aber zukommt, und was derselben Sache entweder zukommen oder nicht zukommen kann“ (</a:t>
            </a:r>
            <a:r>
              <a:rPr lang="de-DE" sz="2400" i="1" dirty="0">
                <a:solidFill>
                  <a:schemeClr val="bg1"/>
                </a:solidFill>
                <a:latin typeface="Bodoni 72 Oldstyle Book" pitchFamily="2" charset="0"/>
              </a:rPr>
              <a:t>Topik</a:t>
            </a:r>
            <a:r>
              <a:rPr lang="de-DE" sz="2400" dirty="0">
                <a:solidFill>
                  <a:schemeClr val="bg1"/>
                </a:solidFill>
                <a:latin typeface="Bodoni 72 Oldstyle Book" pitchFamily="2" charset="0"/>
              </a:rPr>
              <a:t> 1.5, 101b37–102b8; Übersetzung nach Wagner/Rapp 2004, 50–51)</a:t>
            </a:r>
          </a:p>
        </p:txBody>
      </p:sp>
    </p:spTree>
    <p:extLst>
      <p:ext uri="{BB962C8B-B14F-4D97-AF65-F5344CB8AC3E}">
        <p14:creationId xmlns:p14="http://schemas.microsoft.com/office/powerpoint/2010/main" val="27422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3269</TotalTime>
  <Words>1767</Words>
  <Application>Microsoft Macintosh PowerPoint</Application>
  <PresentationFormat>Widescreen</PresentationFormat>
  <Paragraphs>133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Bodoni 72 Oldstyle Book</vt:lpstr>
      <vt:lpstr>Bodoni 72 Smallcaps Book</vt:lpstr>
      <vt:lpstr>Calibri</vt:lpstr>
      <vt:lpstr>Calibri Light</vt:lpstr>
      <vt:lpstr>Cambria Math</vt:lpstr>
      <vt:lpstr>New Athena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Guthrie King</dc:creator>
  <cp:keywords/>
  <dc:description/>
  <cp:lastModifiedBy>King, Colin G</cp:lastModifiedBy>
  <cp:revision>70</cp:revision>
  <dcterms:created xsi:type="dcterms:W3CDTF">2017-04-10T01:47:34Z</dcterms:created>
  <dcterms:modified xsi:type="dcterms:W3CDTF">2021-10-14T19:29:13Z</dcterms:modified>
  <cp:category/>
</cp:coreProperties>
</file>