
<file path=[Content_Types].xml><?xml version="1.0" encoding="utf-8"?>
<Types xmlns="http://schemas.openxmlformats.org/package/2006/content-types">
  <Default Extension="png" ContentType="image/png"/>
  <Default Extension="m4a" ContentType="audio/mp4"/>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71" r:id="rId2"/>
    <p:sldId id="272"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00"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1A3B65-C7B9-4B8E-A123-DC7A34AD1238}"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GB"/>
        </a:p>
      </dgm:t>
    </dgm:pt>
    <dgm:pt modelId="{657A2CE9-BBF3-4425-91D0-E58908E4DC33}">
      <dgm:prSet phldrT="[Text]" custT="1"/>
      <dgm:spPr>
        <a:solidFill>
          <a:srgbClr val="00B0F0"/>
        </a:solidFill>
        <a:ln>
          <a:solidFill>
            <a:srgbClr val="002060"/>
          </a:solidFill>
        </a:ln>
      </dgm:spPr>
      <dgm:t>
        <a:bodyPr/>
        <a:lstStyle/>
        <a:p>
          <a:r>
            <a:rPr lang="en-GB" sz="1400" dirty="0">
              <a:solidFill>
                <a:srgbClr val="002060"/>
              </a:solidFill>
            </a:rPr>
            <a:t>Phase 1</a:t>
          </a:r>
        </a:p>
      </dgm:t>
    </dgm:pt>
    <dgm:pt modelId="{B3D06A21-618F-418B-9483-982D1C8AB8E8}" type="parTrans" cxnId="{8D058118-0E14-417A-A030-D24B772AA108}">
      <dgm:prSet/>
      <dgm:spPr/>
      <dgm:t>
        <a:bodyPr/>
        <a:lstStyle/>
        <a:p>
          <a:endParaRPr lang="en-GB" sz="1600"/>
        </a:p>
      </dgm:t>
    </dgm:pt>
    <dgm:pt modelId="{A6BA80AE-076A-4D08-B5D0-D0B569051313}" type="sibTrans" cxnId="{8D058118-0E14-417A-A030-D24B772AA108}">
      <dgm:prSet/>
      <dgm:spPr/>
      <dgm:t>
        <a:bodyPr/>
        <a:lstStyle/>
        <a:p>
          <a:endParaRPr lang="en-GB" sz="1600"/>
        </a:p>
      </dgm:t>
    </dgm:pt>
    <dgm:pt modelId="{48B46BAB-F79B-4566-8280-02727C7AB636}">
      <dgm:prSet phldrT="[Text]" custT="1"/>
      <dgm:spPr>
        <a:ln>
          <a:solidFill>
            <a:srgbClr val="0070C0"/>
          </a:solidFill>
        </a:ln>
      </dgm:spPr>
      <dgm:t>
        <a:bodyPr/>
        <a:lstStyle/>
        <a:p>
          <a:r>
            <a:rPr lang="en-US" sz="2400" dirty="0">
              <a:solidFill>
                <a:srgbClr val="002060"/>
              </a:solidFill>
            </a:rPr>
            <a:t>Adaptation of intervention for local sociocultural context</a:t>
          </a:r>
          <a:endParaRPr lang="en-GB" sz="2400" dirty="0">
            <a:solidFill>
              <a:srgbClr val="002060"/>
            </a:solidFill>
          </a:endParaRPr>
        </a:p>
      </dgm:t>
    </dgm:pt>
    <dgm:pt modelId="{6A3B5B25-5F61-452A-A7BC-C0E0EE8C10E8}" type="parTrans" cxnId="{C4244D2B-0CBC-48B2-BD8B-E948AB618DCA}">
      <dgm:prSet/>
      <dgm:spPr/>
      <dgm:t>
        <a:bodyPr/>
        <a:lstStyle/>
        <a:p>
          <a:endParaRPr lang="en-GB" sz="1600"/>
        </a:p>
      </dgm:t>
    </dgm:pt>
    <dgm:pt modelId="{2AE5FAEE-7E71-4CC0-ADD1-EC314BB4E82A}" type="sibTrans" cxnId="{C4244D2B-0CBC-48B2-BD8B-E948AB618DCA}">
      <dgm:prSet/>
      <dgm:spPr/>
      <dgm:t>
        <a:bodyPr/>
        <a:lstStyle/>
        <a:p>
          <a:endParaRPr lang="en-GB" sz="1600"/>
        </a:p>
      </dgm:t>
    </dgm:pt>
    <dgm:pt modelId="{0545CED1-227D-4644-B502-CC0F7ADD89B6}">
      <dgm:prSet phldrT="[Text]" custT="1"/>
      <dgm:spPr>
        <a:solidFill>
          <a:srgbClr val="00B0F0">
            <a:alpha val="80000"/>
          </a:srgbClr>
        </a:solidFill>
        <a:ln>
          <a:solidFill>
            <a:srgbClr val="002060"/>
          </a:solidFill>
        </a:ln>
      </dgm:spPr>
      <dgm:t>
        <a:bodyPr/>
        <a:lstStyle/>
        <a:p>
          <a:r>
            <a:rPr lang="en-GB" sz="1400" dirty="0">
              <a:solidFill>
                <a:srgbClr val="002060"/>
              </a:solidFill>
            </a:rPr>
            <a:t>Phase 2</a:t>
          </a:r>
        </a:p>
      </dgm:t>
    </dgm:pt>
    <dgm:pt modelId="{C0271DEA-37B9-44ED-A9FA-3C01D09F8C14}" type="parTrans" cxnId="{94F97D85-34E4-474E-99A6-159C546B351F}">
      <dgm:prSet/>
      <dgm:spPr/>
      <dgm:t>
        <a:bodyPr/>
        <a:lstStyle/>
        <a:p>
          <a:endParaRPr lang="en-GB" sz="1600"/>
        </a:p>
      </dgm:t>
    </dgm:pt>
    <dgm:pt modelId="{70017C64-D7BE-4CDD-9B74-AFDB9DB0115D}" type="sibTrans" cxnId="{94F97D85-34E4-474E-99A6-159C546B351F}">
      <dgm:prSet/>
      <dgm:spPr/>
      <dgm:t>
        <a:bodyPr/>
        <a:lstStyle/>
        <a:p>
          <a:endParaRPr lang="en-GB" sz="1600"/>
        </a:p>
      </dgm:t>
    </dgm:pt>
    <dgm:pt modelId="{2245634D-1C8F-4A30-A138-1A6D32D1F5FC}">
      <dgm:prSet phldrT="[Text]" custT="1"/>
      <dgm:spPr>
        <a:ln>
          <a:solidFill>
            <a:srgbClr val="0070C0"/>
          </a:solidFill>
        </a:ln>
      </dgm:spPr>
      <dgm:t>
        <a:bodyPr/>
        <a:lstStyle/>
        <a:p>
          <a:r>
            <a:rPr lang="en-US" sz="2400" dirty="0">
              <a:solidFill>
                <a:srgbClr val="002060"/>
              </a:solidFill>
            </a:rPr>
            <a:t>Small, feasibility randomized controlled trial (</a:t>
          </a:r>
          <a:r>
            <a:rPr lang="en-US" sz="2400" b="1" dirty="0">
              <a:solidFill>
                <a:srgbClr val="002060"/>
              </a:solidFill>
            </a:rPr>
            <a:t>RCT</a:t>
          </a:r>
          <a:r>
            <a:rPr lang="en-US" sz="2400" dirty="0">
              <a:solidFill>
                <a:srgbClr val="002060"/>
              </a:solidFill>
            </a:rPr>
            <a:t>) (feasibility, safety, trial procedures)</a:t>
          </a:r>
          <a:endParaRPr lang="en-GB" sz="2400" dirty="0">
            <a:solidFill>
              <a:srgbClr val="002060"/>
            </a:solidFill>
          </a:endParaRPr>
        </a:p>
      </dgm:t>
    </dgm:pt>
    <dgm:pt modelId="{7C0EE4B7-B63F-4273-955C-28716C8837C2}" type="parTrans" cxnId="{F85933FB-6999-4410-8EE9-789056FB61B1}">
      <dgm:prSet/>
      <dgm:spPr/>
      <dgm:t>
        <a:bodyPr/>
        <a:lstStyle/>
        <a:p>
          <a:endParaRPr lang="en-GB" sz="1600"/>
        </a:p>
      </dgm:t>
    </dgm:pt>
    <dgm:pt modelId="{102F75A2-EAC7-4637-9904-10FF692A485A}" type="sibTrans" cxnId="{F85933FB-6999-4410-8EE9-789056FB61B1}">
      <dgm:prSet/>
      <dgm:spPr/>
      <dgm:t>
        <a:bodyPr/>
        <a:lstStyle/>
        <a:p>
          <a:endParaRPr lang="en-GB" sz="1600"/>
        </a:p>
      </dgm:t>
    </dgm:pt>
    <dgm:pt modelId="{E1272CB5-1DBF-4459-BDE9-D7C885D30D9D}">
      <dgm:prSet phldrT="[Text]" custT="1"/>
      <dgm:spPr>
        <a:solidFill>
          <a:srgbClr val="00B0F0">
            <a:alpha val="60000"/>
          </a:srgbClr>
        </a:solidFill>
        <a:ln>
          <a:solidFill>
            <a:srgbClr val="002060"/>
          </a:solidFill>
        </a:ln>
      </dgm:spPr>
      <dgm:t>
        <a:bodyPr/>
        <a:lstStyle/>
        <a:p>
          <a:r>
            <a:rPr lang="en-GB" sz="1400" dirty="0">
              <a:solidFill>
                <a:srgbClr val="002060"/>
              </a:solidFill>
            </a:rPr>
            <a:t>Phase 3</a:t>
          </a:r>
        </a:p>
      </dgm:t>
    </dgm:pt>
    <dgm:pt modelId="{A130B174-CA81-42FD-BB67-9C9DCCBAB2F8}" type="parTrans" cxnId="{789DCA43-B973-4F22-BE2E-5A1259AA6C14}">
      <dgm:prSet/>
      <dgm:spPr/>
      <dgm:t>
        <a:bodyPr/>
        <a:lstStyle/>
        <a:p>
          <a:endParaRPr lang="en-GB" sz="1600"/>
        </a:p>
      </dgm:t>
    </dgm:pt>
    <dgm:pt modelId="{6A4DAA74-1A0D-4DBC-9F1B-3E5D3DF20794}" type="sibTrans" cxnId="{789DCA43-B973-4F22-BE2E-5A1259AA6C14}">
      <dgm:prSet/>
      <dgm:spPr/>
      <dgm:t>
        <a:bodyPr/>
        <a:lstStyle/>
        <a:p>
          <a:endParaRPr lang="en-GB" sz="1600"/>
        </a:p>
      </dgm:t>
    </dgm:pt>
    <dgm:pt modelId="{0514980F-F2E0-4787-A583-FEF9E8FB7854}">
      <dgm:prSet phldrT="[Text]" custT="1"/>
      <dgm:spPr>
        <a:ln>
          <a:solidFill>
            <a:srgbClr val="0070C0"/>
          </a:solidFill>
        </a:ln>
      </dgm:spPr>
      <dgm:t>
        <a:bodyPr/>
        <a:lstStyle/>
        <a:p>
          <a:r>
            <a:rPr lang="en-US" sz="2400" dirty="0">
              <a:solidFill>
                <a:srgbClr val="002060"/>
              </a:solidFill>
            </a:rPr>
            <a:t>Process evaluation to prepare for scaling up / Dissemination</a:t>
          </a:r>
          <a:endParaRPr lang="en-GB" sz="2400" dirty="0">
            <a:solidFill>
              <a:srgbClr val="002060"/>
            </a:solidFill>
          </a:endParaRPr>
        </a:p>
      </dgm:t>
    </dgm:pt>
    <dgm:pt modelId="{0F7AF18C-0A97-4B27-87F4-D0AFC589EC6E}" type="parTrans" cxnId="{0C23DB9C-F8B8-4006-AC74-41E0100FFB31}">
      <dgm:prSet/>
      <dgm:spPr/>
      <dgm:t>
        <a:bodyPr/>
        <a:lstStyle/>
        <a:p>
          <a:endParaRPr lang="en-GB" sz="1600"/>
        </a:p>
      </dgm:t>
    </dgm:pt>
    <dgm:pt modelId="{69D9729E-E8C9-4DD5-9762-31B4F4B3B7B9}" type="sibTrans" cxnId="{0C23DB9C-F8B8-4006-AC74-41E0100FFB31}">
      <dgm:prSet/>
      <dgm:spPr/>
      <dgm:t>
        <a:bodyPr/>
        <a:lstStyle/>
        <a:p>
          <a:endParaRPr lang="en-GB" sz="1600"/>
        </a:p>
      </dgm:t>
    </dgm:pt>
    <dgm:pt modelId="{44ED3C51-6F5F-47FA-A12B-06583EB9ED1E}">
      <dgm:prSet phldrT="[Text]" custT="1"/>
      <dgm:spPr>
        <a:solidFill>
          <a:srgbClr val="00B0F0">
            <a:alpha val="40000"/>
          </a:srgbClr>
        </a:solidFill>
        <a:ln>
          <a:solidFill>
            <a:srgbClr val="002060"/>
          </a:solidFill>
        </a:ln>
      </dgm:spPr>
      <dgm:t>
        <a:bodyPr/>
        <a:lstStyle/>
        <a:p>
          <a:r>
            <a:rPr lang="en-GB" sz="1400" dirty="0">
              <a:solidFill>
                <a:srgbClr val="002060"/>
              </a:solidFill>
            </a:rPr>
            <a:t>Phase 4</a:t>
          </a:r>
        </a:p>
      </dgm:t>
    </dgm:pt>
    <dgm:pt modelId="{F84BB1A8-A063-474A-AAD9-A8B9F873F9DB}" type="parTrans" cxnId="{C6859A62-64E6-41D0-BE36-674E8469219C}">
      <dgm:prSet/>
      <dgm:spPr/>
      <dgm:t>
        <a:bodyPr/>
        <a:lstStyle/>
        <a:p>
          <a:endParaRPr lang="en-GB" sz="1600"/>
        </a:p>
      </dgm:t>
    </dgm:pt>
    <dgm:pt modelId="{3231B71A-7389-4AE0-8395-1944AF3AC5FC}" type="sibTrans" cxnId="{C6859A62-64E6-41D0-BE36-674E8469219C}">
      <dgm:prSet/>
      <dgm:spPr/>
      <dgm:t>
        <a:bodyPr/>
        <a:lstStyle/>
        <a:p>
          <a:endParaRPr lang="en-GB" sz="1600"/>
        </a:p>
      </dgm:t>
    </dgm:pt>
    <dgm:pt modelId="{3C642387-9412-444A-B85B-3B6494434734}">
      <dgm:prSet phldrT="[Text]" custT="1"/>
      <dgm:spPr>
        <a:solidFill>
          <a:srgbClr val="00B0F0">
            <a:alpha val="20000"/>
          </a:srgbClr>
        </a:solidFill>
        <a:ln>
          <a:solidFill>
            <a:srgbClr val="002060"/>
          </a:solidFill>
        </a:ln>
      </dgm:spPr>
      <dgm:t>
        <a:bodyPr/>
        <a:lstStyle/>
        <a:p>
          <a:r>
            <a:rPr lang="en-GB" sz="1400" dirty="0">
              <a:solidFill>
                <a:srgbClr val="002060"/>
              </a:solidFill>
            </a:rPr>
            <a:t>Phase 5</a:t>
          </a:r>
        </a:p>
      </dgm:t>
    </dgm:pt>
    <dgm:pt modelId="{570AF617-D128-4CBD-9096-6115E3B937CD}" type="parTrans" cxnId="{DB3A079B-F4E4-436B-96E9-258DBA174340}">
      <dgm:prSet/>
      <dgm:spPr/>
      <dgm:t>
        <a:bodyPr/>
        <a:lstStyle/>
        <a:p>
          <a:endParaRPr lang="en-GB" sz="1600"/>
        </a:p>
      </dgm:t>
    </dgm:pt>
    <dgm:pt modelId="{DF29880C-3E71-4662-A633-838A47DE5725}" type="sibTrans" cxnId="{DB3A079B-F4E4-436B-96E9-258DBA174340}">
      <dgm:prSet/>
      <dgm:spPr/>
      <dgm:t>
        <a:bodyPr/>
        <a:lstStyle/>
        <a:p>
          <a:endParaRPr lang="en-GB" sz="1600"/>
        </a:p>
      </dgm:t>
    </dgm:pt>
    <dgm:pt modelId="{7131B515-E0BB-4185-A01F-4014A9D63003}">
      <dgm:prSet custT="1"/>
      <dgm:spPr>
        <a:ln>
          <a:solidFill>
            <a:srgbClr val="0070C0"/>
          </a:solidFill>
        </a:ln>
      </dgm:spPr>
      <dgm:t>
        <a:bodyPr/>
        <a:lstStyle/>
        <a:p>
          <a:r>
            <a:rPr lang="en-US" sz="2400" dirty="0">
              <a:solidFill>
                <a:srgbClr val="002060"/>
              </a:solidFill>
            </a:rPr>
            <a:t>Process evaluation to prepare for RCT</a:t>
          </a:r>
          <a:endParaRPr lang="en-GB" sz="2400" dirty="0">
            <a:solidFill>
              <a:srgbClr val="002060"/>
            </a:solidFill>
          </a:endParaRPr>
        </a:p>
      </dgm:t>
    </dgm:pt>
    <dgm:pt modelId="{1DA3BC87-6ECA-44D9-AF3D-67ADEAB799BE}" type="parTrans" cxnId="{EE7359EE-9CFD-4BBB-A1B9-38226D5A68F9}">
      <dgm:prSet/>
      <dgm:spPr/>
      <dgm:t>
        <a:bodyPr/>
        <a:lstStyle/>
        <a:p>
          <a:endParaRPr lang="en-GB" sz="1600"/>
        </a:p>
      </dgm:t>
    </dgm:pt>
    <dgm:pt modelId="{18210FFE-7DBF-4A18-A98E-8F8CD1E70844}" type="sibTrans" cxnId="{EE7359EE-9CFD-4BBB-A1B9-38226D5A68F9}">
      <dgm:prSet/>
      <dgm:spPr/>
      <dgm:t>
        <a:bodyPr/>
        <a:lstStyle/>
        <a:p>
          <a:endParaRPr lang="en-GB" sz="1600"/>
        </a:p>
      </dgm:t>
    </dgm:pt>
    <dgm:pt modelId="{B533E606-7F5F-440E-A368-35A9F1772653}">
      <dgm:prSet custT="1"/>
      <dgm:spPr>
        <a:ln>
          <a:solidFill>
            <a:srgbClr val="0070C0"/>
          </a:solidFill>
        </a:ln>
      </dgm:spPr>
      <dgm:t>
        <a:bodyPr/>
        <a:lstStyle/>
        <a:p>
          <a:r>
            <a:rPr lang="en-US" sz="2400" dirty="0">
              <a:solidFill>
                <a:srgbClr val="002060"/>
              </a:solidFill>
            </a:rPr>
            <a:t>Large RCT to evaluate </a:t>
          </a:r>
          <a:endParaRPr lang="en-GB" sz="2400" dirty="0">
            <a:solidFill>
              <a:srgbClr val="002060"/>
            </a:solidFill>
          </a:endParaRPr>
        </a:p>
      </dgm:t>
    </dgm:pt>
    <dgm:pt modelId="{B8A70BEF-BD42-459F-A72A-7EEAA720B668}" type="parTrans" cxnId="{BDB695B8-2033-40EE-AA4B-D875E6638BB0}">
      <dgm:prSet/>
      <dgm:spPr/>
      <dgm:t>
        <a:bodyPr/>
        <a:lstStyle/>
        <a:p>
          <a:endParaRPr lang="en-GB" sz="1600"/>
        </a:p>
      </dgm:t>
    </dgm:pt>
    <dgm:pt modelId="{D0F26699-F356-40C2-98BC-6DC27DCCF313}" type="sibTrans" cxnId="{BDB695B8-2033-40EE-AA4B-D875E6638BB0}">
      <dgm:prSet/>
      <dgm:spPr/>
      <dgm:t>
        <a:bodyPr/>
        <a:lstStyle/>
        <a:p>
          <a:endParaRPr lang="en-GB" sz="1600"/>
        </a:p>
      </dgm:t>
    </dgm:pt>
    <dgm:pt modelId="{980167E6-A6E4-4BD7-98E4-D6B0F2067657}" type="pres">
      <dgm:prSet presAssocID="{CE1A3B65-C7B9-4B8E-A123-DC7A34AD1238}" presName="linearFlow" presStyleCnt="0">
        <dgm:presLayoutVars>
          <dgm:dir/>
          <dgm:animLvl val="lvl"/>
          <dgm:resizeHandles val="exact"/>
        </dgm:presLayoutVars>
      </dgm:prSet>
      <dgm:spPr/>
      <dgm:t>
        <a:bodyPr/>
        <a:lstStyle/>
        <a:p>
          <a:endParaRPr lang="fr-FR"/>
        </a:p>
      </dgm:t>
    </dgm:pt>
    <dgm:pt modelId="{113D5177-3086-483E-9FE2-CB93ED4E426C}" type="pres">
      <dgm:prSet presAssocID="{657A2CE9-BBF3-4425-91D0-E58908E4DC33}" presName="composite" presStyleCnt="0"/>
      <dgm:spPr/>
    </dgm:pt>
    <dgm:pt modelId="{BBFA4ED6-F90D-4CBF-A53E-6CCF6DB3F713}" type="pres">
      <dgm:prSet presAssocID="{657A2CE9-BBF3-4425-91D0-E58908E4DC33}" presName="parentText" presStyleLbl="alignNode1" presStyleIdx="0" presStyleCnt="5">
        <dgm:presLayoutVars>
          <dgm:chMax val="1"/>
          <dgm:bulletEnabled val="1"/>
        </dgm:presLayoutVars>
      </dgm:prSet>
      <dgm:spPr/>
      <dgm:t>
        <a:bodyPr/>
        <a:lstStyle/>
        <a:p>
          <a:endParaRPr lang="fr-FR"/>
        </a:p>
      </dgm:t>
    </dgm:pt>
    <dgm:pt modelId="{0D411B8A-3669-4BD0-B09C-5EE1406D0F23}" type="pres">
      <dgm:prSet presAssocID="{657A2CE9-BBF3-4425-91D0-E58908E4DC33}" presName="descendantText" presStyleLbl="alignAcc1" presStyleIdx="0" presStyleCnt="5" custScaleY="145039" custLinFactNeighborX="127">
        <dgm:presLayoutVars>
          <dgm:bulletEnabled val="1"/>
        </dgm:presLayoutVars>
      </dgm:prSet>
      <dgm:spPr/>
      <dgm:t>
        <a:bodyPr/>
        <a:lstStyle/>
        <a:p>
          <a:endParaRPr lang="fr-FR"/>
        </a:p>
      </dgm:t>
    </dgm:pt>
    <dgm:pt modelId="{C2B3BC0E-EB6D-4AF5-B83D-08AA93BB1BE3}" type="pres">
      <dgm:prSet presAssocID="{A6BA80AE-076A-4D08-B5D0-D0B569051313}" presName="sp" presStyleCnt="0"/>
      <dgm:spPr/>
    </dgm:pt>
    <dgm:pt modelId="{BF6D251D-8CF3-40C1-AFE2-68C8A0E5DA3F}" type="pres">
      <dgm:prSet presAssocID="{0545CED1-227D-4644-B502-CC0F7ADD89B6}" presName="composite" presStyleCnt="0"/>
      <dgm:spPr/>
    </dgm:pt>
    <dgm:pt modelId="{12F07D20-9C12-4EB0-BC97-879168E8A9A0}" type="pres">
      <dgm:prSet presAssocID="{0545CED1-227D-4644-B502-CC0F7ADD89B6}" presName="parentText" presStyleLbl="alignNode1" presStyleIdx="1" presStyleCnt="5">
        <dgm:presLayoutVars>
          <dgm:chMax val="1"/>
          <dgm:bulletEnabled val="1"/>
        </dgm:presLayoutVars>
      </dgm:prSet>
      <dgm:spPr/>
      <dgm:t>
        <a:bodyPr/>
        <a:lstStyle/>
        <a:p>
          <a:endParaRPr lang="fr-FR"/>
        </a:p>
      </dgm:t>
    </dgm:pt>
    <dgm:pt modelId="{BE083F66-1948-4921-A79A-FAA85F6FF004}" type="pres">
      <dgm:prSet presAssocID="{0545CED1-227D-4644-B502-CC0F7ADD89B6}" presName="descendantText" presStyleLbl="alignAcc1" presStyleIdx="1" presStyleCnt="5" custScaleY="143040" custLinFactNeighborX="0" custLinFactNeighborY="11664">
        <dgm:presLayoutVars>
          <dgm:bulletEnabled val="1"/>
        </dgm:presLayoutVars>
      </dgm:prSet>
      <dgm:spPr/>
      <dgm:t>
        <a:bodyPr/>
        <a:lstStyle/>
        <a:p>
          <a:endParaRPr lang="fr-FR"/>
        </a:p>
      </dgm:t>
    </dgm:pt>
    <dgm:pt modelId="{EAACB16A-0019-4050-BC63-16B63CD94851}" type="pres">
      <dgm:prSet presAssocID="{70017C64-D7BE-4CDD-9B74-AFDB9DB0115D}" presName="sp" presStyleCnt="0"/>
      <dgm:spPr/>
    </dgm:pt>
    <dgm:pt modelId="{DE7BDE60-B71E-47E5-B7BF-AFE54FEF9162}" type="pres">
      <dgm:prSet presAssocID="{E1272CB5-1DBF-4459-BDE9-D7C885D30D9D}" presName="composite" presStyleCnt="0"/>
      <dgm:spPr/>
    </dgm:pt>
    <dgm:pt modelId="{2CA0D3B4-1004-4EB3-8415-ACC23E723548}" type="pres">
      <dgm:prSet presAssocID="{E1272CB5-1DBF-4459-BDE9-D7C885D30D9D}" presName="parentText" presStyleLbl="alignNode1" presStyleIdx="2" presStyleCnt="5">
        <dgm:presLayoutVars>
          <dgm:chMax val="1"/>
          <dgm:bulletEnabled val="1"/>
        </dgm:presLayoutVars>
      </dgm:prSet>
      <dgm:spPr/>
      <dgm:t>
        <a:bodyPr/>
        <a:lstStyle/>
        <a:p>
          <a:endParaRPr lang="fr-FR"/>
        </a:p>
      </dgm:t>
    </dgm:pt>
    <dgm:pt modelId="{C43D5758-DEAD-4BB7-A82B-D8A0D25702AC}" type="pres">
      <dgm:prSet presAssocID="{E1272CB5-1DBF-4459-BDE9-D7C885D30D9D}" presName="descendantText" presStyleLbl="alignAcc1" presStyleIdx="2" presStyleCnt="5" custScaleY="116686" custLinFactNeighborX="-224" custLinFactNeighborY="3398">
        <dgm:presLayoutVars>
          <dgm:bulletEnabled val="1"/>
        </dgm:presLayoutVars>
      </dgm:prSet>
      <dgm:spPr/>
      <dgm:t>
        <a:bodyPr/>
        <a:lstStyle/>
        <a:p>
          <a:endParaRPr lang="fr-FR"/>
        </a:p>
      </dgm:t>
    </dgm:pt>
    <dgm:pt modelId="{2F43A76D-1E57-4182-ADCD-D443C151953E}" type="pres">
      <dgm:prSet presAssocID="{6A4DAA74-1A0D-4DBC-9F1B-3E5D3DF20794}" presName="sp" presStyleCnt="0"/>
      <dgm:spPr/>
    </dgm:pt>
    <dgm:pt modelId="{86E1C972-F100-4425-86DE-348CF1139D70}" type="pres">
      <dgm:prSet presAssocID="{44ED3C51-6F5F-47FA-A12B-06583EB9ED1E}" presName="composite" presStyleCnt="0"/>
      <dgm:spPr/>
    </dgm:pt>
    <dgm:pt modelId="{C76725C3-76E8-485E-9A64-50D2B18DA924}" type="pres">
      <dgm:prSet presAssocID="{44ED3C51-6F5F-47FA-A12B-06583EB9ED1E}" presName="parentText" presStyleLbl="alignNode1" presStyleIdx="3" presStyleCnt="5">
        <dgm:presLayoutVars>
          <dgm:chMax val="1"/>
          <dgm:bulletEnabled val="1"/>
        </dgm:presLayoutVars>
      </dgm:prSet>
      <dgm:spPr/>
      <dgm:t>
        <a:bodyPr/>
        <a:lstStyle/>
        <a:p>
          <a:endParaRPr lang="fr-FR"/>
        </a:p>
      </dgm:t>
    </dgm:pt>
    <dgm:pt modelId="{1B188C02-FF91-4179-8D71-4AB23C546BD7}" type="pres">
      <dgm:prSet presAssocID="{44ED3C51-6F5F-47FA-A12B-06583EB9ED1E}" presName="descendantText" presStyleLbl="alignAcc1" presStyleIdx="3" presStyleCnt="5" custScaleY="121442">
        <dgm:presLayoutVars>
          <dgm:bulletEnabled val="1"/>
        </dgm:presLayoutVars>
      </dgm:prSet>
      <dgm:spPr/>
      <dgm:t>
        <a:bodyPr/>
        <a:lstStyle/>
        <a:p>
          <a:endParaRPr lang="fr-FR"/>
        </a:p>
      </dgm:t>
    </dgm:pt>
    <dgm:pt modelId="{278A83BA-424A-4405-A5FB-1C511C4CF8BB}" type="pres">
      <dgm:prSet presAssocID="{3231B71A-7389-4AE0-8395-1944AF3AC5FC}" presName="sp" presStyleCnt="0"/>
      <dgm:spPr/>
    </dgm:pt>
    <dgm:pt modelId="{0B93E5C2-2814-4B6D-AF91-D39D0A249A1F}" type="pres">
      <dgm:prSet presAssocID="{3C642387-9412-444A-B85B-3B6494434734}" presName="composite" presStyleCnt="0"/>
      <dgm:spPr/>
    </dgm:pt>
    <dgm:pt modelId="{106C769A-E9E2-4284-8EE7-7B8F47C5D29D}" type="pres">
      <dgm:prSet presAssocID="{3C642387-9412-444A-B85B-3B6494434734}" presName="parentText" presStyleLbl="alignNode1" presStyleIdx="4" presStyleCnt="5">
        <dgm:presLayoutVars>
          <dgm:chMax val="1"/>
          <dgm:bulletEnabled val="1"/>
        </dgm:presLayoutVars>
      </dgm:prSet>
      <dgm:spPr/>
      <dgm:t>
        <a:bodyPr/>
        <a:lstStyle/>
        <a:p>
          <a:endParaRPr lang="fr-FR"/>
        </a:p>
      </dgm:t>
    </dgm:pt>
    <dgm:pt modelId="{103758CC-04AD-4F31-8E76-810CA8BF3AB8}" type="pres">
      <dgm:prSet presAssocID="{3C642387-9412-444A-B85B-3B6494434734}" presName="descendantText" presStyleLbl="alignAcc1" presStyleIdx="4" presStyleCnt="5" custScaleY="137291">
        <dgm:presLayoutVars>
          <dgm:bulletEnabled val="1"/>
        </dgm:presLayoutVars>
      </dgm:prSet>
      <dgm:spPr/>
      <dgm:t>
        <a:bodyPr/>
        <a:lstStyle/>
        <a:p>
          <a:endParaRPr lang="fr-FR"/>
        </a:p>
      </dgm:t>
    </dgm:pt>
  </dgm:ptLst>
  <dgm:cxnLst>
    <dgm:cxn modelId="{FBAC22EB-69D1-1042-A393-36793C509F0C}" type="presOf" srcId="{0545CED1-227D-4644-B502-CC0F7ADD89B6}" destId="{12F07D20-9C12-4EB0-BC97-879168E8A9A0}" srcOrd="0" destOrd="0" presId="urn:microsoft.com/office/officeart/2005/8/layout/chevron2"/>
    <dgm:cxn modelId="{DB3A079B-F4E4-436B-96E9-258DBA174340}" srcId="{CE1A3B65-C7B9-4B8E-A123-DC7A34AD1238}" destId="{3C642387-9412-444A-B85B-3B6494434734}" srcOrd="4" destOrd="0" parTransId="{570AF617-D128-4CBD-9096-6115E3B937CD}" sibTransId="{DF29880C-3E71-4662-A633-838A47DE5725}"/>
    <dgm:cxn modelId="{94F97D85-34E4-474E-99A6-159C546B351F}" srcId="{CE1A3B65-C7B9-4B8E-A123-DC7A34AD1238}" destId="{0545CED1-227D-4644-B502-CC0F7ADD89B6}" srcOrd="1" destOrd="0" parTransId="{C0271DEA-37B9-44ED-A9FA-3C01D09F8C14}" sibTransId="{70017C64-D7BE-4CDD-9B74-AFDB9DB0115D}"/>
    <dgm:cxn modelId="{0C23DB9C-F8B8-4006-AC74-41E0100FFB31}" srcId="{3C642387-9412-444A-B85B-3B6494434734}" destId="{0514980F-F2E0-4787-A583-FEF9E8FB7854}" srcOrd="0" destOrd="0" parTransId="{0F7AF18C-0A97-4B27-87F4-D0AFC589EC6E}" sibTransId="{69D9729E-E8C9-4DD5-9762-31B4F4B3B7B9}"/>
    <dgm:cxn modelId="{789DCA43-B973-4F22-BE2E-5A1259AA6C14}" srcId="{CE1A3B65-C7B9-4B8E-A123-DC7A34AD1238}" destId="{E1272CB5-1DBF-4459-BDE9-D7C885D30D9D}" srcOrd="2" destOrd="0" parTransId="{A130B174-CA81-42FD-BB67-9C9DCCBAB2F8}" sibTransId="{6A4DAA74-1A0D-4DBC-9F1B-3E5D3DF20794}"/>
    <dgm:cxn modelId="{26532D97-6615-2749-A96B-2F025145F2B7}" type="presOf" srcId="{48B46BAB-F79B-4566-8280-02727C7AB636}" destId="{0D411B8A-3669-4BD0-B09C-5EE1406D0F23}" srcOrd="0" destOrd="0" presId="urn:microsoft.com/office/officeart/2005/8/layout/chevron2"/>
    <dgm:cxn modelId="{C7389A3D-9103-FB40-BDC4-088639703843}" type="presOf" srcId="{2245634D-1C8F-4A30-A138-1A6D32D1F5FC}" destId="{BE083F66-1948-4921-A79A-FAA85F6FF004}" srcOrd="0" destOrd="0" presId="urn:microsoft.com/office/officeart/2005/8/layout/chevron2"/>
    <dgm:cxn modelId="{D6441765-64D5-6A41-AD2C-10EFBE813322}" type="presOf" srcId="{E1272CB5-1DBF-4459-BDE9-D7C885D30D9D}" destId="{2CA0D3B4-1004-4EB3-8415-ACC23E723548}" srcOrd="0" destOrd="0" presId="urn:microsoft.com/office/officeart/2005/8/layout/chevron2"/>
    <dgm:cxn modelId="{B76DC760-4E36-B549-8AE0-7954F909E8A5}" type="presOf" srcId="{7131B515-E0BB-4185-A01F-4014A9D63003}" destId="{C43D5758-DEAD-4BB7-A82B-D8A0D25702AC}" srcOrd="0" destOrd="0" presId="urn:microsoft.com/office/officeart/2005/8/layout/chevron2"/>
    <dgm:cxn modelId="{5A9FABEC-7B0E-DC40-ABAC-8B8B6F414A83}" type="presOf" srcId="{3C642387-9412-444A-B85B-3B6494434734}" destId="{106C769A-E9E2-4284-8EE7-7B8F47C5D29D}" srcOrd="0" destOrd="0" presId="urn:microsoft.com/office/officeart/2005/8/layout/chevron2"/>
    <dgm:cxn modelId="{EE7359EE-9CFD-4BBB-A1B9-38226D5A68F9}" srcId="{E1272CB5-1DBF-4459-BDE9-D7C885D30D9D}" destId="{7131B515-E0BB-4185-A01F-4014A9D63003}" srcOrd="0" destOrd="0" parTransId="{1DA3BC87-6ECA-44D9-AF3D-67ADEAB799BE}" sibTransId="{18210FFE-7DBF-4A18-A98E-8F8CD1E70844}"/>
    <dgm:cxn modelId="{C6859A62-64E6-41D0-BE36-674E8469219C}" srcId="{CE1A3B65-C7B9-4B8E-A123-DC7A34AD1238}" destId="{44ED3C51-6F5F-47FA-A12B-06583EB9ED1E}" srcOrd="3" destOrd="0" parTransId="{F84BB1A8-A063-474A-AAD9-A8B9F873F9DB}" sibTransId="{3231B71A-7389-4AE0-8395-1944AF3AC5FC}"/>
    <dgm:cxn modelId="{BB15EA48-E31E-B44A-8412-96EA92D34BF7}" type="presOf" srcId="{0514980F-F2E0-4787-A583-FEF9E8FB7854}" destId="{103758CC-04AD-4F31-8E76-810CA8BF3AB8}" srcOrd="0" destOrd="0" presId="urn:microsoft.com/office/officeart/2005/8/layout/chevron2"/>
    <dgm:cxn modelId="{3F962E5E-F3F1-F844-817A-71F9139245BC}" type="presOf" srcId="{657A2CE9-BBF3-4425-91D0-E58908E4DC33}" destId="{BBFA4ED6-F90D-4CBF-A53E-6CCF6DB3F713}" srcOrd="0" destOrd="0" presId="urn:microsoft.com/office/officeart/2005/8/layout/chevron2"/>
    <dgm:cxn modelId="{BDB695B8-2033-40EE-AA4B-D875E6638BB0}" srcId="{44ED3C51-6F5F-47FA-A12B-06583EB9ED1E}" destId="{B533E606-7F5F-440E-A368-35A9F1772653}" srcOrd="0" destOrd="0" parTransId="{B8A70BEF-BD42-459F-A72A-7EEAA720B668}" sibTransId="{D0F26699-F356-40C2-98BC-6DC27DCCF313}"/>
    <dgm:cxn modelId="{84574677-0AB7-C94E-A906-C58E3D6229A0}" type="presOf" srcId="{B533E606-7F5F-440E-A368-35A9F1772653}" destId="{1B188C02-FF91-4179-8D71-4AB23C546BD7}" srcOrd="0" destOrd="0" presId="urn:microsoft.com/office/officeart/2005/8/layout/chevron2"/>
    <dgm:cxn modelId="{76487523-743C-7D4F-8112-1405C09586B7}" type="presOf" srcId="{44ED3C51-6F5F-47FA-A12B-06583EB9ED1E}" destId="{C76725C3-76E8-485E-9A64-50D2B18DA924}" srcOrd="0" destOrd="0" presId="urn:microsoft.com/office/officeart/2005/8/layout/chevron2"/>
    <dgm:cxn modelId="{8D058118-0E14-417A-A030-D24B772AA108}" srcId="{CE1A3B65-C7B9-4B8E-A123-DC7A34AD1238}" destId="{657A2CE9-BBF3-4425-91D0-E58908E4DC33}" srcOrd="0" destOrd="0" parTransId="{B3D06A21-618F-418B-9483-982D1C8AB8E8}" sibTransId="{A6BA80AE-076A-4D08-B5D0-D0B569051313}"/>
    <dgm:cxn modelId="{C4244D2B-0CBC-48B2-BD8B-E948AB618DCA}" srcId="{657A2CE9-BBF3-4425-91D0-E58908E4DC33}" destId="{48B46BAB-F79B-4566-8280-02727C7AB636}" srcOrd="0" destOrd="0" parTransId="{6A3B5B25-5F61-452A-A7BC-C0E0EE8C10E8}" sibTransId="{2AE5FAEE-7E71-4CC0-ADD1-EC314BB4E82A}"/>
    <dgm:cxn modelId="{F85933FB-6999-4410-8EE9-789056FB61B1}" srcId="{0545CED1-227D-4644-B502-CC0F7ADD89B6}" destId="{2245634D-1C8F-4A30-A138-1A6D32D1F5FC}" srcOrd="0" destOrd="0" parTransId="{7C0EE4B7-B63F-4273-955C-28716C8837C2}" sibTransId="{102F75A2-EAC7-4637-9904-10FF692A485A}"/>
    <dgm:cxn modelId="{5B386509-C913-EF4D-A03E-E4D1E155D024}" type="presOf" srcId="{CE1A3B65-C7B9-4B8E-A123-DC7A34AD1238}" destId="{980167E6-A6E4-4BD7-98E4-D6B0F2067657}" srcOrd="0" destOrd="0" presId="urn:microsoft.com/office/officeart/2005/8/layout/chevron2"/>
    <dgm:cxn modelId="{BF7ECB6E-9C3A-CB4F-A632-347D32727D6A}" type="presParOf" srcId="{980167E6-A6E4-4BD7-98E4-D6B0F2067657}" destId="{113D5177-3086-483E-9FE2-CB93ED4E426C}" srcOrd="0" destOrd="0" presId="urn:microsoft.com/office/officeart/2005/8/layout/chevron2"/>
    <dgm:cxn modelId="{A9D76A9D-14E2-CB40-BE45-04FED68778F9}" type="presParOf" srcId="{113D5177-3086-483E-9FE2-CB93ED4E426C}" destId="{BBFA4ED6-F90D-4CBF-A53E-6CCF6DB3F713}" srcOrd="0" destOrd="0" presId="urn:microsoft.com/office/officeart/2005/8/layout/chevron2"/>
    <dgm:cxn modelId="{9959EE3A-0166-4944-8CA8-48CFC85CB50D}" type="presParOf" srcId="{113D5177-3086-483E-9FE2-CB93ED4E426C}" destId="{0D411B8A-3669-4BD0-B09C-5EE1406D0F23}" srcOrd="1" destOrd="0" presId="urn:microsoft.com/office/officeart/2005/8/layout/chevron2"/>
    <dgm:cxn modelId="{FE3A23D7-1AA4-D44D-958A-AE4E72636515}" type="presParOf" srcId="{980167E6-A6E4-4BD7-98E4-D6B0F2067657}" destId="{C2B3BC0E-EB6D-4AF5-B83D-08AA93BB1BE3}" srcOrd="1" destOrd="0" presId="urn:microsoft.com/office/officeart/2005/8/layout/chevron2"/>
    <dgm:cxn modelId="{13A146D6-4170-0043-A301-688132C030A8}" type="presParOf" srcId="{980167E6-A6E4-4BD7-98E4-D6B0F2067657}" destId="{BF6D251D-8CF3-40C1-AFE2-68C8A0E5DA3F}" srcOrd="2" destOrd="0" presId="urn:microsoft.com/office/officeart/2005/8/layout/chevron2"/>
    <dgm:cxn modelId="{779A3166-C397-2E4F-B7BB-623C64DDF69C}" type="presParOf" srcId="{BF6D251D-8CF3-40C1-AFE2-68C8A0E5DA3F}" destId="{12F07D20-9C12-4EB0-BC97-879168E8A9A0}" srcOrd="0" destOrd="0" presId="urn:microsoft.com/office/officeart/2005/8/layout/chevron2"/>
    <dgm:cxn modelId="{B773B5CE-6767-0144-A598-522B9514F892}" type="presParOf" srcId="{BF6D251D-8CF3-40C1-AFE2-68C8A0E5DA3F}" destId="{BE083F66-1948-4921-A79A-FAA85F6FF004}" srcOrd="1" destOrd="0" presId="urn:microsoft.com/office/officeart/2005/8/layout/chevron2"/>
    <dgm:cxn modelId="{7486D630-1115-374B-8056-0C11CC3E6C70}" type="presParOf" srcId="{980167E6-A6E4-4BD7-98E4-D6B0F2067657}" destId="{EAACB16A-0019-4050-BC63-16B63CD94851}" srcOrd="3" destOrd="0" presId="urn:microsoft.com/office/officeart/2005/8/layout/chevron2"/>
    <dgm:cxn modelId="{38404A45-EC28-C049-9BD7-ED73B3821A73}" type="presParOf" srcId="{980167E6-A6E4-4BD7-98E4-D6B0F2067657}" destId="{DE7BDE60-B71E-47E5-B7BF-AFE54FEF9162}" srcOrd="4" destOrd="0" presId="urn:microsoft.com/office/officeart/2005/8/layout/chevron2"/>
    <dgm:cxn modelId="{38C4582D-F113-8A42-BAA8-5F4F9E9095D3}" type="presParOf" srcId="{DE7BDE60-B71E-47E5-B7BF-AFE54FEF9162}" destId="{2CA0D3B4-1004-4EB3-8415-ACC23E723548}" srcOrd="0" destOrd="0" presId="urn:microsoft.com/office/officeart/2005/8/layout/chevron2"/>
    <dgm:cxn modelId="{0B8EB123-92E0-1846-9504-5F44D1766E9A}" type="presParOf" srcId="{DE7BDE60-B71E-47E5-B7BF-AFE54FEF9162}" destId="{C43D5758-DEAD-4BB7-A82B-D8A0D25702AC}" srcOrd="1" destOrd="0" presId="urn:microsoft.com/office/officeart/2005/8/layout/chevron2"/>
    <dgm:cxn modelId="{BC838A27-F463-B640-9479-353BDB391920}" type="presParOf" srcId="{980167E6-A6E4-4BD7-98E4-D6B0F2067657}" destId="{2F43A76D-1E57-4182-ADCD-D443C151953E}" srcOrd="5" destOrd="0" presId="urn:microsoft.com/office/officeart/2005/8/layout/chevron2"/>
    <dgm:cxn modelId="{2B94443B-E452-494E-8634-087E768F1B57}" type="presParOf" srcId="{980167E6-A6E4-4BD7-98E4-D6B0F2067657}" destId="{86E1C972-F100-4425-86DE-348CF1139D70}" srcOrd="6" destOrd="0" presId="urn:microsoft.com/office/officeart/2005/8/layout/chevron2"/>
    <dgm:cxn modelId="{1582D534-0321-A44C-8869-F786E5885A56}" type="presParOf" srcId="{86E1C972-F100-4425-86DE-348CF1139D70}" destId="{C76725C3-76E8-485E-9A64-50D2B18DA924}" srcOrd="0" destOrd="0" presId="urn:microsoft.com/office/officeart/2005/8/layout/chevron2"/>
    <dgm:cxn modelId="{633064B5-70DE-FB41-96ED-31DCC7AE4D1D}" type="presParOf" srcId="{86E1C972-F100-4425-86DE-348CF1139D70}" destId="{1B188C02-FF91-4179-8D71-4AB23C546BD7}" srcOrd="1" destOrd="0" presId="urn:microsoft.com/office/officeart/2005/8/layout/chevron2"/>
    <dgm:cxn modelId="{47DB9D50-0AF0-E74C-AD47-1D7D24B38168}" type="presParOf" srcId="{980167E6-A6E4-4BD7-98E4-D6B0F2067657}" destId="{278A83BA-424A-4405-A5FB-1C511C4CF8BB}" srcOrd="7" destOrd="0" presId="urn:microsoft.com/office/officeart/2005/8/layout/chevron2"/>
    <dgm:cxn modelId="{80F3A1CD-DCD4-5A4E-AFDD-891F8DAFC73D}" type="presParOf" srcId="{980167E6-A6E4-4BD7-98E4-D6B0F2067657}" destId="{0B93E5C2-2814-4B6D-AF91-D39D0A249A1F}" srcOrd="8" destOrd="0" presId="urn:microsoft.com/office/officeart/2005/8/layout/chevron2"/>
    <dgm:cxn modelId="{945DFBC6-C74F-DA45-A82F-A8BA3C6EEE87}" type="presParOf" srcId="{0B93E5C2-2814-4B6D-AF91-D39D0A249A1F}" destId="{106C769A-E9E2-4284-8EE7-7B8F47C5D29D}" srcOrd="0" destOrd="0" presId="urn:microsoft.com/office/officeart/2005/8/layout/chevron2"/>
    <dgm:cxn modelId="{CA406C03-8BE6-BD4C-90FC-412DA569853C}" type="presParOf" srcId="{0B93E5C2-2814-4B6D-AF91-D39D0A249A1F}" destId="{103758CC-04AD-4F31-8E76-810CA8BF3AB8}" srcOrd="1" destOrd="0" presId="urn:microsoft.com/office/officeart/2005/8/layout/chevron2"/>
  </dgm:cxnLst>
  <dgm:bg/>
  <dgm:whole/>
  <dgm:extLst>
    <a:ext uri="http://schemas.microsoft.com/office/drawing/2008/diagram">
      <dsp:dataModelExt xmlns:dsp="http://schemas.microsoft.com/office/drawing/2008/diagram" relId="rId10"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571CDA5-E791-493B-AD8A-E73F7F1956E1}"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de-DE"/>
        </a:p>
      </dgm:t>
    </dgm:pt>
    <dgm:pt modelId="{B62B2498-D272-4281-9E46-E9C0C0EEB848}">
      <dgm:prSet phldrT="[Text]" custT="1"/>
      <dgm:spPr>
        <a:noFill/>
        <a:ln>
          <a:solidFill>
            <a:srgbClr val="9E1440"/>
          </a:solidFill>
        </a:ln>
      </dgm:spPr>
      <dgm:t>
        <a:bodyPr/>
        <a:lstStyle/>
        <a:p>
          <a:r>
            <a:rPr lang="de-DE" sz="1600" b="1" dirty="0">
              <a:solidFill>
                <a:schemeClr val="tx1"/>
              </a:solidFill>
            </a:rPr>
            <a:t>Qualitative</a:t>
          </a:r>
        </a:p>
        <a:p>
          <a:r>
            <a:rPr lang="de-DE" sz="1600" b="1" dirty="0">
              <a:solidFill>
                <a:schemeClr val="tx1"/>
              </a:solidFill>
            </a:rPr>
            <a:t>Data </a:t>
          </a:r>
          <a:r>
            <a:rPr lang="de-DE" sz="1600" b="1" dirty="0" err="1">
              <a:solidFill>
                <a:schemeClr val="tx1"/>
              </a:solidFill>
            </a:rPr>
            <a:t>collection</a:t>
          </a:r>
          <a:endParaRPr lang="de-DE" sz="1600" b="1" dirty="0">
            <a:solidFill>
              <a:schemeClr val="tx1"/>
            </a:solidFill>
          </a:endParaRPr>
        </a:p>
      </dgm:t>
    </dgm:pt>
    <dgm:pt modelId="{81D0B956-3191-446B-82C3-828A24991669}" type="parTrans" cxnId="{2B42D9B9-60BF-4A59-B0D7-2D8C87B13221}">
      <dgm:prSet/>
      <dgm:spPr/>
      <dgm:t>
        <a:bodyPr/>
        <a:lstStyle/>
        <a:p>
          <a:endParaRPr lang="de-DE" sz="2000">
            <a:solidFill>
              <a:schemeClr val="tx1"/>
            </a:solidFill>
          </a:endParaRPr>
        </a:p>
      </dgm:t>
    </dgm:pt>
    <dgm:pt modelId="{4A27A742-2D04-4057-A699-84DD3E443991}" type="sibTrans" cxnId="{2B42D9B9-60BF-4A59-B0D7-2D8C87B13221}">
      <dgm:prSet/>
      <dgm:spPr/>
      <dgm:t>
        <a:bodyPr/>
        <a:lstStyle/>
        <a:p>
          <a:endParaRPr lang="de-DE" sz="2000">
            <a:solidFill>
              <a:schemeClr val="tx1"/>
            </a:solidFill>
          </a:endParaRPr>
        </a:p>
      </dgm:t>
    </dgm:pt>
    <dgm:pt modelId="{3700DAD5-DEA1-4A8C-8AE6-5FCC31A3DD29}">
      <dgm:prSet phldrT="[Text]" custT="1"/>
      <dgm:spPr>
        <a:noFill/>
        <a:ln>
          <a:solidFill>
            <a:srgbClr val="9E1440"/>
          </a:solidFill>
        </a:ln>
      </dgm:spPr>
      <dgm:t>
        <a:bodyPr/>
        <a:lstStyle/>
        <a:p>
          <a:r>
            <a:rPr lang="de-DE" sz="1600" dirty="0">
              <a:solidFill>
                <a:schemeClr val="tx1"/>
              </a:solidFill>
            </a:rPr>
            <a:t>Adaption &amp; Training</a:t>
          </a:r>
        </a:p>
      </dgm:t>
    </dgm:pt>
    <dgm:pt modelId="{87C25736-B46E-409F-9ED8-CAFEF5046938}" type="parTrans" cxnId="{ABADA15D-6118-4720-A89D-B6B901FF0A19}">
      <dgm:prSet/>
      <dgm:spPr/>
      <dgm:t>
        <a:bodyPr/>
        <a:lstStyle/>
        <a:p>
          <a:endParaRPr lang="de-DE" sz="2000">
            <a:solidFill>
              <a:schemeClr val="tx1"/>
            </a:solidFill>
          </a:endParaRPr>
        </a:p>
      </dgm:t>
    </dgm:pt>
    <dgm:pt modelId="{46D01058-A1AC-4872-9A89-EA5AE1544E5E}" type="sibTrans" cxnId="{ABADA15D-6118-4720-A89D-B6B901FF0A19}">
      <dgm:prSet/>
      <dgm:spPr/>
      <dgm:t>
        <a:bodyPr/>
        <a:lstStyle/>
        <a:p>
          <a:endParaRPr lang="de-DE" sz="2000">
            <a:solidFill>
              <a:schemeClr val="tx1"/>
            </a:solidFill>
          </a:endParaRPr>
        </a:p>
      </dgm:t>
    </dgm:pt>
    <dgm:pt modelId="{5A1AA3B0-63B1-45CE-993A-82D7DB9A803B}">
      <dgm:prSet phldrT="[Text]" custT="1"/>
      <dgm:spPr>
        <a:noFill/>
        <a:ln>
          <a:solidFill>
            <a:srgbClr val="9E1440"/>
          </a:solidFill>
        </a:ln>
      </dgm:spPr>
      <dgm:t>
        <a:bodyPr/>
        <a:lstStyle/>
        <a:p>
          <a:r>
            <a:rPr lang="de-DE" sz="1600" dirty="0">
              <a:solidFill>
                <a:schemeClr val="tx1"/>
              </a:solidFill>
            </a:rPr>
            <a:t>Implementation &amp; </a:t>
          </a:r>
          <a:r>
            <a:rPr lang="de-DE" sz="1600" dirty="0" err="1">
              <a:solidFill>
                <a:schemeClr val="tx1"/>
              </a:solidFill>
            </a:rPr>
            <a:t>clinical</a:t>
          </a:r>
          <a:r>
            <a:rPr lang="de-DE" sz="1600" dirty="0">
              <a:solidFill>
                <a:schemeClr val="tx1"/>
              </a:solidFill>
            </a:rPr>
            <a:t> </a:t>
          </a:r>
          <a:r>
            <a:rPr lang="de-DE" sz="1600" dirty="0" err="1">
              <a:solidFill>
                <a:schemeClr val="tx1"/>
              </a:solidFill>
            </a:rPr>
            <a:t>trial</a:t>
          </a:r>
          <a:endParaRPr lang="de-DE" sz="1600" dirty="0">
            <a:solidFill>
              <a:schemeClr val="tx1"/>
            </a:solidFill>
          </a:endParaRPr>
        </a:p>
      </dgm:t>
    </dgm:pt>
    <dgm:pt modelId="{57D33550-F2BB-4D7B-89F0-801ACF7C9A41}" type="parTrans" cxnId="{DE5705E7-7E4B-48B4-99F5-8A91F6F85BB6}">
      <dgm:prSet/>
      <dgm:spPr/>
      <dgm:t>
        <a:bodyPr/>
        <a:lstStyle/>
        <a:p>
          <a:endParaRPr lang="de-DE" sz="2000">
            <a:solidFill>
              <a:schemeClr val="tx1"/>
            </a:solidFill>
          </a:endParaRPr>
        </a:p>
      </dgm:t>
    </dgm:pt>
    <dgm:pt modelId="{4393067A-C3A7-4FB7-BDA7-7C8F479FEEAD}" type="sibTrans" cxnId="{DE5705E7-7E4B-48B4-99F5-8A91F6F85BB6}">
      <dgm:prSet/>
      <dgm:spPr/>
      <dgm:t>
        <a:bodyPr/>
        <a:lstStyle/>
        <a:p>
          <a:endParaRPr lang="de-DE" sz="2000">
            <a:solidFill>
              <a:schemeClr val="tx1"/>
            </a:solidFill>
          </a:endParaRPr>
        </a:p>
      </dgm:t>
    </dgm:pt>
    <dgm:pt modelId="{2741C1CE-62C1-4B8C-8B41-E9BAF51A8AEA}">
      <dgm:prSet phldrT="[Text]" custT="1"/>
      <dgm:spPr>
        <a:noFill/>
        <a:ln>
          <a:solidFill>
            <a:srgbClr val="9E1440"/>
          </a:solidFill>
        </a:ln>
      </dgm:spPr>
      <dgm:t>
        <a:bodyPr/>
        <a:lstStyle/>
        <a:p>
          <a:r>
            <a:rPr lang="de-DE" sz="1600" dirty="0">
              <a:solidFill>
                <a:schemeClr val="tx1"/>
              </a:solidFill>
            </a:rPr>
            <a:t>Evaluation &amp; Dissemination</a:t>
          </a:r>
        </a:p>
      </dgm:t>
    </dgm:pt>
    <dgm:pt modelId="{567D3C77-411D-4D7B-B9E5-1BECA3FFB009}" type="parTrans" cxnId="{E3D775A3-C58E-4437-B7E4-DE5426B63507}">
      <dgm:prSet/>
      <dgm:spPr/>
      <dgm:t>
        <a:bodyPr/>
        <a:lstStyle/>
        <a:p>
          <a:endParaRPr lang="de-DE" sz="2000"/>
        </a:p>
      </dgm:t>
    </dgm:pt>
    <dgm:pt modelId="{46817573-1EEA-4D44-AEAF-253C3884DA45}" type="sibTrans" cxnId="{E3D775A3-C58E-4437-B7E4-DE5426B63507}">
      <dgm:prSet/>
      <dgm:spPr/>
      <dgm:t>
        <a:bodyPr/>
        <a:lstStyle/>
        <a:p>
          <a:endParaRPr lang="de-DE" sz="2000"/>
        </a:p>
      </dgm:t>
    </dgm:pt>
    <dgm:pt modelId="{6DDC040E-59C0-4377-90D0-6017F5CD8937}" type="pres">
      <dgm:prSet presAssocID="{6571CDA5-E791-493B-AD8A-E73F7F1956E1}" presName="Name0" presStyleCnt="0">
        <dgm:presLayoutVars>
          <dgm:dir/>
          <dgm:resizeHandles val="exact"/>
        </dgm:presLayoutVars>
      </dgm:prSet>
      <dgm:spPr/>
      <dgm:t>
        <a:bodyPr/>
        <a:lstStyle/>
        <a:p>
          <a:endParaRPr lang="fr-FR"/>
        </a:p>
      </dgm:t>
    </dgm:pt>
    <dgm:pt modelId="{9BD55917-C580-4569-882C-392F5F1DCF60}" type="pres">
      <dgm:prSet presAssocID="{B62B2498-D272-4281-9E46-E9C0C0EEB848}" presName="parTxOnly" presStyleLbl="node1" presStyleIdx="0" presStyleCnt="4" custLinFactNeighborY="3973">
        <dgm:presLayoutVars>
          <dgm:bulletEnabled val="1"/>
        </dgm:presLayoutVars>
      </dgm:prSet>
      <dgm:spPr/>
      <dgm:t>
        <a:bodyPr/>
        <a:lstStyle/>
        <a:p>
          <a:endParaRPr lang="fr-FR"/>
        </a:p>
      </dgm:t>
    </dgm:pt>
    <dgm:pt modelId="{CFAF2E8F-0CAA-47E9-8DCF-4CC3ED97A968}" type="pres">
      <dgm:prSet presAssocID="{4A27A742-2D04-4057-A699-84DD3E443991}" presName="parSpace" presStyleCnt="0"/>
      <dgm:spPr/>
    </dgm:pt>
    <dgm:pt modelId="{195473D0-6140-4C35-9C9E-FD54BC821879}" type="pres">
      <dgm:prSet presAssocID="{3700DAD5-DEA1-4A8C-8AE6-5FCC31A3DD29}" presName="parTxOnly" presStyleLbl="node1" presStyleIdx="1" presStyleCnt="4" custLinFactNeighborY="3973">
        <dgm:presLayoutVars>
          <dgm:bulletEnabled val="1"/>
        </dgm:presLayoutVars>
      </dgm:prSet>
      <dgm:spPr/>
      <dgm:t>
        <a:bodyPr/>
        <a:lstStyle/>
        <a:p>
          <a:endParaRPr lang="fr-FR"/>
        </a:p>
      </dgm:t>
    </dgm:pt>
    <dgm:pt modelId="{3C2AC8A0-460C-45E6-8C6B-D3BD1EF8F4A5}" type="pres">
      <dgm:prSet presAssocID="{46D01058-A1AC-4872-9A89-EA5AE1544E5E}" presName="parSpace" presStyleCnt="0"/>
      <dgm:spPr/>
    </dgm:pt>
    <dgm:pt modelId="{6F4786DD-1835-4D45-BA84-F2A0687D3BA7}" type="pres">
      <dgm:prSet presAssocID="{5A1AA3B0-63B1-45CE-993A-82D7DB9A803B}" presName="parTxOnly" presStyleLbl="node1" presStyleIdx="2" presStyleCnt="4" custLinFactNeighborY="3973">
        <dgm:presLayoutVars>
          <dgm:bulletEnabled val="1"/>
        </dgm:presLayoutVars>
      </dgm:prSet>
      <dgm:spPr/>
      <dgm:t>
        <a:bodyPr/>
        <a:lstStyle/>
        <a:p>
          <a:endParaRPr lang="fr-FR"/>
        </a:p>
      </dgm:t>
    </dgm:pt>
    <dgm:pt modelId="{5C4858D5-D4D5-4AD1-A637-97E4C447712C}" type="pres">
      <dgm:prSet presAssocID="{4393067A-C3A7-4FB7-BDA7-7C8F479FEEAD}" presName="parSpace" presStyleCnt="0"/>
      <dgm:spPr/>
    </dgm:pt>
    <dgm:pt modelId="{7C4E3C56-5B12-4863-90E2-4871CC48F75A}" type="pres">
      <dgm:prSet presAssocID="{2741C1CE-62C1-4B8C-8B41-E9BAF51A8AEA}" presName="parTxOnly" presStyleLbl="node1" presStyleIdx="3" presStyleCnt="4" custLinFactNeighborY="3973">
        <dgm:presLayoutVars>
          <dgm:bulletEnabled val="1"/>
        </dgm:presLayoutVars>
      </dgm:prSet>
      <dgm:spPr/>
      <dgm:t>
        <a:bodyPr/>
        <a:lstStyle/>
        <a:p>
          <a:endParaRPr lang="fr-FR"/>
        </a:p>
      </dgm:t>
    </dgm:pt>
  </dgm:ptLst>
  <dgm:cxnLst>
    <dgm:cxn modelId="{6712B4C0-2008-DB4D-AE4E-628C86ED583D}" type="presOf" srcId="{3700DAD5-DEA1-4A8C-8AE6-5FCC31A3DD29}" destId="{195473D0-6140-4C35-9C9E-FD54BC821879}" srcOrd="0" destOrd="0" presId="urn:microsoft.com/office/officeart/2005/8/layout/hChevron3"/>
    <dgm:cxn modelId="{DE5705E7-7E4B-48B4-99F5-8A91F6F85BB6}" srcId="{6571CDA5-E791-493B-AD8A-E73F7F1956E1}" destId="{5A1AA3B0-63B1-45CE-993A-82D7DB9A803B}" srcOrd="2" destOrd="0" parTransId="{57D33550-F2BB-4D7B-89F0-801ACF7C9A41}" sibTransId="{4393067A-C3A7-4FB7-BDA7-7C8F479FEEAD}"/>
    <dgm:cxn modelId="{B32CB6EF-5327-BF43-9EA5-F3DF17225A3D}" type="presOf" srcId="{6571CDA5-E791-493B-AD8A-E73F7F1956E1}" destId="{6DDC040E-59C0-4377-90D0-6017F5CD8937}" srcOrd="0" destOrd="0" presId="urn:microsoft.com/office/officeart/2005/8/layout/hChevron3"/>
    <dgm:cxn modelId="{E3D775A3-C58E-4437-B7E4-DE5426B63507}" srcId="{6571CDA5-E791-493B-AD8A-E73F7F1956E1}" destId="{2741C1CE-62C1-4B8C-8B41-E9BAF51A8AEA}" srcOrd="3" destOrd="0" parTransId="{567D3C77-411D-4D7B-B9E5-1BECA3FFB009}" sibTransId="{46817573-1EEA-4D44-AEAF-253C3884DA45}"/>
    <dgm:cxn modelId="{ABADA15D-6118-4720-A89D-B6B901FF0A19}" srcId="{6571CDA5-E791-493B-AD8A-E73F7F1956E1}" destId="{3700DAD5-DEA1-4A8C-8AE6-5FCC31A3DD29}" srcOrd="1" destOrd="0" parTransId="{87C25736-B46E-409F-9ED8-CAFEF5046938}" sibTransId="{46D01058-A1AC-4872-9A89-EA5AE1544E5E}"/>
    <dgm:cxn modelId="{2B42D9B9-60BF-4A59-B0D7-2D8C87B13221}" srcId="{6571CDA5-E791-493B-AD8A-E73F7F1956E1}" destId="{B62B2498-D272-4281-9E46-E9C0C0EEB848}" srcOrd="0" destOrd="0" parTransId="{81D0B956-3191-446B-82C3-828A24991669}" sibTransId="{4A27A742-2D04-4057-A699-84DD3E443991}"/>
    <dgm:cxn modelId="{A1D1DB24-980A-B849-B02A-E0AD1D01737A}" type="presOf" srcId="{5A1AA3B0-63B1-45CE-993A-82D7DB9A803B}" destId="{6F4786DD-1835-4D45-BA84-F2A0687D3BA7}" srcOrd="0" destOrd="0" presId="urn:microsoft.com/office/officeart/2005/8/layout/hChevron3"/>
    <dgm:cxn modelId="{61C8E13F-5E81-0945-B876-40BBDB491B2F}" type="presOf" srcId="{B62B2498-D272-4281-9E46-E9C0C0EEB848}" destId="{9BD55917-C580-4569-882C-392F5F1DCF60}" srcOrd="0" destOrd="0" presId="urn:microsoft.com/office/officeart/2005/8/layout/hChevron3"/>
    <dgm:cxn modelId="{4264326D-3D89-5043-BE15-A139EA76387E}" type="presOf" srcId="{2741C1CE-62C1-4B8C-8B41-E9BAF51A8AEA}" destId="{7C4E3C56-5B12-4863-90E2-4871CC48F75A}" srcOrd="0" destOrd="0" presId="urn:microsoft.com/office/officeart/2005/8/layout/hChevron3"/>
    <dgm:cxn modelId="{D8166E39-9434-D746-9A14-CC422B57A839}" type="presParOf" srcId="{6DDC040E-59C0-4377-90D0-6017F5CD8937}" destId="{9BD55917-C580-4569-882C-392F5F1DCF60}" srcOrd="0" destOrd="0" presId="urn:microsoft.com/office/officeart/2005/8/layout/hChevron3"/>
    <dgm:cxn modelId="{8979FEA1-4EFD-264D-A9DD-B4708AB718F5}" type="presParOf" srcId="{6DDC040E-59C0-4377-90D0-6017F5CD8937}" destId="{CFAF2E8F-0CAA-47E9-8DCF-4CC3ED97A968}" srcOrd="1" destOrd="0" presId="urn:microsoft.com/office/officeart/2005/8/layout/hChevron3"/>
    <dgm:cxn modelId="{B5868439-FF98-E843-9665-72417ED7DF8D}" type="presParOf" srcId="{6DDC040E-59C0-4377-90D0-6017F5CD8937}" destId="{195473D0-6140-4C35-9C9E-FD54BC821879}" srcOrd="2" destOrd="0" presId="urn:microsoft.com/office/officeart/2005/8/layout/hChevron3"/>
    <dgm:cxn modelId="{7DEA9D05-8EE9-174C-B03A-41B2F710561A}" type="presParOf" srcId="{6DDC040E-59C0-4377-90D0-6017F5CD8937}" destId="{3C2AC8A0-460C-45E6-8C6B-D3BD1EF8F4A5}" srcOrd="3" destOrd="0" presId="urn:microsoft.com/office/officeart/2005/8/layout/hChevron3"/>
    <dgm:cxn modelId="{B7D8AAFE-8DE8-D74A-BEA1-6533FD6384B4}" type="presParOf" srcId="{6DDC040E-59C0-4377-90D0-6017F5CD8937}" destId="{6F4786DD-1835-4D45-BA84-F2A0687D3BA7}" srcOrd="4" destOrd="0" presId="urn:microsoft.com/office/officeart/2005/8/layout/hChevron3"/>
    <dgm:cxn modelId="{55809F7E-86B9-6740-ACCF-D9968BC16701}" type="presParOf" srcId="{6DDC040E-59C0-4377-90D0-6017F5CD8937}" destId="{5C4858D5-D4D5-4AD1-A637-97E4C447712C}" srcOrd="5" destOrd="0" presId="urn:microsoft.com/office/officeart/2005/8/layout/hChevron3"/>
    <dgm:cxn modelId="{A8E4F644-4403-8A42-9E21-C4C5F889CE4B}" type="presParOf" srcId="{6DDC040E-59C0-4377-90D0-6017F5CD8937}" destId="{7C4E3C56-5B12-4863-90E2-4871CC48F75A}" srcOrd="6" destOrd="0" presId="urn:microsoft.com/office/officeart/2005/8/layout/hChevron3"/>
  </dgm:cxnLst>
  <dgm:bg/>
  <dgm:whole>
    <a:ln>
      <a:solidFill>
        <a:schemeClr val="bg1"/>
      </a:solidFill>
    </a:ln>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FA4ED6-F90D-4CBF-A53E-6CCF6DB3F713}">
      <dsp:nvSpPr>
        <dsp:cNvPr id="0" name=""/>
        <dsp:cNvSpPr/>
      </dsp:nvSpPr>
      <dsp:spPr>
        <a:xfrm rot="5400000">
          <a:off x="-124352" y="248832"/>
          <a:ext cx="829019" cy="580313"/>
        </a:xfrm>
        <a:prstGeom prst="chevron">
          <a:avLst/>
        </a:prstGeom>
        <a:solidFill>
          <a:srgbClr val="00B0F0"/>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a:solidFill>
                <a:srgbClr val="002060"/>
              </a:solidFill>
            </a:rPr>
            <a:t>Phase 1</a:t>
          </a:r>
        </a:p>
      </dsp:txBody>
      <dsp:txXfrm rot="-5400000">
        <a:off x="2" y="414636"/>
        <a:ext cx="580313" cy="248706"/>
      </dsp:txXfrm>
    </dsp:sp>
    <dsp:sp modelId="{0D411B8A-3669-4BD0-B09C-5EE1406D0F23}">
      <dsp:nvSpPr>
        <dsp:cNvPr id="0" name=""/>
        <dsp:cNvSpPr/>
      </dsp:nvSpPr>
      <dsp:spPr>
        <a:xfrm rot="5400000">
          <a:off x="4102602" y="-3519158"/>
          <a:ext cx="781560" cy="7826138"/>
        </a:xfrm>
        <a:prstGeom prst="round2SameRect">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002060"/>
              </a:solidFill>
            </a:rPr>
            <a:t>Adaptation of intervention for local sociocultural context</a:t>
          </a:r>
          <a:endParaRPr lang="en-GB" sz="2400" kern="1200" dirty="0">
            <a:solidFill>
              <a:srgbClr val="002060"/>
            </a:solidFill>
          </a:endParaRPr>
        </a:p>
      </dsp:txBody>
      <dsp:txXfrm rot="-5400000">
        <a:off x="580314" y="41283"/>
        <a:ext cx="7787985" cy="705254"/>
      </dsp:txXfrm>
    </dsp:sp>
    <dsp:sp modelId="{12F07D20-9C12-4EB0-BC97-879168E8A9A0}">
      <dsp:nvSpPr>
        <dsp:cNvPr id="0" name=""/>
        <dsp:cNvSpPr/>
      </dsp:nvSpPr>
      <dsp:spPr>
        <a:xfrm rot="5400000">
          <a:off x="-124352" y="1087201"/>
          <a:ext cx="829019" cy="580313"/>
        </a:xfrm>
        <a:prstGeom prst="chevron">
          <a:avLst/>
        </a:prstGeom>
        <a:solidFill>
          <a:srgbClr val="00B0F0">
            <a:alpha val="80000"/>
          </a:srgb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a:solidFill>
                <a:srgbClr val="002060"/>
              </a:solidFill>
            </a:rPr>
            <a:t>Phase 2</a:t>
          </a:r>
        </a:p>
      </dsp:txBody>
      <dsp:txXfrm rot="-5400000">
        <a:off x="2" y="1253005"/>
        <a:ext cx="580313" cy="248706"/>
      </dsp:txXfrm>
    </dsp:sp>
    <dsp:sp modelId="{BE083F66-1948-4921-A79A-FAA85F6FF004}">
      <dsp:nvSpPr>
        <dsp:cNvPr id="0" name=""/>
        <dsp:cNvSpPr/>
      </dsp:nvSpPr>
      <dsp:spPr>
        <a:xfrm rot="5400000">
          <a:off x="4107988" y="-2617936"/>
          <a:ext cx="770788" cy="7826138"/>
        </a:xfrm>
        <a:prstGeom prst="round2SameRect">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002060"/>
              </a:solidFill>
            </a:rPr>
            <a:t>Small, feasibility randomized controlled trial (</a:t>
          </a:r>
          <a:r>
            <a:rPr lang="en-US" sz="2400" b="1" kern="1200" dirty="0">
              <a:solidFill>
                <a:srgbClr val="002060"/>
              </a:solidFill>
            </a:rPr>
            <a:t>RCT</a:t>
          </a:r>
          <a:r>
            <a:rPr lang="en-US" sz="2400" kern="1200" dirty="0">
              <a:solidFill>
                <a:srgbClr val="002060"/>
              </a:solidFill>
            </a:rPr>
            <a:t>) (feasibility, safety, trial procedures)</a:t>
          </a:r>
          <a:endParaRPr lang="en-GB" sz="2400" kern="1200" dirty="0">
            <a:solidFill>
              <a:srgbClr val="002060"/>
            </a:solidFill>
          </a:endParaRPr>
        </a:p>
      </dsp:txBody>
      <dsp:txXfrm rot="-5400000">
        <a:off x="580314" y="947365"/>
        <a:ext cx="7788511" cy="695534"/>
      </dsp:txXfrm>
    </dsp:sp>
    <dsp:sp modelId="{2CA0D3B4-1004-4EB3-8415-ACC23E723548}">
      <dsp:nvSpPr>
        <dsp:cNvPr id="0" name=""/>
        <dsp:cNvSpPr/>
      </dsp:nvSpPr>
      <dsp:spPr>
        <a:xfrm rot="5400000">
          <a:off x="-124352" y="1854565"/>
          <a:ext cx="829019" cy="580313"/>
        </a:xfrm>
        <a:prstGeom prst="chevron">
          <a:avLst/>
        </a:prstGeom>
        <a:solidFill>
          <a:srgbClr val="00B0F0">
            <a:alpha val="60000"/>
          </a:srgb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a:solidFill>
                <a:srgbClr val="002060"/>
              </a:solidFill>
            </a:rPr>
            <a:t>Phase 3</a:t>
          </a:r>
        </a:p>
      </dsp:txBody>
      <dsp:txXfrm rot="-5400000">
        <a:off x="2" y="2020369"/>
        <a:ext cx="580313" cy="248706"/>
      </dsp:txXfrm>
    </dsp:sp>
    <dsp:sp modelId="{C43D5758-DEAD-4BB7-A82B-D8A0D25702AC}">
      <dsp:nvSpPr>
        <dsp:cNvPr id="0" name=""/>
        <dsp:cNvSpPr/>
      </dsp:nvSpPr>
      <dsp:spPr>
        <a:xfrm rot="5400000">
          <a:off x="4161463" y="-1895115"/>
          <a:ext cx="628777" cy="7826138"/>
        </a:xfrm>
        <a:prstGeom prst="round2SameRect">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002060"/>
              </a:solidFill>
            </a:rPr>
            <a:t>Process evaluation to prepare for RCT</a:t>
          </a:r>
          <a:endParaRPr lang="en-GB" sz="2400" kern="1200" dirty="0">
            <a:solidFill>
              <a:srgbClr val="002060"/>
            </a:solidFill>
          </a:endParaRPr>
        </a:p>
      </dsp:txBody>
      <dsp:txXfrm rot="-5400000">
        <a:off x="562783" y="1734259"/>
        <a:ext cx="7795444" cy="567389"/>
      </dsp:txXfrm>
    </dsp:sp>
    <dsp:sp modelId="{C76725C3-76E8-485E-9A64-50D2B18DA924}">
      <dsp:nvSpPr>
        <dsp:cNvPr id="0" name=""/>
        <dsp:cNvSpPr/>
      </dsp:nvSpPr>
      <dsp:spPr>
        <a:xfrm rot="5400000">
          <a:off x="-124352" y="2634742"/>
          <a:ext cx="829019" cy="580313"/>
        </a:xfrm>
        <a:prstGeom prst="chevron">
          <a:avLst/>
        </a:prstGeom>
        <a:solidFill>
          <a:srgbClr val="00B0F0">
            <a:alpha val="40000"/>
          </a:srgb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a:solidFill>
                <a:srgbClr val="002060"/>
              </a:solidFill>
            </a:rPr>
            <a:t>Phase 4</a:t>
          </a:r>
        </a:p>
      </dsp:txBody>
      <dsp:txXfrm rot="-5400000">
        <a:off x="2" y="2800546"/>
        <a:ext cx="580313" cy="248706"/>
      </dsp:txXfrm>
    </dsp:sp>
    <dsp:sp modelId="{1B188C02-FF91-4179-8D71-4AB23C546BD7}">
      <dsp:nvSpPr>
        <dsp:cNvPr id="0" name=""/>
        <dsp:cNvSpPr/>
      </dsp:nvSpPr>
      <dsp:spPr>
        <a:xfrm rot="5400000">
          <a:off x="4166180" y="-1133248"/>
          <a:ext cx="654405" cy="7826138"/>
        </a:xfrm>
        <a:prstGeom prst="round2SameRect">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002060"/>
              </a:solidFill>
            </a:rPr>
            <a:t>Large RCT to evaluate </a:t>
          </a:r>
          <a:endParaRPr lang="en-GB" sz="2400" kern="1200" dirty="0">
            <a:solidFill>
              <a:srgbClr val="002060"/>
            </a:solidFill>
          </a:endParaRPr>
        </a:p>
      </dsp:txBody>
      <dsp:txXfrm rot="-5400000">
        <a:off x="580314" y="2484563"/>
        <a:ext cx="7794193" cy="590515"/>
      </dsp:txXfrm>
    </dsp:sp>
    <dsp:sp modelId="{106C769A-E9E2-4284-8EE7-7B8F47C5D29D}">
      <dsp:nvSpPr>
        <dsp:cNvPr id="0" name=""/>
        <dsp:cNvSpPr/>
      </dsp:nvSpPr>
      <dsp:spPr>
        <a:xfrm rot="5400000">
          <a:off x="-124352" y="3457621"/>
          <a:ext cx="829019" cy="580313"/>
        </a:xfrm>
        <a:prstGeom prst="chevron">
          <a:avLst/>
        </a:prstGeom>
        <a:solidFill>
          <a:srgbClr val="00B0F0">
            <a:alpha val="20000"/>
          </a:srgb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GB" sz="1400" kern="1200" dirty="0">
              <a:solidFill>
                <a:srgbClr val="002060"/>
              </a:solidFill>
            </a:rPr>
            <a:t>Phase 5</a:t>
          </a:r>
        </a:p>
      </dsp:txBody>
      <dsp:txXfrm rot="-5400000">
        <a:off x="2" y="3623425"/>
        <a:ext cx="580313" cy="248706"/>
      </dsp:txXfrm>
    </dsp:sp>
    <dsp:sp modelId="{103758CC-04AD-4F31-8E76-810CA8BF3AB8}">
      <dsp:nvSpPr>
        <dsp:cNvPr id="0" name=""/>
        <dsp:cNvSpPr/>
      </dsp:nvSpPr>
      <dsp:spPr>
        <a:xfrm rot="5400000">
          <a:off x="4123477" y="-310368"/>
          <a:ext cx="739809" cy="7826138"/>
        </a:xfrm>
        <a:prstGeom prst="round2SameRect">
          <a:avLst/>
        </a:prstGeom>
        <a:solidFill>
          <a:schemeClr val="lt1">
            <a:alpha val="90000"/>
            <a:hueOff val="0"/>
            <a:satOff val="0"/>
            <a:lumOff val="0"/>
            <a:alphaOff val="0"/>
          </a:schemeClr>
        </a:solidFill>
        <a:ln w="12700" cap="flat" cmpd="sng" algn="ctr">
          <a:solidFill>
            <a:srgbClr val="0070C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solidFill>
                <a:srgbClr val="002060"/>
              </a:solidFill>
            </a:rPr>
            <a:t>Process evaluation to prepare for scaling up / Dissemination</a:t>
          </a:r>
          <a:endParaRPr lang="en-GB" sz="2400" kern="1200" dirty="0">
            <a:solidFill>
              <a:srgbClr val="002060"/>
            </a:solidFill>
          </a:endParaRPr>
        </a:p>
      </dsp:txBody>
      <dsp:txXfrm rot="-5400000">
        <a:off x="580313" y="3268910"/>
        <a:ext cx="7790024" cy="6675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55917-C580-4569-882C-392F5F1DCF60}">
      <dsp:nvSpPr>
        <dsp:cNvPr id="0" name=""/>
        <dsp:cNvSpPr/>
      </dsp:nvSpPr>
      <dsp:spPr>
        <a:xfrm>
          <a:off x="2678" y="153043"/>
          <a:ext cx="2687835" cy="1075134"/>
        </a:xfrm>
        <a:prstGeom prst="homePlate">
          <a:avLst/>
        </a:prstGeom>
        <a:noFill/>
        <a:ln w="12700" cap="flat" cmpd="sng" algn="ctr">
          <a:solidFill>
            <a:srgbClr val="9E14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2672" rIns="21336" bIns="42672" numCol="1" spcCol="1270" anchor="ctr" anchorCtr="0">
          <a:noAutofit/>
        </a:bodyPr>
        <a:lstStyle/>
        <a:p>
          <a:pPr lvl="0" algn="ctr" defTabSz="711200">
            <a:lnSpc>
              <a:spcPct val="90000"/>
            </a:lnSpc>
            <a:spcBef>
              <a:spcPct val="0"/>
            </a:spcBef>
            <a:spcAft>
              <a:spcPct val="35000"/>
            </a:spcAft>
          </a:pPr>
          <a:r>
            <a:rPr lang="de-DE" sz="1600" b="1" kern="1200" dirty="0">
              <a:solidFill>
                <a:schemeClr val="tx1"/>
              </a:solidFill>
            </a:rPr>
            <a:t>Qualitative</a:t>
          </a:r>
        </a:p>
        <a:p>
          <a:pPr lvl="0" algn="ctr" defTabSz="711200">
            <a:lnSpc>
              <a:spcPct val="90000"/>
            </a:lnSpc>
            <a:spcBef>
              <a:spcPct val="0"/>
            </a:spcBef>
            <a:spcAft>
              <a:spcPct val="35000"/>
            </a:spcAft>
          </a:pPr>
          <a:r>
            <a:rPr lang="de-DE" sz="1600" b="1" kern="1200" dirty="0">
              <a:solidFill>
                <a:schemeClr val="tx1"/>
              </a:solidFill>
            </a:rPr>
            <a:t>Data </a:t>
          </a:r>
          <a:r>
            <a:rPr lang="de-DE" sz="1600" b="1" kern="1200" dirty="0" err="1">
              <a:solidFill>
                <a:schemeClr val="tx1"/>
              </a:solidFill>
            </a:rPr>
            <a:t>collection</a:t>
          </a:r>
          <a:endParaRPr lang="de-DE" sz="1600" b="1" kern="1200" dirty="0">
            <a:solidFill>
              <a:schemeClr val="tx1"/>
            </a:solidFill>
          </a:endParaRPr>
        </a:p>
      </dsp:txBody>
      <dsp:txXfrm>
        <a:off x="2678" y="153043"/>
        <a:ext cx="2419052" cy="1075134"/>
      </dsp:txXfrm>
    </dsp:sp>
    <dsp:sp modelId="{195473D0-6140-4C35-9C9E-FD54BC821879}">
      <dsp:nvSpPr>
        <dsp:cNvPr id="0" name=""/>
        <dsp:cNvSpPr/>
      </dsp:nvSpPr>
      <dsp:spPr>
        <a:xfrm>
          <a:off x="2152947" y="153043"/>
          <a:ext cx="2687835" cy="1075134"/>
        </a:xfrm>
        <a:prstGeom prst="chevron">
          <a:avLst/>
        </a:prstGeom>
        <a:noFill/>
        <a:ln w="12700" cap="flat" cmpd="sng" algn="ctr">
          <a:solidFill>
            <a:srgbClr val="9E14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de-DE" sz="1600" kern="1200" dirty="0">
              <a:solidFill>
                <a:schemeClr val="tx1"/>
              </a:solidFill>
            </a:rPr>
            <a:t>Adaption &amp; Training</a:t>
          </a:r>
        </a:p>
      </dsp:txBody>
      <dsp:txXfrm>
        <a:off x="2690514" y="153043"/>
        <a:ext cx="1612701" cy="1075134"/>
      </dsp:txXfrm>
    </dsp:sp>
    <dsp:sp modelId="{6F4786DD-1835-4D45-BA84-F2A0687D3BA7}">
      <dsp:nvSpPr>
        <dsp:cNvPr id="0" name=""/>
        <dsp:cNvSpPr/>
      </dsp:nvSpPr>
      <dsp:spPr>
        <a:xfrm>
          <a:off x="4303216" y="153043"/>
          <a:ext cx="2687835" cy="1075134"/>
        </a:xfrm>
        <a:prstGeom prst="chevron">
          <a:avLst/>
        </a:prstGeom>
        <a:noFill/>
        <a:ln w="12700" cap="flat" cmpd="sng" algn="ctr">
          <a:solidFill>
            <a:srgbClr val="9E14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de-DE" sz="1600" kern="1200" dirty="0">
              <a:solidFill>
                <a:schemeClr val="tx1"/>
              </a:solidFill>
            </a:rPr>
            <a:t>Implementation &amp; </a:t>
          </a:r>
          <a:r>
            <a:rPr lang="de-DE" sz="1600" kern="1200" dirty="0" err="1">
              <a:solidFill>
                <a:schemeClr val="tx1"/>
              </a:solidFill>
            </a:rPr>
            <a:t>clinical</a:t>
          </a:r>
          <a:r>
            <a:rPr lang="de-DE" sz="1600" kern="1200" dirty="0">
              <a:solidFill>
                <a:schemeClr val="tx1"/>
              </a:solidFill>
            </a:rPr>
            <a:t> </a:t>
          </a:r>
          <a:r>
            <a:rPr lang="de-DE" sz="1600" kern="1200" dirty="0" err="1">
              <a:solidFill>
                <a:schemeClr val="tx1"/>
              </a:solidFill>
            </a:rPr>
            <a:t>trial</a:t>
          </a:r>
          <a:endParaRPr lang="de-DE" sz="1600" kern="1200" dirty="0">
            <a:solidFill>
              <a:schemeClr val="tx1"/>
            </a:solidFill>
          </a:endParaRPr>
        </a:p>
      </dsp:txBody>
      <dsp:txXfrm>
        <a:off x="4840783" y="153043"/>
        <a:ext cx="1612701" cy="1075134"/>
      </dsp:txXfrm>
    </dsp:sp>
    <dsp:sp modelId="{7C4E3C56-5B12-4863-90E2-4871CC48F75A}">
      <dsp:nvSpPr>
        <dsp:cNvPr id="0" name=""/>
        <dsp:cNvSpPr/>
      </dsp:nvSpPr>
      <dsp:spPr>
        <a:xfrm>
          <a:off x="6453485" y="153043"/>
          <a:ext cx="2687835" cy="1075134"/>
        </a:xfrm>
        <a:prstGeom prst="chevron">
          <a:avLst/>
        </a:prstGeom>
        <a:noFill/>
        <a:ln w="12700" cap="flat" cmpd="sng" algn="ctr">
          <a:solidFill>
            <a:srgbClr val="9E144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42672" rIns="21336" bIns="42672" numCol="1" spcCol="1270" anchor="ctr" anchorCtr="0">
          <a:noAutofit/>
        </a:bodyPr>
        <a:lstStyle/>
        <a:p>
          <a:pPr lvl="0" algn="ctr" defTabSz="711200">
            <a:lnSpc>
              <a:spcPct val="90000"/>
            </a:lnSpc>
            <a:spcBef>
              <a:spcPct val="0"/>
            </a:spcBef>
            <a:spcAft>
              <a:spcPct val="35000"/>
            </a:spcAft>
          </a:pPr>
          <a:r>
            <a:rPr lang="de-DE" sz="1600" kern="1200" dirty="0">
              <a:solidFill>
                <a:schemeClr val="tx1"/>
              </a:solidFill>
            </a:rPr>
            <a:t>Evaluation &amp; Dissemination</a:t>
          </a:r>
        </a:p>
      </dsp:txBody>
      <dsp:txXfrm>
        <a:off x="6991052" y="153043"/>
        <a:ext cx="1612701" cy="1075134"/>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01D9F1-5AF3-4CDA-9742-93AB86334D55}" type="datetimeFigureOut">
              <a:rPr lang="en-GB" smtClean="0"/>
              <a:t>29/04/2020</a:t>
            </a:fld>
            <a:endParaRPr lang="en-GB"/>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6C3DD6-00AC-4A0D-AB44-D303C7482FD2}" type="slidenum">
              <a:rPr lang="en-GB" smtClean="0"/>
              <a:t>‹N°›</a:t>
            </a:fld>
            <a:endParaRPr lang="en-GB"/>
          </a:p>
        </p:txBody>
      </p:sp>
    </p:spTree>
    <p:extLst>
      <p:ext uri="{BB962C8B-B14F-4D97-AF65-F5344CB8AC3E}">
        <p14:creationId xmlns:p14="http://schemas.microsoft.com/office/powerpoint/2010/main" val="10621154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Felicity</a:t>
            </a:r>
          </a:p>
        </p:txBody>
      </p:sp>
      <p:sp>
        <p:nvSpPr>
          <p:cNvPr id="4" name="Slide Number Placeholder 3"/>
          <p:cNvSpPr>
            <a:spLocks noGrp="1"/>
          </p:cNvSpPr>
          <p:nvPr>
            <p:ph type="sldNum" sz="quarter" idx="10"/>
          </p:nvPr>
        </p:nvSpPr>
        <p:spPr/>
        <p:txBody>
          <a:bodyPr/>
          <a:lstStyle/>
          <a:p>
            <a:fld id="{1746ED72-83F0-5440-A580-5FA0BA0588A1}" type="slidenum">
              <a:rPr lang="en-US" smtClean="0"/>
              <a:t>1</a:t>
            </a:fld>
            <a:endParaRPr lang="en-US"/>
          </a:p>
        </p:txBody>
      </p:sp>
    </p:spTree>
    <p:extLst>
      <p:ext uri="{BB962C8B-B14F-4D97-AF65-F5344CB8AC3E}">
        <p14:creationId xmlns:p14="http://schemas.microsoft.com/office/powerpoint/2010/main" val="3385303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Jetzt haben Sie etwas über Trauma gehört und etwas über post-</a:t>
            </a:r>
            <a:r>
              <a:rPr lang="de-CH" dirty="0" err="1"/>
              <a:t>migratorische</a:t>
            </a:r>
            <a:r>
              <a:rPr lang="de-CH" dirty="0"/>
              <a:t> Belastungsfaktoren. Wenn man die Aspekte in ein gemeinsames Schema giessen würde, sähe das etwa folgendermassen aus:</a:t>
            </a:r>
          </a:p>
          <a:p>
            <a:endParaRPr lang="de-CH" dirty="0"/>
          </a:p>
          <a:p>
            <a:r>
              <a:rPr lang="de-CH" dirty="0"/>
              <a:t>Die Menschen kommen bei uns in der Schweiz an mit einem Rucksack von post-traumatischem Stress aufgrund ihrer Erfahrungen im Heimatland und auf der Flucht.</a:t>
            </a:r>
          </a:p>
          <a:p>
            <a:endParaRPr lang="de-CH" dirty="0"/>
          </a:p>
          <a:p>
            <a:r>
              <a:rPr lang="de-CH" dirty="0"/>
              <a:t>Gleichzeitig leiden sie unter post-</a:t>
            </a:r>
            <a:r>
              <a:rPr lang="de-CH" dirty="0" err="1"/>
              <a:t>migratorischem</a:t>
            </a:r>
            <a:r>
              <a:rPr lang="de-CH" dirty="0"/>
              <a:t> Stress aufgrund ihrer Lebensumstände im Exil. </a:t>
            </a:r>
          </a:p>
          <a:p>
            <a:endParaRPr lang="de-CH" dirty="0"/>
          </a:p>
          <a:p>
            <a:r>
              <a:rPr lang="de-CH" dirty="0"/>
              <a:t>Beides trägt zur psychologischen Gesamtbelastung und zum erhöhten Erkrankungsrisiko bei.</a:t>
            </a:r>
          </a:p>
          <a:p>
            <a:endParaRPr lang="de-CH" dirty="0"/>
          </a:p>
          <a:p>
            <a:r>
              <a:rPr lang="de-CH" dirty="0"/>
              <a:t>Und diese Erkrankungen </a:t>
            </a:r>
            <a:r>
              <a:rPr lang="de-CH" baseline="0" dirty="0"/>
              <a:t>verursachen nicht nur subjektives Leid, sondern</a:t>
            </a:r>
            <a:r>
              <a:rPr lang="de-CH" dirty="0"/>
              <a:t> auch funktionale/kognitive Beeinträchtigungen. Jemand mit einer posttraumatischen Belastungsstörung hat nicht nur Flashbacks und Angstzustände, sondern auch Konzentrationsstörungen, Vergesslichkeit, Schlafstörungen. Er ist misstrauisch, fühlt sich schnell bedroht. </a:t>
            </a:r>
          </a:p>
          <a:p>
            <a:endParaRPr lang="de-CH" dirty="0"/>
          </a:p>
          <a:p>
            <a:r>
              <a:rPr lang="de-CH" dirty="0"/>
              <a:t>Diese Beeinträchtigungen machen es sehr schwer oder sogar unmöglich, sich zum Beispiel im Deutschkurs ausreichend zu konzentrieren. Die Menschen sind auch zu wenig belastbar für eine Arbeit.</a:t>
            </a:r>
          </a:p>
          <a:p>
            <a:endParaRPr lang="de-CH" dirty="0"/>
          </a:p>
          <a:p>
            <a:r>
              <a:rPr lang="de-CH" dirty="0"/>
              <a:t>Das heisst, je kränker sie sind, desto schwieriger wird es für sie, sich in der Aufnahmegesellschaft zu integrieren. Sie sind arbeitslos, können sich nicht verständigen, sind isoliert.</a:t>
            </a:r>
          </a:p>
          <a:p>
            <a:endParaRPr lang="de-CH" dirty="0"/>
          </a:p>
          <a:p>
            <a:r>
              <a:rPr lang="de-CH" dirty="0"/>
              <a:t>Die fehlende Integration stellt damit</a:t>
            </a:r>
            <a:r>
              <a:rPr lang="de-CH" baseline="0" dirty="0"/>
              <a:t> </a:t>
            </a:r>
            <a:r>
              <a:rPr lang="de-CH" i="1" baseline="0" dirty="0"/>
              <a:t>i</a:t>
            </a:r>
            <a:r>
              <a:rPr lang="de-CH" i="1" dirty="0"/>
              <a:t>hrerseits</a:t>
            </a:r>
            <a:r>
              <a:rPr lang="de-CH" dirty="0"/>
              <a:t> wieder einen post-</a:t>
            </a:r>
            <a:r>
              <a:rPr lang="de-CH" dirty="0" err="1"/>
              <a:t>migratorischen</a:t>
            </a:r>
            <a:r>
              <a:rPr lang="de-CH" dirty="0"/>
              <a:t> Belastungsfaktor dar; </a:t>
            </a:r>
            <a:r>
              <a:rPr lang="de-CH" b="1" dirty="0"/>
              <a:t>diese Faktoren</a:t>
            </a:r>
            <a:r>
              <a:rPr lang="de-CH" b="1" baseline="0" dirty="0"/>
              <a:t> verstärken sich gegenseitig</a:t>
            </a:r>
            <a:r>
              <a:rPr lang="de-CH" baseline="0" dirty="0"/>
              <a:t>, </a:t>
            </a:r>
            <a:r>
              <a:rPr lang="de-CH" dirty="0"/>
              <a:t>und es entsteht ein Teufelskreis und in diesem Teufelskreis können die Betroffenen über viele Jahre feststecken. </a:t>
            </a:r>
          </a:p>
          <a:p>
            <a:endParaRPr lang="de-CH"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CH" sz="1200" b="1" i="0" u="none" strike="noStrike" kern="1200" cap="none" spc="0" normalizeH="0" baseline="0" noProof="0" dirty="0">
                <a:ln>
                  <a:noFill/>
                </a:ln>
                <a:solidFill>
                  <a:prstClr val="black"/>
                </a:solidFill>
                <a:effectLst/>
                <a:uLnTx/>
                <a:uFillTx/>
                <a:latin typeface="+mn-lt"/>
                <a:ea typeface="+mn-ea"/>
                <a:cs typeface="+mn-cs"/>
              </a:rPr>
              <a:t>Und je länger sie in diesem Teufelskreis feststecken, desto mehr Folgeschäden treten auf.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a:t>Es geht jedoch auch weiter, dass nicht nur Personen, welche direkt Betroffen sind, </a:t>
            </a:r>
            <a:r>
              <a:rPr lang="de-DE" baseline="0" dirty="0" err="1"/>
              <a:t>Traumafolgen</a:t>
            </a:r>
            <a:r>
              <a:rPr lang="de-DE" baseline="0" dirty="0"/>
              <a:t> zeigen, sondern solche traumatische Erfahrungen werden weitergegeben. </a:t>
            </a:r>
            <a:endParaRPr lang="de-DE" dirty="0"/>
          </a:p>
          <a:p>
            <a:endParaRPr lang="de-DE" baseline="0" dirty="0"/>
          </a:p>
          <a:p>
            <a:r>
              <a:rPr lang="de-DE" baseline="0" dirty="0"/>
              <a:t>Die Forschung zeigt nun, dass solche traumatische Erfahrungen weitergegeben werden. Wir haben das im Rahmen einer Studie 11 Jahre nach dem Krieg untersucht und konnten zeigen, dass auch bei Kindern, deren Eltern den Krieg erlebt haben, auch Jahre danach </a:t>
            </a:r>
            <a:r>
              <a:rPr lang="de-DE" baseline="0" dirty="0" err="1"/>
              <a:t>Traumafolgesymptome</a:t>
            </a:r>
            <a:r>
              <a:rPr lang="de-DE" baseline="0" dirty="0"/>
              <a:t> festgestellt werden können. </a:t>
            </a:r>
          </a:p>
          <a:p>
            <a:endParaRPr lang="de-DE" baseline="0" dirty="0"/>
          </a:p>
          <a:p>
            <a:r>
              <a:rPr lang="de-DE" baseline="0" dirty="0"/>
              <a:t>Hierzu kennen Sie vielleicht bereits Studien aus dem Holocaust-Überlebenden oder Kriegsveteranen.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CH" sz="1200" b="1" i="0" u="none" strike="noStrike" kern="1200" cap="none" spc="0" normalizeH="0" baseline="0" noProof="0" dirty="0">
              <a:ln>
                <a:noFill/>
              </a:ln>
              <a:solidFill>
                <a:prstClr val="black"/>
              </a:solidFill>
              <a:effectLst/>
              <a:uLnTx/>
              <a:uFillTx/>
              <a:latin typeface="+mn-lt"/>
              <a:ea typeface="+mn-ea"/>
              <a:cs typeface="+mn-cs"/>
            </a:endParaRPr>
          </a:p>
          <a:p>
            <a:endParaRPr lang="de-CH" dirty="0"/>
          </a:p>
        </p:txBody>
      </p:sp>
      <p:sp>
        <p:nvSpPr>
          <p:cNvPr id="4" name="Foliennummernplatzhalt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A97A82-796F-4813-96D1-3C18D7852A3A}" type="slidenum">
              <a:rPr kumimoji="0" lang="de-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03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9163" y="746125"/>
            <a:ext cx="4959350" cy="3719513"/>
          </a:xfrm>
        </p:spPr>
      </p:sp>
      <p:sp>
        <p:nvSpPr>
          <p:cNvPr id="3" name="Notizenplatzhalter 2"/>
          <p:cNvSpPr>
            <a:spLocks noGrp="1"/>
          </p:cNvSpPr>
          <p:nvPr>
            <p:ph type="body" idx="1"/>
          </p:nvPr>
        </p:nvSpPr>
        <p:spPr/>
        <p:txBody>
          <a:bodyPr/>
          <a:lstStyle/>
          <a:p>
            <a:r>
              <a:rPr lang="de-DE" dirty="0"/>
              <a:t>Ziele:</a:t>
            </a:r>
          </a:p>
          <a:p>
            <a:pPr marL="253380" indent="-253380">
              <a:buFontTx/>
              <a:buAutoNum type="arabicParenR"/>
            </a:pPr>
            <a:r>
              <a:rPr lang="de-DE" dirty="0"/>
              <a:t>den Einfluss und die Prävalenz mentaler und psychosozialer Probleme in der Population zu identifizieren und zu erheben</a:t>
            </a:r>
          </a:p>
          <a:p>
            <a:pPr marL="253380" indent="-253380">
              <a:buFontTx/>
              <a:buAutoNum type="arabicParenR"/>
            </a:pPr>
            <a:r>
              <a:rPr lang="de-DE" dirty="0"/>
              <a:t>eine angemessene Intervention entwickeln oder anpassen, die diese Probleme adressiert</a:t>
            </a:r>
          </a:p>
          <a:p>
            <a:pPr marL="253380" indent="-253380">
              <a:buFontTx/>
              <a:buAutoNum type="arabicParenR"/>
            </a:pPr>
            <a:r>
              <a:rPr lang="de-DE" dirty="0"/>
              <a:t>den Einfluss dieser Intervention erheben</a:t>
            </a:r>
          </a:p>
          <a:p>
            <a:endParaRPr lang="de-CH" dirty="0"/>
          </a:p>
        </p:txBody>
      </p:sp>
      <p:sp>
        <p:nvSpPr>
          <p:cNvPr id="4" name="Foliennummernplatzhalter 3"/>
          <p:cNvSpPr>
            <a:spLocks noGrp="1"/>
          </p:cNvSpPr>
          <p:nvPr>
            <p:ph type="sldNum" sz="quarter" idx="10"/>
          </p:nvPr>
        </p:nvSpPr>
        <p:spPr/>
        <p:txBody>
          <a:bodyPr/>
          <a:lstStyle/>
          <a:p>
            <a:fld id="{54E7F490-E965-9B42-AE49-DA4BC6E663B1}" type="slidenum">
              <a:rPr lang="de-CH" smtClean="0"/>
              <a:pPr/>
              <a:t>2</a:t>
            </a:fld>
            <a:endParaRPr lang="de-CH"/>
          </a:p>
        </p:txBody>
      </p:sp>
    </p:spTree>
    <p:extLst>
      <p:ext uri="{BB962C8B-B14F-4D97-AF65-F5344CB8AC3E}">
        <p14:creationId xmlns:p14="http://schemas.microsoft.com/office/powerpoint/2010/main" val="3656219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dirty="0"/>
              <a:t>Arbeitsmodell:</a:t>
            </a:r>
          </a:p>
          <a:p>
            <a:r>
              <a:rPr lang="de-CH" dirty="0"/>
              <a:t>Inhalt meiner MA = systembedingte und individuelle Barrieren eruieren, welche Syrern in der Schweiz begegnen</a:t>
            </a:r>
          </a:p>
        </p:txBody>
      </p:sp>
      <p:sp>
        <p:nvSpPr>
          <p:cNvPr id="4" name="Foliennummernplatzhalter 3"/>
          <p:cNvSpPr>
            <a:spLocks noGrp="1"/>
          </p:cNvSpPr>
          <p:nvPr>
            <p:ph type="sldNum" sz="quarter" idx="10"/>
          </p:nvPr>
        </p:nvSpPr>
        <p:spPr/>
        <p:txBody>
          <a:bodyPr/>
          <a:lstStyle/>
          <a:p>
            <a:fld id="{54E7F490-E965-9B42-AE49-DA4BC6E663B1}" type="slidenum">
              <a:rPr lang="de-CH" smtClean="0"/>
              <a:pPr/>
              <a:t>4</a:t>
            </a:fld>
            <a:endParaRPr lang="de-CH"/>
          </a:p>
        </p:txBody>
      </p:sp>
    </p:spTree>
    <p:extLst>
      <p:ext uri="{BB962C8B-B14F-4D97-AF65-F5344CB8AC3E}">
        <p14:creationId xmlns:p14="http://schemas.microsoft.com/office/powerpoint/2010/main" val="3821475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9163" y="746125"/>
            <a:ext cx="4959350" cy="3719513"/>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54E7F490-E965-9B42-AE49-DA4BC6E663B1}" type="slidenum">
              <a:rPr lang="de-CH" smtClean="0"/>
              <a:pPr/>
              <a:t>5</a:t>
            </a:fld>
            <a:endParaRPr lang="de-CH"/>
          </a:p>
        </p:txBody>
      </p:sp>
    </p:spTree>
    <p:extLst>
      <p:ext uri="{BB962C8B-B14F-4D97-AF65-F5344CB8AC3E}">
        <p14:creationId xmlns:p14="http://schemas.microsoft.com/office/powerpoint/2010/main" val="3653317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917575" y="744538"/>
            <a:ext cx="4962525" cy="3722687"/>
          </a:xfrm>
        </p:spPr>
      </p:sp>
      <p:sp>
        <p:nvSpPr>
          <p:cNvPr id="3" name="Notizenplatzhalter 2"/>
          <p:cNvSpPr>
            <a:spLocks noGrp="1"/>
          </p:cNvSpPr>
          <p:nvPr>
            <p:ph type="body" idx="1"/>
          </p:nvPr>
        </p:nvSpPr>
        <p:spPr/>
        <p:txBody>
          <a:bodyPr/>
          <a:lstStyle/>
          <a:p>
            <a:endParaRPr lang="de-CH" dirty="0"/>
          </a:p>
        </p:txBody>
      </p:sp>
      <p:sp>
        <p:nvSpPr>
          <p:cNvPr id="4" name="Foliennummernplatzhalter 3"/>
          <p:cNvSpPr>
            <a:spLocks noGrp="1"/>
          </p:cNvSpPr>
          <p:nvPr>
            <p:ph type="sldNum" sz="quarter" idx="10"/>
          </p:nvPr>
        </p:nvSpPr>
        <p:spPr/>
        <p:txBody>
          <a:bodyPr/>
          <a:lstStyle/>
          <a:p>
            <a:fld id="{54E7F490-E965-9B42-AE49-DA4BC6E663B1}" type="slidenum">
              <a:rPr lang="de-CH" smtClean="0"/>
              <a:pPr/>
              <a:t>8</a:t>
            </a:fld>
            <a:endParaRPr lang="de-CH"/>
          </a:p>
        </p:txBody>
      </p:sp>
    </p:spTree>
    <p:extLst>
      <p:ext uri="{BB962C8B-B14F-4D97-AF65-F5344CB8AC3E}">
        <p14:creationId xmlns:p14="http://schemas.microsoft.com/office/powerpoint/2010/main" val="11657123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S PGothic" panose="020B0600070205080204" pitchFamily="34" charset="-128"/>
                <a:cs typeface="MS PGothic" charset="0"/>
              </a:rPr>
              <a:t>The two </a:t>
            </a:r>
            <a:r>
              <a:rPr lang="en-US" sz="1200" kern="1200" dirty="0">
                <a:solidFill>
                  <a:schemeClr val="tx1"/>
                </a:solidFill>
                <a:effectLst/>
                <a:latin typeface="Arial" charset="0"/>
                <a:ea typeface="MS PGothic" panose="020B0600070205080204" pitchFamily="34" charset="-128"/>
                <a:cs typeface="MS PGothic" charset="0"/>
              </a:rPr>
              <a:t>less</a:t>
            </a:r>
            <a:r>
              <a:rPr lang="en-GB" sz="1200" kern="1200" dirty="0">
                <a:solidFill>
                  <a:schemeClr val="tx1"/>
                </a:solidFill>
                <a:effectLst/>
                <a:latin typeface="Arial" charset="0"/>
                <a:ea typeface="MS PGothic" panose="020B0600070205080204" pitchFamily="34" charset="-128"/>
                <a:cs typeface="MS PGothic" charset="0"/>
              </a:rPr>
              <a:t> often discussed structural barriers bureaucracy and complex procedures and ‘not understanding the system’ relate to a fairly complex health system which appears to be difficult to understand (e.g., referral pathways, health cost coverage) especially for persons coming from abroad. In particular, lack of transparency about where to go and what to do in case of medical or psychological problems seems to be a big difficulty for the target population.</a:t>
            </a:r>
            <a:endParaRPr lang="de-CH" sz="1200" kern="1200" dirty="0">
              <a:solidFill>
                <a:schemeClr val="tx1"/>
              </a:solidFill>
              <a:effectLst/>
              <a:latin typeface="Arial" charset="0"/>
              <a:ea typeface="MS PGothic" panose="020B0600070205080204" pitchFamily="34" charset="-128"/>
              <a:cs typeface="MS PGothic" charset="0"/>
            </a:endParaRPr>
          </a:p>
        </p:txBody>
      </p:sp>
      <p:sp>
        <p:nvSpPr>
          <p:cNvPr id="4" name="Foliennummernplatzhalter 3"/>
          <p:cNvSpPr>
            <a:spLocks noGrp="1"/>
          </p:cNvSpPr>
          <p:nvPr>
            <p:ph type="sldNum" sz="quarter" idx="10"/>
          </p:nvPr>
        </p:nvSpPr>
        <p:spPr/>
        <p:txBody>
          <a:bodyPr/>
          <a:lstStyle/>
          <a:p>
            <a:pPr>
              <a:defRPr/>
            </a:pPr>
            <a:fld id="{658F0F93-D432-2242-9B76-421B566046C6}" type="slidenum">
              <a:rPr lang="en-US" smtClean="0"/>
              <a:pPr>
                <a:defRPr/>
              </a:pPr>
              <a:t>9</a:t>
            </a:fld>
            <a:endParaRPr lang="en-US"/>
          </a:p>
        </p:txBody>
      </p:sp>
    </p:spTree>
    <p:extLst>
      <p:ext uri="{BB962C8B-B14F-4D97-AF65-F5344CB8AC3E}">
        <p14:creationId xmlns:p14="http://schemas.microsoft.com/office/powerpoint/2010/main" val="2021666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Arial" charset="0"/>
                <a:ea typeface="MS PGothic" panose="020B0600070205080204" pitchFamily="34" charset="-128"/>
                <a:cs typeface="MS PGothic" charset="0"/>
              </a:rPr>
              <a:t>Other socio-cultural barriers included gender aspects</a:t>
            </a:r>
            <a:r>
              <a:rPr lang="en-GB" sz="1200" i="1" kern="1200" dirty="0">
                <a:solidFill>
                  <a:schemeClr val="tx1"/>
                </a:solidFill>
                <a:effectLst/>
                <a:latin typeface="Arial" charset="0"/>
                <a:ea typeface="MS PGothic" panose="020B0600070205080204" pitchFamily="34" charset="-128"/>
                <a:cs typeface="MS PGothic" charset="0"/>
              </a:rPr>
              <a:t> </a:t>
            </a:r>
            <a:r>
              <a:rPr lang="en-GB" sz="1200" kern="1200" dirty="0">
                <a:solidFill>
                  <a:schemeClr val="tx1"/>
                </a:solidFill>
                <a:effectLst/>
                <a:latin typeface="Arial" charset="0"/>
                <a:ea typeface="MS PGothic" panose="020B0600070205080204" pitchFamily="34" charset="-128"/>
                <a:cs typeface="MS PGothic" charset="0"/>
              </a:rPr>
              <a:t>in healthcare seeking behaviour and the prioritization of basic needs over mental health problems. KIs mentioned that seeking psychological care is especially difficult for Arab men, as psychological support is perceived as a threat to their concept of masculinity. KIs furthermore mentioned that mental health is not the focal point of attention of refugees and asylum seekers, as there are other issues perceived as more urgent, such as finding a job or housing problems.</a:t>
            </a:r>
            <a:endParaRPr lang="de-CH" sz="1200" kern="1200" dirty="0">
              <a:solidFill>
                <a:schemeClr val="tx1"/>
              </a:solidFill>
              <a:effectLst/>
              <a:latin typeface="Arial" charset="0"/>
              <a:ea typeface="MS PGothic" panose="020B0600070205080204" pitchFamily="34" charset="-128"/>
              <a:cs typeface="MS PGothic" charset="0"/>
            </a:endParaRPr>
          </a:p>
          <a:p>
            <a:endParaRPr lang="de-DE" dirty="0"/>
          </a:p>
        </p:txBody>
      </p:sp>
      <p:sp>
        <p:nvSpPr>
          <p:cNvPr id="4" name="Foliennummernplatzhalter 3"/>
          <p:cNvSpPr>
            <a:spLocks noGrp="1"/>
          </p:cNvSpPr>
          <p:nvPr>
            <p:ph type="sldNum" sz="quarter" idx="10"/>
          </p:nvPr>
        </p:nvSpPr>
        <p:spPr/>
        <p:txBody>
          <a:bodyPr/>
          <a:lstStyle/>
          <a:p>
            <a:pPr>
              <a:defRPr/>
            </a:pPr>
            <a:fld id="{658F0F93-D432-2242-9B76-421B566046C6}" type="slidenum">
              <a:rPr lang="en-US" smtClean="0"/>
              <a:pPr>
                <a:defRPr/>
              </a:pPr>
              <a:t>10</a:t>
            </a:fld>
            <a:endParaRPr lang="en-US"/>
          </a:p>
        </p:txBody>
      </p:sp>
    </p:spTree>
    <p:extLst>
      <p:ext uri="{BB962C8B-B14F-4D97-AF65-F5344CB8AC3E}">
        <p14:creationId xmlns:p14="http://schemas.microsoft.com/office/powerpoint/2010/main" val="38594416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658F0F93-D432-2242-9B76-421B566046C6}" type="slidenum">
              <a:rPr lang="en-US" smtClean="0"/>
              <a:pPr>
                <a:defRPr/>
              </a:pPr>
              <a:t>11</a:t>
            </a:fld>
            <a:endParaRPr lang="en-US"/>
          </a:p>
        </p:txBody>
      </p:sp>
    </p:spTree>
    <p:extLst>
      <p:ext uri="{BB962C8B-B14F-4D97-AF65-F5344CB8AC3E}">
        <p14:creationId xmlns:p14="http://schemas.microsoft.com/office/powerpoint/2010/main" val="30469026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p:cNvSpPr>
            <a:spLocks noGrp="1" noRot="1" noChangeAspect="1" noChangeArrowheads="1" noTextEdit="1"/>
          </p:cNvSpPr>
          <p:nvPr>
            <p:ph type="sldImg"/>
          </p:nvPr>
        </p:nvSpPr>
        <p:spPr>
          <a:xfrm>
            <a:off x="381000" y="685800"/>
            <a:ext cx="6096000" cy="3429000"/>
          </a:xfrm>
          <a:ln/>
        </p:spPr>
      </p:sp>
      <p:sp>
        <p:nvSpPr>
          <p:cNvPr id="34819" name="Notizenplatzhalter 2"/>
          <p:cNvSpPr>
            <a:spLocks noGrp="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de-CH" altLang="de-DE"/>
              <a:t>Soviel zum Thema Verständigung.</a:t>
            </a:r>
          </a:p>
          <a:p>
            <a:endParaRPr lang="de-CH" altLang="de-DE"/>
          </a:p>
          <a:p>
            <a:r>
              <a:rPr lang="de-CH" altLang="de-DE"/>
              <a:t>Als nächstes stellt sich die Frage, was es denn an Versorgungsmöglichkeiten für traumatisierte Flüchtlinge schon gibt.</a:t>
            </a:r>
          </a:p>
          <a:p>
            <a:endParaRPr lang="de-CH" altLang="de-DE"/>
          </a:p>
          <a:p>
            <a:r>
              <a:rPr lang="de-CH" altLang="de-DE"/>
              <a:t>Was haben wir schon an spezifischen Angeboten?</a:t>
            </a:r>
          </a:p>
          <a:p>
            <a:endParaRPr lang="de-CH" altLang="de-DE"/>
          </a:p>
          <a:p>
            <a:r>
              <a:rPr lang="de-CH" altLang="de-DE"/>
              <a:t>Systematische Erhebung bei den zuständigen kantonalen Stellen (kantonale Asyl- und Flüchtlingskoordinatoren/-innen sowie Kantonsärzten/-innen)</a:t>
            </a:r>
          </a:p>
          <a:p>
            <a:endParaRPr lang="de-CH" altLang="de-DE"/>
          </a:p>
          <a:p>
            <a:r>
              <a:rPr lang="de-CH" altLang="de-DE"/>
              <a:t>Die ernüchternde Erkenntnis ist, dass </a:t>
            </a:r>
          </a:p>
          <a:p>
            <a:pPr>
              <a:buFontTx/>
              <a:buChar char="•"/>
            </a:pPr>
            <a:r>
              <a:rPr lang="de-CH" altLang="de-DE"/>
              <a:t>schweizweit mehrere Hundert spezifische Behandlungsplätze fehlen. Wir selbst haben Wartezeiten für Erstgespräche von rund einem Jahr.</a:t>
            </a:r>
          </a:p>
          <a:p>
            <a:pPr>
              <a:buFontTx/>
              <a:buChar char="•"/>
            </a:pPr>
            <a:r>
              <a:rPr lang="de-CH" altLang="de-DE"/>
              <a:t>Und die psychiatrische Regelversorgung oft ungenügend gerüstet ist, insbesondere auch wegen der Verständigungsproblematik.</a:t>
            </a:r>
          </a:p>
          <a:p>
            <a:pPr>
              <a:buFontTx/>
              <a:buChar char="•"/>
            </a:pPr>
            <a:endParaRPr lang="de-CH" altLang="de-DE"/>
          </a:p>
          <a:p>
            <a:pPr>
              <a:buFontTx/>
              <a:buChar char="•"/>
            </a:pPr>
            <a:r>
              <a:rPr lang="de-CH" altLang="de-DE"/>
              <a:t>Trotzdem ist die Regelversorgung oft eine gute erste Anlaufstelle. Auch wenn man keine Traumatherapie machen kann, kann man eine diagnostische Beurteilung machen und Behandlungsempfehlungen abgeben. Je spezifischer Ihr Auftrag, desto mehr muss man sich Mühe geben. Wenn Sie schreiben: Ich bitte um Abklärung hinsichtlich des Vorliegens einer Posttraumatischen Belastungsstörung und ggf. Zuführung einer spezifischen Traumatherapie, dann muss man der Sache auf den Grund gehen.</a:t>
            </a:r>
          </a:p>
          <a:p>
            <a:pPr>
              <a:buFontTx/>
              <a:buChar char="•"/>
            </a:pPr>
            <a:endParaRPr lang="de-CH" altLang="de-DE"/>
          </a:p>
          <a:p>
            <a:endParaRPr lang="de-CH" altLang="de-DE"/>
          </a:p>
        </p:txBody>
      </p:sp>
      <p:sp>
        <p:nvSpPr>
          <p:cNvPr id="34820" name="Foliennummernplatzhalter 3"/>
          <p:cNvSpPr>
            <a:spLocks noGrp="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defRPr sz="1400">
                <a:solidFill>
                  <a:schemeClr val="tx1"/>
                </a:solidFill>
                <a:latin typeface="Times New Roman" panose="02020603050405020304" pitchFamily="18" charset="0"/>
                <a:ea typeface="MS PGothic" panose="020B0600070205080204" pitchFamily="34" charset="-128"/>
              </a:defRPr>
            </a:lvl1pPr>
            <a:lvl2pPr marL="742950" indent="-285750">
              <a:defRPr sz="1400">
                <a:solidFill>
                  <a:schemeClr val="tx1"/>
                </a:solidFill>
                <a:latin typeface="Times New Roman" panose="02020603050405020304" pitchFamily="18" charset="0"/>
                <a:ea typeface="MS PGothic" panose="020B0600070205080204" pitchFamily="34" charset="-128"/>
              </a:defRPr>
            </a:lvl2pPr>
            <a:lvl3pPr marL="1143000" indent="-228600">
              <a:defRPr sz="1400">
                <a:solidFill>
                  <a:schemeClr val="tx1"/>
                </a:solidFill>
                <a:latin typeface="Times New Roman" panose="02020603050405020304" pitchFamily="18" charset="0"/>
                <a:ea typeface="MS PGothic" panose="020B0600070205080204" pitchFamily="34" charset="-128"/>
              </a:defRPr>
            </a:lvl3pPr>
            <a:lvl4pPr marL="1600200" indent="-228600">
              <a:defRPr sz="1400">
                <a:solidFill>
                  <a:schemeClr val="tx1"/>
                </a:solidFill>
                <a:latin typeface="Times New Roman" panose="02020603050405020304" pitchFamily="18" charset="0"/>
                <a:ea typeface="MS PGothic" panose="020B0600070205080204" pitchFamily="34" charset="-128"/>
              </a:defRPr>
            </a:lvl4pPr>
            <a:lvl5pPr marL="2057400" indent="-228600">
              <a:defRPr sz="1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1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1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1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1400">
                <a:solidFill>
                  <a:schemeClr val="tx1"/>
                </a:solidFill>
                <a:latin typeface="Times New Roman" panose="02020603050405020304" pitchFamily="18" charset="0"/>
                <a:ea typeface="MS PGothic" panose="020B0600070205080204" pitchFamily="34" charset="-128"/>
              </a:defRPr>
            </a:lvl9pPr>
          </a:lstStyle>
          <a:p>
            <a:fld id="{1EF635A1-386E-4A1B-8161-B2067B4F71FC}" type="slidenum">
              <a:rPr lang="de-CH" altLang="de-DE" sz="1200" smtClean="0">
                <a:solidFill>
                  <a:srgbClr val="000000"/>
                </a:solidFill>
                <a:latin typeface="Arial" panose="020B0604020202020204" pitchFamily="34" charset="0"/>
              </a:rPr>
              <a:pPr/>
              <a:t>14</a:t>
            </a:fld>
            <a:endParaRPr lang="de-CH" altLang="de-DE" sz="1200">
              <a:solidFill>
                <a:srgbClr val="000000"/>
              </a:solidFill>
              <a:latin typeface="Arial" panose="020B0604020202020204" pitchFamily="34" charset="0"/>
            </a:endParaRPr>
          </a:p>
        </p:txBody>
      </p:sp>
    </p:spTree>
    <p:extLst>
      <p:ext uri="{BB962C8B-B14F-4D97-AF65-F5344CB8AC3E}">
        <p14:creationId xmlns:p14="http://schemas.microsoft.com/office/powerpoint/2010/main" val="2219171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smtClean="0"/>
              <a:t>Modifiez le style du titre</a:t>
            </a:r>
            <a:endParaRPr lang="en-GB"/>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smtClean="0"/>
              <a:t>Modifier le style des sous-titres du masque</a:t>
            </a:r>
            <a:endParaRPr lang="en-GB"/>
          </a:p>
        </p:txBody>
      </p:sp>
      <p:sp>
        <p:nvSpPr>
          <p:cNvPr id="4" name="Espace réservé de la date 3"/>
          <p:cNvSpPr>
            <a:spLocks noGrp="1"/>
          </p:cNvSpPr>
          <p:nvPr>
            <p:ph type="dt" sz="half" idx="10"/>
          </p:nvPr>
        </p:nvSpPr>
        <p:spPr/>
        <p:txBody>
          <a:bodyPr/>
          <a:lstStyle/>
          <a:p>
            <a:fld id="{AADC80FA-AF94-491A-9E93-ECB062F55290}" type="datetimeFigureOut">
              <a:rPr lang="en-GB" smtClean="0"/>
              <a:t>29/04/2020</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8BABC59F-8829-4CE2-B4AB-D5E20103E191}" type="slidenum">
              <a:rPr lang="en-GB" smtClean="0"/>
              <a:t>‹N°›</a:t>
            </a:fld>
            <a:endParaRPr lang="en-GB"/>
          </a:p>
        </p:txBody>
      </p:sp>
    </p:spTree>
    <p:extLst>
      <p:ext uri="{BB962C8B-B14F-4D97-AF65-F5344CB8AC3E}">
        <p14:creationId xmlns:p14="http://schemas.microsoft.com/office/powerpoint/2010/main" val="11361236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texte vertical 2"/>
          <p:cNvSpPr>
            <a:spLocks noGrp="1"/>
          </p:cNvSpPr>
          <p:nvPr>
            <p:ph type="body" orient="vert" idx="1"/>
          </p:nvPr>
        </p:nvSpPr>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AADC80FA-AF94-491A-9E93-ECB062F55290}" type="datetimeFigureOut">
              <a:rPr lang="en-GB" smtClean="0"/>
              <a:t>29/04/2020</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8BABC59F-8829-4CE2-B4AB-D5E20103E191}" type="slidenum">
              <a:rPr lang="en-GB" smtClean="0"/>
              <a:t>‹N°›</a:t>
            </a:fld>
            <a:endParaRPr lang="en-GB"/>
          </a:p>
        </p:txBody>
      </p:sp>
    </p:spTree>
    <p:extLst>
      <p:ext uri="{BB962C8B-B14F-4D97-AF65-F5344CB8AC3E}">
        <p14:creationId xmlns:p14="http://schemas.microsoft.com/office/powerpoint/2010/main" val="3746568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smtClean="0"/>
              <a:t>Modifiez le style du titre</a:t>
            </a:r>
            <a:endParaRPr lang="en-GB"/>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AADC80FA-AF94-491A-9E93-ECB062F55290}" type="datetimeFigureOut">
              <a:rPr lang="en-GB" smtClean="0"/>
              <a:t>29/04/2020</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8BABC59F-8829-4CE2-B4AB-D5E20103E191}" type="slidenum">
              <a:rPr lang="en-GB" smtClean="0"/>
              <a:t>‹N°›</a:t>
            </a:fld>
            <a:endParaRPr lang="en-GB"/>
          </a:p>
        </p:txBody>
      </p:sp>
    </p:spTree>
    <p:extLst>
      <p:ext uri="{BB962C8B-B14F-4D97-AF65-F5344CB8AC3E}">
        <p14:creationId xmlns:p14="http://schemas.microsoft.com/office/powerpoint/2010/main" val="38821711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halt_1_Spalte">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7627829E-B365-41D3-866A-2EC6B4A1C392}"/>
              </a:ext>
            </a:extLst>
          </p:cNvPr>
          <p:cNvSpPr>
            <a:spLocks noGrp="1"/>
          </p:cNvSpPr>
          <p:nvPr>
            <p:ph type="body" sz="quarter" idx="23" hasCustomPrompt="1"/>
          </p:nvPr>
        </p:nvSpPr>
        <p:spPr>
          <a:xfrm>
            <a:off x="326177" y="1805652"/>
            <a:ext cx="11387455" cy="4281029"/>
          </a:xfrm>
        </p:spPr>
        <p:txBody>
          <a:bodyPr/>
          <a:lstStyle>
            <a:lvl1pPr>
              <a:defRPr/>
            </a:lvl1pPr>
            <a:lvl2pPr>
              <a:defRPr/>
            </a:lvl2pPr>
            <a:lvl3pPr>
              <a:defRPr/>
            </a:lvl3pPr>
          </a:lstStyle>
          <a:p>
            <a:pPr lvl="0"/>
            <a:r>
              <a:rPr lang="en-US" dirty="0" err="1"/>
              <a:t>Lauftext</a:t>
            </a:r>
            <a:r>
              <a:rPr lang="en-US" dirty="0"/>
              <a:t> (Arial 16 </a:t>
            </a:r>
            <a:r>
              <a:rPr lang="en-US" dirty="0" err="1"/>
              <a:t>Punkt</a:t>
            </a:r>
            <a:r>
              <a:rPr lang="en-US" dirty="0"/>
              <a:t>)</a:t>
            </a:r>
            <a:endParaRPr lang="vi-VN" dirty="0"/>
          </a:p>
          <a:p>
            <a:pPr lvl="1"/>
            <a:r>
              <a:rPr lang="en-US" dirty="0" err="1"/>
              <a:t>Aufzählung</a:t>
            </a:r>
            <a:r>
              <a:rPr lang="en-US" dirty="0"/>
              <a:t> 1. </a:t>
            </a:r>
            <a:r>
              <a:rPr lang="en-US" dirty="0" err="1"/>
              <a:t>Ebene</a:t>
            </a:r>
            <a:endParaRPr lang="en-US" dirty="0"/>
          </a:p>
          <a:p>
            <a:pPr lvl="2"/>
            <a:r>
              <a:rPr lang="en-US" dirty="0" err="1"/>
              <a:t>Aufzählung</a:t>
            </a:r>
            <a:r>
              <a:rPr lang="en-US" dirty="0"/>
              <a:t> 2. </a:t>
            </a:r>
            <a:r>
              <a:rPr lang="en-US" dirty="0" err="1"/>
              <a:t>Ebene</a:t>
            </a:r>
            <a:endParaRPr lang="en-US" dirty="0"/>
          </a:p>
        </p:txBody>
      </p:sp>
      <p:sp>
        <p:nvSpPr>
          <p:cNvPr id="2" name="Title 1">
            <a:extLst>
              <a:ext uri="{FF2B5EF4-FFF2-40B4-BE49-F238E27FC236}">
                <a16:creationId xmlns:a16="http://schemas.microsoft.com/office/drawing/2014/main" id="{1D725F8A-C369-4B9F-9066-8C81E444E92C}"/>
              </a:ext>
            </a:extLst>
          </p:cNvPr>
          <p:cNvSpPr>
            <a:spLocks noGrp="1"/>
          </p:cNvSpPr>
          <p:nvPr>
            <p:ph type="title" hasCustomPrompt="1"/>
          </p:nvPr>
        </p:nvSpPr>
        <p:spPr/>
        <p:txBody>
          <a:bodyPr/>
          <a:lstStyle>
            <a:lvl1pPr>
              <a:defRPr/>
            </a:lvl1pPr>
          </a:lstStyle>
          <a:p>
            <a:r>
              <a:rPr lang="en-US"/>
              <a:t>Inhalt (Arial 26 pt)</a:t>
            </a:r>
            <a:br>
              <a:rPr lang="en-US"/>
            </a:br>
            <a:r>
              <a:rPr lang="en-US"/>
              <a:t>Titel maximal zwei Zeilen</a:t>
            </a:r>
            <a:endParaRPr lang="en-US" dirty="0"/>
          </a:p>
        </p:txBody>
      </p:sp>
      <p:sp>
        <p:nvSpPr>
          <p:cNvPr id="7"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073541" y="6403716"/>
            <a:ext cx="1290976"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9"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495372" y="6401204"/>
            <a:ext cx="7777291"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dirty="0" err="1"/>
              <a:t>Verfasser</a:t>
            </a:r>
            <a:r>
              <a:rPr lang="en-US" dirty="0"/>
              <a:t> | </a:t>
            </a:r>
            <a:r>
              <a:rPr lang="en-US" dirty="0" err="1"/>
              <a:t>Dokumenten</a:t>
            </a:r>
            <a:r>
              <a:rPr lang="en-US" dirty="0"/>
              <a:t>-Name |</a:t>
            </a:r>
          </a:p>
        </p:txBody>
      </p:sp>
      <p:sp>
        <p:nvSpPr>
          <p:cNvPr id="10"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300321" y="6403714"/>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a:t>
            </a:fld>
            <a:endParaRPr lang="en-US" dirty="0"/>
          </a:p>
        </p:txBody>
      </p:sp>
    </p:spTree>
    <p:extLst>
      <p:ext uri="{BB962C8B-B14F-4D97-AF65-F5344CB8AC3E}">
        <p14:creationId xmlns:p14="http://schemas.microsoft.com/office/powerpoint/2010/main" val="1996908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Inhalt 1/1">
    <p:spTree>
      <p:nvGrpSpPr>
        <p:cNvPr id="1" name=""/>
        <p:cNvGrpSpPr/>
        <p:nvPr/>
      </p:nvGrpSpPr>
      <p:grpSpPr>
        <a:xfrm>
          <a:off x="0" y="0"/>
          <a:ext cx="0" cy="0"/>
          <a:chOff x="0" y="0"/>
          <a:chExt cx="0" cy="0"/>
        </a:xfrm>
      </p:grpSpPr>
      <p:sp>
        <p:nvSpPr>
          <p:cNvPr id="2" name="Titel 1"/>
          <p:cNvSpPr>
            <a:spLocks noGrp="1"/>
          </p:cNvSpPr>
          <p:nvPr>
            <p:ph type="title"/>
          </p:nvPr>
        </p:nvSpPr>
        <p:spPr>
          <a:xfrm>
            <a:off x="326177" y="365126"/>
            <a:ext cx="10776857" cy="452432"/>
          </a:xfrm>
        </p:spPr>
        <p:txBody>
          <a:bodyPr/>
          <a:lstStyle/>
          <a:p>
            <a:r>
              <a:rPr lang="de-DE" dirty="0"/>
              <a:t>Titelmasterformat durch Klicken bearbeiten</a:t>
            </a:r>
          </a:p>
        </p:txBody>
      </p:sp>
      <p:sp>
        <p:nvSpPr>
          <p:cNvPr id="8" name="Inhaltsplatzhalter 7"/>
          <p:cNvSpPr>
            <a:spLocks noGrp="1"/>
          </p:cNvSpPr>
          <p:nvPr>
            <p:ph sz="quarter" idx="13"/>
          </p:nvPr>
        </p:nvSpPr>
        <p:spPr>
          <a:xfrm>
            <a:off x="308710" y="1634154"/>
            <a:ext cx="11574585" cy="4252299"/>
          </a:xfrm>
        </p:spPr>
        <p:txBody>
          <a:bodyPr/>
          <a:lstStyle>
            <a:lvl4pPr>
              <a:defRPr/>
            </a:lvl4pPr>
            <a:lvl5pPr>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CH" dirty="0"/>
          </a:p>
        </p:txBody>
      </p:sp>
      <p:sp>
        <p:nvSpPr>
          <p:cNvPr id="9" name="Textplatzhalter 4"/>
          <p:cNvSpPr>
            <a:spLocks noGrp="1"/>
          </p:cNvSpPr>
          <p:nvPr>
            <p:ph type="body" sz="quarter" idx="14"/>
          </p:nvPr>
        </p:nvSpPr>
        <p:spPr>
          <a:xfrm>
            <a:off x="308710" y="1017935"/>
            <a:ext cx="11574585" cy="365392"/>
          </a:xfrm>
          <a:prstGeom prst="rect">
            <a:avLst/>
          </a:prstGeom>
        </p:spPr>
        <p:txBody>
          <a:bodyPr/>
          <a:lstStyle>
            <a:lvl1pPr marL="0">
              <a:defRPr sz="2200">
                <a:solidFill>
                  <a:schemeClr val="accent2"/>
                </a:solidFill>
              </a:defRPr>
            </a:lvl1pPr>
          </a:lstStyle>
          <a:p>
            <a:pPr lvl="0"/>
            <a:r>
              <a:rPr lang="de-DE" noProof="0"/>
              <a:t>Formatvorlagen des Textmasters bearbeiten</a:t>
            </a:r>
          </a:p>
        </p:txBody>
      </p:sp>
      <p:sp>
        <p:nvSpPr>
          <p:cNvPr id="5" name="Datumsplatzhalter 2"/>
          <p:cNvSpPr>
            <a:spLocks noGrp="1"/>
          </p:cNvSpPr>
          <p:nvPr>
            <p:ph type="dt" sz="half" idx="15"/>
          </p:nvPr>
        </p:nvSpPr>
        <p:spPr/>
        <p:txBody>
          <a:bodyPr/>
          <a:lstStyle>
            <a:lvl1pPr>
              <a:defRPr/>
            </a:lvl1pPr>
          </a:lstStyle>
          <a:p>
            <a:pPr>
              <a:defRPr/>
            </a:pPr>
            <a:endParaRPr lang="de-CH"/>
          </a:p>
        </p:txBody>
      </p:sp>
      <p:sp>
        <p:nvSpPr>
          <p:cNvPr id="6" name="Fußzeilenplatzhalter 3"/>
          <p:cNvSpPr>
            <a:spLocks noGrp="1"/>
          </p:cNvSpPr>
          <p:nvPr>
            <p:ph type="ftr" sz="quarter" idx="16"/>
          </p:nvPr>
        </p:nvSpPr>
        <p:spPr>
          <a:xfrm>
            <a:off x="2256367" y="6422683"/>
            <a:ext cx="7842251" cy="246221"/>
          </a:xfrm>
        </p:spPr>
        <p:txBody>
          <a:bodyPr/>
          <a:lstStyle>
            <a:lvl1pPr>
              <a:defRPr/>
            </a:lvl1pPr>
          </a:lstStyle>
          <a:p>
            <a:pPr>
              <a:defRPr/>
            </a:pPr>
            <a:endParaRPr lang="de-CH"/>
          </a:p>
        </p:txBody>
      </p:sp>
      <p:sp>
        <p:nvSpPr>
          <p:cNvPr id="7" name="Foliennummernplatzhalter 4"/>
          <p:cNvSpPr>
            <a:spLocks noGrp="1"/>
          </p:cNvSpPr>
          <p:nvPr>
            <p:ph type="sldNum" sz="quarter" idx="17"/>
          </p:nvPr>
        </p:nvSpPr>
        <p:spPr>
          <a:xfrm>
            <a:off x="11300321" y="6326769"/>
            <a:ext cx="490551" cy="400110"/>
          </a:xfrm>
        </p:spPr>
        <p:txBody>
          <a:bodyPr/>
          <a:lstStyle>
            <a:lvl1pPr>
              <a:defRPr/>
            </a:lvl1pPr>
          </a:lstStyle>
          <a:p>
            <a:pPr>
              <a:defRPr/>
            </a:pPr>
            <a:fld id="{1C1A96F1-7B9F-4BFE-814C-DD1457205647}" type="slidenum">
              <a:rPr lang="de-CH" altLang="de-DE"/>
              <a:pPr>
                <a:defRPr/>
              </a:pPr>
              <a:t>‹N°›</a:t>
            </a:fld>
            <a:endParaRPr lang="de-CH" altLang="de-DE"/>
          </a:p>
        </p:txBody>
      </p:sp>
    </p:spTree>
    <p:extLst>
      <p:ext uri="{BB962C8B-B14F-4D97-AF65-F5344CB8AC3E}">
        <p14:creationId xmlns:p14="http://schemas.microsoft.com/office/powerpoint/2010/main" val="38236212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Zwischentitel_weis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EDDD519-374B-4D9B-AE3D-38D5BC416135}"/>
              </a:ext>
            </a:extLst>
          </p:cNvPr>
          <p:cNvSpPr>
            <a:spLocks noGrp="1"/>
          </p:cNvSpPr>
          <p:nvPr>
            <p:ph type="body" sz="quarter" idx="20" hasCustomPrompt="1"/>
          </p:nvPr>
        </p:nvSpPr>
        <p:spPr>
          <a:xfrm>
            <a:off x="771998" y="2038514"/>
            <a:ext cx="10165911" cy="1631216"/>
          </a:xfrm>
        </p:spPr>
        <p:txBody>
          <a:bodyPr vert="horz" wrap="square" lIns="91440" tIns="45720" rIns="91440" bIns="45720" rtlCol="0" anchor="t" anchorCtr="0">
            <a:spAutoFit/>
          </a:bodyPr>
          <a:lstStyle>
            <a:lvl1pPr>
              <a:defRPr lang="en-US" sz="5000" b="1" dirty="0">
                <a:solidFill>
                  <a:schemeClr val="tx2"/>
                </a:solidFill>
                <a:latin typeface="+mj-lt"/>
                <a:ea typeface="+mj-ea"/>
                <a:cs typeface="+mj-cs"/>
              </a:defRPr>
            </a:lvl1pPr>
          </a:lstStyle>
          <a:p>
            <a:pPr lvl="0">
              <a:lnSpc>
                <a:spcPct val="100000"/>
              </a:lnSpc>
              <a:spcBef>
                <a:spcPct val="0"/>
              </a:spcBef>
            </a:pPr>
            <a:r>
              <a:rPr lang="vi-VN" dirty="0"/>
              <a:t>Zwischentitel</a:t>
            </a:r>
            <a:br>
              <a:rPr lang="vi-VN" dirty="0"/>
            </a:br>
            <a:r>
              <a:rPr lang="vi-VN" dirty="0"/>
              <a:t>(Arial 50 Pt.)</a:t>
            </a:r>
            <a:endParaRPr lang="en-US" dirty="0"/>
          </a:p>
        </p:txBody>
      </p:sp>
      <p:sp>
        <p:nvSpPr>
          <p:cNvPr id="9"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073541" y="6403716"/>
            <a:ext cx="1290976"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10"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495372" y="6401204"/>
            <a:ext cx="7777291"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dirty="0" err="1"/>
              <a:t>Verfasser</a:t>
            </a:r>
            <a:r>
              <a:rPr lang="en-US" dirty="0"/>
              <a:t> | </a:t>
            </a:r>
            <a:r>
              <a:rPr lang="en-US" dirty="0" err="1"/>
              <a:t>Dokumenten</a:t>
            </a:r>
            <a:r>
              <a:rPr lang="en-US" dirty="0"/>
              <a:t>-Name |</a:t>
            </a:r>
          </a:p>
        </p:txBody>
      </p:sp>
      <p:sp>
        <p:nvSpPr>
          <p:cNvPr id="11"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300321" y="6403714"/>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a:t>
            </a:fld>
            <a:endParaRPr lang="en-US" dirty="0"/>
          </a:p>
        </p:txBody>
      </p:sp>
    </p:spTree>
    <p:extLst>
      <p:ext uri="{BB962C8B-B14F-4D97-AF65-F5344CB8AC3E}">
        <p14:creationId xmlns:p14="http://schemas.microsoft.com/office/powerpoint/2010/main" val="15355421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1D5DD4C-9484-44DA-80CF-FA2E20324932}"/>
              </a:ext>
            </a:extLst>
          </p:cNvPr>
          <p:cNvSpPr>
            <a:spLocks noGrp="1"/>
          </p:cNvSpPr>
          <p:nvPr>
            <p:ph type="body" sz="quarter" idx="13" hasCustomPrompt="1"/>
          </p:nvPr>
        </p:nvSpPr>
        <p:spPr>
          <a:xfrm>
            <a:off x="325966" y="1803900"/>
            <a:ext cx="11387665" cy="3400425"/>
          </a:xfrm>
        </p:spPr>
        <p:txBody>
          <a:bodyPr vert="horz" lIns="91440" tIns="45720" rIns="91440" bIns="45720" rtlCol="0">
            <a:noAutofit/>
          </a:bodyPr>
          <a:lstStyle>
            <a:lvl1pPr marL="457200" indent="-457200">
              <a:buFont typeface="+mj-lt"/>
              <a:buAutoNum type="arabicPeriod"/>
              <a:defRPr lang="fr" sz="2000" b="0" dirty="0">
                <a:solidFill>
                  <a:schemeClr val="tx2"/>
                </a:solidFill>
              </a:defRPr>
            </a:lvl1pPr>
          </a:lstStyle>
          <a:p>
            <a:r>
              <a:rPr lang="de-DE" b="1" dirty="0"/>
              <a:t>Punkt 1</a:t>
            </a:r>
          </a:p>
          <a:p>
            <a:r>
              <a:rPr lang="de-DE" dirty="0"/>
              <a:t>Punkt 2</a:t>
            </a:r>
          </a:p>
          <a:p>
            <a:r>
              <a:rPr lang="de-DE" dirty="0"/>
              <a:t>Punkt 3</a:t>
            </a:r>
          </a:p>
          <a:p>
            <a:r>
              <a:rPr lang="de-DE" dirty="0"/>
              <a:t>Etc.</a:t>
            </a:r>
          </a:p>
        </p:txBody>
      </p:sp>
      <p:sp>
        <p:nvSpPr>
          <p:cNvPr id="3" name="Title 2">
            <a:extLst>
              <a:ext uri="{FF2B5EF4-FFF2-40B4-BE49-F238E27FC236}">
                <a16:creationId xmlns:a16="http://schemas.microsoft.com/office/drawing/2014/main" id="{48028001-96D9-4456-8C20-E1E827397A7A}"/>
              </a:ext>
            </a:extLst>
          </p:cNvPr>
          <p:cNvSpPr>
            <a:spLocks noGrp="1"/>
          </p:cNvSpPr>
          <p:nvPr>
            <p:ph type="title" hasCustomPrompt="1"/>
          </p:nvPr>
        </p:nvSpPr>
        <p:spPr>
          <a:xfrm>
            <a:off x="326177" y="365126"/>
            <a:ext cx="11387455" cy="452432"/>
          </a:xfrm>
        </p:spPr>
        <p:txBody>
          <a:bodyPr/>
          <a:lstStyle>
            <a:lvl1pPr>
              <a:defRPr/>
            </a:lvl1pPr>
          </a:lstStyle>
          <a:p>
            <a:r>
              <a:rPr lang="en-US"/>
              <a:t>Agenda (Arial 26 pt)</a:t>
            </a:r>
          </a:p>
        </p:txBody>
      </p:sp>
      <p:sp>
        <p:nvSpPr>
          <p:cNvPr id="8" name="Date Placeholder 3">
            <a:extLst>
              <a:ext uri="{FF2B5EF4-FFF2-40B4-BE49-F238E27FC236}">
                <a16:creationId xmlns:a16="http://schemas.microsoft.com/office/drawing/2014/main" id="{50A5F4AD-344B-4373-90F7-0DA264F3AAF1}"/>
              </a:ext>
            </a:extLst>
          </p:cNvPr>
          <p:cNvSpPr>
            <a:spLocks noGrp="1"/>
          </p:cNvSpPr>
          <p:nvPr>
            <p:ph type="dt" sz="half" idx="2"/>
          </p:nvPr>
        </p:nvSpPr>
        <p:spPr>
          <a:xfrm>
            <a:off x="10073541" y="6403716"/>
            <a:ext cx="1290976" cy="246221"/>
          </a:xfrm>
          <a:prstGeom prst="rect">
            <a:avLst/>
          </a:prstGeom>
        </p:spPr>
        <p:txBody>
          <a:bodyPr vert="horz" wrap="square" lIns="91440" tIns="45720" rIns="91440" bIns="45720" rtlCol="0" anchor="ctr">
            <a:spAutoFit/>
          </a:bodyPr>
          <a:lstStyle>
            <a:lvl1pPr>
              <a:defRPr lang="en-US" sz="1000" smtClean="0">
                <a:solidFill>
                  <a:schemeClr val="tx2"/>
                </a:solidFill>
              </a:defRPr>
            </a:lvl1pPr>
          </a:lstStyle>
          <a:p>
            <a:r>
              <a:rPr lang="de-DE"/>
              <a:t>00.00.2019</a:t>
            </a:r>
            <a:endParaRPr lang="en-US" dirty="0"/>
          </a:p>
        </p:txBody>
      </p:sp>
      <p:sp>
        <p:nvSpPr>
          <p:cNvPr id="9" name="Footer Placeholder 4">
            <a:extLst>
              <a:ext uri="{FF2B5EF4-FFF2-40B4-BE49-F238E27FC236}">
                <a16:creationId xmlns:a16="http://schemas.microsoft.com/office/drawing/2014/main" id="{66C41A13-985F-4351-8EA2-BA57D698E45A}"/>
              </a:ext>
            </a:extLst>
          </p:cNvPr>
          <p:cNvSpPr>
            <a:spLocks noGrp="1"/>
          </p:cNvSpPr>
          <p:nvPr>
            <p:ph type="ftr" sz="quarter" idx="3"/>
          </p:nvPr>
        </p:nvSpPr>
        <p:spPr>
          <a:xfrm>
            <a:off x="2495372" y="6401204"/>
            <a:ext cx="7777291" cy="246221"/>
          </a:xfrm>
          <a:prstGeom prst="rect">
            <a:avLst/>
          </a:prstGeom>
        </p:spPr>
        <p:txBody>
          <a:bodyPr vert="horz" wrap="square" lIns="91440" tIns="45720" rIns="91440" bIns="45720" rtlCol="0" anchor="ctr">
            <a:spAutoFit/>
          </a:bodyPr>
          <a:lstStyle>
            <a:lvl1pPr algn="r">
              <a:defRPr lang="en-GB" sz="1000">
                <a:solidFill>
                  <a:schemeClr val="tx2"/>
                </a:solidFill>
              </a:defRPr>
            </a:lvl1pPr>
          </a:lstStyle>
          <a:p>
            <a:r>
              <a:rPr lang="en-US" dirty="0" err="1"/>
              <a:t>Verfasser</a:t>
            </a:r>
            <a:r>
              <a:rPr lang="en-US" dirty="0"/>
              <a:t> | </a:t>
            </a:r>
            <a:r>
              <a:rPr lang="en-US" dirty="0" err="1"/>
              <a:t>Dokumenten</a:t>
            </a:r>
            <a:r>
              <a:rPr lang="en-US" dirty="0"/>
              <a:t>-Name |</a:t>
            </a:r>
          </a:p>
        </p:txBody>
      </p:sp>
      <p:sp>
        <p:nvSpPr>
          <p:cNvPr id="10" name="Slide Number Placeholder 5">
            <a:extLst>
              <a:ext uri="{FF2B5EF4-FFF2-40B4-BE49-F238E27FC236}">
                <a16:creationId xmlns:a16="http://schemas.microsoft.com/office/drawing/2014/main" id="{BA44491B-81E0-466B-AAFE-B4CAF33342AF}"/>
              </a:ext>
            </a:extLst>
          </p:cNvPr>
          <p:cNvSpPr>
            <a:spLocks noGrp="1"/>
          </p:cNvSpPr>
          <p:nvPr>
            <p:ph type="sldNum" sz="quarter" idx="4"/>
          </p:nvPr>
        </p:nvSpPr>
        <p:spPr>
          <a:xfrm>
            <a:off x="11300321" y="6403714"/>
            <a:ext cx="490551" cy="246221"/>
          </a:xfrm>
          <a:prstGeom prst="rect">
            <a:avLst/>
          </a:prstGeom>
        </p:spPr>
        <p:txBody>
          <a:bodyPr vert="horz" wrap="square" lIns="91440" tIns="45720" rIns="91440" bIns="45720" rtlCol="0" anchor="ctr">
            <a:spAutoFit/>
          </a:bodyPr>
          <a:lstStyle>
            <a:lvl1pPr>
              <a:defRPr lang="en-GB" sz="1000" b="1" smtClean="0">
                <a:solidFill>
                  <a:schemeClr val="tx2"/>
                </a:solidFill>
              </a:defRPr>
            </a:lvl1pPr>
          </a:lstStyle>
          <a:p>
            <a:pPr algn="r"/>
            <a:fld id="{E8B4AC24-8EFE-4548-B66C-1337A77FF3B4}" type="slidenum">
              <a:rPr lang="en-US" smtClean="0"/>
              <a:pPr algn="r"/>
              <a:t>‹N°›</a:t>
            </a:fld>
            <a:endParaRPr lang="en-US" dirty="0"/>
          </a:p>
        </p:txBody>
      </p:sp>
    </p:spTree>
    <p:extLst>
      <p:ext uri="{BB962C8B-B14F-4D97-AF65-F5344CB8AC3E}">
        <p14:creationId xmlns:p14="http://schemas.microsoft.com/office/powerpoint/2010/main" val="26978853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idx="1"/>
          </p:nvPr>
        </p:nvSpPr>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10"/>
          </p:nvPr>
        </p:nvSpPr>
        <p:spPr/>
        <p:txBody>
          <a:bodyPr/>
          <a:lstStyle/>
          <a:p>
            <a:fld id="{AADC80FA-AF94-491A-9E93-ECB062F55290}" type="datetimeFigureOut">
              <a:rPr lang="en-GB" smtClean="0"/>
              <a:t>29/04/2020</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8BABC59F-8829-4CE2-B4AB-D5E20103E191}" type="slidenum">
              <a:rPr lang="en-GB" smtClean="0"/>
              <a:t>‹N°›</a:t>
            </a:fld>
            <a:endParaRPr lang="en-GB"/>
          </a:p>
        </p:txBody>
      </p:sp>
    </p:spTree>
    <p:extLst>
      <p:ext uri="{BB962C8B-B14F-4D97-AF65-F5344CB8AC3E}">
        <p14:creationId xmlns:p14="http://schemas.microsoft.com/office/powerpoint/2010/main" val="1271649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smtClean="0"/>
              <a:t>Modifiez le style du titre</a:t>
            </a:r>
            <a:endParaRPr lang="en-GB"/>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smtClean="0"/>
              <a:t>Modifier les styles du texte du masque</a:t>
            </a:r>
          </a:p>
        </p:txBody>
      </p:sp>
      <p:sp>
        <p:nvSpPr>
          <p:cNvPr id="4" name="Espace réservé de la date 3"/>
          <p:cNvSpPr>
            <a:spLocks noGrp="1"/>
          </p:cNvSpPr>
          <p:nvPr>
            <p:ph type="dt" sz="half" idx="10"/>
          </p:nvPr>
        </p:nvSpPr>
        <p:spPr/>
        <p:txBody>
          <a:bodyPr/>
          <a:lstStyle/>
          <a:p>
            <a:fld id="{AADC80FA-AF94-491A-9E93-ECB062F55290}" type="datetimeFigureOut">
              <a:rPr lang="en-GB" smtClean="0"/>
              <a:t>29/04/2020</a:t>
            </a:fld>
            <a:endParaRPr lang="en-GB"/>
          </a:p>
        </p:txBody>
      </p:sp>
      <p:sp>
        <p:nvSpPr>
          <p:cNvPr id="5" name="Espace réservé du pied de page 4"/>
          <p:cNvSpPr>
            <a:spLocks noGrp="1"/>
          </p:cNvSpPr>
          <p:nvPr>
            <p:ph type="ftr" sz="quarter" idx="11"/>
          </p:nvPr>
        </p:nvSpPr>
        <p:spPr/>
        <p:txBody>
          <a:bodyPr/>
          <a:lstStyle/>
          <a:p>
            <a:endParaRPr lang="en-GB"/>
          </a:p>
        </p:txBody>
      </p:sp>
      <p:sp>
        <p:nvSpPr>
          <p:cNvPr id="6" name="Espace réservé du numéro de diapositive 5"/>
          <p:cNvSpPr>
            <a:spLocks noGrp="1"/>
          </p:cNvSpPr>
          <p:nvPr>
            <p:ph type="sldNum" sz="quarter" idx="12"/>
          </p:nvPr>
        </p:nvSpPr>
        <p:spPr/>
        <p:txBody>
          <a:bodyPr/>
          <a:lstStyle/>
          <a:p>
            <a:fld id="{8BABC59F-8829-4CE2-B4AB-D5E20103E191}" type="slidenum">
              <a:rPr lang="en-GB" smtClean="0"/>
              <a:t>‹N°›</a:t>
            </a:fld>
            <a:endParaRPr lang="en-GB"/>
          </a:p>
        </p:txBody>
      </p:sp>
    </p:spTree>
    <p:extLst>
      <p:ext uri="{BB962C8B-B14F-4D97-AF65-F5344CB8AC3E}">
        <p14:creationId xmlns:p14="http://schemas.microsoft.com/office/powerpoint/2010/main" val="14316060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u contenu 2"/>
          <p:cNvSpPr>
            <a:spLocks noGrp="1"/>
          </p:cNvSpPr>
          <p:nvPr>
            <p:ph sz="half" idx="1"/>
          </p:nvPr>
        </p:nvSpPr>
        <p:spPr>
          <a:xfrm>
            <a:off x="838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contenu 3"/>
          <p:cNvSpPr>
            <a:spLocks noGrp="1"/>
          </p:cNvSpPr>
          <p:nvPr>
            <p:ph sz="half" idx="2"/>
          </p:nvPr>
        </p:nvSpPr>
        <p:spPr>
          <a:xfrm>
            <a:off x="6172200" y="1825625"/>
            <a:ext cx="5181600" cy="435133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e la date 4"/>
          <p:cNvSpPr>
            <a:spLocks noGrp="1"/>
          </p:cNvSpPr>
          <p:nvPr>
            <p:ph type="dt" sz="half" idx="10"/>
          </p:nvPr>
        </p:nvSpPr>
        <p:spPr/>
        <p:txBody>
          <a:bodyPr/>
          <a:lstStyle/>
          <a:p>
            <a:fld id="{AADC80FA-AF94-491A-9E93-ECB062F55290}" type="datetimeFigureOut">
              <a:rPr lang="en-GB" smtClean="0"/>
              <a:t>29/04/2020</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8BABC59F-8829-4CE2-B4AB-D5E20103E191}" type="slidenum">
              <a:rPr lang="en-GB" smtClean="0"/>
              <a:t>‹N°›</a:t>
            </a:fld>
            <a:endParaRPr lang="en-GB"/>
          </a:p>
        </p:txBody>
      </p:sp>
    </p:spTree>
    <p:extLst>
      <p:ext uri="{BB962C8B-B14F-4D97-AF65-F5344CB8AC3E}">
        <p14:creationId xmlns:p14="http://schemas.microsoft.com/office/powerpoint/2010/main" val="1633587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smtClean="0"/>
              <a:t>Modifiez le style du titre</a:t>
            </a:r>
            <a:endParaRPr lang="en-GB"/>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7" name="Espace réservé de la date 6"/>
          <p:cNvSpPr>
            <a:spLocks noGrp="1"/>
          </p:cNvSpPr>
          <p:nvPr>
            <p:ph type="dt" sz="half" idx="10"/>
          </p:nvPr>
        </p:nvSpPr>
        <p:spPr/>
        <p:txBody>
          <a:bodyPr/>
          <a:lstStyle/>
          <a:p>
            <a:fld id="{AADC80FA-AF94-491A-9E93-ECB062F55290}" type="datetimeFigureOut">
              <a:rPr lang="en-GB" smtClean="0"/>
              <a:t>29/04/2020</a:t>
            </a:fld>
            <a:endParaRPr lang="en-GB"/>
          </a:p>
        </p:txBody>
      </p:sp>
      <p:sp>
        <p:nvSpPr>
          <p:cNvPr id="8" name="Espace réservé du pied de page 7"/>
          <p:cNvSpPr>
            <a:spLocks noGrp="1"/>
          </p:cNvSpPr>
          <p:nvPr>
            <p:ph type="ftr" sz="quarter" idx="11"/>
          </p:nvPr>
        </p:nvSpPr>
        <p:spPr/>
        <p:txBody>
          <a:bodyPr/>
          <a:lstStyle/>
          <a:p>
            <a:endParaRPr lang="en-GB"/>
          </a:p>
        </p:txBody>
      </p:sp>
      <p:sp>
        <p:nvSpPr>
          <p:cNvPr id="9" name="Espace réservé du numéro de diapositive 8"/>
          <p:cNvSpPr>
            <a:spLocks noGrp="1"/>
          </p:cNvSpPr>
          <p:nvPr>
            <p:ph type="sldNum" sz="quarter" idx="12"/>
          </p:nvPr>
        </p:nvSpPr>
        <p:spPr/>
        <p:txBody>
          <a:bodyPr/>
          <a:lstStyle/>
          <a:p>
            <a:fld id="{8BABC59F-8829-4CE2-B4AB-D5E20103E191}" type="slidenum">
              <a:rPr lang="en-GB" smtClean="0"/>
              <a:t>‹N°›</a:t>
            </a:fld>
            <a:endParaRPr lang="en-GB"/>
          </a:p>
        </p:txBody>
      </p:sp>
    </p:spTree>
    <p:extLst>
      <p:ext uri="{BB962C8B-B14F-4D97-AF65-F5344CB8AC3E}">
        <p14:creationId xmlns:p14="http://schemas.microsoft.com/office/powerpoint/2010/main" val="2768072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GB"/>
          </a:p>
        </p:txBody>
      </p:sp>
      <p:sp>
        <p:nvSpPr>
          <p:cNvPr id="3" name="Espace réservé de la date 2"/>
          <p:cNvSpPr>
            <a:spLocks noGrp="1"/>
          </p:cNvSpPr>
          <p:nvPr>
            <p:ph type="dt" sz="half" idx="10"/>
          </p:nvPr>
        </p:nvSpPr>
        <p:spPr/>
        <p:txBody>
          <a:bodyPr/>
          <a:lstStyle/>
          <a:p>
            <a:fld id="{AADC80FA-AF94-491A-9E93-ECB062F55290}" type="datetimeFigureOut">
              <a:rPr lang="en-GB" smtClean="0"/>
              <a:t>29/04/2020</a:t>
            </a:fld>
            <a:endParaRPr lang="en-GB"/>
          </a:p>
        </p:txBody>
      </p:sp>
      <p:sp>
        <p:nvSpPr>
          <p:cNvPr id="4" name="Espace réservé du pied de page 3"/>
          <p:cNvSpPr>
            <a:spLocks noGrp="1"/>
          </p:cNvSpPr>
          <p:nvPr>
            <p:ph type="ftr" sz="quarter" idx="11"/>
          </p:nvPr>
        </p:nvSpPr>
        <p:spPr/>
        <p:txBody>
          <a:bodyPr/>
          <a:lstStyle/>
          <a:p>
            <a:endParaRPr lang="en-GB"/>
          </a:p>
        </p:txBody>
      </p:sp>
      <p:sp>
        <p:nvSpPr>
          <p:cNvPr id="5" name="Espace réservé du numéro de diapositive 4"/>
          <p:cNvSpPr>
            <a:spLocks noGrp="1"/>
          </p:cNvSpPr>
          <p:nvPr>
            <p:ph type="sldNum" sz="quarter" idx="12"/>
          </p:nvPr>
        </p:nvSpPr>
        <p:spPr/>
        <p:txBody>
          <a:bodyPr/>
          <a:lstStyle/>
          <a:p>
            <a:fld id="{8BABC59F-8829-4CE2-B4AB-D5E20103E191}" type="slidenum">
              <a:rPr lang="en-GB" smtClean="0"/>
              <a:t>‹N°›</a:t>
            </a:fld>
            <a:endParaRPr lang="en-GB"/>
          </a:p>
        </p:txBody>
      </p:sp>
    </p:spTree>
    <p:extLst>
      <p:ext uri="{BB962C8B-B14F-4D97-AF65-F5344CB8AC3E}">
        <p14:creationId xmlns:p14="http://schemas.microsoft.com/office/powerpoint/2010/main" val="3273479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AADC80FA-AF94-491A-9E93-ECB062F55290}" type="datetimeFigureOut">
              <a:rPr lang="en-GB" smtClean="0"/>
              <a:t>29/04/2020</a:t>
            </a:fld>
            <a:endParaRPr lang="en-GB"/>
          </a:p>
        </p:txBody>
      </p:sp>
      <p:sp>
        <p:nvSpPr>
          <p:cNvPr id="3" name="Espace réservé du pied de page 2"/>
          <p:cNvSpPr>
            <a:spLocks noGrp="1"/>
          </p:cNvSpPr>
          <p:nvPr>
            <p:ph type="ftr" sz="quarter" idx="11"/>
          </p:nvPr>
        </p:nvSpPr>
        <p:spPr/>
        <p:txBody>
          <a:bodyPr/>
          <a:lstStyle/>
          <a:p>
            <a:endParaRPr lang="en-GB"/>
          </a:p>
        </p:txBody>
      </p:sp>
      <p:sp>
        <p:nvSpPr>
          <p:cNvPr id="4" name="Espace réservé du numéro de diapositive 3"/>
          <p:cNvSpPr>
            <a:spLocks noGrp="1"/>
          </p:cNvSpPr>
          <p:nvPr>
            <p:ph type="sldNum" sz="quarter" idx="12"/>
          </p:nvPr>
        </p:nvSpPr>
        <p:spPr/>
        <p:txBody>
          <a:bodyPr/>
          <a:lstStyle/>
          <a:p>
            <a:fld id="{8BABC59F-8829-4CE2-B4AB-D5E20103E191}" type="slidenum">
              <a:rPr lang="en-GB" smtClean="0"/>
              <a:t>‹N°›</a:t>
            </a:fld>
            <a:endParaRPr lang="en-GB"/>
          </a:p>
        </p:txBody>
      </p:sp>
    </p:spTree>
    <p:extLst>
      <p:ext uri="{BB962C8B-B14F-4D97-AF65-F5344CB8AC3E}">
        <p14:creationId xmlns:p14="http://schemas.microsoft.com/office/powerpoint/2010/main" val="2404515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ADC80FA-AF94-491A-9E93-ECB062F55290}" type="datetimeFigureOut">
              <a:rPr lang="en-GB" smtClean="0"/>
              <a:t>29/04/2020</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8BABC59F-8829-4CE2-B4AB-D5E20103E191}" type="slidenum">
              <a:rPr lang="en-GB" smtClean="0"/>
              <a:t>‹N°›</a:t>
            </a:fld>
            <a:endParaRPr lang="en-GB"/>
          </a:p>
        </p:txBody>
      </p:sp>
    </p:spTree>
    <p:extLst>
      <p:ext uri="{BB962C8B-B14F-4D97-AF65-F5344CB8AC3E}">
        <p14:creationId xmlns:p14="http://schemas.microsoft.com/office/powerpoint/2010/main" val="38832011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smtClean="0"/>
              <a:t>Modifiez le style du titre</a:t>
            </a:r>
            <a:endParaRPr lang="en-GB"/>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Modifier les styles du texte du masque</a:t>
            </a:r>
          </a:p>
        </p:txBody>
      </p:sp>
      <p:sp>
        <p:nvSpPr>
          <p:cNvPr id="5" name="Espace réservé de la date 4"/>
          <p:cNvSpPr>
            <a:spLocks noGrp="1"/>
          </p:cNvSpPr>
          <p:nvPr>
            <p:ph type="dt" sz="half" idx="10"/>
          </p:nvPr>
        </p:nvSpPr>
        <p:spPr/>
        <p:txBody>
          <a:bodyPr/>
          <a:lstStyle/>
          <a:p>
            <a:fld id="{AADC80FA-AF94-491A-9E93-ECB062F55290}" type="datetimeFigureOut">
              <a:rPr lang="en-GB" smtClean="0"/>
              <a:t>29/04/2020</a:t>
            </a:fld>
            <a:endParaRPr lang="en-GB"/>
          </a:p>
        </p:txBody>
      </p:sp>
      <p:sp>
        <p:nvSpPr>
          <p:cNvPr id="6" name="Espace réservé du pied de page 5"/>
          <p:cNvSpPr>
            <a:spLocks noGrp="1"/>
          </p:cNvSpPr>
          <p:nvPr>
            <p:ph type="ftr" sz="quarter" idx="11"/>
          </p:nvPr>
        </p:nvSpPr>
        <p:spPr/>
        <p:txBody>
          <a:bodyPr/>
          <a:lstStyle/>
          <a:p>
            <a:endParaRPr lang="en-GB"/>
          </a:p>
        </p:txBody>
      </p:sp>
      <p:sp>
        <p:nvSpPr>
          <p:cNvPr id="7" name="Espace réservé du numéro de diapositive 6"/>
          <p:cNvSpPr>
            <a:spLocks noGrp="1"/>
          </p:cNvSpPr>
          <p:nvPr>
            <p:ph type="sldNum" sz="quarter" idx="12"/>
          </p:nvPr>
        </p:nvSpPr>
        <p:spPr/>
        <p:txBody>
          <a:bodyPr/>
          <a:lstStyle/>
          <a:p>
            <a:fld id="{8BABC59F-8829-4CE2-B4AB-D5E20103E191}" type="slidenum">
              <a:rPr lang="en-GB" smtClean="0"/>
              <a:t>‹N°›</a:t>
            </a:fld>
            <a:endParaRPr lang="en-GB"/>
          </a:p>
        </p:txBody>
      </p:sp>
    </p:spTree>
    <p:extLst>
      <p:ext uri="{BB962C8B-B14F-4D97-AF65-F5344CB8AC3E}">
        <p14:creationId xmlns:p14="http://schemas.microsoft.com/office/powerpoint/2010/main" val="19801988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smtClean="0"/>
              <a:t>Modifiez le style du titre</a:t>
            </a:r>
            <a:endParaRPr lang="en-GB"/>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GB"/>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DC80FA-AF94-491A-9E93-ECB062F55290}" type="datetimeFigureOut">
              <a:rPr lang="en-GB" smtClean="0"/>
              <a:t>29/04/2020</a:t>
            </a:fld>
            <a:endParaRPr lang="en-GB"/>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BC59F-8829-4CE2-B4AB-D5E20103E191}" type="slidenum">
              <a:rPr lang="en-GB" smtClean="0"/>
              <a:t>‹N°›</a:t>
            </a:fld>
            <a:endParaRPr lang="en-GB"/>
          </a:p>
        </p:txBody>
      </p:sp>
    </p:spTree>
    <p:extLst>
      <p:ext uri="{BB962C8B-B14F-4D97-AF65-F5344CB8AC3E}">
        <p14:creationId xmlns:p14="http://schemas.microsoft.com/office/powerpoint/2010/main" val="40027318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3" r:id="rId13"/>
    <p:sldLayoutId id="2147483664" r:id="rId14"/>
    <p:sldLayoutId id="2147483665"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audio" Target="../media/media1.m4a"/><Relationship Id="rId7" Type="http://schemas.openxmlformats.org/officeDocument/2006/relationships/diagramLayout" Target="../diagrams/layout1.xml"/><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diagramData" Target="../diagrams/data1.xml"/><Relationship Id="rId11" Type="http://schemas.openxmlformats.org/officeDocument/2006/relationships/image" Target="../media/image1.png"/><Relationship Id="rId5" Type="http://schemas.openxmlformats.org/officeDocument/2006/relationships/notesSlide" Target="../notesSlides/notesSlide1.xml"/><Relationship Id="rId10" Type="http://schemas.microsoft.com/office/2007/relationships/diagramDrawing" Target="../diagrams/drawing1.xml"/><Relationship Id="rId4" Type="http://schemas.openxmlformats.org/officeDocument/2006/relationships/slideLayout" Target="../slideLayouts/slideLayout12.xml"/><Relationship Id="rId9" Type="http://schemas.openxmlformats.org/officeDocument/2006/relationships/diagramColors" Target="../diagrams/colors1.xml"/></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media10.m4a"/><Relationship Id="rId7" Type="http://schemas.openxmlformats.org/officeDocument/2006/relationships/image" Target="../media/image9.png"/><Relationship Id="rId12" Type="http://schemas.openxmlformats.org/officeDocument/2006/relationships/image" Target="../media/image1.png"/><Relationship Id="rId2" Type="http://schemas.microsoft.com/office/2007/relationships/media" Target="../media/media10.m4a"/><Relationship Id="rId1" Type="http://schemas.openxmlformats.org/officeDocument/2006/relationships/tags" Target="../tags/tag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notesSlide" Target="../notesSlides/notesSlide7.xml"/><Relationship Id="rId10" Type="http://schemas.openxmlformats.org/officeDocument/2006/relationships/image" Target="../media/image12.png"/><Relationship Id="rId4" Type="http://schemas.openxmlformats.org/officeDocument/2006/relationships/slideLayout" Target="../slideLayouts/slideLayout12.xml"/><Relationship Id="rId9"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audio" Target="../media/media14.m4a"/><Relationship Id="rId2" Type="http://schemas.microsoft.com/office/2007/relationships/media" Target="../media/media14.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notesSlide" Target="../notesSlides/notesSlide9.xml"/><Relationship Id="rId4"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3" Type="http://schemas.openxmlformats.org/officeDocument/2006/relationships/audio" Target="../media/media15.m4a"/><Relationship Id="rId2" Type="http://schemas.microsoft.com/office/2007/relationships/media" Target="../media/media15.m4a"/><Relationship Id="rId1" Type="http://schemas.openxmlformats.org/officeDocument/2006/relationships/tags" Target="../tags/tag9.xml"/><Relationship Id="rId5" Type="http://schemas.openxmlformats.org/officeDocument/2006/relationships/image" Target="../media/image1.png"/><Relationship Id="rId4"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7" Type="http://schemas.openxmlformats.org/officeDocument/2006/relationships/image" Target="../media/image1.png"/><Relationship Id="rId2" Type="http://schemas.microsoft.com/office/2007/relationships/media" Target="../media/media16.m4a"/><Relationship Id="rId1" Type="http://schemas.openxmlformats.org/officeDocument/2006/relationships/tags" Target="../tags/tag10.xml"/><Relationship Id="rId6" Type="http://schemas.openxmlformats.org/officeDocument/2006/relationships/image" Target="../media/image14.png"/><Relationship Id="rId5" Type="http://schemas.openxmlformats.org/officeDocument/2006/relationships/notesSlide" Target="../notesSlides/notesSlide10.xml"/><Relationship Id="rId4"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15.tiff"/></Relationships>
</file>

<file path=ppt/slides/_rels/slide2.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2.m4a"/><Relationship Id="rId7" Type="http://schemas.openxmlformats.org/officeDocument/2006/relationships/diagramLayout" Target="../diagrams/layout2.xml"/><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diagramData" Target="../diagrams/data2.xml"/><Relationship Id="rId11" Type="http://schemas.openxmlformats.org/officeDocument/2006/relationships/image" Target="../media/image1.png"/><Relationship Id="rId5" Type="http://schemas.openxmlformats.org/officeDocument/2006/relationships/notesSlide" Target="../notesSlides/notesSlide2.xml"/><Relationship Id="rId10" Type="http://schemas.microsoft.com/office/2007/relationships/diagramDrawing" Target="../diagrams/drawing2.xml"/><Relationship Id="rId4" Type="http://schemas.openxmlformats.org/officeDocument/2006/relationships/slideLayout" Target="../slideLayouts/slideLayout12.xml"/><Relationship Id="rId9" Type="http://schemas.openxmlformats.org/officeDocument/2006/relationships/diagramColors" Target="../diagrams/colors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1.png"/><Relationship Id="rId2" Type="http://schemas.microsoft.com/office/2007/relationships/media" Target="../media/media6.m4a"/><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package" Target="../embeddings/Document_Microsoft_Word.docx"/><Relationship Id="rId4"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1.png"/><Relationship Id="rId2" Type="http://schemas.microsoft.com/office/2007/relationships/media" Target="../media/media7.m4a"/><Relationship Id="rId1" Type="http://schemas.openxmlformats.org/officeDocument/2006/relationships/vmlDrawing" Target="../drawings/vmlDrawing2.vml"/><Relationship Id="rId6" Type="http://schemas.openxmlformats.org/officeDocument/2006/relationships/image" Target="../media/image3.emf"/><Relationship Id="rId5" Type="http://schemas.openxmlformats.org/officeDocument/2006/relationships/package" Target="../embeddings/Document_Microsoft_Word1.docx"/><Relationship Id="rId4"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5.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8" Type="http://schemas.openxmlformats.org/officeDocument/2006/relationships/image" Target="../media/image4.emf"/><Relationship Id="rId3" Type="http://schemas.microsoft.com/office/2007/relationships/media" Target="../media/media9.m4a"/><Relationship Id="rId7" Type="http://schemas.openxmlformats.org/officeDocument/2006/relationships/package" Target="../embeddings/Document_Microsoft_Word2.docx"/><Relationship Id="rId12" Type="http://schemas.openxmlformats.org/officeDocument/2006/relationships/image" Target="../media/image1.png"/><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notesSlide" Target="../notesSlides/notesSlide6.xml"/><Relationship Id="rId11" Type="http://schemas.openxmlformats.org/officeDocument/2006/relationships/image" Target="../media/image7.png"/><Relationship Id="rId5" Type="http://schemas.openxmlformats.org/officeDocument/2006/relationships/slideLayout" Target="../slideLayouts/slideLayout12.xml"/><Relationship Id="rId10" Type="http://schemas.openxmlformats.org/officeDocument/2006/relationships/image" Target="../media/image6.png"/><Relationship Id="rId4" Type="http://schemas.openxmlformats.org/officeDocument/2006/relationships/audio" Target="../media/media9.m4a"/><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WHO’s 5 Phase Evaluation Model</a:t>
            </a:r>
            <a:endParaRPr lang="en-GB" dirty="0"/>
          </a:p>
        </p:txBody>
      </p:sp>
      <p:graphicFrame>
        <p:nvGraphicFramePr>
          <p:cNvPr id="4" name="Content Placeholder 3"/>
          <p:cNvGraphicFramePr>
            <a:graphicFrameLocks noGrp="1"/>
          </p:cNvGraphicFramePr>
          <p:nvPr>
            <p:ph idx="4294967295"/>
            <p:extLst/>
          </p:nvPr>
        </p:nvGraphicFramePr>
        <p:xfrm>
          <a:off x="2120872" y="2050492"/>
          <a:ext cx="8406452" cy="41654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5" name="Right Arrow 4"/>
          <p:cNvSpPr/>
          <p:nvPr/>
        </p:nvSpPr>
        <p:spPr>
          <a:xfrm>
            <a:off x="1594336" y="2286002"/>
            <a:ext cx="457200" cy="309563"/>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Audio 2">
            <a:hlinkClick r:id="" action="ppaction://media"/>
            <a:extLst>
              <a:ext uri="{FF2B5EF4-FFF2-40B4-BE49-F238E27FC236}">
                <a16:creationId xmlns:a16="http://schemas.microsoft.com/office/drawing/2014/main" id="{A0696DFE-692C-6846-89C3-3ECF0AB5E3F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639300" y="5829300"/>
            <a:ext cx="812800" cy="812800"/>
          </a:xfrm>
          <a:prstGeom prst="rect">
            <a:avLst/>
          </a:prstGeom>
        </p:spPr>
      </p:pic>
    </p:spTree>
    <p:custDataLst>
      <p:tags r:id="rId1"/>
    </p:custDataLst>
    <p:extLst>
      <p:ext uri="{BB962C8B-B14F-4D97-AF65-F5344CB8AC3E}">
        <p14:creationId xmlns:p14="http://schemas.microsoft.com/office/powerpoint/2010/main" val="3981328367"/>
      </p:ext>
    </p:extLst>
  </p:cSld>
  <p:clrMapOvr>
    <a:masterClrMapping/>
  </p:clrMapOvr>
  <mc:AlternateContent xmlns:mc="http://schemas.openxmlformats.org/markup-compatibility/2006" xmlns:p14="http://schemas.microsoft.com/office/powerpoint/2010/main">
    <mc:Choice Requires="p14">
      <p:transition spd="slow" p14:dur="2000" advClick="0" advTm="89744"/>
    </mc:Choice>
    <mc:Fallback xmlns="">
      <p:transition spd="slow" advClick="0" advTm="89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64C4F7C2-2F1C-8146-A01A-424C4969112D}"/>
              </a:ext>
            </a:extLst>
          </p:cNvPr>
          <p:cNvSpPr>
            <a:spLocks noGrp="1"/>
          </p:cNvSpPr>
          <p:nvPr>
            <p:ph type="body" sz="quarter" idx="23"/>
          </p:nvPr>
        </p:nvSpPr>
        <p:spPr/>
        <p:txBody>
          <a:bodyPr/>
          <a:lstStyle/>
          <a:p>
            <a:endParaRPr lang="de-DE"/>
          </a:p>
        </p:txBody>
      </p:sp>
      <p:sp>
        <p:nvSpPr>
          <p:cNvPr id="5" name="Titel 4">
            <a:extLst>
              <a:ext uri="{FF2B5EF4-FFF2-40B4-BE49-F238E27FC236}">
                <a16:creationId xmlns:a16="http://schemas.microsoft.com/office/drawing/2014/main" id="{74969825-89FB-44D4-B409-8D56B714718A}"/>
              </a:ext>
            </a:extLst>
          </p:cNvPr>
          <p:cNvSpPr>
            <a:spLocks noGrp="1"/>
          </p:cNvSpPr>
          <p:nvPr>
            <p:ph type="title"/>
          </p:nvPr>
        </p:nvSpPr>
        <p:spPr/>
        <p:txBody>
          <a:bodyPr/>
          <a:lstStyle/>
          <a:p>
            <a:r>
              <a:rPr lang="de-CH" dirty="0"/>
              <a:t>Treatment </a:t>
            </a:r>
            <a:r>
              <a:rPr lang="de-CH" dirty="0" err="1"/>
              <a:t>Barriers</a:t>
            </a:r>
            <a:r>
              <a:rPr lang="de-CH" dirty="0"/>
              <a:t>: </a:t>
            </a:r>
            <a:r>
              <a:rPr lang="de-CH" dirty="0" err="1"/>
              <a:t>Socio</a:t>
            </a:r>
            <a:r>
              <a:rPr lang="de-CH" dirty="0"/>
              <a:t>-Cultural</a:t>
            </a:r>
          </a:p>
        </p:txBody>
      </p:sp>
      <p:pic>
        <p:nvPicPr>
          <p:cNvPr id="2" name="Bild 1"/>
          <p:cNvPicPr>
            <a:picLocks noChangeAspect="1"/>
          </p:cNvPicPr>
          <p:nvPr/>
        </p:nvPicPr>
        <p:blipFill>
          <a:blip r:embed="rId6"/>
          <a:stretch>
            <a:fillRect/>
          </a:stretch>
        </p:blipFill>
        <p:spPr>
          <a:xfrm>
            <a:off x="3431706" y="1695117"/>
            <a:ext cx="6605427" cy="4305632"/>
          </a:xfrm>
          <a:prstGeom prst="rect">
            <a:avLst/>
          </a:prstGeom>
        </p:spPr>
      </p:pic>
      <p:pic>
        <p:nvPicPr>
          <p:cNvPr id="4" name="Bild 3"/>
          <p:cNvPicPr>
            <a:picLocks noChangeAspect="1"/>
          </p:cNvPicPr>
          <p:nvPr/>
        </p:nvPicPr>
        <p:blipFill>
          <a:blip r:embed="rId7"/>
          <a:stretch>
            <a:fillRect/>
          </a:stretch>
        </p:blipFill>
        <p:spPr>
          <a:xfrm>
            <a:off x="1689100" y="2876550"/>
            <a:ext cx="8813800" cy="1104900"/>
          </a:xfrm>
          <a:prstGeom prst="rect">
            <a:avLst/>
          </a:prstGeom>
        </p:spPr>
      </p:pic>
      <p:pic>
        <p:nvPicPr>
          <p:cNvPr id="6" name="Bild 5"/>
          <p:cNvPicPr>
            <a:picLocks noChangeAspect="1"/>
          </p:cNvPicPr>
          <p:nvPr/>
        </p:nvPicPr>
        <p:blipFill>
          <a:blip r:embed="rId8"/>
          <a:stretch>
            <a:fillRect/>
          </a:stretch>
        </p:blipFill>
        <p:spPr>
          <a:xfrm>
            <a:off x="1625600" y="2863850"/>
            <a:ext cx="8940800" cy="1130300"/>
          </a:xfrm>
          <a:prstGeom prst="rect">
            <a:avLst/>
          </a:prstGeom>
        </p:spPr>
      </p:pic>
      <p:pic>
        <p:nvPicPr>
          <p:cNvPr id="7" name="Bild 6"/>
          <p:cNvPicPr>
            <a:picLocks noChangeAspect="1"/>
          </p:cNvPicPr>
          <p:nvPr/>
        </p:nvPicPr>
        <p:blipFill>
          <a:blip r:embed="rId9"/>
          <a:stretch>
            <a:fillRect/>
          </a:stretch>
        </p:blipFill>
        <p:spPr>
          <a:xfrm>
            <a:off x="1727200" y="2773288"/>
            <a:ext cx="8737600" cy="1447800"/>
          </a:xfrm>
          <a:prstGeom prst="rect">
            <a:avLst/>
          </a:prstGeom>
        </p:spPr>
      </p:pic>
      <p:pic>
        <p:nvPicPr>
          <p:cNvPr id="8" name="Bild 7"/>
          <p:cNvPicPr>
            <a:picLocks noChangeAspect="1"/>
          </p:cNvPicPr>
          <p:nvPr/>
        </p:nvPicPr>
        <p:blipFill>
          <a:blip r:embed="rId10"/>
          <a:stretch>
            <a:fillRect/>
          </a:stretch>
        </p:blipFill>
        <p:spPr>
          <a:xfrm>
            <a:off x="1631504" y="2089150"/>
            <a:ext cx="9067800" cy="2679700"/>
          </a:xfrm>
          <a:prstGeom prst="rect">
            <a:avLst/>
          </a:prstGeom>
        </p:spPr>
      </p:pic>
      <p:pic>
        <p:nvPicPr>
          <p:cNvPr id="12" name="Bild 11"/>
          <p:cNvPicPr>
            <a:picLocks noChangeAspect="1"/>
          </p:cNvPicPr>
          <p:nvPr/>
        </p:nvPicPr>
        <p:blipFill>
          <a:blip r:embed="rId11"/>
          <a:stretch>
            <a:fillRect/>
          </a:stretch>
        </p:blipFill>
        <p:spPr>
          <a:xfrm>
            <a:off x="1693464" y="2937398"/>
            <a:ext cx="8851900" cy="990600"/>
          </a:xfrm>
          <a:prstGeom prst="rect">
            <a:avLst/>
          </a:prstGeom>
        </p:spPr>
      </p:pic>
      <p:pic>
        <p:nvPicPr>
          <p:cNvPr id="9" name="Audio 8">
            <a:hlinkClick r:id="" action="ppaction://media"/>
            <a:extLst>
              <a:ext uri="{FF2B5EF4-FFF2-40B4-BE49-F238E27FC236}">
                <a16:creationId xmlns:a16="http://schemas.microsoft.com/office/drawing/2014/main" id="{095E135E-30CD-8C45-8DE7-4EB2531C36B6}"/>
              </a:ext>
            </a:extLst>
          </p:cNvPr>
          <p:cNvPicPr>
            <a:picLocks noChangeAspect="1"/>
          </p:cNvPicPr>
          <p:nvPr>
            <a:audioFile r:link="rId3"/>
            <p:extLst>
              <p:ext uri="{DAA4B4D4-6D71-4841-9C94-3DE7FCFB9230}">
                <p14:media xmlns:p14="http://schemas.microsoft.com/office/powerpoint/2010/main" r:embed="rId2"/>
              </p:ext>
            </p:extLst>
          </p:nvPr>
        </p:nvPicPr>
        <p:blipFill>
          <a:blip r:embed="rId12"/>
          <a:stretch>
            <a:fillRect/>
          </a:stretch>
        </p:blipFill>
        <p:spPr>
          <a:xfrm>
            <a:off x="9639300" y="5829300"/>
            <a:ext cx="812800" cy="812800"/>
          </a:xfrm>
          <a:prstGeom prst="rect">
            <a:avLst/>
          </a:prstGeom>
        </p:spPr>
      </p:pic>
    </p:spTree>
    <p:custDataLst>
      <p:tags r:id="rId1"/>
    </p:custDataLst>
    <p:extLst>
      <p:ext uri="{BB962C8B-B14F-4D97-AF65-F5344CB8AC3E}">
        <p14:creationId xmlns:p14="http://schemas.microsoft.com/office/powerpoint/2010/main" val="787605393"/>
      </p:ext>
    </p:extLst>
  </p:cSld>
  <p:clrMapOvr>
    <a:masterClrMapping/>
  </p:clrMapOvr>
  <mc:AlternateContent xmlns:mc="http://schemas.openxmlformats.org/markup-compatibility/2006" xmlns:p14="http://schemas.microsoft.com/office/powerpoint/2010/main">
    <mc:Choice Requires="p14">
      <p:transition spd="slow" p14:dur="2000" advClick="0" advTm="256970"/>
    </mc:Choice>
    <mc:Fallback xmlns="">
      <p:transition spd="slow" advClick="0" advTm="2569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nodeType="clickEffect">
                                  <p:stCondLst>
                                    <p:cond delay="0"/>
                                  </p:stCondLst>
                                  <p:childTnLst>
                                    <p:set>
                                      <p:cBhvr>
                                        <p:cTn id="38" dur="1" fill="hold">
                                          <p:stCondLst>
                                            <p:cond delay="0"/>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nodeType="clickEffect">
                                  <p:stCondLst>
                                    <p:cond delay="0"/>
                                  </p:stCondLst>
                                  <p:childTnLst>
                                    <p:set>
                                      <p:cBhvr>
                                        <p:cTn id="4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7" fill="hold" display="0">
                  <p:stCondLst>
                    <p:cond delay="indefinite"/>
                  </p:stCondLst>
                  <p:endCondLst>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12">
            <a:extLst>
              <a:ext uri="{FF2B5EF4-FFF2-40B4-BE49-F238E27FC236}">
                <a16:creationId xmlns:a16="http://schemas.microsoft.com/office/drawing/2014/main" id="{8EE6DF31-59F7-4F1C-8F5D-43402614C05D}"/>
              </a:ext>
            </a:extLst>
          </p:cNvPr>
          <p:cNvSpPr>
            <a:spLocks noGrp="1"/>
          </p:cNvSpPr>
          <p:nvPr>
            <p:ph type="body" sz="quarter" idx="23"/>
          </p:nvPr>
        </p:nvSpPr>
        <p:spPr/>
        <p:txBody>
          <a:bodyPr>
            <a:normAutofit/>
          </a:bodyPr>
          <a:lstStyle/>
          <a:p>
            <a:pPr marL="342900" indent="-342900">
              <a:lnSpc>
                <a:spcPct val="108000"/>
              </a:lnSpc>
              <a:spcAft>
                <a:spcPts val="500"/>
              </a:spcAft>
            </a:pPr>
            <a:r>
              <a:rPr lang="en-US" sz="2000" dirty="0"/>
              <a:t>Despite </a:t>
            </a:r>
            <a:r>
              <a:rPr lang="en-GB" sz="2000" dirty="0"/>
              <a:t>high levels of </a:t>
            </a:r>
            <a:r>
              <a:rPr lang="en-US" sz="2000" dirty="0"/>
              <a:t>mental healthcare needs, refugees and asylum seekers still show low mental healthcare utilization </a:t>
            </a:r>
          </a:p>
          <a:p>
            <a:pPr marL="342900" indent="-342900">
              <a:lnSpc>
                <a:spcPct val="108000"/>
              </a:lnSpc>
              <a:spcAft>
                <a:spcPts val="500"/>
              </a:spcAft>
            </a:pPr>
            <a:r>
              <a:rPr lang="en-US" sz="2000" dirty="0"/>
              <a:t>Despite the low utilization, Switzerland’s mental healthcare system is already overloaded </a:t>
            </a:r>
          </a:p>
          <a:p>
            <a:pPr marL="342900" indent="-342900">
              <a:lnSpc>
                <a:spcPct val="108000"/>
              </a:lnSpc>
              <a:spcAft>
                <a:spcPts val="500"/>
              </a:spcAft>
            </a:pPr>
            <a:endParaRPr lang="en-US" sz="2000" dirty="0"/>
          </a:p>
          <a:p>
            <a:pPr marL="342900" indent="-342900">
              <a:lnSpc>
                <a:spcPct val="108000"/>
              </a:lnSpc>
              <a:spcAft>
                <a:spcPts val="500"/>
              </a:spcAft>
            </a:pPr>
            <a:r>
              <a:rPr lang="en-US" sz="2000" dirty="0"/>
              <a:t>Multiple structural and socio-cultural barriers emerged</a:t>
            </a:r>
            <a:endParaRPr lang="de-CH" sz="2000" dirty="0"/>
          </a:p>
          <a:p>
            <a:pPr>
              <a:lnSpc>
                <a:spcPct val="108000"/>
              </a:lnSpc>
              <a:spcAft>
                <a:spcPts val="500"/>
              </a:spcAft>
            </a:pPr>
            <a:endParaRPr lang="de-CH" sz="2000" dirty="0"/>
          </a:p>
          <a:p>
            <a:pPr>
              <a:lnSpc>
                <a:spcPct val="108000"/>
              </a:lnSpc>
              <a:spcAft>
                <a:spcPts val="500"/>
              </a:spcAft>
            </a:pPr>
            <a:endParaRPr lang="en-US" sz="2400" i="1" dirty="0"/>
          </a:p>
          <a:p>
            <a:pPr lvl="1" indent="0">
              <a:lnSpc>
                <a:spcPct val="108000"/>
              </a:lnSpc>
              <a:spcAft>
                <a:spcPts val="500"/>
              </a:spcAft>
              <a:buNone/>
            </a:pPr>
            <a:endParaRPr lang="en-GB" dirty="0"/>
          </a:p>
          <a:p>
            <a:pPr>
              <a:spcAft>
                <a:spcPts val="500"/>
              </a:spcAft>
            </a:pPr>
            <a:endParaRPr lang="en-GB" sz="2400" dirty="0"/>
          </a:p>
        </p:txBody>
      </p:sp>
      <p:sp>
        <p:nvSpPr>
          <p:cNvPr id="5" name="Titel 4">
            <a:extLst>
              <a:ext uri="{FF2B5EF4-FFF2-40B4-BE49-F238E27FC236}">
                <a16:creationId xmlns:a16="http://schemas.microsoft.com/office/drawing/2014/main" id="{74969825-89FB-44D4-B409-8D56B714718A}"/>
              </a:ext>
            </a:extLst>
          </p:cNvPr>
          <p:cNvSpPr>
            <a:spLocks noGrp="1"/>
          </p:cNvSpPr>
          <p:nvPr>
            <p:ph type="title"/>
          </p:nvPr>
        </p:nvSpPr>
        <p:spPr/>
        <p:txBody>
          <a:bodyPr/>
          <a:lstStyle/>
          <a:p>
            <a:r>
              <a:rPr lang="de-CH" dirty="0" err="1"/>
              <a:t>Conclusions</a:t>
            </a:r>
            <a:endParaRPr lang="de-CH" dirty="0"/>
          </a:p>
        </p:txBody>
      </p:sp>
      <p:pic>
        <p:nvPicPr>
          <p:cNvPr id="2" name="Audio 1">
            <a:hlinkClick r:id="" action="ppaction://media"/>
            <a:extLst>
              <a:ext uri="{FF2B5EF4-FFF2-40B4-BE49-F238E27FC236}">
                <a16:creationId xmlns:a16="http://schemas.microsoft.com/office/drawing/2014/main" id="{178619C6-DD6F-2447-84D9-13CDE2594A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9300" y="5829300"/>
            <a:ext cx="812800" cy="812800"/>
          </a:xfrm>
          <a:prstGeom prst="rect">
            <a:avLst/>
          </a:prstGeom>
        </p:spPr>
      </p:pic>
    </p:spTree>
    <p:extLst>
      <p:ext uri="{BB962C8B-B14F-4D97-AF65-F5344CB8AC3E}">
        <p14:creationId xmlns:p14="http://schemas.microsoft.com/office/powerpoint/2010/main" val="3945184671"/>
      </p:ext>
    </p:extLst>
  </p:cSld>
  <p:clrMapOvr>
    <a:masterClrMapping/>
  </p:clrMapOvr>
  <mc:AlternateContent xmlns:mc="http://schemas.openxmlformats.org/markup-compatibility/2006" xmlns:p14="http://schemas.microsoft.com/office/powerpoint/2010/main">
    <mc:Choice Requires="p14">
      <p:transition spd="slow" p14:dur="2000" advClick="0" advTm="40100"/>
    </mc:Choice>
    <mc:Fallback xmlns="">
      <p:transition spd="slow" advClick="0" advTm="401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Inhaltsplatzhalter 12">
            <a:extLst>
              <a:ext uri="{FF2B5EF4-FFF2-40B4-BE49-F238E27FC236}">
                <a16:creationId xmlns:a16="http://schemas.microsoft.com/office/drawing/2014/main" id="{8EE6DF31-59F7-4F1C-8F5D-43402614C05D}"/>
              </a:ext>
            </a:extLst>
          </p:cNvPr>
          <p:cNvSpPr>
            <a:spLocks noGrp="1"/>
          </p:cNvSpPr>
          <p:nvPr>
            <p:ph type="body" sz="quarter" idx="23"/>
          </p:nvPr>
        </p:nvSpPr>
        <p:spPr/>
        <p:txBody>
          <a:bodyPr>
            <a:normAutofit/>
          </a:bodyPr>
          <a:lstStyle/>
          <a:p>
            <a:pPr marL="285750" indent="-285750">
              <a:lnSpc>
                <a:spcPct val="108000"/>
              </a:lnSpc>
              <a:spcAft>
                <a:spcPts val="500"/>
              </a:spcAft>
            </a:pPr>
            <a:r>
              <a:rPr lang="de-CH" sz="2000" dirty="0"/>
              <a:t>„Gatekeepers“ </a:t>
            </a:r>
            <a:r>
              <a:rPr lang="de-CH" sz="2000" dirty="0" err="1"/>
              <a:t>should</a:t>
            </a:r>
            <a:r>
              <a:rPr lang="de-CH" sz="2000" dirty="0"/>
              <a:t> </a:t>
            </a:r>
            <a:r>
              <a:rPr lang="de-CH" sz="2000" dirty="0" err="1"/>
              <a:t>be</a:t>
            </a:r>
            <a:r>
              <a:rPr lang="de-CH" sz="2000" dirty="0"/>
              <a:t> </a:t>
            </a:r>
            <a:r>
              <a:rPr lang="de-CH" sz="2000" dirty="0" err="1"/>
              <a:t>trained</a:t>
            </a:r>
            <a:endParaRPr lang="de-CH" sz="2000" dirty="0"/>
          </a:p>
          <a:p>
            <a:pPr marL="285750" indent="-285750">
              <a:lnSpc>
                <a:spcPct val="108000"/>
              </a:lnSpc>
              <a:spcAft>
                <a:spcPts val="500"/>
              </a:spcAft>
            </a:pPr>
            <a:r>
              <a:rPr lang="de-CH" sz="2000" dirty="0" err="1"/>
              <a:t>Systematic</a:t>
            </a:r>
            <a:r>
              <a:rPr lang="de-CH" sz="2000" dirty="0"/>
              <a:t> </a:t>
            </a:r>
            <a:r>
              <a:rPr lang="de-CH" sz="2000" dirty="0" err="1"/>
              <a:t>screenings</a:t>
            </a:r>
            <a:r>
              <a:rPr lang="de-CH" sz="2000" dirty="0"/>
              <a:t>: </a:t>
            </a:r>
            <a:r>
              <a:rPr lang="de-CH" sz="2000" dirty="0" err="1"/>
              <a:t>identifying</a:t>
            </a:r>
            <a:r>
              <a:rPr lang="de-CH" sz="2000" dirty="0"/>
              <a:t> </a:t>
            </a:r>
            <a:r>
              <a:rPr lang="de-CH" sz="2000" dirty="0" err="1"/>
              <a:t>people</a:t>
            </a:r>
            <a:r>
              <a:rPr lang="de-CH" sz="2000" dirty="0"/>
              <a:t> in </a:t>
            </a:r>
            <a:r>
              <a:rPr lang="de-CH" sz="2000" dirty="0" err="1"/>
              <a:t>need</a:t>
            </a:r>
            <a:r>
              <a:rPr lang="de-CH" sz="2000" dirty="0"/>
              <a:t> </a:t>
            </a:r>
            <a:r>
              <a:rPr lang="de-CH" sz="2000" dirty="0" err="1"/>
              <a:t>of</a:t>
            </a:r>
            <a:r>
              <a:rPr lang="de-CH" sz="2000" dirty="0"/>
              <a:t> mental </a:t>
            </a:r>
            <a:r>
              <a:rPr lang="de-CH" sz="2000" dirty="0" err="1"/>
              <a:t>health</a:t>
            </a:r>
            <a:r>
              <a:rPr lang="de-CH" sz="2000" dirty="0"/>
              <a:t> </a:t>
            </a:r>
            <a:r>
              <a:rPr lang="de-CH" sz="2000" dirty="0" err="1"/>
              <a:t>care</a:t>
            </a:r>
            <a:endParaRPr lang="de-CH" sz="2000" dirty="0"/>
          </a:p>
          <a:p>
            <a:pPr marL="285750" indent="-285750">
              <a:lnSpc>
                <a:spcPct val="108000"/>
              </a:lnSpc>
              <a:spcAft>
                <a:spcPts val="500"/>
              </a:spcAft>
            </a:pPr>
            <a:r>
              <a:rPr lang="de-CH" sz="2000" dirty="0"/>
              <a:t>Lack </a:t>
            </a:r>
            <a:r>
              <a:rPr lang="de-CH" sz="2000" dirty="0" err="1"/>
              <a:t>of</a:t>
            </a:r>
            <a:r>
              <a:rPr lang="de-CH" sz="2000" dirty="0"/>
              <a:t> </a:t>
            </a:r>
            <a:r>
              <a:rPr lang="de-CH" sz="2000" dirty="0" err="1"/>
              <a:t>ressources</a:t>
            </a:r>
            <a:r>
              <a:rPr lang="de-CH" sz="2000" dirty="0"/>
              <a:t>: New </a:t>
            </a:r>
            <a:r>
              <a:rPr lang="de-CH" sz="2000" dirty="0" err="1"/>
              <a:t>approaches</a:t>
            </a:r>
            <a:r>
              <a:rPr lang="de-CH" sz="2000" dirty="0"/>
              <a:t> </a:t>
            </a:r>
            <a:r>
              <a:rPr lang="de-CH" sz="2000" dirty="0" err="1"/>
              <a:t>needed</a:t>
            </a:r>
            <a:endParaRPr lang="de-CH" sz="2000" dirty="0"/>
          </a:p>
          <a:p>
            <a:pPr marL="285750" indent="-285750">
              <a:lnSpc>
                <a:spcPct val="108000"/>
              </a:lnSpc>
              <a:spcAft>
                <a:spcPts val="500"/>
              </a:spcAft>
            </a:pPr>
            <a:endParaRPr lang="en-US" sz="2400" i="1" dirty="0"/>
          </a:p>
          <a:p>
            <a:pPr marL="495300" lvl="1" indent="-285750">
              <a:lnSpc>
                <a:spcPct val="108000"/>
              </a:lnSpc>
              <a:spcAft>
                <a:spcPts val="500"/>
              </a:spcAft>
            </a:pPr>
            <a:endParaRPr lang="en-GB" dirty="0"/>
          </a:p>
          <a:p>
            <a:pPr marL="285750" indent="-285750">
              <a:spcAft>
                <a:spcPts val="500"/>
              </a:spcAft>
            </a:pPr>
            <a:endParaRPr lang="en-GB" sz="2400" dirty="0"/>
          </a:p>
        </p:txBody>
      </p:sp>
      <p:sp>
        <p:nvSpPr>
          <p:cNvPr id="5" name="Titel 4">
            <a:extLst>
              <a:ext uri="{FF2B5EF4-FFF2-40B4-BE49-F238E27FC236}">
                <a16:creationId xmlns:a16="http://schemas.microsoft.com/office/drawing/2014/main" id="{74969825-89FB-44D4-B409-8D56B714718A}"/>
              </a:ext>
            </a:extLst>
          </p:cNvPr>
          <p:cNvSpPr>
            <a:spLocks noGrp="1"/>
          </p:cNvSpPr>
          <p:nvPr>
            <p:ph type="title"/>
          </p:nvPr>
        </p:nvSpPr>
        <p:spPr/>
        <p:txBody>
          <a:bodyPr/>
          <a:lstStyle/>
          <a:p>
            <a:r>
              <a:rPr lang="de-CH" dirty="0" err="1"/>
              <a:t>Conclusions</a:t>
            </a:r>
            <a:r>
              <a:rPr lang="de-CH" dirty="0"/>
              <a:t>: Future </a:t>
            </a:r>
            <a:r>
              <a:rPr lang="de-CH" dirty="0" err="1"/>
              <a:t>Directions</a:t>
            </a:r>
            <a:endParaRPr lang="de-CH" dirty="0"/>
          </a:p>
        </p:txBody>
      </p:sp>
      <p:pic>
        <p:nvPicPr>
          <p:cNvPr id="2" name="Audio 1">
            <a:hlinkClick r:id="" action="ppaction://media"/>
            <a:extLst>
              <a:ext uri="{FF2B5EF4-FFF2-40B4-BE49-F238E27FC236}">
                <a16:creationId xmlns:a16="http://schemas.microsoft.com/office/drawing/2014/main" id="{7FC1F56E-4301-904A-820A-B2BFF84BF14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39300" y="5829300"/>
            <a:ext cx="812800" cy="812800"/>
          </a:xfrm>
          <a:prstGeom prst="rect">
            <a:avLst/>
          </a:prstGeom>
        </p:spPr>
      </p:pic>
    </p:spTree>
    <p:extLst>
      <p:ext uri="{BB962C8B-B14F-4D97-AF65-F5344CB8AC3E}">
        <p14:creationId xmlns:p14="http://schemas.microsoft.com/office/powerpoint/2010/main" val="3979844256"/>
      </p:ext>
    </p:extLst>
  </p:cSld>
  <p:clrMapOvr>
    <a:masterClrMapping/>
  </p:clrMapOvr>
  <mc:AlternateContent xmlns:mc="http://schemas.openxmlformats.org/markup-compatibility/2006" xmlns:p14="http://schemas.microsoft.com/office/powerpoint/2010/main">
    <mc:Choice Requires="p14">
      <p:transition spd="slow" p14:dur="2000" advClick="0" advTm="34865"/>
    </mc:Choice>
    <mc:Fallback xmlns="">
      <p:transition spd="slow" advClick="0" advTm="348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nodeType="withEffect">
                                  <p:stCondLst>
                                    <p:cond delay="0"/>
                                  </p:stCondLst>
                                  <p:childTnLst>
                                    <p:set>
                                      <p:cBhvr>
                                        <p:cTn id="8" dur="1" fill="hold">
                                          <p:stCondLst>
                                            <p:cond delay="0"/>
                                          </p:stCondLst>
                                        </p:cTn>
                                        <p:tgtEl>
                                          <p:spTgt spid="4">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F202C6FB-3965-DF4C-BF00-6C771B2AD509}"/>
              </a:ext>
            </a:extLst>
          </p:cNvPr>
          <p:cNvSpPr>
            <a:spLocks noGrp="1"/>
          </p:cNvSpPr>
          <p:nvPr>
            <p:ph type="body" sz="quarter" idx="20"/>
          </p:nvPr>
        </p:nvSpPr>
        <p:spPr>
          <a:xfrm>
            <a:off x="2102999" y="2038515"/>
            <a:ext cx="7624433" cy="1827167"/>
          </a:xfrm>
        </p:spPr>
        <p:txBody>
          <a:bodyPr/>
          <a:lstStyle/>
          <a:p>
            <a:pPr algn="ctr"/>
            <a:r>
              <a:rPr lang="de-DE" sz="3600" dirty="0" err="1"/>
              <a:t>Excursus</a:t>
            </a:r>
            <a:r>
              <a:rPr lang="de-DE" sz="3600" dirty="0"/>
              <a:t>: </a:t>
            </a:r>
          </a:p>
          <a:p>
            <a:pPr algn="ctr">
              <a:lnSpc>
                <a:spcPct val="200000"/>
              </a:lnSpc>
            </a:pPr>
            <a:r>
              <a:rPr lang="de-DE" sz="3600" dirty="0"/>
              <a:t>Study in </a:t>
            </a:r>
            <a:r>
              <a:rPr lang="de-DE" sz="3600" dirty="0" err="1"/>
              <a:t>Syrian</a:t>
            </a:r>
            <a:r>
              <a:rPr lang="de-DE" sz="3600" dirty="0"/>
              <a:t> </a:t>
            </a:r>
            <a:r>
              <a:rPr lang="de-DE" sz="3600" dirty="0" err="1"/>
              <a:t>Refugees</a:t>
            </a:r>
            <a:r>
              <a:rPr lang="de-DE" sz="3600" dirty="0"/>
              <a:t> in CH</a:t>
            </a:r>
          </a:p>
        </p:txBody>
      </p:sp>
      <p:pic>
        <p:nvPicPr>
          <p:cNvPr id="2" name="Audio 1">
            <a:hlinkClick r:id="" action="ppaction://media"/>
            <a:extLst>
              <a:ext uri="{FF2B5EF4-FFF2-40B4-BE49-F238E27FC236}">
                <a16:creationId xmlns:a16="http://schemas.microsoft.com/office/drawing/2014/main" id="{AECA5466-B5EB-B843-85C5-A71977BF3DE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39300" y="5829300"/>
            <a:ext cx="812800" cy="812800"/>
          </a:xfrm>
          <a:prstGeom prst="rect">
            <a:avLst/>
          </a:prstGeom>
        </p:spPr>
      </p:pic>
    </p:spTree>
    <p:extLst>
      <p:ext uri="{BB962C8B-B14F-4D97-AF65-F5344CB8AC3E}">
        <p14:creationId xmlns:p14="http://schemas.microsoft.com/office/powerpoint/2010/main" val="1692319154"/>
      </p:ext>
    </p:extLst>
  </p:cSld>
  <p:clrMapOvr>
    <a:masterClrMapping/>
  </p:clrMapOvr>
  <mc:AlternateContent xmlns:mc="http://schemas.openxmlformats.org/markup-compatibility/2006" xmlns:p14="http://schemas.microsoft.com/office/powerpoint/2010/main">
    <mc:Choice Requires="p14">
      <p:transition spd="slow" p14:dur="2000" advClick="0" advTm="7276"/>
    </mc:Choice>
    <mc:Fallback xmlns="">
      <p:transition spd="slow" advClick="0" advTm="7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p:cNvSpPr>
            <a:spLocks noGrp="1"/>
          </p:cNvSpPr>
          <p:nvPr>
            <p:ph type="body" sz="quarter" idx="13"/>
          </p:nvPr>
        </p:nvSpPr>
        <p:spPr/>
        <p:txBody>
          <a:bodyPr/>
          <a:lstStyle/>
          <a:p>
            <a:pPr>
              <a:spcBef>
                <a:spcPct val="40000"/>
              </a:spcBef>
              <a:buClrTx/>
            </a:pPr>
            <a:r>
              <a:rPr lang="en-GB" altLang="de-DE" dirty="0">
                <a:solidFill>
                  <a:schemeClr val="tx1"/>
                </a:solidFill>
                <a:latin typeface="Times New Roman" panose="02020603050405020304" pitchFamily="18" charset="0"/>
              </a:rPr>
              <a:t>Highly traumatized</a:t>
            </a:r>
          </a:p>
          <a:p>
            <a:pPr>
              <a:spcBef>
                <a:spcPct val="40000"/>
              </a:spcBef>
              <a:buClrTx/>
            </a:pPr>
            <a:r>
              <a:rPr lang="en-GB" altLang="de-DE" dirty="0">
                <a:solidFill>
                  <a:schemeClr val="tx1"/>
                </a:solidFill>
                <a:latin typeface="Times New Roman" panose="02020603050405020304" pitchFamily="18" charset="0"/>
              </a:rPr>
              <a:t>Limited capacity of mental health care specialists (CH)</a:t>
            </a:r>
          </a:p>
          <a:p>
            <a:pPr>
              <a:spcBef>
                <a:spcPct val="40000"/>
              </a:spcBef>
              <a:buClrTx/>
            </a:pPr>
            <a:r>
              <a:rPr lang="en-GB" altLang="de-DE" dirty="0">
                <a:solidFill>
                  <a:schemeClr val="tx1"/>
                </a:solidFill>
                <a:latin typeface="Times New Roman" panose="02020603050405020304" pitchFamily="18" charset="0"/>
              </a:rPr>
              <a:t>Lack of Interpreters</a:t>
            </a:r>
          </a:p>
          <a:p>
            <a:pPr>
              <a:spcBef>
                <a:spcPct val="40000"/>
              </a:spcBef>
              <a:buClrTx/>
            </a:pPr>
            <a:r>
              <a:rPr lang="en-GB" altLang="de-DE" dirty="0">
                <a:solidFill>
                  <a:srgbClr val="000000"/>
                </a:solidFill>
                <a:latin typeface="Times New Roman" panose="02020603050405020304" pitchFamily="18" charset="0"/>
                <a:cs typeface="Arial" panose="020B0604020202020204" pitchFamily="34" charset="0"/>
              </a:rPr>
              <a:t>Stigma - </a:t>
            </a:r>
            <a:r>
              <a:rPr lang="en-GB" altLang="de-DE" dirty="0" err="1">
                <a:solidFill>
                  <a:srgbClr val="000000"/>
                </a:solidFill>
                <a:latin typeface="Times New Roman" panose="02020603050405020304" pitchFamily="18" charset="0"/>
                <a:cs typeface="Arial" panose="020B0604020202020204" pitchFamily="34" charset="0"/>
              </a:rPr>
              <a:t>Tabu</a:t>
            </a:r>
            <a:endParaRPr lang="en-US" altLang="de-DE" dirty="0">
              <a:solidFill>
                <a:srgbClr val="000000"/>
              </a:solidFill>
              <a:latin typeface="Times New Roman" panose="02020603050405020304" pitchFamily="18" charset="0"/>
              <a:cs typeface="Arial" panose="020B0604020202020204" pitchFamily="34" charset="0"/>
            </a:endParaRPr>
          </a:p>
          <a:p>
            <a:pPr>
              <a:spcBef>
                <a:spcPct val="40000"/>
              </a:spcBef>
              <a:buClrTx/>
            </a:pPr>
            <a:r>
              <a:rPr lang="en-US" altLang="de-DE" dirty="0">
                <a:solidFill>
                  <a:srgbClr val="000000"/>
                </a:solidFill>
                <a:latin typeface="Times New Roman" panose="02020603050405020304" pitchFamily="18" charset="0"/>
                <a:cs typeface="Arial" panose="020B0604020202020204" pitchFamily="34" charset="0"/>
              </a:rPr>
              <a:t>“Mentally ill asylum seekers are underdiagnosed and often inadequately treated” (Maier et al, 2010</a:t>
            </a:r>
            <a:r>
              <a:rPr lang="en-US" altLang="de-DE" sz="1600" dirty="0">
                <a:solidFill>
                  <a:srgbClr val="000000"/>
                </a:solidFill>
                <a:latin typeface="Times New Roman" panose="02020603050405020304" pitchFamily="18" charset="0"/>
                <a:cs typeface="Arial" panose="020B0604020202020204" pitchFamily="34" charset="0"/>
              </a:rPr>
              <a:t>)</a:t>
            </a:r>
          </a:p>
          <a:p>
            <a:endParaRPr lang="de-CH" dirty="0"/>
          </a:p>
        </p:txBody>
      </p:sp>
      <p:sp>
        <p:nvSpPr>
          <p:cNvPr id="33794" name="Titel 4"/>
          <p:cNvSpPr>
            <a:spLocks noGrp="1" noChangeArrowheads="1"/>
          </p:cNvSpPr>
          <p:nvPr>
            <p:ph type="title"/>
          </p:nvPr>
        </p:nvSpPr>
        <p:spPr/>
        <p:txBody>
          <a:bodyPr>
            <a:normAutofit fontScale="90000"/>
          </a:bodyPr>
          <a:lstStyle/>
          <a:p>
            <a:r>
              <a:rPr lang="en-GB" altLang="de-DE"/>
              <a:t>Barriers to the delivery and uptake of mental health interventions for refugees</a:t>
            </a:r>
            <a:endParaRPr lang="de-CH" altLang="de-DE"/>
          </a:p>
        </p:txBody>
      </p:sp>
      <p:sp>
        <p:nvSpPr>
          <p:cNvPr id="4" name="Rechteck 3"/>
          <p:cNvSpPr>
            <a:spLocks noChangeArrowheads="1"/>
          </p:cNvSpPr>
          <p:nvPr/>
        </p:nvSpPr>
        <p:spPr bwMode="auto">
          <a:xfrm>
            <a:off x="3143253" y="4460877"/>
            <a:ext cx="66960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9E1440"/>
              </a:buClr>
              <a:buChar char="•"/>
              <a:defRPr sz="2000">
                <a:solidFill>
                  <a:srgbClr val="3C2415"/>
                </a:solidFill>
                <a:latin typeface="Arial" panose="020B0604020202020204" pitchFamily="34" charset="0"/>
                <a:ea typeface="MS PGothic" panose="020B0600070205080204" pitchFamily="34" charset="-128"/>
              </a:defRPr>
            </a:lvl1pPr>
            <a:lvl2pPr marL="742950" indent="-285750">
              <a:spcBef>
                <a:spcPct val="20000"/>
              </a:spcBef>
              <a:buClr>
                <a:srgbClr val="BDB000"/>
              </a:buClr>
              <a:buFont typeface="Times" panose="02020603050405020304" pitchFamily="18" charset="0"/>
              <a:buChar char="•"/>
              <a:defRPr>
                <a:solidFill>
                  <a:srgbClr val="3C2415"/>
                </a:solidFill>
                <a:latin typeface="Arial" panose="020B0604020202020204" pitchFamily="34" charset="0"/>
                <a:ea typeface="MS PGothic" panose="020B0600070205080204" pitchFamily="34" charset="-128"/>
              </a:defRPr>
            </a:lvl2pPr>
            <a:lvl3pPr marL="1143000" indent="-228600">
              <a:spcBef>
                <a:spcPct val="20000"/>
              </a:spcBef>
              <a:buClr>
                <a:srgbClr val="BDB000"/>
              </a:buClr>
              <a:buChar char="•"/>
              <a:defRPr sz="1600">
                <a:solidFill>
                  <a:srgbClr val="3C2415"/>
                </a:solidFill>
                <a:latin typeface="Arial" panose="020B0604020202020204" pitchFamily="34" charset="0"/>
                <a:ea typeface="MS PGothic" panose="020B0600070205080204" pitchFamily="34" charset="-128"/>
              </a:defRPr>
            </a:lvl3pPr>
            <a:lvl4pPr marL="1600200" indent="-228600">
              <a:spcBef>
                <a:spcPct val="20000"/>
              </a:spcBef>
              <a:buClr>
                <a:srgbClr val="3C2415"/>
              </a:buClr>
              <a:buFont typeface="Times" panose="02020603050405020304" pitchFamily="18" charset="0"/>
              <a:buChar char="•"/>
              <a:defRPr sz="1400">
                <a:solidFill>
                  <a:srgbClr val="3C2415"/>
                </a:solidFill>
                <a:latin typeface="Arial" panose="020B0604020202020204" pitchFamily="34" charset="0"/>
                <a:ea typeface="MS PGothic" panose="020B0600070205080204" pitchFamily="34" charset="-128"/>
              </a:defRPr>
            </a:lvl4pPr>
            <a:lvl5pPr marL="2057400" indent="-228600">
              <a:spcBef>
                <a:spcPct val="20000"/>
              </a:spcBef>
              <a:buClr>
                <a:srgbClr val="3C2415"/>
              </a:buClr>
              <a:buFont typeface="Times" panose="02020603050405020304" pitchFamily="18" charset="0"/>
              <a:buChar char="•"/>
              <a:defRPr sz="1200">
                <a:solidFill>
                  <a:srgbClr val="3C2415"/>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rgbClr val="3C2415"/>
              </a:buClr>
              <a:buFont typeface="Times" panose="02020603050405020304" pitchFamily="18" charset="0"/>
              <a:buChar char="•"/>
              <a:defRPr sz="1200">
                <a:solidFill>
                  <a:srgbClr val="3C2415"/>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rgbClr val="3C2415"/>
              </a:buClr>
              <a:buFont typeface="Times" panose="02020603050405020304" pitchFamily="18" charset="0"/>
              <a:buChar char="•"/>
              <a:defRPr sz="1200">
                <a:solidFill>
                  <a:srgbClr val="3C2415"/>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rgbClr val="3C2415"/>
              </a:buClr>
              <a:buFont typeface="Times" panose="02020603050405020304" pitchFamily="18" charset="0"/>
              <a:buChar char="•"/>
              <a:defRPr sz="1200">
                <a:solidFill>
                  <a:srgbClr val="3C2415"/>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rgbClr val="3C2415"/>
              </a:buClr>
              <a:buFont typeface="Times" panose="02020603050405020304" pitchFamily="18" charset="0"/>
              <a:buChar char="•"/>
              <a:defRPr sz="1200">
                <a:solidFill>
                  <a:srgbClr val="3C2415"/>
                </a:solidFill>
                <a:latin typeface="Arial" panose="020B0604020202020204" pitchFamily="34" charset="0"/>
                <a:ea typeface="MS PGothic" panose="020B0600070205080204" pitchFamily="34" charset="-128"/>
              </a:defRPr>
            </a:lvl9pPr>
          </a:lstStyle>
          <a:p>
            <a:pPr algn="ctr">
              <a:spcBef>
                <a:spcPct val="0"/>
              </a:spcBef>
              <a:buClrTx/>
              <a:buFontTx/>
              <a:buNone/>
            </a:pPr>
            <a:r>
              <a:rPr lang="en-US" altLang="de-DE" sz="2400" b="1">
                <a:solidFill>
                  <a:srgbClr val="0070C0"/>
                </a:solidFill>
                <a:latin typeface="Times New Roman" panose="02020603050405020304" pitchFamily="18" charset="0"/>
              </a:rPr>
              <a:t>But, refugees and asylum seekers </a:t>
            </a:r>
          </a:p>
          <a:p>
            <a:pPr algn="ctr">
              <a:spcBef>
                <a:spcPct val="0"/>
              </a:spcBef>
              <a:buClrTx/>
              <a:buFontTx/>
              <a:buNone/>
            </a:pPr>
            <a:r>
              <a:rPr lang="en-US" altLang="de-DE" sz="2400" b="1">
                <a:solidFill>
                  <a:srgbClr val="0070C0"/>
                </a:solidFill>
                <a:latin typeface="Times New Roman" panose="02020603050405020304" pitchFamily="18" charset="0"/>
              </a:rPr>
              <a:t>may not access </a:t>
            </a:r>
          </a:p>
          <a:p>
            <a:pPr algn="ctr">
              <a:spcBef>
                <a:spcPct val="0"/>
              </a:spcBef>
              <a:buClrTx/>
              <a:buFontTx/>
              <a:buNone/>
            </a:pPr>
            <a:r>
              <a:rPr lang="en-US" altLang="de-DE" sz="2400" b="1">
                <a:solidFill>
                  <a:srgbClr val="0070C0"/>
                </a:solidFill>
                <a:latin typeface="Times New Roman" panose="02020603050405020304" pitchFamily="18" charset="0"/>
              </a:rPr>
              <a:t>mental health care</a:t>
            </a:r>
          </a:p>
        </p:txBody>
      </p:sp>
      <p:pic>
        <p:nvPicPr>
          <p:cNvPr id="3" name="Audio 2">
            <a:hlinkClick r:id="" action="ppaction://media"/>
            <a:extLst>
              <a:ext uri="{FF2B5EF4-FFF2-40B4-BE49-F238E27FC236}">
                <a16:creationId xmlns:a16="http://schemas.microsoft.com/office/drawing/2014/main" id="{9E7B88B3-F6CA-2440-BE72-50948E9C1779}"/>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639300" y="5829300"/>
            <a:ext cx="812800" cy="812800"/>
          </a:xfrm>
          <a:prstGeom prst="rect">
            <a:avLst/>
          </a:prstGeom>
        </p:spPr>
      </p:pic>
    </p:spTree>
    <p:custDataLst>
      <p:tags r:id="rId1"/>
    </p:custDataLst>
    <p:extLst>
      <p:ext uri="{BB962C8B-B14F-4D97-AF65-F5344CB8AC3E}">
        <p14:creationId xmlns:p14="http://schemas.microsoft.com/office/powerpoint/2010/main" val="3129060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68633" y="365126"/>
            <a:ext cx="8082643" cy="812530"/>
          </a:xfrm>
        </p:spPr>
        <p:txBody>
          <a:bodyPr>
            <a:normAutofit fontScale="90000"/>
          </a:bodyPr>
          <a:lstStyle/>
          <a:p>
            <a:r>
              <a:rPr lang="de-CH" dirty="0"/>
              <a:t>Mental </a:t>
            </a:r>
            <a:r>
              <a:rPr lang="de-CH" dirty="0" err="1"/>
              <a:t>health</a:t>
            </a:r>
            <a:r>
              <a:rPr lang="de-CH" dirty="0"/>
              <a:t> </a:t>
            </a:r>
            <a:r>
              <a:rPr lang="de-CH" dirty="0" err="1"/>
              <a:t>of</a:t>
            </a:r>
            <a:r>
              <a:rPr lang="de-CH" dirty="0"/>
              <a:t> </a:t>
            </a:r>
            <a:r>
              <a:rPr lang="de-CH" dirty="0" err="1"/>
              <a:t>refugees</a:t>
            </a:r>
            <a:r>
              <a:rPr lang="de-CH" dirty="0"/>
              <a:t> </a:t>
            </a:r>
            <a:r>
              <a:rPr lang="de-CH" dirty="0" err="1"/>
              <a:t>and</a:t>
            </a:r>
            <a:r>
              <a:rPr lang="de-CH" dirty="0"/>
              <a:t> </a:t>
            </a:r>
            <a:r>
              <a:rPr lang="de-CH" dirty="0" err="1"/>
              <a:t>asylum</a:t>
            </a:r>
            <a:r>
              <a:rPr lang="de-CH" dirty="0"/>
              <a:t> </a:t>
            </a:r>
            <a:r>
              <a:rPr lang="de-CH" dirty="0" err="1"/>
              <a:t>seekers</a:t>
            </a:r>
            <a:r>
              <a:rPr lang="de-CH" dirty="0"/>
              <a:t>: </a:t>
            </a:r>
            <a:r>
              <a:rPr lang="de-CH" dirty="0" err="1"/>
              <a:t>Phases</a:t>
            </a:r>
            <a:endParaRPr lang="de-CH" dirty="0"/>
          </a:p>
        </p:txBody>
      </p:sp>
      <p:sp>
        <p:nvSpPr>
          <p:cNvPr id="4" name="Foliennummernplatzhalter 3"/>
          <p:cNvSpPr>
            <a:spLocks noGrp="1"/>
          </p:cNvSpPr>
          <p:nvPr>
            <p:ph type="sldNum" sz="quarter" idx="4294967295"/>
          </p:nvPr>
        </p:nvSpPr>
        <p:spPr>
          <a:xfrm>
            <a:off x="10301288" y="8502650"/>
            <a:ext cx="366712" cy="400050"/>
          </a:xfrm>
        </p:spPr>
        <p:txBody>
          <a:bodyPr/>
          <a:lstStyle/>
          <a:p>
            <a:pPr>
              <a:defRPr/>
            </a:pPr>
            <a:fld id="{946B39D4-549E-4555-89A9-5120B9101780}" type="slidenum">
              <a:rPr lang="en-US" altLang="da-DK" smtClean="0"/>
              <a:pPr>
                <a:defRPr/>
              </a:pPr>
              <a:t>15</a:t>
            </a:fld>
            <a:endParaRPr lang="en-US" altLang="da-DK" sz="1400">
              <a:solidFill>
                <a:schemeClr val="tx1"/>
              </a:solidFill>
              <a:latin typeface="Arial" panose="020B0604020202020204" pitchFamily="34" charset="0"/>
            </a:endParaRPr>
          </a:p>
        </p:txBody>
      </p:sp>
      <p:sp>
        <p:nvSpPr>
          <p:cNvPr id="5" name="Rechteck 4"/>
          <p:cNvSpPr/>
          <p:nvPr/>
        </p:nvSpPr>
        <p:spPr bwMode="auto">
          <a:xfrm>
            <a:off x="1703513" y="1556792"/>
            <a:ext cx="2792288" cy="3429000"/>
          </a:xfrm>
          <a:prstGeom prst="rect">
            <a:avLst/>
          </a:prstGeom>
          <a:solidFill>
            <a:srgbClr val="000090"/>
          </a:solidFill>
          <a:ln>
            <a:noFill/>
          </a:ln>
          <a:effectLst/>
        </p:spPr>
        <p:txBody>
          <a:bodyPr vert="horz" wrap="none" lIns="54000" tIns="54000" rIns="54000" bIns="54000" numCol="1" rtlCol="0" anchor="ctr" anchorCtr="0" compatLnSpc="1">
            <a:prstTxWarp prst="textNoShape">
              <a:avLst/>
            </a:prstTxWarp>
          </a:bodyPr>
          <a:lstStyle/>
          <a:p>
            <a:pPr algn="ctr">
              <a:buNone/>
            </a:pPr>
            <a:r>
              <a:rPr lang="de-DE" sz="2000" b="1" dirty="0" err="1">
                <a:solidFill>
                  <a:schemeClr val="bg1"/>
                </a:solidFill>
                <a:effectLst>
                  <a:outerShdw blurRad="38100" dist="38100" dir="2700000" algn="tl">
                    <a:srgbClr val="000000">
                      <a:alpha val="43137"/>
                    </a:srgbClr>
                  </a:outerShdw>
                </a:effectLst>
                <a:latin typeface="Arial"/>
                <a:cs typeface="Arial"/>
              </a:rPr>
              <a:t>Pre</a:t>
            </a:r>
            <a:r>
              <a:rPr lang="de-DE" sz="2000" b="1" dirty="0">
                <a:solidFill>
                  <a:schemeClr val="bg1"/>
                </a:solidFill>
                <a:effectLst>
                  <a:outerShdw blurRad="38100" dist="38100" dir="2700000" algn="tl">
                    <a:srgbClr val="000000">
                      <a:alpha val="43137"/>
                    </a:srgbClr>
                  </a:outerShdw>
                </a:effectLst>
                <a:latin typeface="Arial"/>
                <a:cs typeface="Arial"/>
              </a:rPr>
              <a:t>-migration</a:t>
            </a:r>
          </a:p>
          <a:p>
            <a:pPr algn="ctr">
              <a:buNone/>
            </a:pPr>
            <a:endParaRPr lang="de-DE" sz="2000" b="1" dirty="0">
              <a:solidFill>
                <a:schemeClr val="bg1"/>
              </a:solidFill>
              <a:effectLst>
                <a:outerShdw blurRad="38100" dist="38100" dir="2700000" algn="tl">
                  <a:srgbClr val="000000">
                    <a:alpha val="43137"/>
                  </a:srgbClr>
                </a:outerShdw>
              </a:effectLst>
              <a:latin typeface="Arial"/>
              <a:cs typeface="Arial"/>
            </a:endParaRPr>
          </a:p>
          <a:p>
            <a:pPr algn="ctr">
              <a:buNone/>
            </a:pPr>
            <a:endParaRPr lang="de-DE" sz="2000" b="1" dirty="0">
              <a:solidFill>
                <a:schemeClr val="bg1"/>
              </a:solidFill>
              <a:effectLst>
                <a:outerShdw blurRad="38100" dist="38100" dir="2700000" algn="tl">
                  <a:srgbClr val="000000">
                    <a:alpha val="43137"/>
                  </a:srgbClr>
                </a:outerShdw>
              </a:effectLst>
              <a:latin typeface="Arial"/>
              <a:cs typeface="Arial"/>
            </a:endParaRPr>
          </a:p>
          <a:p>
            <a:pPr algn="ctr">
              <a:buNone/>
            </a:pPr>
            <a:endParaRPr lang="de-DE" dirty="0">
              <a:solidFill>
                <a:schemeClr val="bg1"/>
              </a:solidFill>
              <a:effectLst>
                <a:outerShdw blurRad="38100" dist="38100" dir="2700000" algn="tl">
                  <a:srgbClr val="000000">
                    <a:alpha val="43137"/>
                  </a:srgbClr>
                </a:outerShdw>
              </a:effectLst>
              <a:latin typeface="Arial"/>
              <a:cs typeface="Arial"/>
            </a:endParaRPr>
          </a:p>
          <a:p>
            <a:pPr>
              <a:buNone/>
            </a:pPr>
            <a:endParaRPr lang="de-DE" sz="700" dirty="0">
              <a:solidFill>
                <a:schemeClr val="bg1"/>
              </a:solidFill>
              <a:effectLst>
                <a:outerShdw blurRad="38100" dist="38100" dir="2700000" algn="tl">
                  <a:srgbClr val="000000">
                    <a:alpha val="43137"/>
                  </a:srgbClr>
                </a:outerShdw>
              </a:effectLst>
              <a:latin typeface="Arial"/>
              <a:cs typeface="Arial"/>
            </a:endParaRPr>
          </a:p>
          <a:p>
            <a:pPr>
              <a:lnSpc>
                <a:spcPct val="150000"/>
              </a:lnSpc>
            </a:pPr>
            <a:r>
              <a:rPr lang="de-DE" dirty="0" err="1">
                <a:solidFill>
                  <a:schemeClr val="bg1"/>
                </a:solidFill>
              </a:rPr>
              <a:t>Pre</a:t>
            </a:r>
            <a:r>
              <a:rPr lang="de-DE" dirty="0">
                <a:solidFill>
                  <a:schemeClr val="bg1"/>
                </a:solidFill>
              </a:rPr>
              <a:t>- Migration</a:t>
            </a:r>
          </a:p>
          <a:p>
            <a:pPr>
              <a:lnSpc>
                <a:spcPct val="150000"/>
              </a:lnSpc>
            </a:pPr>
            <a:r>
              <a:rPr lang="de-DE" dirty="0" err="1">
                <a:solidFill>
                  <a:schemeClr val="bg1"/>
                </a:solidFill>
              </a:rPr>
              <a:t>Witness</a:t>
            </a:r>
            <a:r>
              <a:rPr lang="de-DE" dirty="0">
                <a:solidFill>
                  <a:schemeClr val="bg1"/>
                </a:solidFill>
              </a:rPr>
              <a:t> </a:t>
            </a:r>
            <a:r>
              <a:rPr lang="de-DE" dirty="0" err="1">
                <a:solidFill>
                  <a:schemeClr val="bg1"/>
                </a:solidFill>
              </a:rPr>
              <a:t>of</a:t>
            </a:r>
            <a:r>
              <a:rPr lang="de-DE" dirty="0">
                <a:solidFill>
                  <a:schemeClr val="bg1"/>
                </a:solidFill>
              </a:rPr>
              <a:t> war</a:t>
            </a:r>
          </a:p>
          <a:p>
            <a:pPr>
              <a:lnSpc>
                <a:spcPct val="150000"/>
              </a:lnSpc>
            </a:pPr>
            <a:r>
              <a:rPr lang="de-DE" dirty="0">
                <a:solidFill>
                  <a:schemeClr val="bg1"/>
                </a:solidFill>
              </a:rPr>
              <a:t>Psychological </a:t>
            </a:r>
            <a:r>
              <a:rPr lang="de-DE" dirty="0" err="1">
                <a:solidFill>
                  <a:schemeClr val="bg1"/>
                </a:solidFill>
              </a:rPr>
              <a:t>and</a:t>
            </a:r>
            <a:r>
              <a:rPr lang="de-DE" dirty="0">
                <a:solidFill>
                  <a:schemeClr val="bg1"/>
                </a:solidFill>
              </a:rPr>
              <a:t> </a:t>
            </a:r>
            <a:r>
              <a:rPr lang="de-DE" dirty="0" err="1">
                <a:solidFill>
                  <a:schemeClr val="bg1"/>
                </a:solidFill>
              </a:rPr>
              <a:t>physical</a:t>
            </a:r>
            <a:endParaRPr lang="de-DE" dirty="0">
              <a:solidFill>
                <a:schemeClr val="bg1"/>
              </a:solidFill>
            </a:endParaRPr>
          </a:p>
          <a:p>
            <a:pPr>
              <a:lnSpc>
                <a:spcPct val="150000"/>
              </a:lnSpc>
            </a:pPr>
            <a:r>
              <a:rPr lang="de-DE" dirty="0" err="1">
                <a:solidFill>
                  <a:schemeClr val="bg1"/>
                </a:solidFill>
              </a:rPr>
              <a:t>torture</a:t>
            </a:r>
            <a:endParaRPr lang="de-DE" dirty="0">
              <a:solidFill>
                <a:schemeClr val="bg1"/>
              </a:solidFill>
            </a:endParaRPr>
          </a:p>
          <a:p>
            <a:pPr>
              <a:lnSpc>
                <a:spcPct val="150000"/>
              </a:lnSpc>
            </a:pPr>
            <a:r>
              <a:rPr lang="de-DE" dirty="0">
                <a:solidFill>
                  <a:schemeClr val="bg1"/>
                </a:solidFill>
              </a:rPr>
              <a:t>Death/</a:t>
            </a:r>
            <a:r>
              <a:rPr lang="de-DE" dirty="0" err="1">
                <a:solidFill>
                  <a:schemeClr val="bg1"/>
                </a:solidFill>
              </a:rPr>
              <a:t>loss</a:t>
            </a:r>
            <a:r>
              <a:rPr lang="de-DE" dirty="0">
                <a:solidFill>
                  <a:schemeClr val="bg1"/>
                </a:solidFill>
              </a:rPr>
              <a:t> </a:t>
            </a:r>
            <a:r>
              <a:rPr lang="de-DE" dirty="0" err="1">
                <a:solidFill>
                  <a:schemeClr val="bg1"/>
                </a:solidFill>
              </a:rPr>
              <a:t>of</a:t>
            </a:r>
            <a:r>
              <a:rPr lang="de-DE" dirty="0">
                <a:solidFill>
                  <a:schemeClr val="bg1"/>
                </a:solidFill>
              </a:rPr>
              <a:t> a </a:t>
            </a:r>
            <a:r>
              <a:rPr lang="de-DE" dirty="0" err="1">
                <a:solidFill>
                  <a:schemeClr val="bg1"/>
                </a:solidFill>
              </a:rPr>
              <a:t>loved</a:t>
            </a:r>
            <a:r>
              <a:rPr lang="de-DE" dirty="0">
                <a:solidFill>
                  <a:schemeClr val="bg1"/>
                </a:solidFill>
              </a:rPr>
              <a:t> </a:t>
            </a:r>
            <a:r>
              <a:rPr lang="de-DE" dirty="0" err="1">
                <a:solidFill>
                  <a:schemeClr val="bg1"/>
                </a:solidFill>
              </a:rPr>
              <a:t>one</a:t>
            </a:r>
            <a:endParaRPr lang="de-DE" dirty="0">
              <a:solidFill>
                <a:schemeClr val="bg1"/>
              </a:solidFill>
            </a:endParaRPr>
          </a:p>
        </p:txBody>
      </p:sp>
      <p:sp>
        <p:nvSpPr>
          <p:cNvPr id="6" name="Rechteck 5"/>
          <p:cNvSpPr/>
          <p:nvPr/>
        </p:nvSpPr>
        <p:spPr bwMode="auto">
          <a:xfrm>
            <a:off x="4953000" y="1556793"/>
            <a:ext cx="2379712" cy="3428999"/>
          </a:xfrm>
          <a:prstGeom prst="rect">
            <a:avLst/>
          </a:prstGeom>
          <a:solidFill>
            <a:srgbClr val="3366FF"/>
          </a:solidFill>
          <a:ln>
            <a:noFill/>
          </a:ln>
          <a:effectLst/>
        </p:spPr>
        <p:txBody>
          <a:bodyPr vert="horz" wrap="none" lIns="54000" tIns="54000" rIns="54000" bIns="54000" numCol="1" rtlCol="0" anchor="ctr" anchorCtr="0" compatLnSpc="1">
            <a:prstTxWarp prst="textNoShape">
              <a:avLst/>
            </a:prstTxWarp>
          </a:bodyPr>
          <a:lstStyle/>
          <a:p>
            <a:pPr algn="ctr">
              <a:buNone/>
            </a:pPr>
            <a:r>
              <a:rPr lang="de-DE" sz="2000" b="1" dirty="0">
                <a:solidFill>
                  <a:srgbClr val="FFFFFF"/>
                </a:solidFill>
                <a:effectLst>
                  <a:outerShdw blurRad="38100" dist="38100" dir="2700000" algn="tl">
                    <a:srgbClr val="000000">
                      <a:alpha val="43137"/>
                    </a:srgbClr>
                  </a:outerShdw>
                </a:effectLst>
                <a:latin typeface="Arial"/>
                <a:cs typeface="Arial"/>
              </a:rPr>
              <a:t>In </a:t>
            </a:r>
            <a:r>
              <a:rPr lang="de-DE" sz="2000" b="1" dirty="0" err="1">
                <a:solidFill>
                  <a:srgbClr val="FFFFFF"/>
                </a:solidFill>
                <a:effectLst>
                  <a:outerShdw blurRad="38100" dist="38100" dir="2700000" algn="tl">
                    <a:srgbClr val="000000">
                      <a:alpha val="43137"/>
                    </a:srgbClr>
                  </a:outerShdw>
                </a:effectLst>
                <a:latin typeface="Arial"/>
                <a:cs typeface="Arial"/>
              </a:rPr>
              <a:t>transit</a:t>
            </a:r>
            <a:endParaRPr lang="de-DE" sz="2000" b="1" dirty="0">
              <a:solidFill>
                <a:srgbClr val="FFFFFF"/>
              </a:solidFill>
              <a:effectLst>
                <a:outerShdw blurRad="38100" dist="38100" dir="2700000" algn="tl">
                  <a:srgbClr val="000000">
                    <a:alpha val="43137"/>
                  </a:srgbClr>
                </a:outerShdw>
              </a:effectLst>
              <a:latin typeface="Arial"/>
              <a:cs typeface="Arial"/>
            </a:endParaRPr>
          </a:p>
          <a:p>
            <a:pPr algn="ctr">
              <a:buNone/>
            </a:pPr>
            <a:endParaRPr lang="de-DE" dirty="0">
              <a:solidFill>
                <a:srgbClr val="FFFFFF"/>
              </a:solidFill>
              <a:effectLst>
                <a:outerShdw blurRad="38100" dist="38100" dir="2700000" algn="tl">
                  <a:srgbClr val="000000">
                    <a:alpha val="43137"/>
                  </a:srgbClr>
                </a:outerShdw>
              </a:effectLst>
              <a:latin typeface="Arial"/>
              <a:cs typeface="Arial"/>
            </a:endParaRPr>
          </a:p>
          <a:p>
            <a:pPr algn="ctr">
              <a:buNone/>
            </a:pPr>
            <a:endParaRPr lang="de-DE" dirty="0">
              <a:solidFill>
                <a:srgbClr val="FFFFFF"/>
              </a:solidFill>
              <a:effectLst>
                <a:outerShdw blurRad="38100" dist="38100" dir="2700000" algn="tl">
                  <a:srgbClr val="000000">
                    <a:alpha val="43137"/>
                  </a:srgbClr>
                </a:outerShdw>
              </a:effectLst>
              <a:latin typeface="Arial"/>
              <a:cs typeface="Arial"/>
            </a:endParaRPr>
          </a:p>
          <a:p>
            <a:pPr algn="ctr">
              <a:buNone/>
            </a:pPr>
            <a:endParaRPr lang="de-DE" dirty="0">
              <a:solidFill>
                <a:srgbClr val="FFFFFF"/>
              </a:solidFill>
              <a:effectLst>
                <a:outerShdw blurRad="38100" dist="38100" dir="2700000" algn="tl">
                  <a:srgbClr val="000000">
                    <a:alpha val="43137"/>
                  </a:srgbClr>
                </a:outerShdw>
              </a:effectLst>
              <a:latin typeface="Arial"/>
              <a:cs typeface="Arial"/>
            </a:endParaRPr>
          </a:p>
          <a:p>
            <a:pPr algn="ctr">
              <a:buNone/>
            </a:pPr>
            <a:endParaRPr lang="de-DE" dirty="0">
              <a:solidFill>
                <a:srgbClr val="FFFFFF"/>
              </a:solidFill>
              <a:effectLst>
                <a:outerShdw blurRad="38100" dist="38100" dir="2700000" algn="tl">
                  <a:srgbClr val="000000">
                    <a:alpha val="43137"/>
                  </a:srgbClr>
                </a:outerShdw>
              </a:effectLst>
              <a:latin typeface="Arial"/>
              <a:cs typeface="Arial"/>
            </a:endParaRPr>
          </a:p>
          <a:p>
            <a:pPr algn="ctr">
              <a:buNone/>
            </a:pPr>
            <a:endParaRPr lang="de-DE" dirty="0">
              <a:solidFill>
                <a:srgbClr val="FFFFFF"/>
              </a:solidFill>
              <a:effectLst>
                <a:outerShdw blurRad="38100" dist="38100" dir="2700000" algn="tl">
                  <a:srgbClr val="000000">
                    <a:alpha val="43137"/>
                  </a:srgbClr>
                </a:outerShdw>
              </a:effectLst>
              <a:latin typeface="Arial"/>
              <a:cs typeface="Arial"/>
            </a:endParaRPr>
          </a:p>
          <a:p>
            <a:pPr algn="ctr">
              <a:lnSpc>
                <a:spcPct val="150000"/>
              </a:lnSpc>
              <a:buNone/>
            </a:pPr>
            <a:r>
              <a:rPr lang="de-DE" dirty="0" err="1">
                <a:solidFill>
                  <a:srgbClr val="FFFFFF"/>
                </a:solidFill>
              </a:rPr>
              <a:t>waiting</a:t>
            </a:r>
            <a:endParaRPr lang="de-DE" dirty="0">
              <a:solidFill>
                <a:srgbClr val="FFFFFF"/>
              </a:solidFill>
            </a:endParaRPr>
          </a:p>
          <a:p>
            <a:pPr algn="ctr">
              <a:lnSpc>
                <a:spcPct val="150000"/>
              </a:lnSpc>
              <a:buNone/>
            </a:pPr>
            <a:r>
              <a:rPr lang="de-DE" dirty="0" err="1">
                <a:solidFill>
                  <a:srgbClr val="FFFFFF"/>
                </a:solidFill>
              </a:rPr>
              <a:t>Refugee</a:t>
            </a:r>
            <a:r>
              <a:rPr lang="de-DE" dirty="0">
                <a:solidFill>
                  <a:srgbClr val="FFFFFF"/>
                </a:solidFill>
              </a:rPr>
              <a:t> camp</a:t>
            </a:r>
          </a:p>
          <a:p>
            <a:pPr algn="ctr">
              <a:lnSpc>
                <a:spcPct val="150000"/>
              </a:lnSpc>
              <a:buNone/>
            </a:pPr>
            <a:r>
              <a:rPr lang="de-DE" dirty="0">
                <a:solidFill>
                  <a:srgbClr val="FFFFFF"/>
                </a:solidFill>
              </a:rPr>
              <a:t>Sexual </a:t>
            </a:r>
            <a:r>
              <a:rPr lang="de-DE" dirty="0" err="1">
                <a:solidFill>
                  <a:srgbClr val="FFFFFF"/>
                </a:solidFill>
              </a:rPr>
              <a:t>violence</a:t>
            </a:r>
            <a:endParaRPr lang="de-DE" dirty="0">
              <a:solidFill>
                <a:srgbClr val="FFFFFF"/>
              </a:solidFill>
            </a:endParaRPr>
          </a:p>
          <a:p>
            <a:pPr algn="ctr">
              <a:lnSpc>
                <a:spcPct val="150000"/>
              </a:lnSpc>
              <a:buNone/>
            </a:pPr>
            <a:r>
              <a:rPr lang="de-DE" dirty="0" err="1">
                <a:solidFill>
                  <a:srgbClr val="FFFFFF"/>
                </a:solidFill>
              </a:rPr>
              <a:t>Illness</a:t>
            </a:r>
            <a:r>
              <a:rPr lang="de-DE" dirty="0">
                <a:solidFill>
                  <a:srgbClr val="FFFFFF"/>
                </a:solidFill>
              </a:rPr>
              <a:t> </a:t>
            </a:r>
          </a:p>
        </p:txBody>
      </p:sp>
      <p:sp>
        <p:nvSpPr>
          <p:cNvPr id="7" name="Rechteck 6"/>
          <p:cNvSpPr/>
          <p:nvPr/>
        </p:nvSpPr>
        <p:spPr bwMode="auto">
          <a:xfrm>
            <a:off x="7824192" y="1556792"/>
            <a:ext cx="2615208" cy="3429000"/>
          </a:xfrm>
          <a:prstGeom prst="rect">
            <a:avLst/>
          </a:prstGeom>
          <a:solidFill>
            <a:srgbClr val="008000"/>
          </a:solidFill>
          <a:ln>
            <a:noFill/>
          </a:ln>
          <a:effectLst/>
        </p:spPr>
        <p:txBody>
          <a:bodyPr vert="horz" wrap="none" lIns="54000" tIns="54000" rIns="54000" bIns="54000" numCol="1" rtlCol="0" anchor="ctr" anchorCtr="0" compatLnSpc="1">
            <a:prstTxWarp prst="textNoShape">
              <a:avLst/>
            </a:prstTxWarp>
          </a:bodyPr>
          <a:lstStyle/>
          <a:p>
            <a:pPr algn="ctr">
              <a:buNone/>
            </a:pPr>
            <a:r>
              <a:rPr lang="de-DE" sz="2000" b="1" dirty="0">
                <a:solidFill>
                  <a:srgbClr val="FFFFFF"/>
                </a:solidFill>
                <a:effectLst>
                  <a:outerShdw blurRad="38100" dist="38100" dir="2700000" algn="tl">
                    <a:srgbClr val="000000">
                      <a:alpha val="43137"/>
                    </a:srgbClr>
                  </a:outerShdw>
                </a:effectLst>
                <a:latin typeface="Arial"/>
                <a:cs typeface="Arial"/>
              </a:rPr>
              <a:t>Post-migration</a:t>
            </a:r>
          </a:p>
          <a:p>
            <a:pPr algn="ctr">
              <a:buNone/>
            </a:pPr>
            <a:endParaRPr lang="de-DE" sz="1100" b="1" dirty="0">
              <a:solidFill>
                <a:srgbClr val="FFFFFF"/>
              </a:solidFill>
              <a:effectLst>
                <a:outerShdw blurRad="38100" dist="38100" dir="2700000" algn="tl">
                  <a:srgbClr val="000000">
                    <a:alpha val="43137"/>
                  </a:srgbClr>
                </a:outerShdw>
              </a:effectLst>
              <a:latin typeface="Arial"/>
              <a:cs typeface="Arial"/>
            </a:endParaRPr>
          </a:p>
          <a:p>
            <a:pPr algn="ctr">
              <a:lnSpc>
                <a:spcPct val="150000"/>
              </a:lnSpc>
              <a:buNone/>
            </a:pPr>
            <a:r>
              <a:rPr lang="de-DE" dirty="0">
                <a:solidFill>
                  <a:srgbClr val="FFFFFF"/>
                </a:solidFill>
              </a:rPr>
              <a:t>Desperation</a:t>
            </a:r>
          </a:p>
          <a:p>
            <a:pPr algn="ctr">
              <a:lnSpc>
                <a:spcPct val="150000"/>
              </a:lnSpc>
              <a:buNone/>
            </a:pPr>
            <a:r>
              <a:rPr lang="de-DE" dirty="0" err="1">
                <a:solidFill>
                  <a:srgbClr val="FFFFFF"/>
                </a:solidFill>
              </a:rPr>
              <a:t>Desorientation</a:t>
            </a:r>
            <a:endParaRPr lang="de-DE" dirty="0">
              <a:solidFill>
                <a:srgbClr val="FFFFFF"/>
              </a:solidFill>
            </a:endParaRPr>
          </a:p>
          <a:p>
            <a:pPr algn="ctr">
              <a:lnSpc>
                <a:spcPct val="150000"/>
              </a:lnSpc>
              <a:buNone/>
            </a:pPr>
            <a:r>
              <a:rPr lang="de-DE" dirty="0">
                <a:solidFill>
                  <a:srgbClr val="FFFFFF"/>
                </a:solidFill>
              </a:rPr>
              <a:t>Post-migration </a:t>
            </a:r>
            <a:r>
              <a:rPr lang="de-DE" dirty="0" err="1">
                <a:solidFill>
                  <a:srgbClr val="FFFFFF"/>
                </a:solidFill>
              </a:rPr>
              <a:t>stressors</a:t>
            </a:r>
            <a:r>
              <a:rPr lang="de-DE" dirty="0">
                <a:solidFill>
                  <a:srgbClr val="FFFFFF"/>
                </a:solidFill>
              </a:rPr>
              <a:t>:</a:t>
            </a:r>
          </a:p>
          <a:p>
            <a:pPr algn="ctr">
              <a:lnSpc>
                <a:spcPct val="150000"/>
              </a:lnSpc>
              <a:buNone/>
            </a:pPr>
            <a:r>
              <a:rPr lang="de-DE" sz="1600" dirty="0" err="1">
                <a:solidFill>
                  <a:srgbClr val="FFFFFF"/>
                </a:solidFill>
              </a:rPr>
              <a:t>Insecurity</a:t>
            </a:r>
            <a:endParaRPr lang="de-DE" sz="1600" dirty="0">
              <a:solidFill>
                <a:srgbClr val="FFFFFF"/>
              </a:solidFill>
            </a:endParaRPr>
          </a:p>
          <a:p>
            <a:pPr algn="ctr">
              <a:lnSpc>
                <a:spcPct val="150000"/>
              </a:lnSpc>
              <a:buNone/>
            </a:pPr>
            <a:r>
              <a:rPr lang="de-DE" sz="1600" dirty="0">
                <a:solidFill>
                  <a:srgbClr val="FFFFFF"/>
                </a:solidFill>
              </a:rPr>
              <a:t>Living </a:t>
            </a:r>
            <a:r>
              <a:rPr lang="de-DE" sz="1600" dirty="0" err="1">
                <a:solidFill>
                  <a:srgbClr val="FFFFFF"/>
                </a:solidFill>
              </a:rPr>
              <a:t>conditions</a:t>
            </a:r>
            <a:r>
              <a:rPr lang="de-DE" sz="1600" dirty="0">
                <a:solidFill>
                  <a:srgbClr val="FFFFFF"/>
                </a:solidFill>
              </a:rPr>
              <a:t>, </a:t>
            </a:r>
            <a:r>
              <a:rPr lang="de-DE" sz="1600" dirty="0" err="1">
                <a:solidFill>
                  <a:srgbClr val="FFFFFF"/>
                </a:solidFill>
              </a:rPr>
              <a:t>isolation</a:t>
            </a:r>
            <a:r>
              <a:rPr lang="de-DE" sz="1600" dirty="0">
                <a:solidFill>
                  <a:srgbClr val="FFFFFF"/>
                </a:solidFill>
              </a:rPr>
              <a:t>,</a:t>
            </a:r>
          </a:p>
          <a:p>
            <a:pPr algn="ctr">
              <a:lnSpc>
                <a:spcPct val="150000"/>
              </a:lnSpc>
              <a:buNone/>
            </a:pPr>
            <a:r>
              <a:rPr lang="de-DE" sz="1600" dirty="0" err="1">
                <a:solidFill>
                  <a:srgbClr val="FFFFFF"/>
                </a:solidFill>
              </a:rPr>
              <a:t>Chronicity</a:t>
            </a:r>
            <a:endParaRPr lang="de-DE" sz="1600" dirty="0">
              <a:solidFill>
                <a:srgbClr val="FFFFFF"/>
              </a:solidFill>
            </a:endParaRPr>
          </a:p>
          <a:p>
            <a:pPr algn="ctr">
              <a:lnSpc>
                <a:spcPct val="150000"/>
              </a:lnSpc>
              <a:buNone/>
            </a:pPr>
            <a:r>
              <a:rPr lang="de-DE" sz="1600" dirty="0">
                <a:solidFill>
                  <a:srgbClr val="FFFFFF"/>
                </a:solidFill>
              </a:rPr>
              <a:t>„</a:t>
            </a:r>
            <a:r>
              <a:rPr lang="de-DE" sz="1600" dirty="0" err="1">
                <a:solidFill>
                  <a:srgbClr val="FFFFFF"/>
                </a:solidFill>
              </a:rPr>
              <a:t>Asulum</a:t>
            </a:r>
            <a:r>
              <a:rPr lang="de-DE" sz="1600" dirty="0">
                <a:solidFill>
                  <a:srgbClr val="FFFFFF"/>
                </a:solidFill>
              </a:rPr>
              <a:t> </a:t>
            </a:r>
            <a:r>
              <a:rPr lang="de-DE" sz="1600" dirty="0" err="1">
                <a:solidFill>
                  <a:srgbClr val="FFFFFF"/>
                </a:solidFill>
              </a:rPr>
              <a:t>procedures</a:t>
            </a:r>
            <a:r>
              <a:rPr lang="de-DE" sz="1600" dirty="0">
                <a:solidFill>
                  <a:srgbClr val="FFFFFF"/>
                </a:solidFill>
                <a:effectLst>
                  <a:outerShdw blurRad="38100" dist="38100" dir="2700000" algn="tl">
                    <a:srgbClr val="000000">
                      <a:alpha val="43137"/>
                    </a:srgbClr>
                  </a:outerShdw>
                </a:effectLst>
                <a:latin typeface="Arial"/>
                <a:cs typeface="Arial"/>
              </a:rPr>
              <a:t>“</a:t>
            </a:r>
          </a:p>
        </p:txBody>
      </p:sp>
      <p:pic>
        <p:nvPicPr>
          <p:cNvPr id="3" name="Audio 2">
            <a:hlinkClick r:id="" action="ppaction://media"/>
            <a:extLst>
              <a:ext uri="{FF2B5EF4-FFF2-40B4-BE49-F238E27FC236}">
                <a16:creationId xmlns:a16="http://schemas.microsoft.com/office/drawing/2014/main" id="{256D9F17-9E43-D947-9FDC-68EA391C654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9639300" y="5829300"/>
            <a:ext cx="812800" cy="812800"/>
          </a:xfrm>
          <a:prstGeom prst="rect">
            <a:avLst/>
          </a:prstGeom>
        </p:spPr>
      </p:pic>
    </p:spTree>
    <p:custDataLst>
      <p:tags r:id="rId1"/>
    </p:custDataLst>
    <p:extLst>
      <p:ext uri="{BB962C8B-B14F-4D97-AF65-F5344CB8AC3E}">
        <p14:creationId xmlns:p14="http://schemas.microsoft.com/office/powerpoint/2010/main" val="1410952959"/>
      </p:ext>
    </p:extLst>
  </p:cSld>
  <p:clrMapOvr>
    <a:masterClrMapping/>
  </p:clrMapOvr>
  <mc:AlternateContent xmlns:mc="http://schemas.openxmlformats.org/markup-compatibility/2006" xmlns:p14="http://schemas.microsoft.com/office/powerpoint/2010/main">
    <mc:Choice Requires="p14">
      <p:transition spd="slow" p14:dur="2000" advClick="0" advTm="75749"/>
    </mc:Choice>
    <mc:Fallback xmlns="">
      <p:transition spd="slow" advClick="0" advTm="757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p:cNvSpPr>
            <a:spLocks noGrp="1"/>
          </p:cNvSpPr>
          <p:nvPr>
            <p:ph type="title"/>
          </p:nvPr>
        </p:nvSpPr>
        <p:spPr/>
        <p:txBody>
          <a:bodyPr/>
          <a:lstStyle/>
          <a:p>
            <a:r>
              <a:rPr lang="de-CH" sz="2100" dirty="0"/>
              <a:t>Modell </a:t>
            </a:r>
            <a:r>
              <a:rPr lang="de-CH" sz="2100" dirty="0" err="1"/>
              <a:t>Refugee</a:t>
            </a:r>
            <a:r>
              <a:rPr lang="de-CH" sz="2100" dirty="0"/>
              <a:t> Mental </a:t>
            </a:r>
            <a:r>
              <a:rPr lang="de-CH" sz="2100" dirty="0" err="1"/>
              <a:t>Health</a:t>
            </a:r>
            <a:r>
              <a:rPr lang="de-CH" sz="2100" dirty="0"/>
              <a:t>: </a:t>
            </a:r>
            <a:r>
              <a:rPr lang="de-CH" sz="2100" i="1" dirty="0"/>
              <a:t>„Lost in Circulus </a:t>
            </a:r>
            <a:r>
              <a:rPr lang="de-CH" sz="2100" i="1" dirty="0" err="1"/>
              <a:t>Viciosus</a:t>
            </a:r>
            <a:r>
              <a:rPr lang="de-CH" sz="2100" i="1" dirty="0"/>
              <a:t>“</a:t>
            </a:r>
          </a:p>
        </p:txBody>
      </p:sp>
      <p:sp>
        <p:nvSpPr>
          <p:cNvPr id="16" name="Legende mit Pfeil nach unten 15"/>
          <p:cNvSpPr/>
          <p:nvPr/>
        </p:nvSpPr>
        <p:spPr bwMode="auto">
          <a:xfrm>
            <a:off x="1919537" y="2038017"/>
            <a:ext cx="2686636" cy="1016335"/>
          </a:xfrm>
          <a:prstGeom prst="downArrowCallout">
            <a:avLst/>
          </a:prstGeom>
          <a:solidFill>
            <a:srgbClr val="FFCC00">
              <a:alpha val="74902"/>
            </a:srgbClr>
          </a:solidFill>
          <a:ln w="3175">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ts val="450"/>
              </a:spcBef>
              <a:spcAft>
                <a:spcPts val="450"/>
              </a:spcAft>
              <a:defRPr/>
            </a:pPr>
            <a:r>
              <a:rPr lang="de-CH" dirty="0">
                <a:solidFill>
                  <a:prstClr val="black"/>
                </a:solidFill>
                <a:latin typeface="Arial" charset="0"/>
              </a:rPr>
              <a:t> Post-</a:t>
            </a:r>
            <a:r>
              <a:rPr lang="de-CH" dirty="0" err="1">
                <a:solidFill>
                  <a:prstClr val="black"/>
                </a:solidFill>
                <a:latin typeface="Arial" charset="0"/>
              </a:rPr>
              <a:t>traumatic</a:t>
            </a:r>
            <a:r>
              <a:rPr lang="de-CH" dirty="0">
                <a:solidFill>
                  <a:prstClr val="black"/>
                </a:solidFill>
                <a:latin typeface="Arial" charset="0"/>
              </a:rPr>
              <a:t> Stress </a:t>
            </a:r>
            <a:endParaRPr lang="de-CH" baseline="-14000" dirty="0">
              <a:solidFill>
                <a:prstClr val="black"/>
              </a:solidFill>
              <a:latin typeface="Arial" charset="0"/>
            </a:endParaRPr>
          </a:p>
        </p:txBody>
      </p:sp>
      <p:sp>
        <p:nvSpPr>
          <p:cNvPr id="17" name="Legende mit Pfeil nach unten 16"/>
          <p:cNvSpPr/>
          <p:nvPr/>
        </p:nvSpPr>
        <p:spPr bwMode="auto">
          <a:xfrm>
            <a:off x="4832950" y="2038016"/>
            <a:ext cx="2723114" cy="1016334"/>
          </a:xfrm>
          <a:prstGeom prst="downArrowCallout">
            <a:avLst/>
          </a:prstGeom>
          <a:solidFill>
            <a:srgbClr val="FFFF00">
              <a:alpha val="75000"/>
            </a:srgbClr>
          </a:solidFill>
          <a:ln w="3175">
            <a:solidFill>
              <a:srgbClr val="FFC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ts val="450"/>
              </a:spcBef>
              <a:spcAft>
                <a:spcPts val="450"/>
              </a:spcAft>
              <a:defRPr/>
            </a:pPr>
            <a:r>
              <a:rPr lang="de-CH" dirty="0">
                <a:solidFill>
                  <a:prstClr val="black"/>
                </a:solidFill>
                <a:latin typeface="Arial" charset="0"/>
              </a:rPr>
              <a:t>Post-</a:t>
            </a:r>
            <a:r>
              <a:rPr lang="de-CH" dirty="0" err="1">
                <a:solidFill>
                  <a:prstClr val="black"/>
                </a:solidFill>
                <a:latin typeface="Arial" charset="0"/>
              </a:rPr>
              <a:t>migratory</a:t>
            </a:r>
            <a:r>
              <a:rPr lang="de-CH" dirty="0">
                <a:solidFill>
                  <a:prstClr val="black"/>
                </a:solidFill>
                <a:latin typeface="Arial" charset="0"/>
              </a:rPr>
              <a:t> Stress</a:t>
            </a:r>
          </a:p>
        </p:txBody>
      </p:sp>
      <p:sp>
        <p:nvSpPr>
          <p:cNvPr id="18" name="Legende mit Pfeil nach unten 17"/>
          <p:cNvSpPr/>
          <p:nvPr/>
        </p:nvSpPr>
        <p:spPr bwMode="auto">
          <a:xfrm>
            <a:off x="2510707" y="3242470"/>
            <a:ext cx="4267200" cy="949325"/>
          </a:xfrm>
          <a:prstGeom prst="downArrowCallout">
            <a:avLst/>
          </a:prstGeom>
          <a:solidFill>
            <a:srgbClr val="FF6600">
              <a:alpha val="74902"/>
            </a:srgbClr>
          </a:solidFill>
          <a:ln>
            <a:solidFill>
              <a:srgbClr val="FF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vert="horz" wrap="none" lIns="68580" tIns="34290" rIns="68580" bIns="34290" numCol="1" rtlCol="0" anchor="ctr" anchorCtr="0" compatLnSpc="1">
            <a:prstTxWarp prst="textNoShape">
              <a:avLst/>
            </a:prstTxWarp>
          </a:bodyPr>
          <a:lstStyle/>
          <a:p>
            <a:pPr algn="ctr" defTabSz="685800" eaLnBrk="0" fontAlgn="base" hangingPunct="0">
              <a:spcBef>
                <a:spcPct val="0"/>
              </a:spcBef>
              <a:spcAft>
                <a:spcPct val="0"/>
              </a:spcAft>
              <a:defRPr/>
            </a:pPr>
            <a:r>
              <a:rPr lang="de-CH" dirty="0" err="1">
                <a:solidFill>
                  <a:prstClr val="black"/>
                </a:solidFill>
                <a:latin typeface="Arial" charset="0"/>
              </a:rPr>
              <a:t>Psychopathology</a:t>
            </a:r>
            <a:endParaRPr lang="de-CH" dirty="0">
              <a:solidFill>
                <a:prstClr val="black"/>
              </a:solidFill>
              <a:latin typeface="Arial" charset="0"/>
            </a:endParaRPr>
          </a:p>
        </p:txBody>
      </p:sp>
      <p:sp>
        <p:nvSpPr>
          <p:cNvPr id="20" name="Textfeld 19"/>
          <p:cNvSpPr txBox="1"/>
          <p:nvPr/>
        </p:nvSpPr>
        <p:spPr>
          <a:xfrm>
            <a:off x="2484250" y="4337051"/>
            <a:ext cx="4267200" cy="660182"/>
          </a:xfrm>
          <a:prstGeom prst="rect">
            <a:avLst/>
          </a:prstGeom>
          <a:solidFill>
            <a:srgbClr val="FF0000">
              <a:alpha val="74902"/>
            </a:srgbClr>
          </a:solidFill>
          <a:ln>
            <a:solidFill>
              <a:srgbClr val="C00000"/>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none" lIns="68580" tIns="34290" rIns="68580" bIns="34290" numCol="1" spcCol="0" rtlCol="0" fromWordArt="0" anchor="ctr" anchorCtr="0" forceAA="0" compatLnSpc="1">
            <a:prstTxWarp prst="textNoShape">
              <a:avLst/>
            </a:prstTxWarp>
            <a:noAutofit/>
          </a:bodyPr>
          <a:lstStyle>
            <a:defPPr>
              <a:defRPr lang="de-DE"/>
            </a:defPPr>
            <a:lvl1pPr algn="ctr" eaLnBrk="0" fontAlgn="base" hangingPunct="0">
              <a:spcBef>
                <a:spcPct val="0"/>
              </a:spcBef>
              <a:spcAft>
                <a:spcPct val="0"/>
              </a:spcAft>
              <a:defRPr u="sng">
                <a:solidFill>
                  <a:schemeClr val="hlink"/>
                </a:solidFill>
                <a:latin typeface="Arial"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685800">
              <a:defRPr/>
            </a:pPr>
            <a:r>
              <a:rPr lang="de-CH" u="none" dirty="0">
                <a:solidFill>
                  <a:prstClr val="black"/>
                </a:solidFill>
              </a:rPr>
              <a:t>Integration </a:t>
            </a:r>
            <a:r>
              <a:rPr lang="de-CH" u="none" dirty="0" err="1">
                <a:solidFill>
                  <a:prstClr val="black"/>
                </a:solidFill>
              </a:rPr>
              <a:t>difficulties</a:t>
            </a:r>
            <a:endParaRPr lang="de-CH" u="none" dirty="0">
              <a:solidFill>
                <a:prstClr val="black"/>
              </a:solidFill>
            </a:endParaRPr>
          </a:p>
        </p:txBody>
      </p:sp>
      <p:sp>
        <p:nvSpPr>
          <p:cNvPr id="2" name="Freihandform 1"/>
          <p:cNvSpPr/>
          <p:nvPr/>
        </p:nvSpPr>
        <p:spPr>
          <a:xfrm>
            <a:off x="9528518" y="3421089"/>
            <a:ext cx="2096086" cy="2036299"/>
          </a:xfrm>
          <a:custGeom>
            <a:avLst/>
            <a:gdLst>
              <a:gd name="connsiteX0" fmla="*/ 56271 w 2096086"/>
              <a:gd name="connsiteY0" fmla="*/ 1645920 h 2715065"/>
              <a:gd name="connsiteX1" fmla="*/ 56271 w 2096086"/>
              <a:gd name="connsiteY1" fmla="*/ 1645920 h 2715065"/>
              <a:gd name="connsiteX2" fmla="*/ 84406 w 2096086"/>
              <a:gd name="connsiteY2" fmla="*/ 1856936 h 2715065"/>
              <a:gd name="connsiteX3" fmla="*/ 112541 w 2096086"/>
              <a:gd name="connsiteY3" fmla="*/ 1899139 h 2715065"/>
              <a:gd name="connsiteX4" fmla="*/ 182880 w 2096086"/>
              <a:gd name="connsiteY4" fmla="*/ 2039816 h 2715065"/>
              <a:gd name="connsiteX5" fmla="*/ 295421 w 2096086"/>
              <a:gd name="connsiteY5" fmla="*/ 2349305 h 2715065"/>
              <a:gd name="connsiteX6" fmla="*/ 337625 w 2096086"/>
              <a:gd name="connsiteY6" fmla="*/ 2405576 h 2715065"/>
              <a:gd name="connsiteX7" fmla="*/ 379828 w 2096086"/>
              <a:gd name="connsiteY7" fmla="*/ 2475914 h 2715065"/>
              <a:gd name="connsiteX8" fmla="*/ 393895 w 2096086"/>
              <a:gd name="connsiteY8" fmla="*/ 2602523 h 2715065"/>
              <a:gd name="connsiteX9" fmla="*/ 422031 w 2096086"/>
              <a:gd name="connsiteY9" fmla="*/ 2630659 h 2715065"/>
              <a:gd name="connsiteX10" fmla="*/ 436098 w 2096086"/>
              <a:gd name="connsiteY10" fmla="*/ 2700997 h 2715065"/>
              <a:gd name="connsiteX11" fmla="*/ 492369 w 2096086"/>
              <a:gd name="connsiteY11" fmla="*/ 2715065 h 2715065"/>
              <a:gd name="connsiteX12" fmla="*/ 590843 w 2096086"/>
              <a:gd name="connsiteY12" fmla="*/ 2672862 h 2715065"/>
              <a:gd name="connsiteX13" fmla="*/ 731520 w 2096086"/>
              <a:gd name="connsiteY13" fmla="*/ 2588456 h 2715065"/>
              <a:gd name="connsiteX14" fmla="*/ 815926 w 2096086"/>
              <a:gd name="connsiteY14" fmla="*/ 2447779 h 2715065"/>
              <a:gd name="connsiteX15" fmla="*/ 759655 w 2096086"/>
              <a:gd name="connsiteY15" fmla="*/ 2180493 h 2715065"/>
              <a:gd name="connsiteX16" fmla="*/ 745588 w 2096086"/>
              <a:gd name="connsiteY16" fmla="*/ 2124222 h 2715065"/>
              <a:gd name="connsiteX17" fmla="*/ 675249 w 2096086"/>
              <a:gd name="connsiteY17" fmla="*/ 2039816 h 2715065"/>
              <a:gd name="connsiteX18" fmla="*/ 647114 w 2096086"/>
              <a:gd name="connsiteY18" fmla="*/ 1969477 h 2715065"/>
              <a:gd name="connsiteX19" fmla="*/ 576775 w 2096086"/>
              <a:gd name="connsiteY19" fmla="*/ 1856936 h 2715065"/>
              <a:gd name="connsiteX20" fmla="*/ 562708 w 2096086"/>
              <a:gd name="connsiteY20" fmla="*/ 1814733 h 2715065"/>
              <a:gd name="connsiteX21" fmla="*/ 337625 w 2096086"/>
              <a:gd name="connsiteY21" fmla="*/ 1800665 h 2715065"/>
              <a:gd name="connsiteX22" fmla="*/ 253218 w 2096086"/>
              <a:gd name="connsiteY22" fmla="*/ 1828800 h 2715065"/>
              <a:gd name="connsiteX23" fmla="*/ 70338 w 2096086"/>
              <a:gd name="connsiteY23" fmla="*/ 1856936 h 2715065"/>
              <a:gd name="connsiteX24" fmla="*/ 0 w 2096086"/>
              <a:gd name="connsiteY24" fmla="*/ 1899139 h 2715065"/>
              <a:gd name="connsiteX25" fmla="*/ 2096086 w 2096086"/>
              <a:gd name="connsiteY25" fmla="*/ 0 h 2715065"/>
              <a:gd name="connsiteX26" fmla="*/ 337625 w 2096086"/>
              <a:gd name="connsiteY26" fmla="*/ 1927274 h 271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096086" h="2715065">
                <a:moveTo>
                  <a:pt x="56271" y="1645920"/>
                </a:moveTo>
                <a:lnTo>
                  <a:pt x="56271" y="1645920"/>
                </a:lnTo>
                <a:cubicBezTo>
                  <a:pt x="65649" y="1716259"/>
                  <a:pt x="69013" y="1787665"/>
                  <a:pt x="84406" y="1856936"/>
                </a:cubicBezTo>
                <a:cubicBezTo>
                  <a:pt x="88074" y="1873441"/>
                  <a:pt x="105674" y="1883689"/>
                  <a:pt x="112541" y="1899139"/>
                </a:cubicBezTo>
                <a:cubicBezTo>
                  <a:pt x="177177" y="2044568"/>
                  <a:pt x="99889" y="1929160"/>
                  <a:pt x="182880" y="2039816"/>
                </a:cubicBezTo>
                <a:cubicBezTo>
                  <a:pt x="216301" y="2140079"/>
                  <a:pt x="254783" y="2258998"/>
                  <a:pt x="295421" y="2349305"/>
                </a:cubicBezTo>
                <a:cubicBezTo>
                  <a:pt x="305043" y="2370686"/>
                  <a:pt x="324619" y="2386067"/>
                  <a:pt x="337625" y="2405576"/>
                </a:cubicBezTo>
                <a:cubicBezTo>
                  <a:pt x="352792" y="2428326"/>
                  <a:pt x="365760" y="2452468"/>
                  <a:pt x="379828" y="2475914"/>
                </a:cubicBezTo>
                <a:cubicBezTo>
                  <a:pt x="384517" y="2518117"/>
                  <a:pt x="382722" y="2561557"/>
                  <a:pt x="393895" y="2602523"/>
                </a:cubicBezTo>
                <a:cubicBezTo>
                  <a:pt x="397385" y="2615319"/>
                  <a:pt x="416806" y="2618468"/>
                  <a:pt x="422031" y="2630659"/>
                </a:cubicBezTo>
                <a:cubicBezTo>
                  <a:pt x="431450" y="2652636"/>
                  <a:pt x="420791" y="2682629"/>
                  <a:pt x="436098" y="2700997"/>
                </a:cubicBezTo>
                <a:cubicBezTo>
                  <a:pt x="448475" y="2715850"/>
                  <a:pt x="473612" y="2710376"/>
                  <a:pt x="492369" y="2715065"/>
                </a:cubicBezTo>
                <a:cubicBezTo>
                  <a:pt x="525194" y="2700997"/>
                  <a:pt x="559281" y="2689571"/>
                  <a:pt x="590843" y="2672862"/>
                </a:cubicBezTo>
                <a:cubicBezTo>
                  <a:pt x="639173" y="2647275"/>
                  <a:pt x="731520" y="2588456"/>
                  <a:pt x="731520" y="2588456"/>
                </a:cubicBezTo>
                <a:cubicBezTo>
                  <a:pt x="752331" y="2560708"/>
                  <a:pt x="817260" y="2481126"/>
                  <a:pt x="815926" y="2447779"/>
                </a:cubicBezTo>
                <a:cubicBezTo>
                  <a:pt x="812287" y="2356803"/>
                  <a:pt x="778996" y="2269463"/>
                  <a:pt x="759655" y="2180493"/>
                </a:cubicBezTo>
                <a:cubicBezTo>
                  <a:pt x="755548" y="2161600"/>
                  <a:pt x="755535" y="2140801"/>
                  <a:pt x="745588" y="2124222"/>
                </a:cubicBezTo>
                <a:cubicBezTo>
                  <a:pt x="726745" y="2092817"/>
                  <a:pt x="698695" y="2067951"/>
                  <a:pt x="675249" y="2039816"/>
                </a:cubicBezTo>
                <a:cubicBezTo>
                  <a:pt x="665871" y="2016370"/>
                  <a:pt x="658407" y="1992063"/>
                  <a:pt x="647114" y="1969477"/>
                </a:cubicBezTo>
                <a:cubicBezTo>
                  <a:pt x="630146" y="1935540"/>
                  <a:pt x="599095" y="1890416"/>
                  <a:pt x="576775" y="1856936"/>
                </a:cubicBezTo>
                <a:cubicBezTo>
                  <a:pt x="572086" y="1842868"/>
                  <a:pt x="570337" y="1827448"/>
                  <a:pt x="562708" y="1814733"/>
                </a:cubicBezTo>
                <a:cubicBezTo>
                  <a:pt x="516676" y="1738012"/>
                  <a:pt x="405669" y="1795805"/>
                  <a:pt x="337625" y="1800665"/>
                </a:cubicBezTo>
                <a:cubicBezTo>
                  <a:pt x="309489" y="1810043"/>
                  <a:pt x="281990" y="1821607"/>
                  <a:pt x="253218" y="1828800"/>
                </a:cubicBezTo>
                <a:cubicBezTo>
                  <a:pt x="227191" y="1835307"/>
                  <a:pt x="91164" y="1853961"/>
                  <a:pt x="70338" y="1856936"/>
                </a:cubicBezTo>
                <a:cubicBezTo>
                  <a:pt x="21504" y="1905770"/>
                  <a:pt x="48030" y="1899139"/>
                  <a:pt x="0" y="1899139"/>
                </a:cubicBezTo>
                <a:lnTo>
                  <a:pt x="2096086" y="0"/>
                </a:lnTo>
                <a:lnTo>
                  <a:pt x="337625" y="1927274"/>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de-CH" sz="1350">
              <a:solidFill>
                <a:prstClr val="white"/>
              </a:solidFill>
              <a:latin typeface="Arial"/>
            </a:endParaRPr>
          </a:p>
        </p:txBody>
      </p:sp>
      <p:sp>
        <p:nvSpPr>
          <p:cNvPr id="3" name="Nach rechts gekrümmter Pfeil 2"/>
          <p:cNvSpPr/>
          <p:nvPr/>
        </p:nvSpPr>
        <p:spPr>
          <a:xfrm>
            <a:off x="4069045" y="2456893"/>
            <a:ext cx="1584176" cy="2214247"/>
          </a:xfrm>
          <a:prstGeom prst="curvedRightArrow">
            <a:avLst/>
          </a:prstGeom>
          <a:solidFill>
            <a:srgbClr val="C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de-CH" sz="1350">
              <a:solidFill>
                <a:prstClr val="black"/>
              </a:solidFill>
              <a:latin typeface="Arial"/>
            </a:endParaRPr>
          </a:p>
        </p:txBody>
      </p:sp>
      <p:pic>
        <p:nvPicPr>
          <p:cNvPr id="6" name="Grafik 5"/>
          <p:cNvPicPr>
            <a:picLocks noChangeAspect="1"/>
          </p:cNvPicPr>
          <p:nvPr/>
        </p:nvPicPr>
        <p:blipFill>
          <a:blip r:embed="rId6"/>
          <a:stretch>
            <a:fillRect/>
          </a:stretch>
        </p:blipFill>
        <p:spPr>
          <a:xfrm rot="10800000">
            <a:off x="6199918" y="2463247"/>
            <a:ext cx="1603387" cy="2203895"/>
          </a:xfrm>
          <a:prstGeom prst="rect">
            <a:avLst/>
          </a:prstGeom>
        </p:spPr>
      </p:pic>
      <p:pic>
        <p:nvPicPr>
          <p:cNvPr id="4" name="Audio 3">
            <a:hlinkClick r:id="" action="ppaction://media"/>
            <a:extLst>
              <a:ext uri="{FF2B5EF4-FFF2-40B4-BE49-F238E27FC236}">
                <a16:creationId xmlns:a16="http://schemas.microsoft.com/office/drawing/2014/main" id="{8DA3B23E-6180-B24D-9E6E-5A091A1F09AC}"/>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639300" y="5829300"/>
            <a:ext cx="812800" cy="812800"/>
          </a:xfrm>
          <a:prstGeom prst="rect">
            <a:avLst/>
          </a:prstGeom>
        </p:spPr>
      </p:pic>
    </p:spTree>
    <p:custDataLst>
      <p:tags r:id="rId1"/>
    </p:custDataLst>
    <p:extLst>
      <p:ext uri="{BB962C8B-B14F-4D97-AF65-F5344CB8AC3E}">
        <p14:creationId xmlns:p14="http://schemas.microsoft.com/office/powerpoint/2010/main" val="1725983715"/>
      </p:ext>
    </p:extLst>
  </p:cSld>
  <p:clrMapOvr>
    <a:masterClrMapping/>
  </p:clrMapOvr>
  <mc:AlternateContent xmlns:mc="http://schemas.openxmlformats.org/markup-compatibility/2006" xmlns:p14="http://schemas.microsoft.com/office/powerpoint/2010/main">
    <mc:Choice Requires="p14">
      <p:transition spd="slow" p14:dur="2000" advClick="0" advTm="125565"/>
    </mc:Choice>
    <mc:Fallback xmlns="">
      <p:transition spd="slow" advClick="0" advTm="1255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4"/>
                </p:tgtEl>
              </p:cMediaNode>
            </p:audio>
          </p:childTnLst>
        </p:cTn>
      </p:par>
    </p:tnLst>
    <p:bldLst>
      <p:bldP spid="16" grpId="0" animBg="1"/>
      <p:bldP spid="17" grpId="0" animBg="1"/>
      <p:bldP spid="18" grpId="0" animBg="1"/>
      <p:bldP spid="20" grpId="0" animBg="1"/>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F3F73-C22F-8E45-BDDB-8D93FD2B0B2F}"/>
              </a:ext>
            </a:extLst>
          </p:cNvPr>
          <p:cNvSpPr>
            <a:spLocks noGrp="1"/>
          </p:cNvSpPr>
          <p:nvPr>
            <p:ph type="title"/>
          </p:nvPr>
        </p:nvSpPr>
        <p:spPr>
          <a:xfrm>
            <a:off x="1768633" y="365126"/>
            <a:ext cx="8082643" cy="840230"/>
          </a:xfrm>
        </p:spPr>
        <p:txBody>
          <a:bodyPr>
            <a:normAutofit fontScale="90000"/>
          </a:bodyPr>
          <a:lstStyle/>
          <a:p>
            <a:r>
              <a:rPr lang="fr-CH" sz="2800" dirty="0" err="1">
                <a:solidFill>
                  <a:srgbClr val="0070C0"/>
                </a:solidFill>
              </a:rPr>
              <a:t>Refugee</a:t>
            </a:r>
            <a:r>
              <a:rPr lang="fr-CH" sz="2800" dirty="0">
                <a:solidFill>
                  <a:srgbClr val="0070C0"/>
                </a:solidFill>
              </a:rPr>
              <a:t> Camp «</a:t>
            </a:r>
            <a:r>
              <a:rPr lang="fr-CH" sz="2800" dirty="0" err="1">
                <a:solidFill>
                  <a:srgbClr val="0070C0"/>
                </a:solidFill>
              </a:rPr>
              <a:t>Zaatari</a:t>
            </a:r>
            <a:r>
              <a:rPr lang="fr-CH" sz="2800" dirty="0">
                <a:solidFill>
                  <a:srgbClr val="0070C0"/>
                </a:solidFill>
              </a:rPr>
              <a:t>» (Jordan)</a:t>
            </a:r>
            <a:br>
              <a:rPr lang="fr-CH" sz="2800" dirty="0">
                <a:solidFill>
                  <a:srgbClr val="0070C0"/>
                </a:solidFill>
              </a:rPr>
            </a:br>
            <a:endParaRPr lang="en-US" dirty="0"/>
          </a:p>
        </p:txBody>
      </p:sp>
      <p:sp>
        <p:nvSpPr>
          <p:cNvPr id="8" name="Titel 1">
            <a:extLst>
              <a:ext uri="{FF2B5EF4-FFF2-40B4-BE49-F238E27FC236}">
                <a16:creationId xmlns:a16="http://schemas.microsoft.com/office/drawing/2014/main" id="{24F458AA-2DF8-724F-848A-EF6159B90BC9}"/>
              </a:ext>
            </a:extLst>
          </p:cNvPr>
          <p:cNvSpPr txBox="1">
            <a:spLocks/>
          </p:cNvSpPr>
          <p:nvPr/>
        </p:nvSpPr>
        <p:spPr>
          <a:xfrm>
            <a:off x="1741488" y="163513"/>
            <a:ext cx="8712200" cy="673100"/>
          </a:xfrm>
          <a:prstGeom prst="rect">
            <a:avLst/>
          </a:prstGeom>
        </p:spPr>
        <p:txBody>
          <a:bodyPr vert="horz" wrap="square" lIns="91440" tIns="45720" rIns="91440" bIns="45720" rtlCol="0" anchor="t" anchorCtr="0">
            <a:normAutofit/>
          </a:bodyPr>
          <a:lstStyle>
            <a:lvl1pPr algn="l" defTabSz="685800" rtl="0" eaLnBrk="1" latinLnBrk="0" hangingPunct="1">
              <a:lnSpc>
                <a:spcPct val="90000"/>
              </a:lnSpc>
              <a:spcBef>
                <a:spcPct val="0"/>
              </a:spcBef>
              <a:buNone/>
              <a:defRPr lang="en-GB" sz="2600" b="1" kern="1200">
                <a:solidFill>
                  <a:schemeClr val="tx2"/>
                </a:solidFill>
                <a:latin typeface="+mj-lt"/>
                <a:ea typeface="+mj-ea"/>
                <a:cs typeface="+mj-cs"/>
              </a:defRPr>
            </a:lvl1pPr>
          </a:lstStyle>
          <a:p>
            <a:pPr algn="ctr">
              <a:defRPr/>
            </a:pPr>
            <a:endParaRPr lang="fr-CH" sz="2200" dirty="0">
              <a:solidFill>
                <a:srgbClr val="0070C0"/>
              </a:solidFill>
              <a:ea typeface="+mn-ea"/>
              <a:cs typeface="+mn-cs"/>
            </a:endParaRPr>
          </a:p>
        </p:txBody>
      </p:sp>
      <p:pic>
        <p:nvPicPr>
          <p:cNvPr id="9" name="Picture 7">
            <a:extLst>
              <a:ext uri="{FF2B5EF4-FFF2-40B4-BE49-F238E27FC236}">
                <a16:creationId xmlns:a16="http://schemas.microsoft.com/office/drawing/2014/main" id="{4541040B-DC00-FC49-81C2-4C1A5F8777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4896" y="967404"/>
            <a:ext cx="8522208" cy="5225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8">
            <a:extLst>
              <a:ext uri="{FF2B5EF4-FFF2-40B4-BE49-F238E27FC236}">
                <a16:creationId xmlns:a16="http://schemas.microsoft.com/office/drawing/2014/main" id="{62E66A43-3CAA-4A42-A242-3D790C3095C7}"/>
              </a:ext>
            </a:extLst>
          </p:cNvPr>
          <p:cNvSpPr>
            <a:spLocks noChangeArrowheads="1"/>
          </p:cNvSpPr>
          <p:nvPr/>
        </p:nvSpPr>
        <p:spPr bwMode="auto">
          <a:xfrm>
            <a:off x="5029519" y="6250813"/>
            <a:ext cx="7902575" cy="215900"/>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en-US" altLang="en-US" sz="800" dirty="0">
                <a:solidFill>
                  <a:schemeClr val="tx1">
                    <a:lumMod val="75000"/>
                    <a:lumOff val="25000"/>
                  </a:schemeClr>
                </a:solidFill>
              </a:rPr>
              <a:t>https://</a:t>
            </a:r>
            <a:r>
              <a:rPr lang="en-US" altLang="en-US" sz="800" dirty="0" err="1">
                <a:solidFill>
                  <a:schemeClr val="tx1">
                    <a:lumMod val="75000"/>
                    <a:lumOff val="25000"/>
                  </a:schemeClr>
                </a:solidFill>
              </a:rPr>
              <a:t>en.wikipedia.org</a:t>
            </a:r>
            <a:r>
              <a:rPr lang="en-US" altLang="en-US" sz="800" dirty="0">
                <a:solidFill>
                  <a:schemeClr val="tx1">
                    <a:lumMod val="75000"/>
                    <a:lumOff val="25000"/>
                  </a:schemeClr>
                </a:solidFill>
              </a:rPr>
              <a:t>/wiki/</a:t>
            </a:r>
            <a:r>
              <a:rPr lang="en-US" altLang="en-US" sz="800" dirty="0" err="1">
                <a:solidFill>
                  <a:schemeClr val="tx1">
                    <a:lumMod val="75000"/>
                    <a:lumOff val="25000"/>
                  </a:schemeClr>
                </a:solidFill>
              </a:rPr>
              <a:t>Zaatari_refugee_camp</a:t>
            </a:r>
            <a:r>
              <a:rPr lang="en-US" altLang="en-US" sz="800" dirty="0">
                <a:solidFill>
                  <a:schemeClr val="tx1">
                    <a:lumMod val="75000"/>
                    <a:lumOff val="25000"/>
                  </a:schemeClr>
                </a:solidFill>
              </a:rPr>
              <a:t>#/media/</a:t>
            </a:r>
            <a:r>
              <a:rPr lang="en-US" altLang="en-US" sz="800" dirty="0" err="1">
                <a:solidFill>
                  <a:schemeClr val="tx1">
                    <a:lumMod val="75000"/>
                    <a:lumOff val="25000"/>
                  </a:schemeClr>
                </a:solidFill>
              </a:rPr>
              <a:t>File:An_Aerial_View_of_the_Za'atri_Refugee_Camp.jpg</a:t>
            </a:r>
            <a:endParaRPr lang="en-US" altLang="en-US" sz="800" dirty="0">
              <a:solidFill>
                <a:schemeClr val="tx1">
                  <a:lumMod val="75000"/>
                  <a:lumOff val="25000"/>
                </a:schemeClr>
              </a:solidFill>
            </a:endParaRPr>
          </a:p>
        </p:txBody>
      </p:sp>
      <p:pic>
        <p:nvPicPr>
          <p:cNvPr id="3" name="Audio 2">
            <a:hlinkClick r:id="" action="ppaction://media"/>
            <a:extLst>
              <a:ext uri="{FF2B5EF4-FFF2-40B4-BE49-F238E27FC236}">
                <a16:creationId xmlns:a16="http://schemas.microsoft.com/office/drawing/2014/main" id="{3C1D077F-2893-874E-974E-C59513C31A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639300" y="5829300"/>
            <a:ext cx="812800" cy="812800"/>
          </a:xfrm>
          <a:prstGeom prst="rect">
            <a:avLst/>
          </a:prstGeom>
        </p:spPr>
      </p:pic>
    </p:spTree>
    <p:extLst>
      <p:ext uri="{BB962C8B-B14F-4D97-AF65-F5344CB8AC3E}">
        <p14:creationId xmlns:p14="http://schemas.microsoft.com/office/powerpoint/2010/main" val="3361107946"/>
      </p:ext>
    </p:extLst>
  </p:cSld>
  <p:clrMapOvr>
    <a:masterClrMapping/>
  </p:clrMapOvr>
  <mc:AlternateContent xmlns:mc="http://schemas.openxmlformats.org/markup-compatibility/2006" xmlns:p14="http://schemas.microsoft.com/office/powerpoint/2010/main">
    <mc:Choice Requires="p14">
      <p:transition spd="slow" p14:dur="2000" advClick="0" advTm="45321"/>
    </mc:Choice>
    <mc:Fallback xmlns="">
      <p:transition spd="slow" advClick="0" advTm="453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D9A5760-26A0-4C30-92D9-E4973BF41389}"/>
              </a:ext>
            </a:extLst>
          </p:cNvPr>
          <p:cNvSpPr>
            <a:spLocks noGrp="1"/>
          </p:cNvSpPr>
          <p:nvPr>
            <p:ph type="body" sz="quarter" idx="23"/>
          </p:nvPr>
        </p:nvSpPr>
        <p:spPr/>
        <p:txBody>
          <a:bodyPr>
            <a:normAutofit/>
          </a:bodyPr>
          <a:lstStyle/>
          <a:p>
            <a:pPr>
              <a:spcBef>
                <a:spcPts val="0"/>
              </a:spcBef>
            </a:pPr>
            <a:r>
              <a:rPr lang="de-DE" sz="1800" dirty="0" err="1"/>
              <a:t>User‘s</a:t>
            </a:r>
            <a:r>
              <a:rPr lang="de-DE" sz="1800" dirty="0"/>
              <a:t> </a:t>
            </a:r>
            <a:r>
              <a:rPr lang="de-DE" sz="1800" dirty="0" err="1"/>
              <a:t>manual</a:t>
            </a:r>
            <a:r>
              <a:rPr lang="de-DE" sz="1800" dirty="0"/>
              <a:t> </a:t>
            </a:r>
            <a:r>
              <a:rPr lang="de-DE" sz="1800" dirty="0" err="1"/>
              <a:t>for</a:t>
            </a:r>
            <a:r>
              <a:rPr lang="de-DE" sz="1800" dirty="0"/>
              <a:t> design, </a:t>
            </a:r>
            <a:r>
              <a:rPr lang="de-DE" sz="1800" dirty="0" err="1"/>
              <a:t>implementation</a:t>
            </a:r>
            <a:r>
              <a:rPr lang="de-DE" sz="1800" dirty="0"/>
              <a:t>, </a:t>
            </a:r>
            <a:r>
              <a:rPr lang="de-DE" sz="1800" dirty="0" err="1"/>
              <a:t>monitoring</a:t>
            </a:r>
            <a:r>
              <a:rPr lang="de-DE" sz="1800" dirty="0"/>
              <a:t> and </a:t>
            </a:r>
            <a:r>
              <a:rPr lang="de-DE" sz="1800" dirty="0" err="1"/>
              <a:t>evaluation</a:t>
            </a:r>
            <a:r>
              <a:rPr lang="de-DE" sz="1800" dirty="0"/>
              <a:t> </a:t>
            </a:r>
            <a:r>
              <a:rPr lang="de-DE" sz="1800" dirty="0" err="1"/>
              <a:t>of</a:t>
            </a:r>
            <a:r>
              <a:rPr lang="de-DE" sz="1800" dirty="0"/>
              <a:t> mental </a:t>
            </a:r>
            <a:r>
              <a:rPr lang="de-DE" sz="1800" dirty="0" err="1"/>
              <a:t>health</a:t>
            </a:r>
            <a:r>
              <a:rPr lang="de-DE" sz="1800" dirty="0"/>
              <a:t> and </a:t>
            </a:r>
            <a:r>
              <a:rPr lang="de-DE" sz="1800" dirty="0" err="1"/>
              <a:t>psychosocial</a:t>
            </a:r>
            <a:r>
              <a:rPr lang="de-DE" sz="1800" dirty="0"/>
              <a:t> </a:t>
            </a:r>
            <a:r>
              <a:rPr lang="de-DE" sz="1800" dirty="0" err="1"/>
              <a:t>assistance</a:t>
            </a:r>
            <a:r>
              <a:rPr lang="de-DE" sz="1800" dirty="0"/>
              <a:t> </a:t>
            </a:r>
            <a:r>
              <a:rPr lang="de-DE" sz="1800" dirty="0" err="1"/>
              <a:t>programs</a:t>
            </a:r>
            <a:r>
              <a:rPr lang="de-DE" sz="1800" dirty="0"/>
              <a:t> </a:t>
            </a:r>
            <a:r>
              <a:rPr lang="de-DE" sz="1800" dirty="0" err="1"/>
              <a:t>for</a:t>
            </a:r>
            <a:r>
              <a:rPr lang="de-DE" sz="1800" dirty="0"/>
              <a:t> </a:t>
            </a:r>
            <a:r>
              <a:rPr lang="de-DE" sz="1800" dirty="0" err="1"/>
              <a:t>trauma-affected</a:t>
            </a:r>
            <a:r>
              <a:rPr lang="de-DE" sz="1800" dirty="0"/>
              <a:t> </a:t>
            </a:r>
            <a:r>
              <a:rPr lang="de-DE" sz="1800" dirty="0" err="1"/>
              <a:t>populations</a:t>
            </a:r>
            <a:endParaRPr lang="de-DE" sz="1800" dirty="0"/>
          </a:p>
          <a:p>
            <a:pPr>
              <a:spcBef>
                <a:spcPts val="0"/>
              </a:spcBef>
            </a:pPr>
            <a:endParaRPr lang="de-DE" sz="1700" dirty="0"/>
          </a:p>
        </p:txBody>
      </p:sp>
      <p:sp>
        <p:nvSpPr>
          <p:cNvPr id="5" name="Titel 4">
            <a:extLst>
              <a:ext uri="{FF2B5EF4-FFF2-40B4-BE49-F238E27FC236}">
                <a16:creationId xmlns:a16="http://schemas.microsoft.com/office/drawing/2014/main" id="{41A0124F-CCF0-4052-BE1F-56B676806053}"/>
              </a:ext>
            </a:extLst>
          </p:cNvPr>
          <p:cNvSpPr>
            <a:spLocks noGrp="1"/>
          </p:cNvSpPr>
          <p:nvPr>
            <p:ph type="title"/>
          </p:nvPr>
        </p:nvSpPr>
        <p:spPr/>
        <p:txBody>
          <a:bodyPr/>
          <a:lstStyle/>
          <a:p>
            <a:r>
              <a:rPr lang="de-CH" dirty="0"/>
              <a:t>THE DIME MANUAL </a:t>
            </a:r>
            <a:r>
              <a:rPr lang="de-CH" sz="1100" dirty="0"/>
              <a:t>(</a:t>
            </a:r>
            <a:r>
              <a:rPr lang="en-US" sz="1100" dirty="0">
                <a:latin typeface="Arial" charset="0"/>
                <a:ea typeface="ＭＳ Ｐゴシック" charset="0"/>
                <a:cs typeface="Arial" charset="0"/>
              </a:rPr>
              <a:t>Applied Mental Health Research Group, 2013)</a:t>
            </a:r>
            <a:endParaRPr lang="de-CH" dirty="0"/>
          </a:p>
        </p:txBody>
      </p:sp>
      <p:graphicFrame>
        <p:nvGraphicFramePr>
          <p:cNvPr id="6" name="Diagramm 5">
            <a:extLst>
              <a:ext uri="{FF2B5EF4-FFF2-40B4-BE49-F238E27FC236}">
                <a16:creationId xmlns:a16="http://schemas.microsoft.com/office/drawing/2014/main" id="{A67371F5-6CFE-408D-9067-2CD5382747FE}"/>
              </a:ext>
            </a:extLst>
          </p:cNvPr>
          <p:cNvGraphicFramePr/>
          <p:nvPr>
            <p:extLst/>
          </p:nvPr>
        </p:nvGraphicFramePr>
        <p:xfrm>
          <a:off x="1524001" y="3429352"/>
          <a:ext cx="9144000" cy="129579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 name="Audio 2">
            <a:hlinkClick r:id="" action="ppaction://media"/>
            <a:extLst>
              <a:ext uri="{FF2B5EF4-FFF2-40B4-BE49-F238E27FC236}">
                <a16:creationId xmlns:a16="http://schemas.microsoft.com/office/drawing/2014/main" id="{7DB16ABC-58D1-684F-B7C6-99CA019BAE4E}"/>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9639300" y="5829300"/>
            <a:ext cx="812800" cy="812800"/>
          </a:xfrm>
          <a:prstGeom prst="rect">
            <a:avLst/>
          </a:prstGeom>
        </p:spPr>
      </p:pic>
    </p:spTree>
    <p:custDataLst>
      <p:tags r:id="rId1"/>
    </p:custDataLst>
    <p:extLst>
      <p:ext uri="{BB962C8B-B14F-4D97-AF65-F5344CB8AC3E}">
        <p14:creationId xmlns:p14="http://schemas.microsoft.com/office/powerpoint/2010/main" val="142352333"/>
      </p:ext>
    </p:extLst>
  </p:cSld>
  <p:clrMapOvr>
    <a:masterClrMapping/>
  </p:clrMapOvr>
  <mc:AlternateContent xmlns:mc="http://schemas.openxmlformats.org/markup-compatibility/2006" xmlns:p14="http://schemas.microsoft.com/office/powerpoint/2010/main">
    <mc:Choice Requires="p14">
      <p:transition spd="slow" p14:dur="2000" advClick="0" advTm="47016"/>
    </mc:Choice>
    <mc:Fallback xmlns="">
      <p:transition spd="slow" advClick="0" advTm="47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3"/>
                </p:tgtEl>
              </p:cMediaNode>
            </p:audio>
          </p:childTnLst>
        </p:cTn>
      </p:par>
    </p:tnLst>
    <p:bldLst>
      <p:bldGraphic spid="6" grpId="0">
        <p:bldAsOne/>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4530251" y="3693165"/>
            <a:ext cx="3456384" cy="64807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a:latin typeface="Times New Roman" panose="02020603050405020304" pitchFamily="18" charset="0"/>
              <a:ea typeface="ＭＳ Ｐゴシック" panose="020B0600070205080204" pitchFamily="34" charset="-128"/>
            </a:endParaRPr>
          </a:p>
        </p:txBody>
      </p:sp>
      <p:sp>
        <p:nvSpPr>
          <p:cNvPr id="2" name="Down Arrow 1"/>
          <p:cNvSpPr/>
          <p:nvPr/>
        </p:nvSpPr>
        <p:spPr>
          <a:xfrm>
            <a:off x="5826395" y="3073575"/>
            <a:ext cx="576064" cy="486054"/>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Calibri"/>
            </a:endParaRPr>
          </a:p>
        </p:txBody>
      </p:sp>
      <p:sp>
        <p:nvSpPr>
          <p:cNvPr id="3" name="Title 2"/>
          <p:cNvSpPr>
            <a:spLocks noGrp="1"/>
          </p:cNvSpPr>
          <p:nvPr>
            <p:ph type="title"/>
          </p:nvPr>
        </p:nvSpPr>
        <p:spPr/>
        <p:txBody>
          <a:bodyPr/>
          <a:lstStyle/>
          <a:p>
            <a:r>
              <a:rPr lang="nl-NL" dirty="0"/>
              <a:t> </a:t>
            </a:r>
            <a:r>
              <a:rPr lang="nl-NL" b="1" dirty="0"/>
              <a:t>Adaptation </a:t>
            </a:r>
            <a:r>
              <a:rPr lang="nl-NL" b="1" dirty="0" err="1"/>
              <a:t>Process</a:t>
            </a:r>
            <a:endParaRPr lang="nl-NL" b="1" dirty="0"/>
          </a:p>
        </p:txBody>
      </p:sp>
      <p:sp>
        <p:nvSpPr>
          <p:cNvPr id="9" name="TextBox 8">
            <a:extLst>
              <a:ext uri="{FF2B5EF4-FFF2-40B4-BE49-F238E27FC236}">
                <a16:creationId xmlns:a16="http://schemas.microsoft.com/office/drawing/2014/main" id="{A6031E98-38C4-4751-98C4-558CCCFB893D}"/>
              </a:ext>
            </a:extLst>
          </p:cNvPr>
          <p:cNvSpPr txBox="1"/>
          <p:nvPr/>
        </p:nvSpPr>
        <p:spPr>
          <a:xfrm>
            <a:off x="4511824" y="3855186"/>
            <a:ext cx="3240360" cy="430887"/>
          </a:xfrm>
          <a:prstGeom prst="rect">
            <a:avLst/>
          </a:prstGeom>
          <a:solidFill>
            <a:schemeClr val="accent1">
              <a:lumMod val="20000"/>
              <a:lumOff val="80000"/>
            </a:schemeClr>
          </a:solidFill>
        </p:spPr>
        <p:txBody>
          <a:bodyPr wrap="square" rtlCol="0">
            <a:spAutoFit/>
          </a:bodyPr>
          <a:lstStyle/>
          <a:p>
            <a:r>
              <a:rPr lang="en-US" sz="2200" b="1" dirty="0">
                <a:solidFill>
                  <a:prstClr val="black"/>
                </a:solidFill>
                <a:latin typeface="Calibri"/>
              </a:rPr>
              <a:t>Adaptation Workshop</a:t>
            </a:r>
          </a:p>
        </p:txBody>
      </p:sp>
      <p:sp>
        <p:nvSpPr>
          <p:cNvPr id="8" name="Rectangle 7"/>
          <p:cNvSpPr/>
          <p:nvPr/>
        </p:nvSpPr>
        <p:spPr bwMode="auto">
          <a:xfrm>
            <a:off x="2495600" y="2209479"/>
            <a:ext cx="1440160" cy="846094"/>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a:ea typeface="ＭＳ Ｐゴシック" panose="020B0600070205080204" pitchFamily="34" charset="-128"/>
              </a:rPr>
              <a:t>Desk Review</a:t>
            </a:r>
          </a:p>
        </p:txBody>
      </p:sp>
      <p:sp>
        <p:nvSpPr>
          <p:cNvPr id="13" name="Rectangle 12"/>
          <p:cNvSpPr/>
          <p:nvPr/>
        </p:nvSpPr>
        <p:spPr bwMode="auto">
          <a:xfrm>
            <a:off x="4367808" y="2209479"/>
            <a:ext cx="1512168" cy="846094"/>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a:ea typeface="ＭＳ Ｐゴシック" panose="020B0600070205080204" pitchFamily="34" charset="-128"/>
              </a:rPr>
              <a:t>Rapid Qualitative Assessment</a:t>
            </a:r>
          </a:p>
        </p:txBody>
      </p:sp>
      <p:sp>
        <p:nvSpPr>
          <p:cNvPr id="14" name="Rectangle 13"/>
          <p:cNvSpPr/>
          <p:nvPr/>
        </p:nvSpPr>
        <p:spPr bwMode="auto">
          <a:xfrm>
            <a:off x="6312024" y="2209479"/>
            <a:ext cx="1440160" cy="846094"/>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a:ea typeface="ＭＳ Ｐゴシック" panose="020B0600070205080204" pitchFamily="34" charset="-128"/>
              </a:rPr>
              <a:t>Cognitive Interviewing</a:t>
            </a:r>
          </a:p>
        </p:txBody>
      </p:sp>
      <p:sp>
        <p:nvSpPr>
          <p:cNvPr id="15" name="Rectangle 14"/>
          <p:cNvSpPr/>
          <p:nvPr/>
        </p:nvSpPr>
        <p:spPr bwMode="auto">
          <a:xfrm>
            <a:off x="8112224" y="2209479"/>
            <a:ext cx="1584176" cy="846094"/>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r>
              <a:rPr lang="en-US" dirty="0">
                <a:ea typeface="ＭＳ Ｐゴシック" panose="020B0600070205080204" pitchFamily="34" charset="-128"/>
              </a:rPr>
              <a:t>Health Experts Read Through</a:t>
            </a:r>
          </a:p>
        </p:txBody>
      </p:sp>
      <p:sp>
        <p:nvSpPr>
          <p:cNvPr id="18" name="Rectangle 17"/>
          <p:cNvSpPr/>
          <p:nvPr/>
        </p:nvSpPr>
        <p:spPr bwMode="auto">
          <a:xfrm>
            <a:off x="4530251" y="4963785"/>
            <a:ext cx="3456384" cy="648072"/>
          </a:xfrm>
          <a:prstGeom prst="rect">
            <a:avLst/>
          </a:prstGeom>
          <a:solidFill>
            <a:schemeClr val="accent1">
              <a:lumMod val="20000"/>
              <a:lumOff val="80000"/>
            </a:schemeClr>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1400">
              <a:latin typeface="Times New Roman" panose="02020603050405020304" pitchFamily="18" charset="0"/>
              <a:ea typeface="ＭＳ Ｐゴシック" panose="020B0600070205080204" pitchFamily="34" charset="-128"/>
            </a:endParaRPr>
          </a:p>
        </p:txBody>
      </p:sp>
      <p:sp>
        <p:nvSpPr>
          <p:cNvPr id="19" name="TextBox 18">
            <a:extLst>
              <a:ext uri="{FF2B5EF4-FFF2-40B4-BE49-F238E27FC236}">
                <a16:creationId xmlns:a16="http://schemas.microsoft.com/office/drawing/2014/main" id="{A6031E98-38C4-4751-98C4-558CCCFB893D}"/>
              </a:ext>
            </a:extLst>
          </p:cNvPr>
          <p:cNvSpPr txBox="1"/>
          <p:nvPr/>
        </p:nvSpPr>
        <p:spPr>
          <a:xfrm>
            <a:off x="4511824" y="5125806"/>
            <a:ext cx="3240360" cy="430887"/>
          </a:xfrm>
          <a:prstGeom prst="rect">
            <a:avLst/>
          </a:prstGeom>
          <a:solidFill>
            <a:schemeClr val="accent1">
              <a:lumMod val="20000"/>
              <a:lumOff val="80000"/>
            </a:schemeClr>
          </a:solidFill>
        </p:spPr>
        <p:txBody>
          <a:bodyPr wrap="square" rtlCol="0">
            <a:spAutoFit/>
          </a:bodyPr>
          <a:lstStyle/>
          <a:p>
            <a:r>
              <a:rPr lang="en-US" sz="2200" b="1" dirty="0">
                <a:solidFill>
                  <a:prstClr val="black"/>
                </a:solidFill>
                <a:latin typeface="Calibri"/>
              </a:rPr>
              <a:t>Revision of Materials PM+</a:t>
            </a:r>
          </a:p>
        </p:txBody>
      </p:sp>
      <p:sp>
        <p:nvSpPr>
          <p:cNvPr id="20" name="Down Arrow 19"/>
          <p:cNvSpPr/>
          <p:nvPr/>
        </p:nvSpPr>
        <p:spPr>
          <a:xfrm>
            <a:off x="5898403" y="4423725"/>
            <a:ext cx="576064" cy="486054"/>
          </a:xfrm>
          <a:prstGeom prst="downArrow">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solidFill>
                <a:prstClr val="white"/>
              </a:solidFill>
              <a:latin typeface="Calibri"/>
            </a:endParaRPr>
          </a:p>
        </p:txBody>
      </p:sp>
      <p:pic>
        <p:nvPicPr>
          <p:cNvPr id="4" name="Audio 3">
            <a:hlinkClick r:id="" action="ppaction://media"/>
            <a:extLst>
              <a:ext uri="{FF2B5EF4-FFF2-40B4-BE49-F238E27FC236}">
                <a16:creationId xmlns:a16="http://schemas.microsoft.com/office/drawing/2014/main" id="{38D1883E-58B4-7B44-A1C3-327CD6EABCB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639300" y="5829300"/>
            <a:ext cx="812800" cy="812800"/>
          </a:xfrm>
          <a:prstGeom prst="rect">
            <a:avLst/>
          </a:prstGeom>
        </p:spPr>
      </p:pic>
    </p:spTree>
    <p:extLst>
      <p:ext uri="{BB962C8B-B14F-4D97-AF65-F5344CB8AC3E}">
        <p14:creationId xmlns:p14="http://schemas.microsoft.com/office/powerpoint/2010/main" val="955472209"/>
      </p:ext>
    </p:extLst>
  </p:cSld>
  <p:clrMapOvr>
    <a:masterClrMapping/>
  </p:clrMapOvr>
  <mc:AlternateContent xmlns:mc="http://schemas.openxmlformats.org/markup-compatibility/2006" xmlns:p14="http://schemas.microsoft.com/office/powerpoint/2010/main">
    <mc:Choice Requires="p14">
      <p:transition spd="slow" p14:dur="2000" advClick="0" advTm="34276"/>
    </mc:Choice>
    <mc:Fallback xmlns="">
      <p:transition spd="slow" advClick="0" advTm="342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123614D-A02E-4FDA-B5B2-34C6D42DD0C2}"/>
              </a:ext>
            </a:extLst>
          </p:cNvPr>
          <p:cNvSpPr>
            <a:spLocks noGrp="1"/>
          </p:cNvSpPr>
          <p:nvPr>
            <p:ph type="title"/>
          </p:nvPr>
        </p:nvSpPr>
        <p:spPr/>
        <p:txBody>
          <a:bodyPr/>
          <a:lstStyle/>
          <a:p>
            <a:r>
              <a:rPr lang="de-CH" dirty="0"/>
              <a:t>Needs Assessment: Treatment </a:t>
            </a:r>
            <a:r>
              <a:rPr lang="de-CH" dirty="0" err="1"/>
              <a:t>Barriers</a:t>
            </a:r>
            <a:r>
              <a:rPr lang="de-CH" dirty="0"/>
              <a:t> </a:t>
            </a:r>
          </a:p>
        </p:txBody>
      </p:sp>
      <p:sp>
        <p:nvSpPr>
          <p:cNvPr id="2" name="Rechteck: abgerundete Ecken 1">
            <a:extLst>
              <a:ext uri="{FF2B5EF4-FFF2-40B4-BE49-F238E27FC236}">
                <a16:creationId xmlns:a16="http://schemas.microsoft.com/office/drawing/2014/main" id="{40C621AD-FD3D-4BFA-9932-23DD7657820F}"/>
              </a:ext>
            </a:extLst>
          </p:cNvPr>
          <p:cNvSpPr/>
          <p:nvPr/>
        </p:nvSpPr>
        <p:spPr bwMode="auto">
          <a:xfrm>
            <a:off x="5015880" y="2291567"/>
            <a:ext cx="1782198" cy="75608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685800"/>
            <a:r>
              <a:rPr lang="de-CH" dirty="0" err="1">
                <a:solidFill>
                  <a:srgbClr val="000000"/>
                </a:solidFill>
                <a:latin typeface="Calibri" panose="020F0502020204030204" pitchFamily="34" charset="0"/>
              </a:rPr>
              <a:t>Structural</a:t>
            </a:r>
            <a:endParaRPr lang="de-CH" dirty="0">
              <a:solidFill>
                <a:srgbClr val="000000"/>
              </a:solidFill>
              <a:latin typeface="Calibri" panose="020F0502020204030204" pitchFamily="34" charset="0"/>
            </a:endParaRPr>
          </a:p>
          <a:p>
            <a:pPr algn="ctr" defTabSz="685800"/>
            <a:r>
              <a:rPr lang="de-CH" dirty="0" err="1">
                <a:solidFill>
                  <a:srgbClr val="000000"/>
                </a:solidFill>
                <a:latin typeface="Calibri" panose="020F0502020204030204" pitchFamily="34" charset="0"/>
              </a:rPr>
              <a:t>barriers</a:t>
            </a:r>
            <a:endParaRPr lang="de-CH" dirty="0">
              <a:solidFill>
                <a:srgbClr val="000000"/>
              </a:solidFill>
              <a:latin typeface="Calibri" panose="020F0502020204030204" pitchFamily="34" charset="0"/>
            </a:endParaRPr>
          </a:p>
        </p:txBody>
      </p:sp>
      <p:sp>
        <p:nvSpPr>
          <p:cNvPr id="8" name="Rechteck: abgerundete Ecken 7">
            <a:extLst>
              <a:ext uri="{FF2B5EF4-FFF2-40B4-BE49-F238E27FC236}">
                <a16:creationId xmlns:a16="http://schemas.microsoft.com/office/drawing/2014/main" id="{74AC315E-BD72-404B-BE82-CA01CE183FA0}"/>
              </a:ext>
            </a:extLst>
          </p:cNvPr>
          <p:cNvSpPr/>
          <p:nvPr/>
        </p:nvSpPr>
        <p:spPr bwMode="auto">
          <a:xfrm>
            <a:off x="5015880" y="4454330"/>
            <a:ext cx="1782198" cy="810877"/>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685800"/>
            <a:r>
              <a:rPr lang="de-CH" dirty="0" err="1">
                <a:solidFill>
                  <a:srgbClr val="000000"/>
                </a:solidFill>
                <a:latin typeface="Calibri" panose="020F0502020204030204" pitchFamily="34" charset="0"/>
              </a:rPr>
              <a:t>Socio-cultural</a:t>
            </a:r>
            <a:endParaRPr lang="de-CH" dirty="0">
              <a:solidFill>
                <a:srgbClr val="000000"/>
              </a:solidFill>
              <a:latin typeface="Calibri" panose="020F0502020204030204" pitchFamily="34" charset="0"/>
            </a:endParaRPr>
          </a:p>
          <a:p>
            <a:pPr algn="ctr" defTabSz="685800"/>
            <a:r>
              <a:rPr lang="de-CH" dirty="0" err="1">
                <a:solidFill>
                  <a:srgbClr val="000000"/>
                </a:solidFill>
                <a:latin typeface="Calibri" panose="020F0502020204030204" pitchFamily="34" charset="0"/>
              </a:rPr>
              <a:t>barriers</a:t>
            </a:r>
            <a:endParaRPr lang="de-CH" dirty="0">
              <a:solidFill>
                <a:srgbClr val="000000"/>
              </a:solidFill>
              <a:latin typeface="Calibri" panose="020F0502020204030204" pitchFamily="34" charset="0"/>
            </a:endParaRPr>
          </a:p>
        </p:txBody>
      </p:sp>
      <p:sp>
        <p:nvSpPr>
          <p:cNvPr id="9" name="Rechteck: abgerundete Ecken 8">
            <a:extLst>
              <a:ext uri="{FF2B5EF4-FFF2-40B4-BE49-F238E27FC236}">
                <a16:creationId xmlns:a16="http://schemas.microsoft.com/office/drawing/2014/main" id="{1514D47C-21D0-4D8D-BD3D-91A95104C3F2}"/>
              </a:ext>
            </a:extLst>
          </p:cNvPr>
          <p:cNvSpPr/>
          <p:nvPr/>
        </p:nvSpPr>
        <p:spPr bwMode="auto">
          <a:xfrm>
            <a:off x="7236938" y="3266982"/>
            <a:ext cx="2315449" cy="102611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685800"/>
            <a:r>
              <a:rPr lang="de-CH" dirty="0">
                <a:solidFill>
                  <a:srgbClr val="000000"/>
                </a:solidFill>
                <a:latin typeface="Calibri" panose="020F0502020204030204" pitchFamily="34" charset="0"/>
              </a:rPr>
              <a:t>Mental </a:t>
            </a:r>
            <a:r>
              <a:rPr lang="de-CH" dirty="0" err="1">
                <a:solidFill>
                  <a:srgbClr val="000000"/>
                </a:solidFill>
                <a:latin typeface="Calibri" panose="020F0502020204030204" pitchFamily="34" charset="0"/>
              </a:rPr>
              <a:t>health</a:t>
            </a:r>
            <a:r>
              <a:rPr lang="de-CH" dirty="0">
                <a:solidFill>
                  <a:srgbClr val="000000"/>
                </a:solidFill>
                <a:latin typeface="Calibri" panose="020F0502020204030204" pitchFamily="34" charset="0"/>
              </a:rPr>
              <a:t> care</a:t>
            </a:r>
          </a:p>
          <a:p>
            <a:pPr algn="ctr" defTabSz="685800"/>
            <a:r>
              <a:rPr lang="de-CH" dirty="0" err="1">
                <a:solidFill>
                  <a:srgbClr val="000000"/>
                </a:solidFill>
                <a:latin typeface="Calibri" panose="020F0502020204030204" pitchFamily="34" charset="0"/>
              </a:rPr>
              <a:t>utilization</a:t>
            </a:r>
            <a:endParaRPr lang="de-CH" dirty="0">
              <a:solidFill>
                <a:srgbClr val="000000"/>
              </a:solidFill>
              <a:latin typeface="Calibri" panose="020F0502020204030204" pitchFamily="34" charset="0"/>
            </a:endParaRPr>
          </a:p>
        </p:txBody>
      </p:sp>
      <p:sp>
        <p:nvSpPr>
          <p:cNvPr id="18" name="Rechteck: abgerundete Ecken 17">
            <a:extLst>
              <a:ext uri="{FF2B5EF4-FFF2-40B4-BE49-F238E27FC236}">
                <a16:creationId xmlns:a16="http://schemas.microsoft.com/office/drawing/2014/main" id="{C854897F-6B24-4E5C-AED5-24EA1B7A910B}"/>
              </a:ext>
            </a:extLst>
          </p:cNvPr>
          <p:cNvSpPr/>
          <p:nvPr/>
        </p:nvSpPr>
        <p:spPr bwMode="auto">
          <a:xfrm>
            <a:off x="2261576" y="3266982"/>
            <a:ext cx="2322259" cy="102611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none" lIns="0" tIns="0" rIns="0" bIns="0" numCol="1" rtlCol="0" anchor="ctr" anchorCtr="0" compatLnSpc="1">
            <a:prstTxWarp prst="textNoShape">
              <a:avLst/>
            </a:prstTxWarp>
          </a:bodyPr>
          <a:lstStyle/>
          <a:p>
            <a:pPr algn="ctr" defTabSz="685800"/>
            <a:r>
              <a:rPr lang="de-CH" dirty="0">
                <a:solidFill>
                  <a:srgbClr val="000000"/>
                </a:solidFill>
                <a:latin typeface="Calibri" panose="020F0502020204030204" pitchFamily="34" charset="0"/>
              </a:rPr>
              <a:t>Mental </a:t>
            </a:r>
            <a:r>
              <a:rPr lang="de-CH" dirty="0" err="1">
                <a:solidFill>
                  <a:srgbClr val="000000"/>
                </a:solidFill>
                <a:latin typeface="Calibri" panose="020F0502020204030204" pitchFamily="34" charset="0"/>
              </a:rPr>
              <a:t>health</a:t>
            </a:r>
            <a:r>
              <a:rPr lang="de-CH" dirty="0">
                <a:solidFill>
                  <a:srgbClr val="000000"/>
                </a:solidFill>
                <a:latin typeface="Calibri" panose="020F0502020204030204" pitchFamily="34" charset="0"/>
              </a:rPr>
              <a:t> care</a:t>
            </a:r>
          </a:p>
          <a:p>
            <a:pPr algn="ctr" defTabSz="685800"/>
            <a:r>
              <a:rPr lang="de-CH" dirty="0" err="1">
                <a:solidFill>
                  <a:srgbClr val="000000"/>
                </a:solidFill>
                <a:latin typeface="Calibri" panose="020F0502020204030204" pitchFamily="34" charset="0"/>
              </a:rPr>
              <a:t>needs</a:t>
            </a:r>
            <a:endParaRPr lang="de-CH" dirty="0">
              <a:solidFill>
                <a:srgbClr val="000000"/>
              </a:solidFill>
              <a:latin typeface="Calibri" panose="020F0502020204030204" pitchFamily="34" charset="0"/>
            </a:endParaRPr>
          </a:p>
        </p:txBody>
      </p:sp>
      <p:cxnSp>
        <p:nvCxnSpPr>
          <p:cNvPr id="7" name="Gerade Verbindung mit Pfeil 6">
            <a:extLst>
              <a:ext uri="{FF2B5EF4-FFF2-40B4-BE49-F238E27FC236}">
                <a16:creationId xmlns:a16="http://schemas.microsoft.com/office/drawing/2014/main" id="{3416E60F-F41D-41EF-A61D-97CFA9AB3EB0}"/>
              </a:ext>
            </a:extLst>
          </p:cNvPr>
          <p:cNvCxnSpPr>
            <a:cxnSpLocks/>
            <a:stCxn id="18" idx="3"/>
            <a:endCxn id="9" idx="1"/>
          </p:cNvCxnSpPr>
          <p:nvPr/>
        </p:nvCxnSpPr>
        <p:spPr bwMode="auto">
          <a:xfrm>
            <a:off x="4583835" y="3780039"/>
            <a:ext cx="2653103"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9" name="Gerade Verbindung mit Pfeil 18">
            <a:extLst>
              <a:ext uri="{FF2B5EF4-FFF2-40B4-BE49-F238E27FC236}">
                <a16:creationId xmlns:a16="http://schemas.microsoft.com/office/drawing/2014/main" id="{6B539A08-E67F-4859-9983-B81775218E40}"/>
              </a:ext>
            </a:extLst>
          </p:cNvPr>
          <p:cNvCxnSpPr>
            <a:cxnSpLocks/>
            <a:stCxn id="2" idx="2"/>
          </p:cNvCxnSpPr>
          <p:nvPr/>
        </p:nvCxnSpPr>
        <p:spPr bwMode="auto">
          <a:xfrm>
            <a:off x="5906981" y="3047651"/>
            <a:ext cx="3405" cy="50026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Gerade Verbindung mit Pfeil 24">
            <a:extLst>
              <a:ext uri="{FF2B5EF4-FFF2-40B4-BE49-F238E27FC236}">
                <a16:creationId xmlns:a16="http://schemas.microsoft.com/office/drawing/2014/main" id="{6C0191F1-F920-4DCD-9861-FA5539DEDD9D}"/>
              </a:ext>
            </a:extLst>
          </p:cNvPr>
          <p:cNvCxnSpPr>
            <a:cxnSpLocks/>
            <a:stCxn id="8" idx="0"/>
          </p:cNvCxnSpPr>
          <p:nvPr/>
        </p:nvCxnSpPr>
        <p:spPr bwMode="auto">
          <a:xfrm flipV="1">
            <a:off x="5906981" y="4019925"/>
            <a:ext cx="3405" cy="43440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28" name="Multiplikationszeichen 27">
            <a:extLst>
              <a:ext uri="{FF2B5EF4-FFF2-40B4-BE49-F238E27FC236}">
                <a16:creationId xmlns:a16="http://schemas.microsoft.com/office/drawing/2014/main" id="{927E0659-C933-41CC-82F3-38851FD128AA}"/>
              </a:ext>
            </a:extLst>
          </p:cNvPr>
          <p:cNvSpPr/>
          <p:nvPr/>
        </p:nvSpPr>
        <p:spPr bwMode="auto">
          <a:xfrm>
            <a:off x="5559345" y="3400425"/>
            <a:ext cx="702078" cy="759228"/>
          </a:xfrm>
          <a:prstGeom prst="mathMultiply">
            <a:avLst/>
          </a:prstGeom>
          <a:solidFill>
            <a:srgbClr val="9E144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defTabSz="685800"/>
            <a:endParaRPr lang="de-CH">
              <a:solidFill>
                <a:srgbClr val="000000"/>
              </a:solidFill>
              <a:latin typeface="Arial" charset="0"/>
              <a:ea typeface="ＭＳ Ｐゴシック" charset="0"/>
              <a:cs typeface="Arial" charset="0"/>
            </a:endParaRPr>
          </a:p>
        </p:txBody>
      </p:sp>
      <p:pic>
        <p:nvPicPr>
          <p:cNvPr id="3" name="Audio 2">
            <a:hlinkClick r:id="" action="ppaction://media"/>
            <a:extLst>
              <a:ext uri="{FF2B5EF4-FFF2-40B4-BE49-F238E27FC236}">
                <a16:creationId xmlns:a16="http://schemas.microsoft.com/office/drawing/2014/main" id="{42B8C177-176C-5C47-9E91-A39B093B5B07}"/>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639300" y="5829300"/>
            <a:ext cx="812800" cy="812800"/>
          </a:xfrm>
          <a:prstGeom prst="rect">
            <a:avLst/>
          </a:prstGeom>
        </p:spPr>
      </p:pic>
    </p:spTree>
    <p:custDataLst>
      <p:tags r:id="rId1"/>
    </p:custDataLst>
    <p:extLst>
      <p:ext uri="{BB962C8B-B14F-4D97-AF65-F5344CB8AC3E}">
        <p14:creationId xmlns:p14="http://schemas.microsoft.com/office/powerpoint/2010/main" val="405999677"/>
      </p:ext>
    </p:extLst>
  </p:cSld>
  <p:clrMapOvr>
    <a:masterClrMapping/>
  </p:clrMapOvr>
  <mc:AlternateContent xmlns:mc="http://schemas.openxmlformats.org/markup-compatibility/2006" xmlns:p14="http://schemas.microsoft.com/office/powerpoint/2010/main">
    <mc:Choice Requires="p14">
      <p:transition spd="slow" p14:dur="2000" advClick="0" advTm="47991"/>
    </mc:Choice>
    <mc:Fallback xmlns="">
      <p:transition spd="slow" advClick="0" advTm="479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3"/>
                </p:tgtEl>
              </p:cMediaNode>
            </p:audio>
          </p:childTnLst>
        </p:cTn>
      </p:par>
    </p:tnLst>
    <p:bldLst>
      <p:bldP spid="2" grpId="0" animBg="1"/>
      <p:bldP spid="8" grpId="0" animBg="1"/>
      <p:bldP spid="9" grpId="0" animBg="1"/>
      <p:bldP spid="18"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A11CFDFD-C707-7244-A404-DE9CB64BAACB}"/>
              </a:ext>
            </a:extLst>
          </p:cNvPr>
          <p:cNvSpPr>
            <a:spLocks noGrp="1"/>
          </p:cNvSpPr>
          <p:nvPr>
            <p:ph type="body" sz="quarter" idx="23"/>
          </p:nvPr>
        </p:nvSpPr>
        <p:spPr/>
        <p:txBody>
          <a:bodyPr/>
          <a:lstStyle/>
          <a:p>
            <a:endParaRPr lang="de-DE"/>
          </a:p>
        </p:txBody>
      </p:sp>
      <p:sp>
        <p:nvSpPr>
          <p:cNvPr id="2" name="Titel 1">
            <a:extLst>
              <a:ext uri="{FF2B5EF4-FFF2-40B4-BE49-F238E27FC236}">
                <a16:creationId xmlns:a16="http://schemas.microsoft.com/office/drawing/2014/main" id="{31DF8740-930F-48D9-B9D3-84AC2650FDFC}"/>
              </a:ext>
            </a:extLst>
          </p:cNvPr>
          <p:cNvSpPr>
            <a:spLocks noGrp="1"/>
          </p:cNvSpPr>
          <p:nvPr>
            <p:ph type="title"/>
          </p:nvPr>
        </p:nvSpPr>
        <p:spPr/>
        <p:txBody>
          <a:bodyPr/>
          <a:lstStyle/>
          <a:p>
            <a:r>
              <a:rPr lang="de-DE" dirty="0"/>
              <a:t>GRGROUP ASSIGNMENT </a:t>
            </a:r>
            <a:r>
              <a:rPr lang="de-DE" sz="1100" dirty="0"/>
              <a:t>(DIME, 2013)</a:t>
            </a:r>
            <a:endParaRPr lang="de-DE" dirty="0"/>
          </a:p>
        </p:txBody>
      </p:sp>
      <p:sp>
        <p:nvSpPr>
          <p:cNvPr id="6" name="Rechteck: abgerundete Ecken 5">
            <a:extLst>
              <a:ext uri="{FF2B5EF4-FFF2-40B4-BE49-F238E27FC236}">
                <a16:creationId xmlns:a16="http://schemas.microsoft.com/office/drawing/2014/main" id="{A75D5676-1E7F-4879-BF9C-D91CB5E33CED}"/>
              </a:ext>
            </a:extLst>
          </p:cNvPr>
          <p:cNvSpPr/>
          <p:nvPr/>
        </p:nvSpPr>
        <p:spPr bwMode="auto">
          <a:xfrm>
            <a:off x="2966779" y="3525808"/>
            <a:ext cx="918102" cy="289441"/>
          </a:xfrm>
          <a:prstGeom prst="round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defTabSz="685800">
              <a:spcAft>
                <a:spcPts val="900"/>
              </a:spcAft>
            </a:pPr>
            <a:r>
              <a:rPr lang="de-DE" sz="1700" dirty="0">
                <a:solidFill>
                  <a:srgbClr val="000000"/>
                </a:solidFill>
              </a:rPr>
              <a:t>Free List</a:t>
            </a:r>
          </a:p>
        </p:txBody>
      </p:sp>
      <p:sp>
        <p:nvSpPr>
          <p:cNvPr id="7" name="Rechteck: abgerundete Ecken 6">
            <a:extLst>
              <a:ext uri="{FF2B5EF4-FFF2-40B4-BE49-F238E27FC236}">
                <a16:creationId xmlns:a16="http://schemas.microsoft.com/office/drawing/2014/main" id="{765A468D-BA50-4064-A8C6-55F5D8A52D2B}"/>
              </a:ext>
            </a:extLst>
          </p:cNvPr>
          <p:cNvSpPr/>
          <p:nvPr/>
        </p:nvSpPr>
        <p:spPr bwMode="auto">
          <a:xfrm>
            <a:off x="4745850" y="2830681"/>
            <a:ext cx="2862318" cy="289441"/>
          </a:xfrm>
          <a:prstGeom prst="round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defTabSz="685800">
              <a:spcAft>
                <a:spcPts val="900"/>
              </a:spcAft>
            </a:pPr>
            <a:r>
              <a:rPr lang="de-DE" sz="1700" dirty="0">
                <a:solidFill>
                  <a:srgbClr val="000000"/>
                </a:solidFill>
              </a:rPr>
              <a:t>Key Informant </a:t>
            </a:r>
            <a:r>
              <a:rPr lang="de-DE" sz="1700" dirty="0" err="1">
                <a:solidFill>
                  <a:srgbClr val="000000"/>
                </a:solidFill>
              </a:rPr>
              <a:t>Syrian</a:t>
            </a:r>
            <a:endParaRPr lang="de-DE" sz="1700" dirty="0">
              <a:solidFill>
                <a:srgbClr val="000000"/>
              </a:solidFill>
            </a:endParaRPr>
          </a:p>
        </p:txBody>
      </p:sp>
      <p:sp>
        <p:nvSpPr>
          <p:cNvPr id="8" name="Rechteck: abgerundete Ecken 7">
            <a:extLst>
              <a:ext uri="{FF2B5EF4-FFF2-40B4-BE49-F238E27FC236}">
                <a16:creationId xmlns:a16="http://schemas.microsoft.com/office/drawing/2014/main" id="{B6607BEE-562B-4BAC-B1D7-AC721B950613}"/>
              </a:ext>
            </a:extLst>
          </p:cNvPr>
          <p:cNvSpPr/>
          <p:nvPr/>
        </p:nvSpPr>
        <p:spPr bwMode="auto">
          <a:xfrm>
            <a:off x="4745850" y="3979054"/>
            <a:ext cx="2862318" cy="289441"/>
          </a:xfrm>
          <a:prstGeom prst="round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defTabSz="685800">
              <a:spcAft>
                <a:spcPts val="900"/>
              </a:spcAft>
            </a:pPr>
            <a:r>
              <a:rPr lang="de-DE" sz="1700" dirty="0">
                <a:solidFill>
                  <a:srgbClr val="000000"/>
                </a:solidFill>
              </a:rPr>
              <a:t>Focus Group</a:t>
            </a:r>
          </a:p>
        </p:txBody>
      </p:sp>
      <p:sp>
        <p:nvSpPr>
          <p:cNvPr id="9" name="Rechteck: abgerundete Ecken 8">
            <a:extLst>
              <a:ext uri="{FF2B5EF4-FFF2-40B4-BE49-F238E27FC236}">
                <a16:creationId xmlns:a16="http://schemas.microsoft.com/office/drawing/2014/main" id="{7A7FAFD6-B173-4040-864B-EB4249EC6830}"/>
              </a:ext>
            </a:extLst>
          </p:cNvPr>
          <p:cNvSpPr/>
          <p:nvPr/>
        </p:nvSpPr>
        <p:spPr bwMode="auto">
          <a:xfrm>
            <a:off x="4745850" y="3152577"/>
            <a:ext cx="2862318" cy="289441"/>
          </a:xfrm>
          <a:prstGeom prst="round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defTabSz="685800">
              <a:spcAft>
                <a:spcPts val="900"/>
              </a:spcAft>
            </a:pPr>
            <a:r>
              <a:rPr lang="de-DE" sz="1700" dirty="0">
                <a:solidFill>
                  <a:srgbClr val="000000"/>
                </a:solidFill>
              </a:rPr>
              <a:t>Key Informant </a:t>
            </a:r>
            <a:r>
              <a:rPr lang="de-DE" sz="1700" dirty="0" err="1">
                <a:solidFill>
                  <a:srgbClr val="000000"/>
                </a:solidFill>
              </a:rPr>
              <a:t>policy</a:t>
            </a:r>
            <a:r>
              <a:rPr lang="de-DE" sz="1700" dirty="0">
                <a:solidFill>
                  <a:srgbClr val="000000"/>
                </a:solidFill>
              </a:rPr>
              <a:t> </a:t>
            </a:r>
            <a:r>
              <a:rPr lang="de-DE" sz="1700" dirty="0" err="1">
                <a:solidFill>
                  <a:srgbClr val="000000"/>
                </a:solidFill>
              </a:rPr>
              <a:t>makers</a:t>
            </a:r>
            <a:endParaRPr lang="de-DE" sz="1700" dirty="0">
              <a:solidFill>
                <a:srgbClr val="000000"/>
              </a:solidFill>
            </a:endParaRPr>
          </a:p>
        </p:txBody>
      </p:sp>
      <p:sp>
        <p:nvSpPr>
          <p:cNvPr id="10" name="Rechteck: abgerundete Ecken 9">
            <a:extLst>
              <a:ext uri="{FF2B5EF4-FFF2-40B4-BE49-F238E27FC236}">
                <a16:creationId xmlns:a16="http://schemas.microsoft.com/office/drawing/2014/main" id="{A3B20839-6143-47E5-B42E-797C310C8F80}"/>
              </a:ext>
            </a:extLst>
          </p:cNvPr>
          <p:cNvSpPr/>
          <p:nvPr/>
        </p:nvSpPr>
        <p:spPr bwMode="auto">
          <a:xfrm>
            <a:off x="4745850" y="3467854"/>
            <a:ext cx="2862318" cy="289441"/>
          </a:xfrm>
          <a:prstGeom prst="roundRect">
            <a:avLst/>
          </a:prstGeom>
          <a:noFill/>
          <a:ln w="9525" cap="flat" cmpd="sng" algn="ctr">
            <a:solidFill>
              <a:schemeClr val="tx1"/>
            </a:solidFill>
            <a:prstDash val="solid"/>
            <a:round/>
            <a:headEnd type="none" w="med" len="med"/>
            <a:tailEnd type="none" w="med" len="med"/>
          </a:ln>
          <a:effectLst/>
        </p:spPr>
        <p:txBody>
          <a:bodyPr vert="horz" wrap="square" lIns="0" tIns="0" rIns="0" bIns="0" numCol="1" rtlCol="0" anchor="ctr" anchorCtr="0" compatLnSpc="1">
            <a:prstTxWarp prst="textNoShape">
              <a:avLst/>
            </a:prstTxWarp>
            <a:spAutoFit/>
          </a:bodyPr>
          <a:lstStyle/>
          <a:p>
            <a:pPr algn="ctr" defTabSz="685800">
              <a:spcAft>
                <a:spcPts val="900"/>
              </a:spcAft>
            </a:pPr>
            <a:r>
              <a:rPr lang="de-DE" sz="1700" dirty="0">
                <a:solidFill>
                  <a:srgbClr val="000000"/>
                </a:solidFill>
              </a:rPr>
              <a:t>Key Informant </a:t>
            </a:r>
            <a:r>
              <a:rPr lang="de-DE" sz="1700" dirty="0" err="1">
                <a:solidFill>
                  <a:srgbClr val="000000"/>
                </a:solidFill>
              </a:rPr>
              <a:t>health</a:t>
            </a:r>
            <a:r>
              <a:rPr lang="de-DE" sz="1700" dirty="0">
                <a:solidFill>
                  <a:srgbClr val="000000"/>
                </a:solidFill>
              </a:rPr>
              <a:t> </a:t>
            </a:r>
            <a:r>
              <a:rPr lang="de-DE" sz="1700" dirty="0" err="1">
                <a:solidFill>
                  <a:srgbClr val="000000"/>
                </a:solidFill>
              </a:rPr>
              <a:t>system</a:t>
            </a:r>
            <a:endParaRPr lang="de-DE" sz="1700" dirty="0">
              <a:solidFill>
                <a:srgbClr val="000000"/>
              </a:solidFill>
            </a:endParaRPr>
          </a:p>
        </p:txBody>
      </p:sp>
      <p:cxnSp>
        <p:nvCxnSpPr>
          <p:cNvPr id="11" name="Gerade Verbindung mit Pfeil 10">
            <a:extLst>
              <a:ext uri="{FF2B5EF4-FFF2-40B4-BE49-F238E27FC236}">
                <a16:creationId xmlns:a16="http://schemas.microsoft.com/office/drawing/2014/main" id="{1345560E-80A6-4CAD-A68B-A21F014084B3}"/>
              </a:ext>
            </a:extLst>
          </p:cNvPr>
          <p:cNvCxnSpPr>
            <a:cxnSpLocks/>
            <a:stCxn id="6" idx="3"/>
            <a:endCxn id="9" idx="1"/>
          </p:cNvCxnSpPr>
          <p:nvPr/>
        </p:nvCxnSpPr>
        <p:spPr bwMode="auto">
          <a:xfrm flipV="1">
            <a:off x="3884883" y="3297298"/>
            <a:ext cx="860969" cy="373231"/>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12" name="Gerade Verbindung mit Pfeil 11">
            <a:extLst>
              <a:ext uri="{FF2B5EF4-FFF2-40B4-BE49-F238E27FC236}">
                <a16:creationId xmlns:a16="http://schemas.microsoft.com/office/drawing/2014/main" id="{990CF342-3885-4E1A-9576-5ED9FB59E317}"/>
              </a:ext>
            </a:extLst>
          </p:cNvPr>
          <p:cNvCxnSpPr>
            <a:cxnSpLocks/>
          </p:cNvCxnSpPr>
          <p:nvPr/>
        </p:nvCxnSpPr>
        <p:spPr bwMode="auto">
          <a:xfrm>
            <a:off x="3881757" y="3659628"/>
            <a:ext cx="860969" cy="477296"/>
          </a:xfrm>
          <a:prstGeom prst="straightConnector1">
            <a:avLst/>
          </a:prstGeom>
          <a:solidFill>
            <a:schemeClr val="accent1"/>
          </a:solidFill>
          <a:ln w="28575" cap="flat" cmpd="sng" algn="ctr">
            <a:solidFill>
              <a:schemeClr val="tx1"/>
            </a:solidFill>
            <a:prstDash val="solid"/>
            <a:round/>
            <a:headEnd type="none" w="med" len="med"/>
            <a:tailEnd type="triangle"/>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
        <p:nvSpPr>
          <p:cNvPr id="13" name="Textfeld 12">
            <a:extLst>
              <a:ext uri="{FF2B5EF4-FFF2-40B4-BE49-F238E27FC236}">
                <a16:creationId xmlns:a16="http://schemas.microsoft.com/office/drawing/2014/main" id="{7500008E-E32A-4E1D-8406-BAE2D6BE7AB3}"/>
              </a:ext>
            </a:extLst>
          </p:cNvPr>
          <p:cNvSpPr txBox="1"/>
          <p:nvPr/>
        </p:nvSpPr>
        <p:spPr>
          <a:xfrm rot="20120304">
            <a:off x="3830655" y="3256211"/>
            <a:ext cx="860962" cy="242374"/>
          </a:xfrm>
          <a:prstGeom prst="rect">
            <a:avLst/>
          </a:prstGeom>
          <a:noFill/>
        </p:spPr>
        <p:txBody>
          <a:bodyPr wrap="square" lIns="68580" tIns="34290" rIns="68580" bIns="34290" rtlCol="0">
            <a:spAutoFit/>
          </a:bodyPr>
          <a:lstStyle/>
          <a:p>
            <a:r>
              <a:rPr lang="de-CH" sz="1100" dirty="0" err="1">
                <a:latin typeface="Calibri" panose="020F0502020204030204" pitchFamily="34" charset="0"/>
              </a:rPr>
              <a:t>problems</a:t>
            </a:r>
            <a:endParaRPr lang="de-CH" sz="1100" dirty="0">
              <a:latin typeface="Calibri" panose="020F0502020204030204" pitchFamily="34" charset="0"/>
            </a:endParaRPr>
          </a:p>
        </p:txBody>
      </p:sp>
      <p:sp>
        <p:nvSpPr>
          <p:cNvPr id="17" name="Textfeld 16">
            <a:extLst>
              <a:ext uri="{FF2B5EF4-FFF2-40B4-BE49-F238E27FC236}">
                <a16:creationId xmlns:a16="http://schemas.microsoft.com/office/drawing/2014/main" id="{CB1E8825-A117-438A-BCC6-DFBE0FD99F05}"/>
              </a:ext>
            </a:extLst>
          </p:cNvPr>
          <p:cNvSpPr txBox="1"/>
          <p:nvPr/>
        </p:nvSpPr>
        <p:spPr>
          <a:xfrm rot="1856276">
            <a:off x="3875248" y="3812514"/>
            <a:ext cx="633933" cy="242374"/>
          </a:xfrm>
          <a:prstGeom prst="rect">
            <a:avLst/>
          </a:prstGeom>
          <a:noFill/>
        </p:spPr>
        <p:txBody>
          <a:bodyPr wrap="square" lIns="68580" tIns="34290" rIns="68580" bIns="34290" rtlCol="0">
            <a:spAutoFit/>
          </a:bodyPr>
          <a:lstStyle/>
          <a:p>
            <a:r>
              <a:rPr lang="de-CH" sz="1100" dirty="0" err="1">
                <a:latin typeface="Calibri" panose="020F0502020204030204" pitchFamily="34" charset="0"/>
              </a:rPr>
              <a:t>function</a:t>
            </a:r>
            <a:endParaRPr lang="de-CH" sz="1100" dirty="0">
              <a:latin typeface="Calibri" panose="020F0502020204030204" pitchFamily="34" charset="0"/>
            </a:endParaRPr>
          </a:p>
        </p:txBody>
      </p:sp>
      <p:sp>
        <p:nvSpPr>
          <p:cNvPr id="18" name="Textfeld 17">
            <a:extLst>
              <a:ext uri="{FF2B5EF4-FFF2-40B4-BE49-F238E27FC236}">
                <a16:creationId xmlns:a16="http://schemas.microsoft.com/office/drawing/2014/main" id="{45448F13-4A9A-4628-9FF1-0DB56F27EED0}"/>
              </a:ext>
            </a:extLst>
          </p:cNvPr>
          <p:cNvSpPr txBox="1"/>
          <p:nvPr/>
        </p:nvSpPr>
        <p:spPr>
          <a:xfrm>
            <a:off x="2986772" y="3767590"/>
            <a:ext cx="497973" cy="242374"/>
          </a:xfrm>
          <a:prstGeom prst="rect">
            <a:avLst/>
          </a:prstGeom>
          <a:noFill/>
        </p:spPr>
        <p:txBody>
          <a:bodyPr wrap="none" lIns="68580" tIns="34290" rIns="68580" bIns="34290" rtlCol="0">
            <a:spAutoFit/>
          </a:bodyPr>
          <a:lstStyle/>
          <a:p>
            <a:r>
              <a:rPr lang="de-CH" sz="1100" dirty="0">
                <a:latin typeface="Calibri" panose="020F0502020204030204" pitchFamily="34" charset="0"/>
              </a:rPr>
              <a:t>n = 30</a:t>
            </a:r>
          </a:p>
        </p:txBody>
      </p:sp>
      <p:sp>
        <p:nvSpPr>
          <p:cNvPr id="19" name="Textfeld 18">
            <a:extLst>
              <a:ext uri="{FF2B5EF4-FFF2-40B4-BE49-F238E27FC236}">
                <a16:creationId xmlns:a16="http://schemas.microsoft.com/office/drawing/2014/main" id="{39E1305B-5F78-437E-9E3F-7A072D4B93EC}"/>
              </a:ext>
            </a:extLst>
          </p:cNvPr>
          <p:cNvSpPr txBox="1"/>
          <p:nvPr/>
        </p:nvSpPr>
        <p:spPr>
          <a:xfrm>
            <a:off x="7608168" y="2851521"/>
            <a:ext cx="424636" cy="242374"/>
          </a:xfrm>
          <a:prstGeom prst="rect">
            <a:avLst/>
          </a:prstGeom>
          <a:noFill/>
        </p:spPr>
        <p:txBody>
          <a:bodyPr wrap="none" lIns="68580" tIns="34290" rIns="68580" bIns="34290" rtlCol="0">
            <a:spAutoFit/>
          </a:bodyPr>
          <a:lstStyle/>
          <a:p>
            <a:r>
              <a:rPr lang="de-CH" sz="1100" dirty="0">
                <a:latin typeface="Calibri" panose="020F0502020204030204" pitchFamily="34" charset="0"/>
              </a:rPr>
              <a:t>n = 5</a:t>
            </a:r>
          </a:p>
        </p:txBody>
      </p:sp>
      <p:sp>
        <p:nvSpPr>
          <p:cNvPr id="20" name="Textfeld 19">
            <a:extLst>
              <a:ext uri="{FF2B5EF4-FFF2-40B4-BE49-F238E27FC236}">
                <a16:creationId xmlns:a16="http://schemas.microsoft.com/office/drawing/2014/main" id="{649FF8F0-923C-46DA-A4B3-17B2680A5DB9}"/>
              </a:ext>
            </a:extLst>
          </p:cNvPr>
          <p:cNvSpPr txBox="1"/>
          <p:nvPr/>
        </p:nvSpPr>
        <p:spPr>
          <a:xfrm>
            <a:off x="7608534" y="3969062"/>
            <a:ext cx="863458" cy="415499"/>
          </a:xfrm>
          <a:prstGeom prst="rect">
            <a:avLst/>
          </a:prstGeom>
          <a:noFill/>
        </p:spPr>
        <p:txBody>
          <a:bodyPr wrap="none" lIns="68580" tIns="34290" rIns="68580" bIns="34290" rtlCol="0">
            <a:spAutoFit/>
          </a:bodyPr>
          <a:lstStyle/>
          <a:p>
            <a:r>
              <a:rPr lang="de-CH" sz="1100" dirty="0">
                <a:latin typeface="Calibri" panose="020F0502020204030204" pitchFamily="34" charset="0"/>
              </a:rPr>
              <a:t>n = 20</a:t>
            </a:r>
          </a:p>
          <a:p>
            <a:r>
              <a:rPr lang="de-CH" sz="1100" dirty="0">
                <a:latin typeface="Calibri" panose="020F0502020204030204" pitchFamily="34" charset="0"/>
              </a:rPr>
              <a:t>m = 11; f = 9</a:t>
            </a:r>
          </a:p>
        </p:txBody>
      </p:sp>
      <p:sp>
        <p:nvSpPr>
          <p:cNvPr id="21" name="Textfeld 20">
            <a:extLst>
              <a:ext uri="{FF2B5EF4-FFF2-40B4-BE49-F238E27FC236}">
                <a16:creationId xmlns:a16="http://schemas.microsoft.com/office/drawing/2014/main" id="{122D3AA2-E26F-457C-BED5-F43D68C4B9C5}"/>
              </a:ext>
            </a:extLst>
          </p:cNvPr>
          <p:cNvSpPr txBox="1"/>
          <p:nvPr/>
        </p:nvSpPr>
        <p:spPr>
          <a:xfrm>
            <a:off x="7608534" y="3491048"/>
            <a:ext cx="424636" cy="242374"/>
          </a:xfrm>
          <a:prstGeom prst="rect">
            <a:avLst/>
          </a:prstGeom>
          <a:noFill/>
        </p:spPr>
        <p:txBody>
          <a:bodyPr wrap="none" lIns="68580" tIns="34290" rIns="68580" bIns="34290" rtlCol="0">
            <a:spAutoFit/>
          </a:bodyPr>
          <a:lstStyle/>
          <a:p>
            <a:r>
              <a:rPr lang="de-CH" sz="1100" dirty="0">
                <a:latin typeface="Calibri" panose="020F0502020204030204" pitchFamily="34" charset="0"/>
              </a:rPr>
              <a:t>n = 5</a:t>
            </a:r>
          </a:p>
        </p:txBody>
      </p:sp>
      <p:sp>
        <p:nvSpPr>
          <p:cNvPr id="22" name="Textfeld 21">
            <a:extLst>
              <a:ext uri="{FF2B5EF4-FFF2-40B4-BE49-F238E27FC236}">
                <a16:creationId xmlns:a16="http://schemas.microsoft.com/office/drawing/2014/main" id="{AA458E96-0962-4E3E-B6DE-8D54B41A937C}"/>
              </a:ext>
            </a:extLst>
          </p:cNvPr>
          <p:cNvSpPr txBox="1"/>
          <p:nvPr/>
        </p:nvSpPr>
        <p:spPr>
          <a:xfrm>
            <a:off x="7608900" y="3176107"/>
            <a:ext cx="424636" cy="242374"/>
          </a:xfrm>
          <a:prstGeom prst="rect">
            <a:avLst/>
          </a:prstGeom>
          <a:noFill/>
        </p:spPr>
        <p:txBody>
          <a:bodyPr wrap="none" lIns="68580" tIns="34290" rIns="68580" bIns="34290" rtlCol="0">
            <a:spAutoFit/>
          </a:bodyPr>
          <a:lstStyle/>
          <a:p>
            <a:r>
              <a:rPr lang="de-CH" sz="1100" dirty="0">
                <a:latin typeface="Calibri" panose="020F0502020204030204" pitchFamily="34" charset="0"/>
              </a:rPr>
              <a:t>n = 4</a:t>
            </a:r>
          </a:p>
        </p:txBody>
      </p:sp>
      <p:sp>
        <p:nvSpPr>
          <p:cNvPr id="5" name="Oval 4"/>
          <p:cNvSpPr/>
          <p:nvPr/>
        </p:nvSpPr>
        <p:spPr bwMode="auto">
          <a:xfrm>
            <a:off x="4439816" y="2564904"/>
            <a:ext cx="3960440" cy="1440160"/>
          </a:xfrm>
          <a:prstGeom prst="ellipse">
            <a:avLst/>
          </a:prstGeom>
          <a:noFill/>
          <a:ln w="57150" cap="flat" cmpd="sng" algn="ctr">
            <a:solidFill>
              <a:srgbClr val="9E144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de-DE" sz="1400">
              <a:latin typeface="Times New Roman" charset="0"/>
              <a:ea typeface="ＭＳ Ｐゴシック" charset="-128"/>
            </a:endParaRPr>
          </a:p>
        </p:txBody>
      </p:sp>
      <p:pic>
        <p:nvPicPr>
          <p:cNvPr id="4" name="Audio 3">
            <a:hlinkClick r:id="" action="ppaction://media"/>
            <a:extLst>
              <a:ext uri="{FF2B5EF4-FFF2-40B4-BE49-F238E27FC236}">
                <a16:creationId xmlns:a16="http://schemas.microsoft.com/office/drawing/2014/main" id="{195D69D5-AC10-4F4C-8F90-696649434776}"/>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639300" y="5829300"/>
            <a:ext cx="812800" cy="812800"/>
          </a:xfrm>
          <a:prstGeom prst="rect">
            <a:avLst/>
          </a:prstGeom>
        </p:spPr>
      </p:pic>
    </p:spTree>
    <p:custDataLst>
      <p:tags r:id="rId1"/>
    </p:custDataLst>
    <p:extLst>
      <p:ext uri="{BB962C8B-B14F-4D97-AF65-F5344CB8AC3E}">
        <p14:creationId xmlns:p14="http://schemas.microsoft.com/office/powerpoint/2010/main" val="2160400379"/>
      </p:ext>
    </p:extLst>
  </p:cSld>
  <p:clrMapOvr>
    <a:masterClrMapping/>
  </p:clrMapOvr>
  <mc:AlternateContent xmlns:mc="http://schemas.openxmlformats.org/markup-compatibility/2006" xmlns:p14="http://schemas.microsoft.com/office/powerpoint/2010/main">
    <mc:Choice Requires="p14">
      <p:transition spd="slow" p14:dur="2000" advClick="0" advTm="41791"/>
    </mc:Choice>
    <mc:Fallback xmlns="">
      <p:transition spd="slow" advClick="0" advTm="41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3" fill="hold" display="0">
                  <p:stCondLst>
                    <p:cond delay="indefinite"/>
                  </p:stCondLst>
                  <p:endCondLst>
                    <p:cond evt="onStopAudio" delay="0">
                      <p:tgtEl>
                        <p:sldTgt/>
                      </p:tgtEl>
                    </p:cond>
                  </p:endCondLst>
                </p:cTn>
                <p:tgtEl>
                  <p:spTgt spid="4"/>
                </p:tgtEl>
              </p:cMediaNode>
            </p:audio>
          </p:childTnLst>
        </p:cTn>
      </p:par>
    </p:tnLst>
    <p:bldLst>
      <p:bldP spid="7" grpId="0" animBg="1"/>
      <p:bldP spid="8" grpId="0" animBg="1"/>
      <p:bldP spid="9" grpId="0" animBg="1"/>
      <p:bldP spid="10" grpId="0" animBg="1"/>
      <p:bldP spid="13" grpId="0"/>
      <p:bldP spid="17" grpId="0"/>
      <p:bldP spid="19" grpId="0"/>
      <p:bldP spid="20" grpId="0"/>
      <p:bldP spid="21" grpId="0"/>
      <p:bldP spid="22"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Sample</a:t>
            </a:r>
          </a:p>
        </p:txBody>
      </p:sp>
      <p:graphicFrame>
        <p:nvGraphicFramePr>
          <p:cNvPr id="4" name="Objekt 3"/>
          <p:cNvGraphicFramePr>
            <a:graphicFrameLocks noChangeAspect="1"/>
          </p:cNvGraphicFramePr>
          <p:nvPr>
            <p:extLst/>
          </p:nvPr>
        </p:nvGraphicFramePr>
        <p:xfrm>
          <a:off x="2360023" y="1385888"/>
          <a:ext cx="6975566" cy="4902200"/>
        </p:xfrm>
        <a:graphic>
          <a:graphicData uri="http://schemas.openxmlformats.org/presentationml/2006/ole">
            <mc:AlternateContent xmlns:mc="http://schemas.openxmlformats.org/markup-compatibility/2006">
              <mc:Choice xmlns:v="urn:schemas-microsoft-com:vml" Requires="v">
                <p:oleObj spid="_x0000_s1026" name="Dokument" r:id="rId5" imgW="6096000" imgH="4902200" progId="Word.Document.12">
                  <p:embed/>
                </p:oleObj>
              </mc:Choice>
              <mc:Fallback>
                <p:oleObj name="Dokument" r:id="rId5" imgW="6096000" imgH="4902200" progId="Word.Document.12">
                  <p:embed/>
                  <p:pic>
                    <p:nvPicPr>
                      <p:cNvPr id="4" name="Objekt 3"/>
                      <p:cNvPicPr/>
                      <p:nvPr/>
                    </p:nvPicPr>
                    <p:blipFill>
                      <a:blip r:embed="rId6"/>
                      <a:stretch>
                        <a:fillRect/>
                      </a:stretch>
                    </p:blipFill>
                    <p:spPr>
                      <a:xfrm>
                        <a:off x="2360023" y="1385888"/>
                        <a:ext cx="6975566" cy="4902200"/>
                      </a:xfrm>
                      <a:prstGeom prst="rect">
                        <a:avLst/>
                      </a:prstGeom>
                    </p:spPr>
                  </p:pic>
                </p:oleObj>
              </mc:Fallback>
            </mc:AlternateContent>
          </a:graphicData>
        </a:graphic>
      </p:graphicFrame>
      <p:pic>
        <p:nvPicPr>
          <p:cNvPr id="2" name="Audio 1">
            <a:hlinkClick r:id="" action="ppaction://media"/>
            <a:extLst>
              <a:ext uri="{FF2B5EF4-FFF2-40B4-BE49-F238E27FC236}">
                <a16:creationId xmlns:a16="http://schemas.microsoft.com/office/drawing/2014/main" id="{B37BCC21-BB2B-6446-A78D-68E2C9CF2A0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639300" y="5829300"/>
            <a:ext cx="812800" cy="812800"/>
          </a:xfrm>
          <a:prstGeom prst="rect">
            <a:avLst/>
          </a:prstGeom>
        </p:spPr>
      </p:pic>
    </p:spTree>
    <p:extLst>
      <p:ext uri="{BB962C8B-B14F-4D97-AF65-F5344CB8AC3E}">
        <p14:creationId xmlns:p14="http://schemas.microsoft.com/office/powerpoint/2010/main" val="1055500041"/>
      </p:ext>
    </p:extLst>
  </p:cSld>
  <p:clrMapOvr>
    <a:masterClrMapping/>
  </p:clrMapOvr>
  <mc:AlternateContent xmlns:mc="http://schemas.openxmlformats.org/markup-compatibility/2006" xmlns:p14="http://schemas.microsoft.com/office/powerpoint/2010/main">
    <mc:Choice Requires="p14">
      <p:transition spd="slow" p14:dur="2000" advClick="0" advTm="32009"/>
    </mc:Choice>
    <mc:Fallback xmlns="">
      <p:transition spd="slow" advClick="0" advTm="32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p:cNvGraphicFramePr>
            <a:graphicFrameLocks noChangeAspect="1"/>
          </p:cNvGraphicFramePr>
          <p:nvPr>
            <p:extLst/>
          </p:nvPr>
        </p:nvGraphicFramePr>
        <p:xfrm>
          <a:off x="2043984" y="1177656"/>
          <a:ext cx="8047755" cy="4835794"/>
        </p:xfrm>
        <a:graphic>
          <a:graphicData uri="http://schemas.openxmlformats.org/presentationml/2006/ole">
            <mc:AlternateContent xmlns:mc="http://schemas.openxmlformats.org/markup-compatibility/2006">
              <mc:Choice xmlns:v="urn:schemas-microsoft-com:vml" Requires="v">
                <p:oleObj spid="_x0000_s2050" name="Dokument" r:id="rId5" imgW="6489700" imgH="3898900" progId="Word.Document.12">
                  <p:embed/>
                </p:oleObj>
              </mc:Choice>
              <mc:Fallback>
                <p:oleObj name="Dokument" r:id="rId5" imgW="6489700" imgH="3898900" progId="Word.Document.12">
                  <p:embed/>
                  <p:pic>
                    <p:nvPicPr>
                      <p:cNvPr id="4" name="Objekt 3"/>
                      <p:cNvPicPr/>
                      <p:nvPr/>
                    </p:nvPicPr>
                    <p:blipFill>
                      <a:blip r:embed="rId6"/>
                      <a:stretch>
                        <a:fillRect/>
                      </a:stretch>
                    </p:blipFill>
                    <p:spPr>
                      <a:xfrm>
                        <a:off x="2043984" y="1177656"/>
                        <a:ext cx="8047755" cy="4835794"/>
                      </a:xfrm>
                      <a:prstGeom prst="rect">
                        <a:avLst/>
                      </a:prstGeom>
                    </p:spPr>
                  </p:pic>
                </p:oleObj>
              </mc:Fallback>
            </mc:AlternateContent>
          </a:graphicData>
        </a:graphic>
      </p:graphicFrame>
      <p:sp>
        <p:nvSpPr>
          <p:cNvPr id="5" name="Titel 4">
            <a:extLst>
              <a:ext uri="{FF2B5EF4-FFF2-40B4-BE49-F238E27FC236}">
                <a16:creationId xmlns:a16="http://schemas.microsoft.com/office/drawing/2014/main" id="{74969825-89FB-44D4-B409-8D56B714718A}"/>
              </a:ext>
            </a:extLst>
          </p:cNvPr>
          <p:cNvSpPr>
            <a:spLocks noGrp="1"/>
          </p:cNvSpPr>
          <p:nvPr>
            <p:ph type="title"/>
          </p:nvPr>
        </p:nvSpPr>
        <p:spPr/>
        <p:txBody>
          <a:bodyPr/>
          <a:lstStyle/>
          <a:p>
            <a:r>
              <a:rPr lang="de-CH" dirty="0" err="1"/>
              <a:t>Results</a:t>
            </a:r>
            <a:r>
              <a:rPr lang="de-CH" dirty="0"/>
              <a:t>: Treatment </a:t>
            </a:r>
            <a:r>
              <a:rPr lang="de-CH" dirty="0" err="1"/>
              <a:t>Barriers</a:t>
            </a:r>
            <a:endParaRPr lang="de-CH" dirty="0"/>
          </a:p>
        </p:txBody>
      </p:sp>
      <p:pic>
        <p:nvPicPr>
          <p:cNvPr id="2" name="Audio 1">
            <a:hlinkClick r:id="" action="ppaction://media"/>
            <a:extLst>
              <a:ext uri="{FF2B5EF4-FFF2-40B4-BE49-F238E27FC236}">
                <a16:creationId xmlns:a16="http://schemas.microsoft.com/office/drawing/2014/main" id="{D193CA42-F60A-384B-9BE9-BBD16BBFE39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639300" y="5829300"/>
            <a:ext cx="812800" cy="812800"/>
          </a:xfrm>
          <a:prstGeom prst="rect">
            <a:avLst/>
          </a:prstGeom>
        </p:spPr>
      </p:pic>
    </p:spTree>
    <p:extLst>
      <p:ext uri="{BB962C8B-B14F-4D97-AF65-F5344CB8AC3E}">
        <p14:creationId xmlns:p14="http://schemas.microsoft.com/office/powerpoint/2010/main" val="1614274292"/>
      </p:ext>
    </p:extLst>
  </p:cSld>
  <p:clrMapOvr>
    <a:masterClrMapping/>
  </p:clrMapOvr>
  <mc:AlternateContent xmlns:mc="http://schemas.openxmlformats.org/markup-compatibility/2006" xmlns:p14="http://schemas.microsoft.com/office/powerpoint/2010/main">
    <mc:Choice Requires="p14">
      <p:transition spd="slow" p14:dur="2000" advClick="0" advTm="51393"/>
    </mc:Choice>
    <mc:Fallback xmlns="">
      <p:transition spd="slow" advClick="0" advTm="51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4969825-89FB-44D4-B409-8D56B714718A}"/>
              </a:ext>
            </a:extLst>
          </p:cNvPr>
          <p:cNvSpPr>
            <a:spLocks noGrp="1"/>
          </p:cNvSpPr>
          <p:nvPr>
            <p:ph type="title"/>
          </p:nvPr>
        </p:nvSpPr>
        <p:spPr/>
        <p:txBody>
          <a:bodyPr/>
          <a:lstStyle/>
          <a:p>
            <a:r>
              <a:rPr lang="de-CH" dirty="0" err="1"/>
              <a:t>Results</a:t>
            </a:r>
            <a:r>
              <a:rPr lang="de-CH" dirty="0"/>
              <a:t>: </a:t>
            </a:r>
            <a:r>
              <a:rPr lang="de-CH" dirty="0" err="1"/>
              <a:t>Barriers</a:t>
            </a:r>
            <a:endParaRPr lang="de-CH" dirty="0"/>
          </a:p>
        </p:txBody>
      </p:sp>
      <p:graphicFrame>
        <p:nvGraphicFramePr>
          <p:cNvPr id="8" name="Inhaltsplatzhalter 7">
            <a:extLst>
              <a:ext uri="{FF2B5EF4-FFF2-40B4-BE49-F238E27FC236}">
                <a16:creationId xmlns:a16="http://schemas.microsoft.com/office/drawing/2014/main" id="{CFFFB69E-352C-4AEC-80DC-1AEEC40AF24A}"/>
              </a:ext>
            </a:extLst>
          </p:cNvPr>
          <p:cNvGraphicFramePr>
            <a:graphicFrameLocks noGrp="1"/>
          </p:cNvGraphicFramePr>
          <p:nvPr>
            <p:ph idx="4294967295"/>
            <p:extLst/>
          </p:nvPr>
        </p:nvGraphicFramePr>
        <p:xfrm>
          <a:off x="2137953" y="1177657"/>
          <a:ext cx="8252462" cy="5084813"/>
        </p:xfrm>
        <a:graphic>
          <a:graphicData uri="http://schemas.openxmlformats.org/drawingml/2006/table">
            <a:tbl>
              <a:tblPr firstRow="1" firstCol="1" bandRow="1"/>
              <a:tblGrid>
                <a:gridCol w="3743750">
                  <a:extLst>
                    <a:ext uri="{9D8B030D-6E8A-4147-A177-3AD203B41FA5}">
                      <a16:colId xmlns:a16="http://schemas.microsoft.com/office/drawing/2014/main" val="1201404438"/>
                    </a:ext>
                  </a:extLst>
                </a:gridCol>
                <a:gridCol w="1419729">
                  <a:extLst>
                    <a:ext uri="{9D8B030D-6E8A-4147-A177-3AD203B41FA5}">
                      <a16:colId xmlns:a16="http://schemas.microsoft.com/office/drawing/2014/main" val="125881922"/>
                    </a:ext>
                  </a:extLst>
                </a:gridCol>
                <a:gridCol w="1420642">
                  <a:extLst>
                    <a:ext uri="{9D8B030D-6E8A-4147-A177-3AD203B41FA5}">
                      <a16:colId xmlns:a16="http://schemas.microsoft.com/office/drawing/2014/main" val="1537890712"/>
                    </a:ext>
                  </a:extLst>
                </a:gridCol>
                <a:gridCol w="1668341">
                  <a:extLst>
                    <a:ext uri="{9D8B030D-6E8A-4147-A177-3AD203B41FA5}">
                      <a16:colId xmlns:a16="http://schemas.microsoft.com/office/drawing/2014/main" val="1848974730"/>
                    </a:ext>
                  </a:extLst>
                </a:gridCol>
              </a:tblGrid>
              <a:tr h="378994">
                <a:tc gridSpan="4">
                  <a:txBody>
                    <a:bodyPr/>
                    <a:lstStyle/>
                    <a:p>
                      <a:pPr>
                        <a:lnSpc>
                          <a:spcPts val="1400"/>
                        </a:lnSpc>
                        <a:spcAft>
                          <a:spcPts val="600"/>
                        </a:spcAft>
                      </a:pPr>
                      <a:endParaRPr lang="en-GB" sz="1600" i="1" dirty="0">
                        <a:effectLst/>
                        <a:latin typeface="Calibri" panose="020F0502020204030204" pitchFamily="34" charset="0"/>
                        <a:ea typeface="PMingLiU" panose="02020500000000000000" pitchFamily="18" charset="-120"/>
                        <a:cs typeface="Arial" panose="020B0604020202020204" pitchFamily="34"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588278474"/>
                  </a:ext>
                </a:extLst>
              </a:tr>
              <a:tr h="968254">
                <a:tc>
                  <a:txBody>
                    <a:bodyPr/>
                    <a:lstStyle/>
                    <a:p>
                      <a:pPr algn="ct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Treatment barrier</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Full sample</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5000"/>
                        </a:lnSpc>
                        <a:spcAft>
                          <a:spcPts val="600"/>
                        </a:spcAft>
                      </a:pPr>
                      <a:r>
                        <a:rPr lang="en-GB" sz="1600" i="1" dirty="0">
                          <a:effectLst/>
                          <a:latin typeface="Calibri" panose="020F0502020204030204" pitchFamily="34" charset="0"/>
                          <a:ea typeface="PMingLiU" panose="02020500000000000000" pitchFamily="18" charset="-120"/>
                          <a:cs typeface="Arial" panose="020B0604020202020204" pitchFamily="34" charset="0"/>
                        </a:rPr>
                        <a:t>N</a:t>
                      </a:r>
                      <a:r>
                        <a:rPr lang="en-GB" sz="1600" dirty="0">
                          <a:effectLst/>
                          <a:latin typeface="Calibri" panose="020F0502020204030204" pitchFamily="34" charset="0"/>
                          <a:ea typeface="PMingLiU" panose="02020500000000000000" pitchFamily="18" charset="-120"/>
                          <a:cs typeface="Arial" panose="020B0604020202020204" pitchFamily="34" charset="0"/>
                        </a:rPr>
                        <a:t> = 14</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Swiss permanent residents</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5000"/>
                        </a:lnSpc>
                        <a:spcAft>
                          <a:spcPts val="600"/>
                        </a:spcAft>
                      </a:pPr>
                      <a:r>
                        <a:rPr lang="en-GB" sz="1600" i="1">
                          <a:effectLst/>
                          <a:latin typeface="Calibri" panose="020F0502020204030204" pitchFamily="34" charset="0"/>
                          <a:ea typeface="PMingLiU" panose="02020500000000000000" pitchFamily="18" charset="-120"/>
                          <a:cs typeface="Arial" panose="020B0604020202020204" pitchFamily="34" charset="0"/>
                        </a:rPr>
                        <a:t>n</a:t>
                      </a:r>
                      <a:r>
                        <a:rPr lang="en-GB" sz="1600">
                          <a:effectLst/>
                          <a:latin typeface="Calibri" panose="020F0502020204030204" pitchFamily="34" charset="0"/>
                          <a:ea typeface="PMingLiU" panose="02020500000000000000" pitchFamily="18" charset="-120"/>
                          <a:cs typeface="Arial" panose="020B0604020202020204" pitchFamily="34" charset="0"/>
                        </a:rPr>
                        <a:t> = 9</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ts val="14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Syrian nationality</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p>
                      <a:pPr algn="ctr">
                        <a:lnSpc>
                          <a:spcPts val="1400"/>
                        </a:lnSpc>
                        <a:spcAft>
                          <a:spcPts val="600"/>
                        </a:spcAft>
                      </a:pPr>
                      <a:r>
                        <a:rPr lang="en-GB" sz="1600" i="1">
                          <a:effectLst/>
                          <a:latin typeface="Calibri" panose="020F0502020204030204" pitchFamily="34" charset="0"/>
                          <a:ea typeface="PMingLiU" panose="02020500000000000000" pitchFamily="18" charset="-120"/>
                          <a:cs typeface="Arial" panose="020B0604020202020204" pitchFamily="34" charset="0"/>
                        </a:rPr>
                        <a:t>n</a:t>
                      </a:r>
                      <a:r>
                        <a:rPr lang="en-GB" sz="1600">
                          <a:effectLst/>
                          <a:latin typeface="Calibri" panose="020F0502020204030204" pitchFamily="34" charset="0"/>
                          <a:ea typeface="PMingLiU" panose="02020500000000000000" pitchFamily="18" charset="-120"/>
                          <a:cs typeface="Arial" panose="020B0604020202020204" pitchFamily="34" charset="0"/>
                        </a:rPr>
                        <a:t> = 5</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8022315"/>
                  </a:ext>
                </a:extLst>
              </a:tr>
              <a:tr h="225301">
                <a:tc>
                  <a:txBody>
                    <a:bodyPr/>
                    <a:lstStyle/>
                    <a:p>
                      <a:pPr>
                        <a:lnSpc>
                          <a:spcPct val="105000"/>
                        </a:lnSpc>
                        <a:spcAft>
                          <a:spcPts val="600"/>
                        </a:spcAft>
                      </a:pPr>
                      <a:r>
                        <a:rPr lang="en-GB" sz="1600" b="1" dirty="0">
                          <a:effectLst/>
                          <a:latin typeface="Calibri" panose="020F0502020204030204" pitchFamily="34" charset="0"/>
                          <a:ea typeface="PMingLiU" panose="02020500000000000000" pitchFamily="18" charset="-120"/>
                          <a:cs typeface="Arial" panose="020B0604020202020204" pitchFamily="34" charset="0"/>
                        </a:rPr>
                        <a:t>Structural</a:t>
                      </a:r>
                      <a:endParaRPr lang="de-CH"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 </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 </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r">
                        <a:lnSpc>
                          <a:spcPts val="14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 </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620593926"/>
                  </a:ext>
                </a:extLst>
              </a:tr>
              <a:tr h="273124">
                <a:tc>
                  <a:txBody>
                    <a:bodyPr/>
                    <a:lstStyle/>
                    <a:p>
                      <a:pPr marL="180340">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Bureaucracy </a:t>
                      </a:r>
                      <a:r>
                        <a:rPr lang="en-GB" sz="1600" kern="1200" dirty="0">
                          <a:solidFill>
                            <a:schemeClr val="tx1"/>
                          </a:solidFill>
                          <a:effectLst/>
                          <a:latin typeface="Calibri" panose="020F0502020204030204" pitchFamily="34" charset="0"/>
                          <a:ea typeface="PMingLiU" panose="02020500000000000000" pitchFamily="18" charset="-120"/>
                          <a:cs typeface="Arial" panose="020B0604020202020204" pitchFamily="34" charset="0"/>
                        </a:rPr>
                        <a:t>and</a:t>
                      </a:r>
                      <a:r>
                        <a:rPr lang="en-GB" sz="1600" dirty="0">
                          <a:effectLst/>
                          <a:latin typeface="Calibri" panose="020F0502020204030204" pitchFamily="34" charset="0"/>
                          <a:ea typeface="PMingLiU" panose="02020500000000000000" pitchFamily="18" charset="-120"/>
                          <a:cs typeface="Arial" panose="020B0604020202020204" pitchFamily="34" charset="0"/>
                        </a:rPr>
                        <a:t> complex procedures</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4 (29%)</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3 (33%)</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ts val="14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2 (40%)</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4022065576"/>
                  </a:ext>
                </a:extLst>
              </a:tr>
              <a:tr h="38784">
                <a:tc>
                  <a:txBody>
                    <a:bodyPr/>
                    <a:lstStyle/>
                    <a:p>
                      <a:pPr marL="180340">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Gatekeeper</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10 (71%)</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9 (100%)</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ts val="14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1 (20%)</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355537905"/>
                  </a:ext>
                </a:extLst>
              </a:tr>
              <a:tr h="225301">
                <a:tc>
                  <a:txBody>
                    <a:bodyPr/>
                    <a:lstStyle/>
                    <a:p>
                      <a:pPr marL="180340">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Lack of resources</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11 (79%)</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9 (100%)</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ts val="14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2 (40%)</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365795172"/>
                  </a:ext>
                </a:extLst>
              </a:tr>
              <a:tr h="225301">
                <a:tc>
                  <a:txBody>
                    <a:bodyPr/>
                    <a:lstStyle/>
                    <a:p>
                      <a:pPr marL="180340">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Language</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ct val="1050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10 (71%)</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8 (89%)</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ts val="14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2 (40%)</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3454446593"/>
                  </a:ext>
                </a:extLst>
              </a:tr>
              <a:tr h="225301">
                <a:tc>
                  <a:txBody>
                    <a:bodyPr/>
                    <a:lstStyle/>
                    <a:p>
                      <a:pPr marL="180340">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Not understanding the system</a:t>
                      </a:r>
                    </a:p>
                    <a:p>
                      <a:pPr marL="180340">
                        <a:lnSpc>
                          <a:spcPct val="105000"/>
                        </a:lnSpc>
                        <a:spcAft>
                          <a:spcPts val="600"/>
                        </a:spcAft>
                      </a:pP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ct val="1050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5 (36%)</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4 (44%)</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ts val="14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1 (20%)</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655580035"/>
                  </a:ext>
                </a:extLst>
              </a:tr>
              <a:tr h="225301">
                <a:tc>
                  <a:txBody>
                    <a:bodyPr/>
                    <a:lstStyle/>
                    <a:p>
                      <a:pPr>
                        <a:lnSpc>
                          <a:spcPct val="105000"/>
                        </a:lnSpc>
                        <a:spcAft>
                          <a:spcPts val="600"/>
                        </a:spcAft>
                      </a:pPr>
                      <a:r>
                        <a:rPr lang="en-GB" sz="1600" b="1" dirty="0">
                          <a:effectLst/>
                          <a:latin typeface="Calibri" panose="020F0502020204030204" pitchFamily="34" charset="0"/>
                          <a:ea typeface="PMingLiU" panose="02020500000000000000" pitchFamily="18" charset="-120"/>
                          <a:cs typeface="Arial" panose="020B0604020202020204" pitchFamily="34" charset="0"/>
                        </a:rPr>
                        <a:t>Socio-cultural</a:t>
                      </a:r>
                      <a:endParaRPr lang="de-CH"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ct val="1050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 </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 </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algn="r">
                        <a:lnSpc>
                          <a:spcPts val="14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 </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796291507"/>
                  </a:ext>
                </a:extLst>
              </a:tr>
              <a:tr h="225301">
                <a:tc>
                  <a:txBody>
                    <a:bodyPr/>
                    <a:lstStyle/>
                    <a:p>
                      <a:pPr marL="180340">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Basic needs are prioritized</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80340" algn="r">
                        <a:lnSpc>
                          <a:spcPct val="1050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4 (29%)</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80340"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4 (44%)</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80340" algn="r">
                        <a:lnSpc>
                          <a:spcPts val="14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0 (0%)</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126786887"/>
                  </a:ext>
                </a:extLst>
              </a:tr>
              <a:tr h="225301">
                <a:tc>
                  <a:txBody>
                    <a:bodyPr/>
                    <a:lstStyle/>
                    <a:p>
                      <a:pPr marL="180340">
                        <a:lnSpc>
                          <a:spcPct val="1050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Fear of stigma</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80340" algn="r">
                        <a:lnSpc>
                          <a:spcPct val="1050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11 (79%)</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80340"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6 (67%)</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80340" algn="r">
                        <a:lnSpc>
                          <a:spcPts val="14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5 (100%)</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838699139"/>
                  </a:ext>
                </a:extLst>
              </a:tr>
              <a:tr h="225301">
                <a:tc>
                  <a:txBody>
                    <a:bodyPr/>
                    <a:lstStyle/>
                    <a:p>
                      <a:pPr marL="180340">
                        <a:lnSpc>
                          <a:spcPct val="1050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Gender aspects</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80340" algn="r">
                        <a:lnSpc>
                          <a:spcPct val="1050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5 (36%)</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80340"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2 (22%)</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80340" algn="r">
                        <a:lnSpc>
                          <a:spcPts val="14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3 (60%)</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111241226"/>
                  </a:ext>
                </a:extLst>
              </a:tr>
              <a:tr h="225301">
                <a:tc>
                  <a:txBody>
                    <a:bodyPr/>
                    <a:lstStyle/>
                    <a:p>
                      <a:pPr marL="180340">
                        <a:lnSpc>
                          <a:spcPct val="1050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Lack of awareness</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80340" algn="r">
                        <a:lnSpc>
                          <a:spcPct val="105000"/>
                        </a:lnSpc>
                        <a:spcAft>
                          <a:spcPts val="600"/>
                        </a:spcAft>
                      </a:pPr>
                      <a:r>
                        <a:rPr lang="en-GB" sz="1600">
                          <a:effectLst/>
                          <a:latin typeface="Calibri" panose="020F0502020204030204" pitchFamily="34" charset="0"/>
                          <a:ea typeface="PMingLiU" panose="02020500000000000000" pitchFamily="18" charset="-120"/>
                          <a:cs typeface="Arial" panose="020B0604020202020204" pitchFamily="34" charset="0"/>
                        </a:rPr>
                        <a:t>12 (86%)</a:t>
                      </a:r>
                      <a:endParaRPr lang="de-CH" sz="160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80340"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8 (89%)</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tc>
                  <a:txBody>
                    <a:bodyPr/>
                    <a:lstStyle/>
                    <a:p>
                      <a:pPr marL="180340" algn="r">
                        <a:lnSpc>
                          <a:spcPts val="14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4 (80%)</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2747961972"/>
                  </a:ext>
                </a:extLst>
              </a:tr>
              <a:tr h="675901">
                <a:tc>
                  <a:txBody>
                    <a:bodyPr/>
                    <a:lstStyle/>
                    <a:p>
                      <a:pPr marL="180340">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Mismatch between Western system and Syrian problems and needs</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180340"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13 (93%)</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180340" algn="r">
                        <a:lnSpc>
                          <a:spcPct val="1050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9 (100%)</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180340" algn="r">
                        <a:lnSpc>
                          <a:spcPts val="1400"/>
                        </a:lnSpc>
                        <a:spcAft>
                          <a:spcPts val="600"/>
                        </a:spcAft>
                      </a:pPr>
                      <a:r>
                        <a:rPr lang="en-GB" sz="1600" dirty="0">
                          <a:effectLst/>
                          <a:latin typeface="Calibri" panose="020F0502020204030204" pitchFamily="34" charset="0"/>
                          <a:ea typeface="PMingLiU" panose="02020500000000000000" pitchFamily="18" charset="-120"/>
                          <a:cs typeface="Arial" panose="020B0604020202020204" pitchFamily="34" charset="0"/>
                        </a:rPr>
                        <a:t>4 (80%)</a:t>
                      </a:r>
                      <a:endParaRPr lang="de-CH"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0" marR="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87048895"/>
                  </a:ext>
                </a:extLst>
              </a:tr>
            </a:tbl>
          </a:graphicData>
        </a:graphic>
      </p:graphicFrame>
      <p:sp>
        <p:nvSpPr>
          <p:cNvPr id="9" name="Rechteck 8">
            <a:extLst>
              <a:ext uri="{FF2B5EF4-FFF2-40B4-BE49-F238E27FC236}">
                <a16:creationId xmlns:a16="http://schemas.microsoft.com/office/drawing/2014/main" id="{19C77DC0-B3FF-4A4A-998F-7B98004F267C}"/>
              </a:ext>
            </a:extLst>
          </p:cNvPr>
          <p:cNvSpPr/>
          <p:nvPr/>
        </p:nvSpPr>
        <p:spPr bwMode="auto">
          <a:xfrm>
            <a:off x="7088779" y="1567543"/>
            <a:ext cx="3301636" cy="4336872"/>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none" lIns="0" tIns="0" rIns="0" bIns="0" numCol="1" rtlCol="0" anchor="t" anchorCtr="0" compatLnSpc="1">
            <a:prstTxWarp prst="textNoShape">
              <a:avLst/>
            </a:prstTxWarp>
          </a:bodyPr>
          <a:lstStyle/>
          <a:p>
            <a:pPr fontAlgn="base">
              <a:spcBef>
                <a:spcPct val="0"/>
              </a:spcBef>
              <a:spcAft>
                <a:spcPct val="0"/>
              </a:spcAft>
            </a:pPr>
            <a:endParaRPr lang="en-GB" sz="2400" dirty="0">
              <a:solidFill>
                <a:srgbClr val="000000"/>
              </a:solidFill>
              <a:latin typeface="Arial" charset="0"/>
              <a:ea typeface="ＭＳ Ｐゴシック" charset="0"/>
              <a:cs typeface="Arial" charset="0"/>
            </a:endParaRPr>
          </a:p>
        </p:txBody>
      </p:sp>
      <p:pic>
        <p:nvPicPr>
          <p:cNvPr id="2" name="Audio 1">
            <a:hlinkClick r:id="" action="ppaction://media"/>
            <a:extLst>
              <a:ext uri="{FF2B5EF4-FFF2-40B4-BE49-F238E27FC236}">
                <a16:creationId xmlns:a16="http://schemas.microsoft.com/office/drawing/2014/main" id="{B6C5B765-01EA-A340-BFEA-24ED94C03AD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9639300" y="5829300"/>
            <a:ext cx="812800" cy="812800"/>
          </a:xfrm>
          <a:prstGeom prst="rect">
            <a:avLst/>
          </a:prstGeom>
        </p:spPr>
      </p:pic>
    </p:spTree>
    <p:custDataLst>
      <p:tags r:id="rId1"/>
    </p:custDataLst>
    <p:extLst>
      <p:ext uri="{BB962C8B-B14F-4D97-AF65-F5344CB8AC3E}">
        <p14:creationId xmlns:p14="http://schemas.microsoft.com/office/powerpoint/2010/main" val="1575736073"/>
      </p:ext>
    </p:extLst>
  </p:cSld>
  <p:clrMapOvr>
    <a:masterClrMapping/>
  </p:clrMapOvr>
  <mc:AlternateContent xmlns:mc="http://schemas.openxmlformats.org/markup-compatibility/2006" xmlns:p14="http://schemas.microsoft.com/office/powerpoint/2010/main">
    <mc:Choice Requires="p14">
      <p:transition spd="slow" p14:dur="2000" advClick="0" advTm="51690"/>
    </mc:Choice>
    <mc:Fallback xmlns="">
      <p:transition spd="slow" advClick="0" advTm="51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74969825-89FB-44D4-B409-8D56B714718A}"/>
              </a:ext>
            </a:extLst>
          </p:cNvPr>
          <p:cNvSpPr>
            <a:spLocks noGrp="1"/>
          </p:cNvSpPr>
          <p:nvPr>
            <p:ph type="title"/>
          </p:nvPr>
        </p:nvSpPr>
        <p:spPr/>
        <p:txBody>
          <a:bodyPr/>
          <a:lstStyle/>
          <a:p>
            <a:r>
              <a:rPr lang="de-CH" dirty="0"/>
              <a:t>Treatment </a:t>
            </a:r>
            <a:r>
              <a:rPr lang="de-CH" dirty="0" err="1"/>
              <a:t>Barriers</a:t>
            </a:r>
            <a:r>
              <a:rPr lang="de-CH" dirty="0"/>
              <a:t>: </a:t>
            </a:r>
            <a:r>
              <a:rPr lang="de-CH" dirty="0" err="1"/>
              <a:t>Structural</a:t>
            </a:r>
            <a:endParaRPr lang="de-CH" dirty="0"/>
          </a:p>
        </p:txBody>
      </p:sp>
      <p:graphicFrame>
        <p:nvGraphicFramePr>
          <p:cNvPr id="2" name="Objekt 1"/>
          <p:cNvGraphicFramePr>
            <a:graphicFrameLocks noChangeAspect="1"/>
          </p:cNvGraphicFramePr>
          <p:nvPr/>
        </p:nvGraphicFramePr>
        <p:xfrm>
          <a:off x="3630488" y="1762596"/>
          <a:ext cx="6858000" cy="4330700"/>
        </p:xfrm>
        <a:graphic>
          <a:graphicData uri="http://schemas.openxmlformats.org/presentationml/2006/ole">
            <mc:AlternateContent xmlns:mc="http://schemas.openxmlformats.org/markup-compatibility/2006">
              <mc:Choice xmlns:v="urn:schemas-microsoft-com:vml" Requires="v">
                <p:oleObj spid="_x0000_s3074" name="Dokument" r:id="rId7" imgW="6858000" imgH="4330700" progId="Word.Document.12">
                  <p:embed/>
                </p:oleObj>
              </mc:Choice>
              <mc:Fallback>
                <p:oleObj name="Dokument" r:id="rId7" imgW="6858000" imgH="4330700" progId="Word.Document.12">
                  <p:embed/>
                  <p:pic>
                    <p:nvPicPr>
                      <p:cNvPr id="2" name="Objekt 1"/>
                      <p:cNvPicPr/>
                      <p:nvPr/>
                    </p:nvPicPr>
                    <p:blipFill>
                      <a:blip r:embed="rId8"/>
                      <a:stretch>
                        <a:fillRect/>
                      </a:stretch>
                    </p:blipFill>
                    <p:spPr>
                      <a:xfrm>
                        <a:off x="3630488" y="1762596"/>
                        <a:ext cx="6858000" cy="4330700"/>
                      </a:xfrm>
                      <a:prstGeom prst="rect">
                        <a:avLst/>
                      </a:prstGeom>
                    </p:spPr>
                  </p:pic>
                </p:oleObj>
              </mc:Fallback>
            </mc:AlternateContent>
          </a:graphicData>
        </a:graphic>
      </p:graphicFrame>
      <p:pic>
        <p:nvPicPr>
          <p:cNvPr id="11" name="Bild 10"/>
          <p:cNvPicPr>
            <a:picLocks noChangeAspect="1"/>
          </p:cNvPicPr>
          <p:nvPr/>
        </p:nvPicPr>
        <p:blipFill>
          <a:blip r:embed="rId9"/>
          <a:stretch>
            <a:fillRect/>
          </a:stretch>
        </p:blipFill>
        <p:spPr>
          <a:xfrm>
            <a:off x="1524000" y="2838450"/>
            <a:ext cx="9144000" cy="1176350"/>
          </a:xfrm>
          <a:prstGeom prst="rect">
            <a:avLst/>
          </a:prstGeom>
        </p:spPr>
      </p:pic>
      <p:pic>
        <p:nvPicPr>
          <p:cNvPr id="13" name="Bild 12"/>
          <p:cNvPicPr>
            <a:picLocks noChangeAspect="1"/>
          </p:cNvPicPr>
          <p:nvPr/>
        </p:nvPicPr>
        <p:blipFill>
          <a:blip r:embed="rId10"/>
          <a:stretch>
            <a:fillRect/>
          </a:stretch>
        </p:blipFill>
        <p:spPr>
          <a:xfrm>
            <a:off x="1587500" y="2708920"/>
            <a:ext cx="9017000" cy="977900"/>
          </a:xfrm>
          <a:prstGeom prst="rect">
            <a:avLst/>
          </a:prstGeom>
        </p:spPr>
      </p:pic>
      <p:pic>
        <p:nvPicPr>
          <p:cNvPr id="14" name="Bild 13"/>
          <p:cNvPicPr>
            <a:picLocks noChangeAspect="1"/>
          </p:cNvPicPr>
          <p:nvPr/>
        </p:nvPicPr>
        <p:blipFill>
          <a:blip r:embed="rId11"/>
          <a:stretch>
            <a:fillRect/>
          </a:stretch>
        </p:blipFill>
        <p:spPr>
          <a:xfrm>
            <a:off x="1600200" y="2232124"/>
            <a:ext cx="8978900" cy="3213100"/>
          </a:xfrm>
          <a:prstGeom prst="rect">
            <a:avLst/>
          </a:prstGeom>
        </p:spPr>
      </p:pic>
      <p:pic>
        <p:nvPicPr>
          <p:cNvPr id="3" name="Audio 2">
            <a:hlinkClick r:id="" action="ppaction://media"/>
            <a:extLst>
              <a:ext uri="{FF2B5EF4-FFF2-40B4-BE49-F238E27FC236}">
                <a16:creationId xmlns:a16="http://schemas.microsoft.com/office/drawing/2014/main" id="{F8866CC6-6E3E-F84A-B48E-090BF7B1D73D}"/>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639300" y="5829300"/>
            <a:ext cx="812800" cy="812800"/>
          </a:xfrm>
          <a:prstGeom prst="rect">
            <a:avLst/>
          </a:prstGeom>
        </p:spPr>
      </p:pic>
    </p:spTree>
    <p:custDataLst>
      <p:tags r:id="rId2"/>
    </p:custDataLst>
    <p:extLst>
      <p:ext uri="{BB962C8B-B14F-4D97-AF65-F5344CB8AC3E}">
        <p14:creationId xmlns:p14="http://schemas.microsoft.com/office/powerpoint/2010/main" val="902536907"/>
      </p:ext>
    </p:extLst>
  </p:cSld>
  <p:clrMapOvr>
    <a:masterClrMapping/>
  </p:clrMapOvr>
  <mc:AlternateContent xmlns:mc="http://schemas.openxmlformats.org/markup-compatibility/2006" xmlns:p14="http://schemas.microsoft.com/office/powerpoint/2010/main">
    <mc:Choice Requires="p14">
      <p:transition spd="slow" p14:dur="2000" advClick="0" advTm="141466"/>
    </mc:Choice>
    <mc:Fallback xmlns="">
      <p:transition spd="slow" advClick="0" advTm="141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nodeType="clickEffect">
                                  <p:stCondLst>
                                    <p:cond delay="0"/>
                                  </p:stCondLst>
                                  <p:childTnLst>
                                    <p:set>
                                      <p:cBhvr>
                                        <p:cTn id="30"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65.9"/>
</p:tagLst>
</file>

<file path=ppt/tags/tag10.xml><?xml version="1.0" encoding="utf-8"?>
<p:tagLst xmlns:a="http://schemas.openxmlformats.org/drawingml/2006/main" xmlns:r="http://schemas.openxmlformats.org/officeDocument/2006/relationships" xmlns:p="http://schemas.openxmlformats.org/presentationml/2006/main">
  <p:tag name="TIMING" val="|10.6|9.1|6.8|14.7|32.8|13.9"/>
</p:tagLst>
</file>

<file path=ppt/tags/tag2.xml><?xml version="1.0" encoding="utf-8"?>
<p:tagLst xmlns:a="http://schemas.openxmlformats.org/drawingml/2006/main" xmlns:r="http://schemas.openxmlformats.org/officeDocument/2006/relationships" xmlns:p="http://schemas.openxmlformats.org/presentationml/2006/main">
  <p:tag name="TIMING" val="|25.7"/>
</p:tagLst>
</file>

<file path=ppt/tags/tag3.xml><?xml version="1.0" encoding="utf-8"?>
<p:tagLst xmlns:a="http://schemas.openxmlformats.org/drawingml/2006/main" xmlns:r="http://schemas.openxmlformats.org/officeDocument/2006/relationships" xmlns:p="http://schemas.openxmlformats.org/presentationml/2006/main">
  <p:tag name="TIMING" val="|19|16.3"/>
</p:tagLst>
</file>

<file path=ppt/tags/tag4.xml><?xml version="1.0" encoding="utf-8"?>
<p:tagLst xmlns:a="http://schemas.openxmlformats.org/drawingml/2006/main" xmlns:r="http://schemas.openxmlformats.org/officeDocument/2006/relationships" xmlns:p="http://schemas.openxmlformats.org/presentationml/2006/main">
  <p:tag name="TIMING" val="|4.8|5|7.5|13.6|3.7"/>
</p:tagLst>
</file>

<file path=ppt/tags/tag5.xml><?xml version="1.0" encoding="utf-8"?>
<p:tagLst xmlns:a="http://schemas.openxmlformats.org/drawingml/2006/main" xmlns:r="http://schemas.openxmlformats.org/officeDocument/2006/relationships" xmlns:p="http://schemas.openxmlformats.org/presentationml/2006/main">
  <p:tag name="TIMING" val="|6.5"/>
</p:tagLst>
</file>

<file path=ppt/tags/tag6.xml><?xml version="1.0" encoding="utf-8"?>
<p:tagLst xmlns:a="http://schemas.openxmlformats.org/drawingml/2006/main" xmlns:r="http://schemas.openxmlformats.org/officeDocument/2006/relationships" xmlns:p="http://schemas.openxmlformats.org/presentationml/2006/main">
  <p:tag name="TIMING" val="|6.9|26.7|4.1|42.7|3.8|30.1"/>
</p:tagLst>
</file>

<file path=ppt/tags/tag7.xml><?xml version="1.0" encoding="utf-8"?>
<p:tagLst xmlns:a="http://schemas.openxmlformats.org/drawingml/2006/main" xmlns:r="http://schemas.openxmlformats.org/officeDocument/2006/relationships" xmlns:p="http://schemas.openxmlformats.org/presentationml/2006/main">
  <p:tag name="TIMING" val="|29.2|35.3|20.6|34.1|14|36.2|6.6|39.5|1.9|32"/>
</p:tagLst>
</file>

<file path=ppt/tags/tag8.xml><?xml version="1.0" encoding="utf-8"?>
<p:tagLst xmlns:a="http://schemas.openxmlformats.org/drawingml/2006/main" xmlns:r="http://schemas.openxmlformats.org/officeDocument/2006/relationships" xmlns:p="http://schemas.openxmlformats.org/presentationml/2006/main">
  <p:tag name="TIMING" val="|-1811.4"/>
</p:tagLst>
</file>

<file path=ppt/tags/tag9.xml><?xml version="1.0" encoding="utf-8"?>
<p:tagLst xmlns:a="http://schemas.openxmlformats.org/drawingml/2006/main" xmlns:r="http://schemas.openxmlformats.org/officeDocument/2006/relationships" xmlns:p="http://schemas.openxmlformats.org/presentationml/2006/main">
  <p:tag name="TIMING" val="|20.6|25.1"/>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1315</Words>
  <Application>Microsoft Office PowerPoint</Application>
  <PresentationFormat>Grand écran</PresentationFormat>
  <Paragraphs>224</Paragraphs>
  <Slides>17</Slides>
  <Notes>10</Notes>
  <HiddenSlides>0</HiddenSlides>
  <MMClips>17</MMClips>
  <ScaleCrop>false</ScaleCrop>
  <HeadingPairs>
    <vt:vector size="8" baseType="variant">
      <vt:variant>
        <vt:lpstr>Polices utilisées</vt:lpstr>
      </vt:variant>
      <vt:variant>
        <vt:i4>7</vt:i4>
      </vt:variant>
      <vt:variant>
        <vt:lpstr>Thème</vt:lpstr>
      </vt:variant>
      <vt:variant>
        <vt:i4>1</vt:i4>
      </vt:variant>
      <vt:variant>
        <vt:lpstr>Serveurs OLE incorporés</vt:lpstr>
      </vt:variant>
      <vt:variant>
        <vt:i4>1</vt:i4>
      </vt:variant>
      <vt:variant>
        <vt:lpstr>Titres des diapositives</vt:lpstr>
      </vt:variant>
      <vt:variant>
        <vt:i4>17</vt:i4>
      </vt:variant>
    </vt:vector>
  </HeadingPairs>
  <TitlesOfParts>
    <vt:vector size="26" baseType="lpstr">
      <vt:lpstr>MS PGothic</vt:lpstr>
      <vt:lpstr>MS PGothic</vt:lpstr>
      <vt:lpstr>Arial</vt:lpstr>
      <vt:lpstr>Calibri</vt:lpstr>
      <vt:lpstr>Calibri Light</vt:lpstr>
      <vt:lpstr>PMingLiU</vt:lpstr>
      <vt:lpstr>Times New Roman</vt:lpstr>
      <vt:lpstr>Thème Office</vt:lpstr>
      <vt:lpstr>Dokument</vt:lpstr>
      <vt:lpstr>WHO’s 5 Phase Evaluation Model</vt:lpstr>
      <vt:lpstr>THE DIME MANUAL (Applied Mental Health Research Group, 2013)</vt:lpstr>
      <vt:lpstr> Adaptation Process</vt:lpstr>
      <vt:lpstr>Needs Assessment: Treatment Barriers </vt:lpstr>
      <vt:lpstr>GRGROUP ASSIGNMENT (DIME, 2013)</vt:lpstr>
      <vt:lpstr>Sample</vt:lpstr>
      <vt:lpstr>Results: Treatment Barriers</vt:lpstr>
      <vt:lpstr>Results: Barriers</vt:lpstr>
      <vt:lpstr>Treatment Barriers: Structural</vt:lpstr>
      <vt:lpstr>Treatment Barriers: Socio-Cultural</vt:lpstr>
      <vt:lpstr>Conclusions</vt:lpstr>
      <vt:lpstr>Conclusions: Future Directions</vt:lpstr>
      <vt:lpstr>Présentation PowerPoint</vt:lpstr>
      <vt:lpstr>Barriers to the delivery and uptake of mental health interventions for refugees</vt:lpstr>
      <vt:lpstr>Mental health of refugees and asylum seekers: Phases</vt:lpstr>
      <vt:lpstr>Modell Refugee Mental Health: „Lost in Circulus Viciosus“</vt:lpstr>
      <vt:lpstr>Refugee Camp «Zaatari» (Jordan) </vt:lpstr>
    </vt:vector>
  </TitlesOfParts>
  <Company>UniversitÃ© de Fribourg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WHO’s 5 Phase Evaluation Model</dc:title>
  <dc:creator>NKONLACK Dany</dc:creator>
  <cp:lastModifiedBy>NKONLACK Dany</cp:lastModifiedBy>
  <cp:revision>1</cp:revision>
  <dcterms:created xsi:type="dcterms:W3CDTF">2020-04-29T15:26:46Z</dcterms:created>
  <dcterms:modified xsi:type="dcterms:W3CDTF">2020-04-29T15:26:52Z</dcterms:modified>
</cp:coreProperties>
</file>