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280" r:id="rId4"/>
    <p:sldId id="276" r:id="rId5"/>
    <p:sldId id="277" r:id="rId6"/>
    <p:sldId id="278" r:id="rId7"/>
    <p:sldId id="279" r:id="rId8"/>
    <p:sldId id="275" r:id="rId9"/>
    <p:sldId id="283" r:id="rId10"/>
    <p:sldId id="284" r:id="rId11"/>
    <p:sldId id="281" r:id="rId12"/>
    <p:sldId id="258" r:id="rId13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">
          <p15:clr>
            <a:srgbClr val="A4A3A4"/>
          </p15:clr>
        </p15:guide>
        <p15:guide id="2" orient="horz" pos="635">
          <p15:clr>
            <a:srgbClr val="A4A3A4"/>
          </p15:clr>
        </p15:guide>
        <p15:guide id="3" orient="horz" pos="1136">
          <p15:clr>
            <a:srgbClr val="A4A3A4"/>
          </p15:clr>
        </p15:guide>
        <p15:guide id="4" orient="horz" pos="4000">
          <p15:clr>
            <a:srgbClr val="A4A3A4"/>
          </p15:clr>
        </p15:guide>
        <p15:guide id="5" orient="horz" pos="4268">
          <p15:clr>
            <a:srgbClr val="A4A3A4"/>
          </p15:clr>
        </p15:guide>
        <p15:guide id="6" pos="273">
          <p15:clr>
            <a:srgbClr val="A4A3A4"/>
          </p15:clr>
        </p15:guide>
        <p15:guide id="7" pos="137">
          <p15:clr>
            <a:srgbClr val="A4A3A4"/>
          </p15:clr>
        </p15:guide>
        <p15:guide id="8" pos="5488">
          <p15:clr>
            <a:srgbClr val="A4A3A4"/>
          </p15:clr>
        </p15:guide>
        <p15:guide id="9" pos="5625">
          <p15:clr>
            <a:srgbClr val="A4A3A4"/>
          </p15:clr>
        </p15:guide>
        <p15:guide id="10" pos="2768">
          <p15:clr>
            <a:srgbClr val="A4A3A4"/>
          </p15:clr>
        </p15:guide>
        <p15:guide id="11" pos="29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859"/>
    <a:srgbClr val="D06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3096" autoAdjust="0"/>
  </p:normalViewPr>
  <p:slideViewPr>
    <p:cSldViewPr showGuides="1">
      <p:cViewPr varScale="1">
        <p:scale>
          <a:sx n="96" d="100"/>
          <a:sy n="96" d="100"/>
        </p:scale>
        <p:origin x="1656" y="78"/>
      </p:cViewPr>
      <p:guideLst>
        <p:guide orient="horz" pos="103"/>
        <p:guide orient="horz" pos="635"/>
        <p:guide orient="horz" pos="1136"/>
        <p:guide orient="horz" pos="4000"/>
        <p:guide orient="horz" pos="4268"/>
        <p:guide pos="273"/>
        <p:guide pos="137"/>
        <p:guide pos="5488"/>
        <p:guide pos="5625"/>
        <p:guide pos="2768"/>
        <p:guide pos="2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630A9-1937-40A7-B620-968474080EF2}" type="datetimeFigureOut">
              <a:rPr lang="de-CH" smtClean="0"/>
              <a:t>06.09.2019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39944-FA65-4ED5-944D-4DFA19E099A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06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06.09.2019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996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085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79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235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843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UNF_Logo_gross.emf"/>
          <p:cNvPicPr>
            <a:picLocks noChangeAspect="1"/>
          </p:cNvPicPr>
          <p:nvPr userDrawn="1"/>
        </p:nvPicPr>
        <p:blipFill>
          <a:blip r:embed="rId2" cstate="print"/>
          <a:srcRect t="408"/>
          <a:stretch>
            <a:fillRect/>
          </a:stretch>
        </p:blipFill>
        <p:spPr>
          <a:xfrm>
            <a:off x="0" y="0"/>
            <a:ext cx="1815207" cy="1162718"/>
          </a:xfrm>
          <a:prstGeom prst="rect">
            <a:avLst/>
          </a:prstGeom>
        </p:spPr>
      </p:pic>
      <p:pic>
        <p:nvPicPr>
          <p:cNvPr id="7" name="Grafik 6" descr="UNIFR_Background_Titleslide_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546600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6. September 2019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78B5E-954D-479D-827E-9C6542FE7474}" type="slidenum">
              <a:rPr lang="de-CH" smtClean="0"/>
              <a:t>‹N°›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/ Backgrou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44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 bwMode="white">
          <a:xfrm>
            <a:off x="433388" y="1008063"/>
            <a:ext cx="8278812" cy="5341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341937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6. September 2019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11C8-9BF4-4E14-A6CE-7DE7D36702CC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6. September 2019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11C8-9BF4-4E14-A6CE-7DE7D36702CC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3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/ Backgrou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341937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1pPr>
            <a:lvl2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chemeClr val="tx1"/>
                </a:solidFill>
              </a:defRPr>
            </a:lvl2pPr>
            <a:lvl3pPr marL="0" indent="0">
              <a:lnSpc>
                <a:spcPts val="2700"/>
              </a:lnSpc>
              <a:buFontTx/>
              <a:buNone/>
              <a:defRPr sz="2000" b="0" cap="none" baseline="0">
                <a:solidFill>
                  <a:schemeClr val="tx1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/ Backgrou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44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white">
          <a:xfrm>
            <a:off x="433388" y="1008063"/>
            <a:ext cx="8278812" cy="5341937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bg1"/>
                </a:solidFill>
              </a:defRPr>
            </a:lvl1pPr>
            <a:lvl2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34193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1" cap="none" baseline="0">
                <a:solidFill>
                  <a:schemeClr val="tx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3"/>
            <a:ext cx="3960812" cy="5341937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1" cap="none" baseline="0">
                <a:solidFill>
                  <a:schemeClr val="tx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751388" y="1008063"/>
            <a:ext cx="3960812" cy="5341937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1" cap="none" baseline="0">
                <a:solidFill>
                  <a:schemeClr val="tx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CH" dirty="0" smtClean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CH" dirty="0" smtClean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1" cap="none" baseline="0">
                <a:solidFill>
                  <a:schemeClr val="tx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1" cap="none" baseline="0">
                <a:solidFill>
                  <a:schemeClr val="tx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/ Backgrou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34193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3"/>
            <a:ext cx="8712200" cy="673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3388" y="1106488"/>
            <a:ext cx="8278812" cy="5243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64A89B-F9D0-4B8B-9E13-75101EC3F755}" type="datetime4">
              <a:rPr lang="de-CH" smtClean="0"/>
              <a:pPr/>
              <a:t>6. September 2019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 smtClean="0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17488" y="6350000"/>
            <a:ext cx="8712200" cy="4254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September 2019</a:t>
            </a:r>
            <a:r>
              <a:rPr kumimoji="0" lang="de-DE" sz="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</a:t>
            </a:r>
            <a:r>
              <a:rPr kumimoji="0" lang="de-DE" sz="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Universität Freiburg</a:t>
            </a:r>
            <a:r>
              <a:rPr kumimoji="0" lang="de-DE" sz="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UNI-SOCIAL| Ariane Linder | Verantwortliche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SERVICE UNI-SOCIAL: FINANZIELLE HILFE, BERATUNG, COACHING UND MEDIATION – WIR SIND DA FÜR SIE!</a:t>
            </a:r>
            <a:endParaRPr kumimoji="0" lang="de-DE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‹N°›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73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fr.ch/career-service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12.09.2019</a:t>
            </a:r>
          </a:p>
          <a:p>
            <a:pPr lvl="1"/>
            <a:r>
              <a:rPr lang="de-CH" sz="3600" dirty="0" smtClean="0"/>
              <a:t>D</a:t>
            </a:r>
            <a:r>
              <a:rPr lang="de-CH" dirty="0" smtClean="0"/>
              <a:t>ienststelle </a:t>
            </a:r>
            <a:r>
              <a:rPr lang="de-CH" sz="3600" dirty="0" smtClean="0"/>
              <a:t>U</a:t>
            </a:r>
            <a:r>
              <a:rPr lang="de-CH" dirty="0" smtClean="0"/>
              <a:t>ni-</a:t>
            </a:r>
            <a:r>
              <a:rPr lang="de-CH" sz="3600" dirty="0" err="1" smtClean="0"/>
              <a:t>S</a:t>
            </a:r>
            <a:r>
              <a:rPr lang="de-CH" dirty="0" err="1" smtClean="0"/>
              <a:t>ocial</a:t>
            </a:r>
            <a:endParaRPr lang="de-CH" dirty="0" smtClean="0"/>
          </a:p>
          <a:p>
            <a:pPr lvl="2"/>
            <a:r>
              <a:rPr lang="fr-CH" sz="2000" dirty="0" smtClean="0">
                <a:latin typeface="Arial Narrow" panose="020B0606020202030204" pitchFamily="34" charset="0"/>
              </a:rPr>
              <a:t>                                                                                             </a:t>
            </a:r>
            <a:br>
              <a:rPr lang="fr-CH" sz="2000" dirty="0" smtClean="0">
                <a:latin typeface="Arial Narrow" panose="020B0606020202030204" pitchFamily="34" charset="0"/>
              </a:rPr>
            </a:br>
            <a:r>
              <a:rPr lang="fr-CH" sz="2800" dirty="0" smtClean="0">
                <a:latin typeface="Arial Narrow" panose="020B0606020202030204" pitchFamily="34" charset="0"/>
              </a:rPr>
              <a:t>F</a:t>
            </a:r>
            <a:r>
              <a:rPr lang="fr-CH" sz="2000" dirty="0" smtClean="0">
                <a:latin typeface="Arial Narrow" panose="020B0606020202030204" pitchFamily="34" charset="0"/>
              </a:rPr>
              <a:t>INANZIELLE </a:t>
            </a:r>
            <a:r>
              <a:rPr lang="fr-CH" sz="2800" dirty="0">
                <a:latin typeface="Arial Narrow" panose="020B0606020202030204" pitchFamily="34" charset="0"/>
              </a:rPr>
              <a:t>H</a:t>
            </a:r>
            <a:r>
              <a:rPr lang="fr-CH" sz="2000" dirty="0">
                <a:latin typeface="Arial Narrow" panose="020B0606020202030204" pitchFamily="34" charset="0"/>
              </a:rPr>
              <a:t>ILFE, </a:t>
            </a:r>
            <a:r>
              <a:rPr lang="fr-CH" sz="2800" dirty="0">
                <a:latin typeface="Arial Narrow" panose="020B0606020202030204" pitchFamily="34" charset="0"/>
              </a:rPr>
              <a:t>B</a:t>
            </a:r>
            <a:r>
              <a:rPr lang="fr-CH" sz="2000" dirty="0">
                <a:latin typeface="Arial Narrow" panose="020B0606020202030204" pitchFamily="34" charset="0"/>
              </a:rPr>
              <a:t>ERATUNG, </a:t>
            </a:r>
            <a:r>
              <a:rPr lang="fr-CH" sz="2800" dirty="0">
                <a:latin typeface="Arial Narrow" panose="020B0606020202030204" pitchFamily="34" charset="0"/>
              </a:rPr>
              <a:t>C</a:t>
            </a:r>
            <a:r>
              <a:rPr lang="fr-CH" sz="2000" dirty="0">
                <a:latin typeface="Arial Narrow" panose="020B0606020202030204" pitchFamily="34" charset="0"/>
              </a:rPr>
              <a:t>OACHING UND </a:t>
            </a:r>
            <a:r>
              <a:rPr lang="fr-CH" sz="2800" dirty="0">
                <a:latin typeface="Arial Narrow" panose="020B0606020202030204" pitchFamily="34" charset="0"/>
              </a:rPr>
              <a:t>M</a:t>
            </a:r>
            <a:r>
              <a:rPr lang="fr-CH" sz="2000" dirty="0">
                <a:latin typeface="Arial Narrow" panose="020B0606020202030204" pitchFamily="34" charset="0"/>
              </a:rPr>
              <a:t>EDIATION – </a:t>
            </a:r>
            <a:br>
              <a:rPr lang="fr-CH" sz="2000" dirty="0">
                <a:latin typeface="Arial Narrow" panose="020B0606020202030204" pitchFamily="34" charset="0"/>
              </a:rPr>
            </a:br>
            <a:r>
              <a:rPr lang="fr-CH" sz="2800" dirty="0">
                <a:latin typeface="Arial Narrow" panose="020B0606020202030204" pitchFamily="34" charset="0"/>
              </a:rPr>
              <a:t>W</a:t>
            </a:r>
            <a:r>
              <a:rPr lang="fr-CH" sz="2000" dirty="0">
                <a:latin typeface="Arial Narrow" panose="020B0606020202030204" pitchFamily="34" charset="0"/>
              </a:rPr>
              <a:t>IR </a:t>
            </a:r>
            <a:r>
              <a:rPr lang="fr-CH" sz="2800" dirty="0">
                <a:latin typeface="Arial Narrow" panose="020B0606020202030204" pitchFamily="34" charset="0"/>
              </a:rPr>
              <a:t>S</a:t>
            </a:r>
            <a:r>
              <a:rPr lang="fr-CH" sz="2000" dirty="0">
                <a:latin typeface="Arial Narrow" panose="020B0606020202030204" pitchFamily="34" charset="0"/>
              </a:rPr>
              <a:t>IND </a:t>
            </a:r>
            <a:r>
              <a:rPr lang="fr-CH" sz="2800" dirty="0">
                <a:latin typeface="Arial Narrow" panose="020B0606020202030204" pitchFamily="34" charset="0"/>
              </a:rPr>
              <a:t>D</a:t>
            </a:r>
            <a:r>
              <a:rPr lang="fr-CH" sz="2000" dirty="0">
                <a:latin typeface="Arial Narrow" panose="020B0606020202030204" pitchFamily="34" charset="0"/>
              </a:rPr>
              <a:t>A </a:t>
            </a:r>
            <a:r>
              <a:rPr lang="fr-CH" sz="2800" dirty="0">
                <a:latin typeface="Arial Narrow" panose="020B0606020202030204" pitchFamily="34" charset="0"/>
              </a:rPr>
              <a:t>F</a:t>
            </a:r>
            <a:r>
              <a:rPr lang="fr-CH" sz="2000" dirty="0">
                <a:latin typeface="Arial Narrow" panose="020B0606020202030204" pitchFamily="34" charset="0"/>
              </a:rPr>
              <a:t>ÜR </a:t>
            </a:r>
            <a:r>
              <a:rPr lang="fr-CH" sz="2800" dirty="0" smtClean="0">
                <a:latin typeface="Arial Narrow" panose="020B0606020202030204" pitchFamily="34" charset="0"/>
              </a:rPr>
              <a:t>S</a:t>
            </a:r>
            <a:r>
              <a:rPr lang="fr-CH" sz="2000" dirty="0" smtClean="0">
                <a:latin typeface="Arial Narrow" panose="020B0606020202030204" pitchFamily="34" charset="0"/>
              </a:rPr>
              <a:t>IE!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 smtClean="0"/>
              <a:t>C</a:t>
            </a:r>
            <a:r>
              <a:rPr lang="fr-CH" dirty="0" smtClean="0"/>
              <a:t>oaching</a:t>
            </a:r>
            <a:endParaRPr lang="fr-C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1" r="14991" b="6281"/>
          <a:stretch/>
        </p:blipFill>
        <p:spPr>
          <a:xfrm>
            <a:off x="433387" y="1350616"/>
            <a:ext cx="7415457" cy="45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2200" dirty="0" smtClean="0"/>
              <a:t/>
            </a:r>
            <a:br>
              <a:rPr lang="fr-CH" sz="2200" dirty="0" smtClean="0"/>
            </a:br>
            <a:r>
              <a:rPr lang="fr-CH" sz="4000" dirty="0"/>
              <a:t>M</a:t>
            </a:r>
            <a:r>
              <a:rPr lang="fr-CH" dirty="0"/>
              <a:t>EDIATION 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3"/>
            <a:endParaRPr lang="fr-CH" sz="2800" dirty="0" smtClean="0"/>
          </a:p>
          <a:p>
            <a:pPr lvl="3"/>
            <a:endParaRPr lang="fr-CH" sz="2400" dirty="0" smtClean="0"/>
          </a:p>
          <a:p>
            <a:pPr lvl="3"/>
            <a:endParaRPr lang="fr-CH" sz="2400" dirty="0"/>
          </a:p>
          <a:p>
            <a:pPr lvl="3"/>
            <a:endParaRPr lang="fr-CH" sz="2400" dirty="0" smtClean="0"/>
          </a:p>
          <a:p>
            <a:pPr lvl="3"/>
            <a:r>
              <a:rPr lang="fr-CH" sz="2400" dirty="0" smtClean="0"/>
              <a:t>In </a:t>
            </a:r>
            <a:r>
              <a:rPr lang="fr-CH" sz="2400" dirty="0" err="1" smtClean="0"/>
              <a:t>Konfliktfällen</a:t>
            </a:r>
            <a:r>
              <a:rPr lang="fr-CH" sz="2400" dirty="0" smtClean="0"/>
              <a:t> </a:t>
            </a:r>
            <a:r>
              <a:rPr lang="fr-CH" sz="2400" dirty="0" err="1" smtClean="0"/>
              <a:t>stehen</a:t>
            </a:r>
            <a:r>
              <a:rPr lang="fr-CH" sz="2400" dirty="0" smtClean="0"/>
              <a:t> </a:t>
            </a:r>
            <a:r>
              <a:rPr lang="fr-CH" sz="2400" dirty="0" err="1" smtClean="0"/>
              <a:t>wir</a:t>
            </a:r>
            <a:r>
              <a:rPr lang="fr-CH" sz="2400" dirty="0" smtClean="0"/>
              <a:t> </a:t>
            </a:r>
            <a:r>
              <a:rPr lang="fr-CH" sz="2400" dirty="0" err="1" smtClean="0"/>
              <a:t>Ihnen</a:t>
            </a:r>
            <a:r>
              <a:rPr lang="fr-CH" sz="2400" dirty="0" smtClean="0"/>
              <a:t> </a:t>
            </a:r>
            <a:r>
              <a:rPr lang="fr-CH" sz="2400" dirty="0" err="1"/>
              <a:t>beratend</a:t>
            </a:r>
            <a:r>
              <a:rPr lang="fr-CH" sz="2400" dirty="0"/>
              <a:t> </a:t>
            </a:r>
            <a:r>
              <a:rPr lang="fr-CH" sz="2400" dirty="0" err="1"/>
              <a:t>und</a:t>
            </a:r>
            <a:r>
              <a:rPr lang="fr-CH" sz="2400" dirty="0"/>
              <a:t> </a:t>
            </a:r>
            <a:r>
              <a:rPr lang="fr-CH" sz="2400" dirty="0" err="1"/>
              <a:t>vertraulich</a:t>
            </a:r>
            <a:r>
              <a:rPr lang="fr-CH" sz="2400" dirty="0"/>
              <a:t> 	</a:t>
            </a:r>
            <a:endParaRPr lang="fr-CH" sz="2400" dirty="0" smtClean="0"/>
          </a:p>
          <a:p>
            <a:pPr lvl="3"/>
            <a:r>
              <a:rPr lang="fr-CH" sz="2400" dirty="0" err="1" smtClean="0"/>
              <a:t>zur</a:t>
            </a:r>
            <a:r>
              <a:rPr lang="fr-CH" sz="2400" dirty="0" smtClean="0"/>
              <a:t> </a:t>
            </a:r>
            <a:r>
              <a:rPr lang="fr-CH" sz="2400" dirty="0" err="1" smtClean="0"/>
              <a:t>Seite</a:t>
            </a:r>
            <a:r>
              <a:rPr lang="fr-CH" sz="2400" dirty="0" smtClean="0"/>
              <a:t>. Bei </a:t>
            </a:r>
            <a:r>
              <a:rPr lang="fr-CH" sz="2400" dirty="0" err="1" smtClean="0"/>
              <a:t>Bedarf</a:t>
            </a:r>
            <a:r>
              <a:rPr lang="fr-CH" sz="2400" dirty="0" smtClean="0"/>
              <a:t> </a:t>
            </a:r>
            <a:r>
              <a:rPr lang="fr-CH" sz="2400" dirty="0" err="1" smtClean="0"/>
              <a:t>vermitteln</a:t>
            </a:r>
            <a:r>
              <a:rPr lang="fr-CH" sz="2400" dirty="0" smtClean="0"/>
              <a:t> </a:t>
            </a:r>
            <a:r>
              <a:rPr lang="fr-CH" sz="2400" dirty="0" err="1" smtClean="0"/>
              <a:t>wir</a:t>
            </a:r>
            <a:r>
              <a:rPr lang="fr-CH" sz="2400" dirty="0" smtClean="0"/>
              <a:t> </a:t>
            </a:r>
            <a:r>
              <a:rPr lang="fr-CH" sz="2400" dirty="0" err="1" smtClean="0"/>
              <a:t>Ihnen</a:t>
            </a:r>
            <a:r>
              <a:rPr lang="fr-CH" sz="2400" dirty="0" smtClean="0"/>
              <a:t> </a:t>
            </a:r>
            <a:r>
              <a:rPr lang="fr-CH" sz="2400" dirty="0" err="1" smtClean="0"/>
              <a:t>gerne</a:t>
            </a:r>
            <a:r>
              <a:rPr lang="fr-CH" sz="2400" dirty="0" smtClean="0"/>
              <a:t> den </a:t>
            </a:r>
            <a:r>
              <a:rPr lang="fr-CH" sz="2400" dirty="0" err="1" smtClean="0"/>
              <a:t>Kontakt</a:t>
            </a:r>
            <a:r>
              <a:rPr lang="fr-CH" sz="2400" dirty="0" smtClean="0"/>
              <a:t> </a:t>
            </a:r>
            <a:r>
              <a:rPr lang="fr-CH" sz="2400" dirty="0" err="1" smtClean="0"/>
              <a:t>zur</a:t>
            </a:r>
            <a:r>
              <a:rPr lang="fr-CH" sz="2400" dirty="0" smtClean="0"/>
              <a:t> Ombudsstelle</a:t>
            </a:r>
            <a:r>
              <a:rPr lang="fr-CH" sz="2400" dirty="0"/>
              <a:t> </a:t>
            </a:r>
            <a:r>
              <a:rPr lang="fr-CH" sz="2400" dirty="0" smtClean="0"/>
              <a:t>der </a:t>
            </a:r>
            <a:r>
              <a:rPr lang="fr-CH" sz="2400" dirty="0" err="1" smtClean="0"/>
              <a:t>Universität</a:t>
            </a:r>
            <a:r>
              <a:rPr lang="fr-CH" sz="2400" dirty="0" smtClean="0"/>
              <a:t> Freiburg.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47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brushSize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808"/>
            <a:ext cx="3672408" cy="5688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63888" y="1008063"/>
            <a:ext cx="5148312" cy="5341937"/>
          </a:xfrm>
        </p:spPr>
        <p:txBody>
          <a:bodyPr/>
          <a:lstStyle/>
          <a:p>
            <a:pPr algn="ctr"/>
            <a:r>
              <a:rPr lang="fr-CH" sz="4800" dirty="0">
                <a:latin typeface="Arial Narrow" panose="020B0606020202030204" pitchFamily="34" charset="0"/>
              </a:rPr>
              <a:t>S</a:t>
            </a:r>
            <a:r>
              <a:rPr lang="fr-CH" dirty="0">
                <a:latin typeface="Arial Narrow" panose="020B0606020202030204" pitchFamily="34" charset="0"/>
              </a:rPr>
              <a:t>ERVICE </a:t>
            </a:r>
            <a:r>
              <a:rPr lang="fr-CH" sz="4800" dirty="0" smtClean="0">
                <a:latin typeface="Arial Narrow" panose="020B0606020202030204" pitchFamily="34" charset="0"/>
              </a:rPr>
              <a:t>U</a:t>
            </a:r>
            <a:r>
              <a:rPr lang="fr-CH" dirty="0" smtClean="0">
                <a:latin typeface="Arial Narrow" panose="020B0606020202030204" pitchFamily="34" charset="0"/>
              </a:rPr>
              <a:t>NI-</a:t>
            </a:r>
            <a:r>
              <a:rPr lang="fr-CH" sz="4800" dirty="0" smtClean="0">
                <a:latin typeface="Arial Narrow" panose="020B0606020202030204" pitchFamily="34" charset="0"/>
              </a:rPr>
              <a:t>S</a:t>
            </a:r>
            <a:r>
              <a:rPr lang="fr-CH" dirty="0" smtClean="0">
                <a:latin typeface="Arial Narrow" panose="020B0606020202030204" pitchFamily="34" charset="0"/>
              </a:rPr>
              <a:t>OCIAL</a:t>
            </a:r>
          </a:p>
          <a:p>
            <a:pPr algn="ctr"/>
            <a:endParaRPr lang="fr-CH" sz="2800" b="0" dirty="0" smtClean="0">
              <a:latin typeface="Arial Narrow" panose="020B0606020202030204" pitchFamily="34" charset="0"/>
            </a:endParaRPr>
          </a:p>
          <a:p>
            <a:pPr algn="ctr"/>
            <a:r>
              <a:rPr lang="fr-CH" sz="2800" b="0" dirty="0" smtClean="0">
                <a:latin typeface="Arial Narrow" panose="020B0606020202030204" pitchFamily="34" charset="0"/>
              </a:rPr>
              <a:t>F</a:t>
            </a:r>
            <a:r>
              <a:rPr lang="fr-CH" sz="2000" b="0" dirty="0" smtClean="0">
                <a:latin typeface="Arial Narrow" panose="020B0606020202030204" pitchFamily="34" charset="0"/>
              </a:rPr>
              <a:t>INANZIELLE </a:t>
            </a:r>
            <a:r>
              <a:rPr lang="fr-CH" sz="2800" b="0" dirty="0">
                <a:latin typeface="Arial Narrow" panose="020B0606020202030204" pitchFamily="34" charset="0"/>
              </a:rPr>
              <a:t>H</a:t>
            </a:r>
            <a:r>
              <a:rPr lang="fr-CH" sz="2000" b="0" dirty="0">
                <a:latin typeface="Arial Narrow" panose="020B0606020202030204" pitchFamily="34" charset="0"/>
              </a:rPr>
              <a:t>ILFE, </a:t>
            </a:r>
            <a:r>
              <a:rPr lang="fr-CH" sz="2800" b="0" dirty="0">
                <a:latin typeface="Arial Narrow" panose="020B0606020202030204" pitchFamily="34" charset="0"/>
              </a:rPr>
              <a:t>B</a:t>
            </a:r>
            <a:r>
              <a:rPr lang="fr-CH" sz="2000" b="0" dirty="0">
                <a:latin typeface="Arial Narrow" panose="020B0606020202030204" pitchFamily="34" charset="0"/>
              </a:rPr>
              <a:t>ERATUNG, </a:t>
            </a:r>
            <a:r>
              <a:rPr lang="fr-CH" sz="2800" b="0" dirty="0">
                <a:latin typeface="Arial Narrow" panose="020B0606020202030204" pitchFamily="34" charset="0"/>
              </a:rPr>
              <a:t>C</a:t>
            </a:r>
            <a:r>
              <a:rPr lang="fr-CH" sz="2000" b="0" dirty="0">
                <a:latin typeface="Arial Narrow" panose="020B0606020202030204" pitchFamily="34" charset="0"/>
              </a:rPr>
              <a:t>OACHING UND </a:t>
            </a:r>
            <a:r>
              <a:rPr lang="fr-CH" sz="2800" b="0" dirty="0">
                <a:latin typeface="Arial Narrow" panose="020B0606020202030204" pitchFamily="34" charset="0"/>
              </a:rPr>
              <a:t>M</a:t>
            </a:r>
            <a:r>
              <a:rPr lang="fr-CH" sz="2000" b="0" dirty="0">
                <a:latin typeface="Arial Narrow" panose="020B0606020202030204" pitchFamily="34" charset="0"/>
              </a:rPr>
              <a:t>EDIATION – </a:t>
            </a:r>
            <a:br>
              <a:rPr lang="fr-CH" sz="2000" b="0" dirty="0">
                <a:latin typeface="Arial Narrow" panose="020B0606020202030204" pitchFamily="34" charset="0"/>
              </a:rPr>
            </a:br>
            <a:r>
              <a:rPr lang="fr-CH" sz="2800" dirty="0">
                <a:latin typeface="Arial Narrow" panose="020B0606020202030204" pitchFamily="34" charset="0"/>
              </a:rPr>
              <a:t>W</a:t>
            </a:r>
            <a:r>
              <a:rPr lang="fr-CH" sz="2000" dirty="0">
                <a:latin typeface="Arial Narrow" panose="020B0606020202030204" pitchFamily="34" charset="0"/>
              </a:rPr>
              <a:t>IR </a:t>
            </a:r>
            <a:r>
              <a:rPr lang="fr-CH" sz="2800" dirty="0">
                <a:latin typeface="Arial Narrow" panose="020B0606020202030204" pitchFamily="34" charset="0"/>
              </a:rPr>
              <a:t>S</a:t>
            </a:r>
            <a:r>
              <a:rPr lang="fr-CH" sz="2000" dirty="0">
                <a:latin typeface="Arial Narrow" panose="020B0606020202030204" pitchFamily="34" charset="0"/>
              </a:rPr>
              <a:t>IND </a:t>
            </a:r>
            <a:r>
              <a:rPr lang="fr-CH" sz="2800" dirty="0">
                <a:latin typeface="Arial Narrow" panose="020B0606020202030204" pitchFamily="34" charset="0"/>
              </a:rPr>
              <a:t>D</a:t>
            </a:r>
            <a:r>
              <a:rPr lang="fr-CH" sz="2000" dirty="0">
                <a:latin typeface="Arial Narrow" panose="020B0606020202030204" pitchFamily="34" charset="0"/>
              </a:rPr>
              <a:t>A </a:t>
            </a:r>
            <a:r>
              <a:rPr lang="fr-CH" sz="2800" dirty="0">
                <a:latin typeface="Arial Narrow" panose="020B0606020202030204" pitchFamily="34" charset="0"/>
              </a:rPr>
              <a:t>F</a:t>
            </a:r>
            <a:r>
              <a:rPr lang="fr-CH" sz="2000" dirty="0">
                <a:latin typeface="Arial Narrow" panose="020B0606020202030204" pitchFamily="34" charset="0"/>
              </a:rPr>
              <a:t>ÜR </a:t>
            </a:r>
            <a:r>
              <a:rPr lang="fr-CH" sz="2800" dirty="0">
                <a:latin typeface="Arial Narrow" panose="020B0606020202030204" pitchFamily="34" charset="0"/>
              </a:rPr>
              <a:t>S</a:t>
            </a:r>
            <a:r>
              <a:rPr lang="fr-CH" sz="2000" dirty="0">
                <a:latin typeface="Arial Narrow" panose="020B0606020202030204" pitchFamily="34" charset="0"/>
              </a:rPr>
              <a:t>IE!</a:t>
            </a:r>
          </a:p>
          <a:p>
            <a:pPr algn="ctr"/>
            <a:r>
              <a:rPr lang="fr-CH" dirty="0">
                <a:latin typeface="Arial Narrow" panose="020B0606020202030204" pitchFamily="34" charset="0"/>
              </a:rPr>
              <a:t/>
            </a:r>
            <a:br>
              <a:rPr lang="fr-CH" dirty="0">
                <a:latin typeface="Arial Narrow" panose="020B0606020202030204" pitchFamily="34" charset="0"/>
              </a:rPr>
            </a:b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88" y="419411"/>
            <a:ext cx="8712200" cy="673199"/>
          </a:xfrm>
        </p:spPr>
        <p:txBody>
          <a:bodyPr>
            <a:normAutofit/>
          </a:bodyPr>
          <a:lstStyle/>
          <a:p>
            <a:r>
              <a:rPr lang="fr-CH" sz="3200" cap="none" dirty="0" smtClean="0"/>
              <a:t>U</a:t>
            </a:r>
            <a:r>
              <a:rPr lang="fr-CH" cap="none" dirty="0" smtClean="0"/>
              <a:t>NSERE </a:t>
            </a:r>
            <a:r>
              <a:rPr lang="fr-CH" sz="3200" cap="none" dirty="0" smtClean="0"/>
              <a:t>D</a:t>
            </a:r>
            <a:r>
              <a:rPr lang="fr-CH" cap="none" dirty="0" smtClean="0"/>
              <a:t>IENSTLEISTUNGEN</a:t>
            </a:r>
            <a:endParaRPr lang="fr-CH" cap="none" dirty="0"/>
          </a:p>
        </p:txBody>
      </p:sp>
      <p:pic>
        <p:nvPicPr>
          <p:cNvPr id="5" name="Picture 2" descr="C:\Users\lindera\AppData\Local\Microsoft\Windows\Temporary Internet Files\Content.IE5\AS40ZH05\Jigsaw-Puzzle[1].pn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1916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917404" y="203499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BERATUNG</a:t>
            </a:r>
            <a:endParaRPr lang="de-CH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20334" y="1412776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fr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FINANZIELLE HILFE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2339752" y="44371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 Narrow" panose="020B0606020202030204" pitchFamily="34" charset="0"/>
              </a:rPr>
              <a:t>MEDIATION</a:t>
            </a:r>
            <a:endParaRPr lang="de-CH" sz="2400" b="1" dirty="0">
              <a:latin typeface="Arial Narrow" panose="020B0606020202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8024" y="4461727"/>
            <a:ext cx="162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COACHING</a:t>
            </a:r>
            <a:endParaRPr lang="de-CH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200" dirty="0" smtClean="0"/>
              <a:t/>
            </a:r>
            <a:br>
              <a:rPr lang="fr-CH" sz="3200" dirty="0" smtClean="0"/>
            </a:br>
            <a:r>
              <a:rPr lang="fr-CH" cap="none" dirty="0" smtClean="0"/>
              <a:t> </a:t>
            </a:r>
            <a:r>
              <a:rPr lang="fr-CH" sz="3600" cap="none" dirty="0"/>
              <a:t>B</a:t>
            </a:r>
            <a:r>
              <a:rPr lang="fr-CH" cap="none" dirty="0"/>
              <a:t>ERATUNG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87824" y="190421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CONSEIL  -</a:t>
            </a:r>
          </a:p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BERATUNG</a:t>
            </a:r>
            <a:endParaRPr lang="de-CH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92080" y="1700808"/>
            <a:ext cx="1872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AIDE FINANCIERE -</a:t>
            </a:r>
          </a:p>
          <a:p>
            <a:r>
              <a:rPr lang="fr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FINANZIELLE HILFE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2339752" y="44371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 Narrow" panose="020B0606020202030204" pitchFamily="34" charset="0"/>
              </a:rPr>
              <a:t>MEDIATION</a:t>
            </a:r>
            <a:endParaRPr lang="de-CH" sz="2400" b="1" dirty="0">
              <a:latin typeface="Arial Narrow" panose="020B0606020202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8024" y="4461727"/>
            <a:ext cx="162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COACHING</a:t>
            </a:r>
            <a:endParaRPr lang="de-CH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6" y="1124744"/>
            <a:ext cx="8398401" cy="475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/>
              <a:t/>
            </a:r>
            <a:br>
              <a:rPr lang="fr-CH" sz="3600" dirty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> </a:t>
            </a:r>
            <a:r>
              <a:rPr lang="fr-CH" dirty="0" smtClean="0"/>
              <a:t> </a:t>
            </a:r>
            <a:r>
              <a:rPr lang="fr-CH" sz="3600" dirty="0"/>
              <a:t>B</a:t>
            </a:r>
            <a:r>
              <a:rPr lang="fr-CH" dirty="0"/>
              <a:t>ERATUNG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755576" y="832542"/>
            <a:ext cx="7957418" cy="5341936"/>
          </a:xfrm>
        </p:spPr>
        <p:txBody>
          <a:bodyPr/>
          <a:lstStyle/>
          <a:p>
            <a:pPr lvl="3"/>
            <a:endParaRPr lang="fr-CH" sz="2800" dirty="0" smtClean="0"/>
          </a:p>
          <a:p>
            <a:pPr lvl="3"/>
            <a:endParaRPr lang="fr-CH" sz="2400" dirty="0" smtClean="0"/>
          </a:p>
          <a:p>
            <a:pPr lvl="3"/>
            <a:endParaRPr lang="fr-CH" sz="2400" dirty="0"/>
          </a:p>
          <a:p>
            <a:pPr lvl="3"/>
            <a:endParaRPr lang="fr-CH" sz="2400" dirty="0" smtClean="0"/>
          </a:p>
          <a:p>
            <a:pPr lvl="7"/>
            <a:endParaRPr lang="fr-CH" sz="2400" dirty="0" smtClean="0"/>
          </a:p>
          <a:p>
            <a:pPr lvl="7"/>
            <a:r>
              <a:rPr lang="fr-CH" sz="2400" dirty="0" err="1" smtClean="0"/>
              <a:t>wir</a:t>
            </a:r>
            <a:r>
              <a:rPr lang="fr-CH" sz="2400" dirty="0" smtClean="0"/>
              <a:t> </a:t>
            </a:r>
            <a:r>
              <a:rPr lang="fr-CH" sz="2400" dirty="0" err="1"/>
              <a:t>beraten</a:t>
            </a:r>
            <a:r>
              <a:rPr lang="fr-CH" sz="2400" dirty="0"/>
              <a:t> </a:t>
            </a:r>
            <a:r>
              <a:rPr lang="fr-CH" sz="2400" dirty="0" err="1"/>
              <a:t>Sie</a:t>
            </a:r>
            <a:r>
              <a:rPr lang="fr-CH" sz="2400" dirty="0"/>
              <a:t> in </a:t>
            </a:r>
            <a:r>
              <a:rPr lang="fr-CH" sz="2400" dirty="0" err="1"/>
              <a:t>Sozial</a:t>
            </a:r>
            <a:r>
              <a:rPr lang="fr-CH" sz="2400" b="1" dirty="0" err="1"/>
              <a:t>versicherung</a:t>
            </a:r>
            <a:r>
              <a:rPr lang="fr-CH" sz="2400" dirty="0" err="1"/>
              <a:t>s</a:t>
            </a:r>
            <a:r>
              <a:rPr lang="fr-CH" sz="2400" dirty="0"/>
              <a:t>-, </a:t>
            </a:r>
            <a:endParaRPr lang="fr-CH" sz="2400" dirty="0" smtClean="0"/>
          </a:p>
          <a:p>
            <a:pPr lvl="7"/>
            <a:r>
              <a:rPr lang="fr-CH" sz="2400" b="1" dirty="0" err="1" smtClean="0"/>
              <a:t>Stipendien</a:t>
            </a:r>
            <a:r>
              <a:rPr lang="fr-CH" sz="2400" b="1" dirty="0" smtClean="0"/>
              <a:t>-</a:t>
            </a:r>
            <a:r>
              <a:rPr lang="fr-CH" sz="2400" dirty="0" smtClean="0"/>
              <a:t> </a:t>
            </a:r>
            <a:r>
              <a:rPr lang="fr-CH" sz="2400" dirty="0" err="1"/>
              <a:t>und</a:t>
            </a:r>
            <a:r>
              <a:rPr lang="fr-CH" sz="2400" dirty="0"/>
              <a:t> </a:t>
            </a:r>
            <a:r>
              <a:rPr lang="fr-CH" sz="2400" b="1" dirty="0" err="1"/>
              <a:t>Budget</a:t>
            </a:r>
            <a:r>
              <a:rPr lang="fr-CH" sz="2400" dirty="0" err="1"/>
              <a:t>fragen</a:t>
            </a:r>
            <a:r>
              <a:rPr lang="fr-CH" sz="2400" dirty="0"/>
              <a:t> </a:t>
            </a:r>
            <a:r>
              <a:rPr lang="fr-CH" sz="2400" dirty="0" err="1"/>
              <a:t>sowie</a:t>
            </a:r>
            <a:r>
              <a:rPr lang="fr-CH" sz="2400" dirty="0"/>
              <a:t> </a:t>
            </a:r>
            <a:r>
              <a:rPr lang="fr-CH" sz="2400" dirty="0" err="1"/>
              <a:t>zu</a:t>
            </a:r>
            <a:r>
              <a:rPr lang="fr-CH" sz="2400" dirty="0"/>
              <a:t> </a:t>
            </a:r>
            <a:r>
              <a:rPr lang="fr-CH" sz="2400" dirty="0" err="1" smtClean="0"/>
              <a:t>Gesundheitsthemen</a:t>
            </a:r>
            <a:r>
              <a:rPr lang="fr-CH" sz="2400" dirty="0" smtClean="0"/>
              <a:t> </a:t>
            </a:r>
            <a:r>
              <a:rPr lang="fr-CH" sz="2400" dirty="0" err="1"/>
              <a:t>und</a:t>
            </a:r>
            <a:r>
              <a:rPr lang="fr-CH" sz="2400" dirty="0"/>
              <a:t> </a:t>
            </a:r>
            <a:r>
              <a:rPr lang="fr-CH" sz="2400" b="1" dirty="0" err="1"/>
              <a:t>administrativen</a:t>
            </a:r>
            <a:r>
              <a:rPr lang="fr-CH" sz="2400" dirty="0"/>
              <a:t> </a:t>
            </a:r>
            <a:r>
              <a:rPr lang="fr-CH" sz="2400" dirty="0" err="1" smtClean="0"/>
              <a:t>sowie</a:t>
            </a:r>
            <a:r>
              <a:rPr lang="fr-CH" sz="2400" dirty="0" smtClean="0"/>
              <a:t> </a:t>
            </a:r>
            <a:r>
              <a:rPr lang="fr-CH" sz="2400" b="1" dirty="0" err="1"/>
              <a:t>juristischen</a:t>
            </a:r>
            <a:r>
              <a:rPr lang="fr-CH" sz="2400" dirty="0"/>
              <a:t> </a:t>
            </a:r>
            <a:r>
              <a:rPr lang="fr-CH" sz="2400" dirty="0" err="1"/>
              <a:t>Abläufen</a:t>
            </a:r>
            <a:r>
              <a:rPr lang="fr-CH" sz="2400" dirty="0"/>
              <a:t>. </a:t>
            </a:r>
            <a:endParaRPr lang="de-CH" sz="2400" dirty="0"/>
          </a:p>
          <a:p>
            <a:pPr lvl="3"/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7202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>K</a:t>
            </a:r>
            <a:r>
              <a:rPr lang="fr-CH" dirty="0" smtClean="0"/>
              <a:t>EIN </a:t>
            </a:r>
            <a:r>
              <a:rPr lang="fr-CH" sz="3600" dirty="0"/>
              <a:t>G</a:t>
            </a:r>
            <a:r>
              <a:rPr lang="fr-CH" dirty="0"/>
              <a:t>ELD? </a:t>
            </a:r>
            <a:r>
              <a:rPr lang="fr-CH" sz="3600" dirty="0"/>
              <a:t>U</a:t>
            </a:r>
            <a:r>
              <a:rPr lang="fr-CH" dirty="0"/>
              <a:t>NI-</a:t>
            </a:r>
            <a:r>
              <a:rPr lang="fr-CH" sz="3600" dirty="0"/>
              <a:t>S</a:t>
            </a:r>
            <a:r>
              <a:rPr lang="fr-CH" dirty="0"/>
              <a:t>OCIAL </a:t>
            </a:r>
            <a:r>
              <a:rPr lang="fr-CH" sz="3600" dirty="0"/>
              <a:t>H</a:t>
            </a:r>
            <a:r>
              <a:rPr lang="fr-CH" dirty="0"/>
              <a:t>ILFT!</a:t>
            </a:r>
          </a:p>
        </p:txBody>
      </p:sp>
      <p:pic>
        <p:nvPicPr>
          <p:cNvPr id="5" name="Inhaltsplatzhalter 4"/>
          <p:cNvPicPr>
            <a:picLocks noGrp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33388" y="1384182"/>
            <a:ext cx="8278812" cy="45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200" dirty="0" smtClean="0"/>
              <a:t/>
            </a:r>
            <a:br>
              <a:rPr lang="fr-CH" sz="3200" dirty="0" smtClean="0"/>
            </a:br>
            <a:r>
              <a:rPr lang="fr-CH" sz="3200" dirty="0" err="1" smtClean="0"/>
              <a:t>S</a:t>
            </a:r>
            <a:r>
              <a:rPr lang="fr-CH" dirty="0" err="1" smtClean="0"/>
              <a:t>TUDierendenbudget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3"/>
            <a:r>
              <a:rPr lang="de-CH" dirty="0"/>
              <a:t>Jährlich 10’000.– bis 30’000.-- / </a:t>
            </a:r>
            <a:endParaRPr lang="de-CH" dirty="0" smtClean="0"/>
          </a:p>
          <a:p>
            <a:pPr lvl="3" algn="r"/>
            <a:r>
              <a:rPr lang="de-CH" i="1" dirty="0" smtClean="0"/>
              <a:t>Wohnsituation </a:t>
            </a:r>
            <a:r>
              <a:rPr lang="de-CH" i="1" dirty="0"/>
              <a:t>ist entscheidender Faktor: Eltern, WG</a:t>
            </a:r>
            <a:r>
              <a:rPr lang="de-CH" i="1" dirty="0" smtClean="0"/>
              <a:t>…</a:t>
            </a:r>
          </a:p>
          <a:p>
            <a:pPr lvl="3"/>
            <a:endParaRPr lang="fr-CH" dirty="0" smtClean="0"/>
          </a:p>
          <a:p>
            <a:pPr lvl="3"/>
            <a:endParaRPr lang="fr-CH" dirty="0"/>
          </a:p>
          <a:p>
            <a:pPr lvl="3"/>
            <a:r>
              <a:rPr lang="fr-CH" dirty="0" err="1" smtClean="0"/>
              <a:t>Monatliche</a:t>
            </a:r>
            <a:r>
              <a:rPr lang="fr-CH" dirty="0" smtClean="0"/>
              <a:t> </a:t>
            </a:r>
            <a:r>
              <a:rPr lang="fr-CH" dirty="0" err="1"/>
              <a:t>Ausgaben</a:t>
            </a:r>
            <a:r>
              <a:rPr lang="fr-CH" dirty="0"/>
              <a:t>: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/>
              <a:t>Krankenkasse, Steuern/AHV, Transportkosten         </a:t>
            </a:r>
            <a:r>
              <a:rPr lang="de-CH" dirty="0" smtClean="0"/>
              <a:t>       </a:t>
            </a:r>
            <a:r>
              <a:rPr lang="de-CH" dirty="0"/>
              <a:t>380.- bis 610</a:t>
            </a:r>
            <a:r>
              <a:rPr lang="de-CH" dirty="0" smtClean="0"/>
              <a:t>.-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/>
              <a:t>Wohnen (Miete, Nebenkosten, Haushalt </a:t>
            </a:r>
            <a:r>
              <a:rPr lang="de-CH" sz="1400" dirty="0"/>
              <a:t>(bspw. Waschmittel) ) </a:t>
            </a:r>
            <a:r>
              <a:rPr lang="de-CH" sz="1400" dirty="0" smtClean="0"/>
              <a:t>   </a:t>
            </a:r>
            <a:r>
              <a:rPr lang="de-CH" dirty="0"/>
              <a:t>0.- bis 1150</a:t>
            </a:r>
            <a:r>
              <a:rPr lang="de-CH" dirty="0" smtClean="0"/>
              <a:t>.-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/>
              <a:t>Essen, Getränke                  </a:t>
            </a:r>
            <a:r>
              <a:rPr lang="de-CH" dirty="0" smtClean="0"/>
              <a:t>                                             </a:t>
            </a:r>
            <a:r>
              <a:rPr lang="de-CH" dirty="0"/>
              <a:t>220.- bis 400</a:t>
            </a:r>
            <a:r>
              <a:rPr lang="de-CH" dirty="0" smtClean="0"/>
              <a:t>.-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/>
              <a:t>Persönliche Auslagen                </a:t>
            </a:r>
            <a:r>
              <a:rPr lang="de-CH" dirty="0" smtClean="0"/>
              <a:t>                                       </a:t>
            </a:r>
            <a:r>
              <a:rPr lang="de-CH" dirty="0"/>
              <a:t>250.- bis 350</a:t>
            </a:r>
            <a:r>
              <a:rPr lang="de-CH" dirty="0" smtClean="0"/>
              <a:t>.-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/>
              <a:t>Studienkosten (Gebühren, Lehrmittel, Computer etc.) </a:t>
            </a:r>
            <a:r>
              <a:rPr lang="de-CH" dirty="0" smtClean="0"/>
              <a:t>    </a:t>
            </a:r>
            <a:r>
              <a:rPr lang="de-CH" dirty="0"/>
              <a:t>180.- bis 400</a:t>
            </a:r>
            <a:r>
              <a:rPr lang="de-CH" dirty="0" smtClean="0"/>
              <a:t>.-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/>
              <a:t>Rückstellungen (KK Jahresfranchise, Selbstbehalt,                                        Medikamente u. Ä.) 					       60.- bis 90.-</a:t>
            </a:r>
            <a:endParaRPr lang="de-CH" dirty="0">
              <a:latin typeface="Arial Narrow" panose="020B0606020202030204" pitchFamily="34" charset="0"/>
            </a:endParaRPr>
          </a:p>
          <a:p>
            <a:pPr marL="342900" lvl="3" indent="-342900">
              <a:buFont typeface="Wingdings" panose="05000000000000000000" pitchFamily="2" charset="2"/>
              <a:buChar char="§"/>
            </a:pPr>
            <a:endParaRPr lang="de-CH" dirty="0"/>
          </a:p>
          <a:p>
            <a:pPr marL="342900" lvl="3" indent="-342900">
              <a:buFont typeface="Wingdings" panose="05000000000000000000" pitchFamily="2" charset="2"/>
              <a:buChar char="§"/>
            </a:pPr>
            <a:endParaRPr lang="de-CH" dirty="0"/>
          </a:p>
          <a:p>
            <a:pPr lvl="4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879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/>
              <a:t/>
            </a:r>
            <a:br>
              <a:rPr lang="fr-CH" sz="3600" dirty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dirty="0" smtClean="0"/>
              <a:t> </a:t>
            </a:r>
            <a:r>
              <a:rPr lang="fr-CH" sz="4000" dirty="0" smtClean="0"/>
              <a:t>F</a:t>
            </a:r>
            <a:r>
              <a:rPr lang="fr-CH" dirty="0" smtClean="0"/>
              <a:t>INANZIELLE </a:t>
            </a:r>
            <a:r>
              <a:rPr lang="fr-CH" sz="3600" dirty="0" err="1" smtClean="0"/>
              <a:t>H</a:t>
            </a:r>
            <a:r>
              <a:rPr lang="fr-CH" dirty="0" err="1" smtClean="0"/>
              <a:t>ilfe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611560" y="1412776"/>
            <a:ext cx="7990780" cy="4793208"/>
          </a:xfrm>
        </p:spPr>
        <p:txBody>
          <a:bodyPr/>
          <a:lstStyle/>
          <a:p>
            <a:pPr lvl="3"/>
            <a:endParaRPr lang="fr-CH" sz="2800" dirty="0" smtClean="0"/>
          </a:p>
          <a:p>
            <a:pPr lvl="3"/>
            <a:endParaRPr lang="fr-CH" sz="2400" dirty="0" smtClean="0"/>
          </a:p>
          <a:p>
            <a:pPr lvl="3"/>
            <a:endParaRPr lang="fr-CH" sz="2400" dirty="0"/>
          </a:p>
          <a:p>
            <a:pPr lvl="3"/>
            <a:endParaRPr lang="fr-CH" sz="2400" dirty="0" smtClean="0"/>
          </a:p>
          <a:p>
            <a:pPr lvl="3"/>
            <a:r>
              <a:rPr lang="fr-CH" sz="2400" dirty="0" smtClean="0"/>
              <a:t>In </a:t>
            </a:r>
            <a:r>
              <a:rPr lang="fr-CH" sz="2400" dirty="0" err="1"/>
              <a:t>F</a:t>
            </a:r>
            <a:r>
              <a:rPr lang="fr-CH" sz="2400" dirty="0" err="1" smtClean="0"/>
              <a:t>orm</a:t>
            </a:r>
            <a:r>
              <a:rPr lang="fr-CH" sz="2400" dirty="0" smtClean="0"/>
              <a:t> von </a:t>
            </a:r>
            <a:r>
              <a:rPr lang="fr-CH" sz="2400" b="1" smtClean="0"/>
              <a:t>Studienbeiträgen</a:t>
            </a:r>
            <a:r>
              <a:rPr lang="fr-CH" sz="2400" smtClean="0"/>
              <a:t> </a:t>
            </a:r>
            <a:r>
              <a:rPr lang="fr-CH" sz="2400" dirty="0" err="1" smtClean="0"/>
              <a:t>können</a:t>
            </a:r>
            <a:r>
              <a:rPr lang="fr-CH" sz="2400" dirty="0" smtClean="0"/>
              <a:t> </a:t>
            </a:r>
            <a:r>
              <a:rPr lang="fr-CH" sz="2400" dirty="0" err="1" smtClean="0"/>
              <a:t>wir</a:t>
            </a:r>
            <a:r>
              <a:rPr lang="fr-CH" sz="2400" dirty="0" smtClean="0"/>
              <a:t> </a:t>
            </a:r>
            <a:r>
              <a:rPr lang="fr-CH" sz="2400" dirty="0" err="1" smtClean="0"/>
              <a:t>monatlich</a:t>
            </a:r>
            <a:r>
              <a:rPr lang="fr-CH" sz="2400" dirty="0" smtClean="0"/>
              <a:t> </a:t>
            </a:r>
            <a:r>
              <a:rPr lang="fr-CH" sz="2400" dirty="0" err="1" smtClean="0"/>
              <a:t>Ihre</a:t>
            </a:r>
            <a:r>
              <a:rPr lang="fr-CH" sz="2400" dirty="0" smtClean="0"/>
              <a:t> </a:t>
            </a:r>
            <a:r>
              <a:rPr lang="fr-CH" sz="2400" b="1" dirty="0" err="1" smtClean="0"/>
              <a:t>finanziellen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Engpässe</a:t>
            </a:r>
            <a:r>
              <a:rPr lang="fr-CH" sz="2400" b="1" dirty="0" smtClean="0"/>
              <a:t> </a:t>
            </a:r>
            <a:r>
              <a:rPr lang="fr-CH" sz="2400" dirty="0" err="1" smtClean="0"/>
              <a:t>ausgleichen</a:t>
            </a:r>
            <a:r>
              <a:rPr lang="fr-CH" sz="2400" dirty="0" smtClean="0"/>
              <a:t> </a:t>
            </a:r>
            <a:r>
              <a:rPr lang="fr-CH" sz="2400" dirty="0" err="1" smtClean="0"/>
              <a:t>oder</a:t>
            </a:r>
            <a:r>
              <a:rPr lang="fr-CH" sz="2400" dirty="0" smtClean="0"/>
              <a:t> </a:t>
            </a:r>
            <a:r>
              <a:rPr lang="fr-CH" sz="2400" dirty="0" err="1" smtClean="0"/>
              <a:t>punktuell</a:t>
            </a:r>
            <a:r>
              <a:rPr lang="fr-CH" sz="2400" dirty="0" smtClean="0"/>
              <a:t> </a:t>
            </a:r>
            <a:r>
              <a:rPr lang="fr-CH" sz="2400" dirty="0" err="1" smtClean="0"/>
              <a:t>eine</a:t>
            </a:r>
            <a:r>
              <a:rPr lang="fr-CH" sz="2400" dirty="0" smtClean="0"/>
              <a:t> </a:t>
            </a:r>
            <a:r>
              <a:rPr lang="fr-CH" sz="2400" dirty="0" err="1" smtClean="0"/>
              <a:t>finanzielle</a:t>
            </a:r>
            <a:r>
              <a:rPr lang="fr-CH" sz="2400" dirty="0" smtClean="0"/>
              <a:t> </a:t>
            </a:r>
            <a:r>
              <a:rPr lang="fr-CH" sz="2400" dirty="0" err="1" smtClean="0"/>
              <a:t>Hilfe</a:t>
            </a:r>
            <a:r>
              <a:rPr lang="fr-CH" sz="2400" dirty="0" smtClean="0"/>
              <a:t> </a:t>
            </a:r>
            <a:r>
              <a:rPr lang="fr-CH" sz="2400" dirty="0" err="1" smtClean="0"/>
              <a:t>bei</a:t>
            </a:r>
            <a:r>
              <a:rPr lang="fr-CH" sz="2400" dirty="0" smtClean="0"/>
              <a:t> </a:t>
            </a:r>
            <a:r>
              <a:rPr lang="fr-CH" sz="2400" b="1" dirty="0" err="1" smtClean="0"/>
              <a:t>Notsituationen</a:t>
            </a:r>
            <a:r>
              <a:rPr lang="fr-CH" sz="2400" dirty="0" smtClean="0"/>
              <a:t> </a:t>
            </a:r>
            <a:r>
              <a:rPr lang="fr-CH" sz="2400" dirty="0" err="1" smtClean="0"/>
              <a:t>leisten</a:t>
            </a:r>
            <a:r>
              <a:rPr lang="fr-CH" sz="2400" dirty="0" smtClean="0"/>
              <a:t>.</a:t>
            </a:r>
          </a:p>
          <a:p>
            <a:pPr lvl="3"/>
            <a:endParaRPr lang="fr-CH" sz="2400" dirty="0"/>
          </a:p>
          <a:p>
            <a:pPr lvl="3"/>
            <a:r>
              <a:rPr lang="fr-CH" sz="2400" dirty="0" err="1" smtClean="0"/>
              <a:t>Sie</a:t>
            </a:r>
            <a:r>
              <a:rPr lang="fr-CH" sz="2400" dirty="0" smtClean="0"/>
              <a:t> </a:t>
            </a:r>
            <a:r>
              <a:rPr lang="fr-CH" sz="2400" dirty="0" err="1" smtClean="0"/>
              <a:t>haben</a:t>
            </a:r>
            <a:r>
              <a:rPr lang="fr-CH" sz="2400" dirty="0" smtClean="0"/>
              <a:t> </a:t>
            </a:r>
            <a:r>
              <a:rPr lang="fr-CH" sz="2400" dirty="0" err="1" smtClean="0"/>
              <a:t>zudem</a:t>
            </a:r>
            <a:r>
              <a:rPr lang="fr-CH" sz="2400" dirty="0" smtClean="0"/>
              <a:t> die </a:t>
            </a:r>
            <a:r>
              <a:rPr lang="fr-CH" sz="2400" dirty="0" err="1" smtClean="0"/>
              <a:t>Möglichkeit</a:t>
            </a:r>
            <a:r>
              <a:rPr lang="fr-CH" sz="2400" dirty="0" smtClean="0"/>
              <a:t> </a:t>
            </a:r>
            <a:r>
              <a:rPr lang="fr-CH" sz="2400" dirty="0" err="1" smtClean="0"/>
              <a:t>einen</a:t>
            </a:r>
            <a:r>
              <a:rPr lang="fr-CH" sz="2400" dirty="0" smtClean="0"/>
              <a:t> </a:t>
            </a:r>
            <a:r>
              <a:rPr lang="fr-CH" sz="2400" dirty="0" err="1" smtClean="0"/>
              <a:t>Antrag</a:t>
            </a:r>
            <a:r>
              <a:rPr lang="fr-CH" sz="2400" dirty="0" smtClean="0"/>
              <a:t> </a:t>
            </a:r>
            <a:r>
              <a:rPr lang="fr-CH" sz="2400" dirty="0" err="1" smtClean="0"/>
              <a:t>um</a:t>
            </a:r>
            <a:r>
              <a:rPr lang="fr-CH" sz="2400" dirty="0" smtClean="0"/>
              <a:t> </a:t>
            </a:r>
            <a:r>
              <a:rPr lang="fr-CH" sz="2400" b="1" dirty="0" err="1" smtClean="0"/>
              <a:t>Reduktion</a:t>
            </a:r>
            <a:r>
              <a:rPr lang="fr-CH" sz="2400" b="1" dirty="0" smtClean="0"/>
              <a:t> der </a:t>
            </a:r>
            <a:r>
              <a:rPr lang="fr-CH" sz="2400" b="1" dirty="0" err="1" smtClean="0"/>
              <a:t>Semestergebühren</a:t>
            </a:r>
            <a:r>
              <a:rPr lang="fr-CH" sz="2400" b="1" dirty="0" smtClean="0"/>
              <a:t> </a:t>
            </a:r>
            <a:r>
              <a:rPr lang="fr-CH" sz="2400" dirty="0" err="1" smtClean="0"/>
              <a:t>einzureichen</a:t>
            </a:r>
            <a:r>
              <a:rPr lang="fr-CH" sz="2400" dirty="0" smtClean="0"/>
              <a:t>.</a:t>
            </a:r>
            <a:endParaRPr lang="fr-CH" sz="2400" dirty="0"/>
          </a:p>
          <a:p>
            <a:pPr lvl="3"/>
            <a:r>
              <a:rPr lang="fr-CH" sz="2400" dirty="0" smtClean="0"/>
              <a:t>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5642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200" dirty="0" smtClean="0"/>
              <a:t/>
            </a:r>
            <a:br>
              <a:rPr lang="fr-CH" sz="3200" dirty="0" smtClean="0"/>
            </a:br>
            <a:r>
              <a:rPr lang="fr-CH" sz="3200" dirty="0" smtClean="0"/>
              <a:t>C</a:t>
            </a:r>
            <a:r>
              <a:rPr lang="fr-CH" dirty="0" smtClean="0"/>
              <a:t>oaching </a:t>
            </a:r>
            <a:endParaRPr lang="fr-CH" dirty="0"/>
          </a:p>
        </p:txBody>
      </p:sp>
      <p:sp>
        <p:nvSpPr>
          <p:cNvPr id="6" name="Textfeld 5"/>
          <p:cNvSpPr txBox="1"/>
          <p:nvPr/>
        </p:nvSpPr>
        <p:spPr>
          <a:xfrm>
            <a:off x="2987824" y="190421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CONSEIL  -</a:t>
            </a:r>
          </a:p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BERATUNG</a:t>
            </a:r>
            <a:endParaRPr lang="de-CH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92080" y="1700808"/>
            <a:ext cx="1872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AIDE FINANCIERE -</a:t>
            </a:r>
          </a:p>
          <a:p>
            <a:r>
              <a:rPr lang="fr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FINANZIELLE HILFE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2339752" y="44371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 Narrow" panose="020B0606020202030204" pitchFamily="34" charset="0"/>
              </a:rPr>
              <a:t>MEDIATION</a:t>
            </a:r>
            <a:endParaRPr lang="de-CH" sz="2400" b="1" dirty="0">
              <a:latin typeface="Arial Narrow" panose="020B0606020202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8024" y="4461727"/>
            <a:ext cx="162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COACHING</a:t>
            </a:r>
            <a:endParaRPr lang="de-CH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264378"/>
            <a:ext cx="8278812" cy="482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/>
              <a:t/>
            </a:r>
            <a:br>
              <a:rPr lang="fr-CH" sz="3600" dirty="0"/>
            </a:br>
            <a:r>
              <a:rPr lang="fr-CH" sz="2200" dirty="0" smtClean="0"/>
              <a:t/>
            </a:r>
            <a:br>
              <a:rPr lang="fr-CH" sz="2200" dirty="0" smtClean="0"/>
            </a:br>
            <a:r>
              <a:rPr lang="fr-CH" sz="4000" dirty="0" smtClean="0"/>
              <a:t>C</a:t>
            </a:r>
            <a:r>
              <a:rPr lang="fr-CH" dirty="0" smtClean="0"/>
              <a:t>OACHING 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3"/>
            <a:endParaRPr lang="fr-CH" sz="2800" dirty="0" smtClean="0"/>
          </a:p>
          <a:p>
            <a:pPr lvl="3"/>
            <a:endParaRPr lang="fr-CH" sz="2400" dirty="0" smtClean="0"/>
          </a:p>
          <a:p>
            <a:pPr lvl="3"/>
            <a:endParaRPr lang="fr-CH" sz="2400" dirty="0"/>
          </a:p>
          <a:p>
            <a:pPr lvl="3"/>
            <a:endParaRPr lang="fr-CH" sz="2400" dirty="0" smtClean="0"/>
          </a:p>
          <a:p>
            <a:pPr lvl="3"/>
            <a:endParaRPr lang="fr-CH" sz="2400" dirty="0"/>
          </a:p>
          <a:p>
            <a:pPr>
              <a:buNone/>
            </a:pPr>
            <a:r>
              <a:rPr lang="fr-CH" sz="2400" b="0" dirty="0" smtClean="0">
                <a:solidFill>
                  <a:schemeClr val="tx1"/>
                </a:solidFill>
              </a:rPr>
              <a:t>Bei </a:t>
            </a:r>
            <a:r>
              <a:rPr lang="fr-CH" sz="2400" dirty="0" err="1" smtClean="0">
                <a:solidFill>
                  <a:schemeClr val="tx1"/>
                </a:solidFill>
              </a:rPr>
              <a:t>persönlichen</a:t>
            </a:r>
            <a:r>
              <a:rPr lang="fr-CH" sz="2400" dirty="0" smtClean="0">
                <a:solidFill>
                  <a:schemeClr val="tx1"/>
                </a:solidFill>
              </a:rPr>
              <a:t>, </a:t>
            </a:r>
            <a:r>
              <a:rPr lang="fr-CH" sz="2400" dirty="0" err="1" smtClean="0">
                <a:solidFill>
                  <a:schemeClr val="tx1"/>
                </a:solidFill>
              </a:rPr>
              <a:t>familiären</a:t>
            </a:r>
            <a:r>
              <a:rPr lang="fr-CH" sz="2400" dirty="0" smtClean="0">
                <a:solidFill>
                  <a:schemeClr val="tx1"/>
                </a:solidFill>
              </a:rPr>
              <a:t>, </a:t>
            </a:r>
            <a:r>
              <a:rPr lang="fr-CH" sz="2400" dirty="0" err="1" smtClean="0">
                <a:solidFill>
                  <a:schemeClr val="tx1"/>
                </a:solidFill>
              </a:rPr>
              <a:t>finanziellen</a:t>
            </a:r>
            <a:r>
              <a:rPr lang="fr-CH" sz="240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oder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dirty="0" err="1" smtClean="0">
                <a:solidFill>
                  <a:schemeClr val="tx1"/>
                </a:solidFill>
              </a:rPr>
              <a:t>studiengebundenen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Schwierigkeiten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fr-CH" sz="2400" b="0" dirty="0" err="1" smtClean="0">
                <a:solidFill>
                  <a:schemeClr val="tx1"/>
                </a:solidFill>
              </a:rPr>
              <a:t>beraten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wir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Sie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gerne</a:t>
            </a:r>
            <a:r>
              <a:rPr lang="fr-CH" sz="2400" b="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fr-CH" sz="2400" b="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CH" sz="2400" b="0" dirty="0" err="1" smtClean="0">
                <a:solidFill>
                  <a:schemeClr val="tx1"/>
                </a:solidFill>
              </a:rPr>
              <a:t>Für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Fragen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rund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um</a:t>
            </a:r>
            <a:r>
              <a:rPr lang="fr-CH" sz="2400" b="0" dirty="0" smtClean="0">
                <a:solidFill>
                  <a:schemeClr val="tx1"/>
                </a:solidFill>
              </a:rPr>
              <a:t> den </a:t>
            </a:r>
            <a:r>
              <a:rPr lang="fr-CH" sz="2400" dirty="0" err="1" smtClean="0">
                <a:solidFill>
                  <a:schemeClr val="tx1"/>
                </a:solidFill>
              </a:rPr>
              <a:t>Berufseinstieg</a:t>
            </a:r>
            <a:r>
              <a:rPr lang="fr-CH" sz="2400" dirty="0" smtClean="0">
                <a:solidFill>
                  <a:schemeClr val="tx1"/>
                </a:solidFill>
              </a:rPr>
              <a:t>/</a:t>
            </a:r>
            <a:r>
              <a:rPr lang="fr-CH" sz="2400" dirty="0" err="1" smtClean="0">
                <a:solidFill>
                  <a:schemeClr val="tx1"/>
                </a:solidFill>
              </a:rPr>
              <a:t>Karriereplanung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und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zu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dirty="0" err="1" smtClean="0">
                <a:solidFill>
                  <a:schemeClr val="tx1"/>
                </a:solidFill>
              </a:rPr>
              <a:t>Bewerbungsunterlagen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sind</a:t>
            </a:r>
            <a:r>
              <a:rPr lang="fr-CH" sz="2400" b="0" dirty="0" smtClean="0">
                <a:solidFill>
                  <a:schemeClr val="tx1"/>
                </a:solidFill>
              </a:rPr>
              <a:t> die </a:t>
            </a:r>
            <a:r>
              <a:rPr lang="fr-CH" sz="2400" b="0" dirty="0" err="1" smtClean="0">
                <a:solidFill>
                  <a:schemeClr val="tx1"/>
                </a:solidFill>
              </a:rPr>
              <a:t>Career</a:t>
            </a:r>
            <a:r>
              <a:rPr lang="fr-CH" sz="2400" b="0" dirty="0" smtClean="0">
                <a:solidFill>
                  <a:schemeClr val="tx1"/>
                </a:solidFill>
              </a:rPr>
              <a:t> Services der </a:t>
            </a:r>
            <a:r>
              <a:rPr lang="fr-CH" sz="2400" b="0" dirty="0" err="1" smtClean="0">
                <a:solidFill>
                  <a:schemeClr val="tx1"/>
                </a:solidFill>
              </a:rPr>
              <a:t>Universität</a:t>
            </a:r>
            <a:r>
              <a:rPr lang="fr-CH" sz="2400" b="0" dirty="0" smtClean="0">
                <a:solidFill>
                  <a:schemeClr val="tx1"/>
                </a:solidFill>
              </a:rPr>
              <a:t> Freiburg </a:t>
            </a:r>
            <a:r>
              <a:rPr lang="fr-CH" sz="2400" b="0" dirty="0" err="1" smtClean="0">
                <a:solidFill>
                  <a:schemeClr val="tx1"/>
                </a:solidFill>
              </a:rPr>
              <a:t>unsere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kompetenten</a:t>
            </a:r>
            <a:r>
              <a:rPr lang="fr-CH" sz="2400" b="0" dirty="0" smtClean="0">
                <a:solidFill>
                  <a:schemeClr val="tx1"/>
                </a:solidFill>
              </a:rPr>
              <a:t> </a:t>
            </a:r>
            <a:r>
              <a:rPr lang="fr-CH" sz="2400" b="0" dirty="0" err="1" smtClean="0">
                <a:solidFill>
                  <a:schemeClr val="tx1"/>
                </a:solidFill>
              </a:rPr>
              <a:t>Ansprechpartner</a:t>
            </a:r>
            <a:r>
              <a:rPr lang="fr-CH" sz="2400" b="0" dirty="0" smtClean="0">
                <a:solidFill>
                  <a:schemeClr val="tx1"/>
                </a:solidFill>
              </a:rPr>
              <a:t>: </a:t>
            </a:r>
            <a:r>
              <a:rPr lang="fr-CH" sz="2400" b="0" dirty="0" smtClean="0">
                <a:solidFill>
                  <a:schemeClr val="tx1"/>
                </a:solidFill>
                <a:hlinkClick r:id="rId2"/>
              </a:rPr>
              <a:t>www.unifr.ch/career-services</a:t>
            </a:r>
            <a:r>
              <a:rPr lang="fr-CH" sz="2400" b="0" dirty="0" smtClean="0">
                <a:solidFill>
                  <a:schemeClr val="tx1"/>
                </a:solidFill>
              </a:rPr>
              <a:t>. </a:t>
            </a:r>
            <a:endParaRPr lang="fr-CH" sz="2400" b="1" dirty="0"/>
          </a:p>
          <a:p>
            <a:pPr lvl="3"/>
            <a:r>
              <a:rPr lang="fr-CH" sz="2400" dirty="0" smtClean="0"/>
              <a:t>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8485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_UNIFR_PPT_Template_Acad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00_UNIFR_PPT_Template_Acad</Template>
  <TotalTime>0</TotalTime>
  <Words>232</Words>
  <Application>Microsoft Office PowerPoint</Application>
  <PresentationFormat>Affichage à l'écran (4:3)</PresentationFormat>
  <Paragraphs>81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00_UNIFR_PPT_Template_Acad</vt:lpstr>
      <vt:lpstr>Présentation PowerPoint</vt:lpstr>
      <vt:lpstr>UNSERE DIENSTLEISTUNGEN</vt:lpstr>
      <vt:lpstr>  BERATUNG</vt:lpstr>
      <vt:lpstr>       BERATUNG</vt:lpstr>
      <vt:lpstr> KEIN GELD? UNI-SOCIAL HILFT!</vt:lpstr>
      <vt:lpstr> STUDierendenbudget</vt:lpstr>
      <vt:lpstr>      FINANZIELLE Hilfe</vt:lpstr>
      <vt:lpstr> Coaching </vt:lpstr>
      <vt:lpstr>     COACHING </vt:lpstr>
      <vt:lpstr>Coaching</vt:lpstr>
      <vt:lpstr>     MEDIATION </vt:lpstr>
      <vt:lpstr>Présentation PowerPoint</vt:lpstr>
    </vt:vector>
  </TitlesOfParts>
  <Company>UniversitÃ© de Fribourg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LINDER Ariane</dc:creator>
  <cp:lastModifiedBy>RAPPO Nathalie</cp:lastModifiedBy>
  <cp:revision>40</cp:revision>
  <cp:lastPrinted>2019-06-24T09:57:14Z</cp:lastPrinted>
  <dcterms:created xsi:type="dcterms:W3CDTF">2017-08-10T09:44:53Z</dcterms:created>
  <dcterms:modified xsi:type="dcterms:W3CDTF">2019-09-06T12:12:47Z</dcterms:modified>
</cp:coreProperties>
</file>