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424" r:id="rId2"/>
    <p:sldId id="425" r:id="rId3"/>
    <p:sldId id="453" r:id="rId4"/>
    <p:sldId id="451" r:id="rId5"/>
    <p:sldId id="452" r:id="rId6"/>
    <p:sldId id="459" r:id="rId7"/>
    <p:sldId id="460" r:id="rId8"/>
    <p:sldId id="426" r:id="rId9"/>
    <p:sldId id="427" r:id="rId10"/>
    <p:sldId id="442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6000"/>
  </p:normalViewPr>
  <p:slideViewPr>
    <p:cSldViewPr snapToGrid="0" showGuides="1">
      <p:cViewPr varScale="1">
        <p:scale>
          <a:sx n="117" d="100"/>
          <a:sy n="117" d="100"/>
        </p:scale>
        <p:origin x="36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1C8E72-949F-934F-8150-2CA9187D18B7}" type="datetimeFigureOut">
              <a:rPr lang="en-GB" smtClean="0"/>
              <a:t>11/05/2023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E47A82-44DF-BB43-8F8B-8B870701675C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041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459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7983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522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942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1932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55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610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515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430EE3-FAB1-A545-A320-BE2028B452F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00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5096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213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431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5744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5900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7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050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3882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99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57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562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D43C6-A9B4-784F-9753-DF2CBE73F189}" type="datetimeFigureOut">
              <a:rPr lang="fr-FR" smtClean="0"/>
              <a:t>11/05/2023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4E3A4C-D7C6-D44F-9F93-42291282AC44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4803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fr.ch/alma-georges/articles/2015/au-secours-du-patrimoine-artistiqu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6FC8F23D-64D7-F8F7-A6F2-63EA821E5EE3}"/>
              </a:ext>
            </a:extLst>
          </p:cNvPr>
          <p:cNvSpPr txBox="1"/>
          <p:nvPr/>
        </p:nvSpPr>
        <p:spPr>
          <a:xfrm>
            <a:off x="901262" y="98675"/>
            <a:ext cx="1038947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To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find</a:t>
            </a: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 model and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establish</a:t>
            </a: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protocol</a:t>
            </a: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to follow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during</a:t>
            </a: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and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after</a:t>
            </a:r>
            <a:r>
              <a:rPr kumimoji="0" lang="fr-C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a </a:t>
            </a:r>
            <a:r>
              <a:rPr kumimoji="0" lang="fr-CH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conflict</a:t>
            </a:r>
            <a:endParaRPr kumimoji="0" lang="fr-CH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2" name="Immagine 1" descr="Immagine che contiene persona, uomo&#10;&#10;Descrizione generata automaticamente">
            <a:extLst>
              <a:ext uri="{FF2B5EF4-FFF2-40B4-BE49-F238E27FC236}">
                <a16:creationId xmlns:a16="http://schemas.microsoft.com/office/drawing/2014/main" id="{2384716F-8665-EA1E-CE4B-D5551388A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711" y="845310"/>
            <a:ext cx="6566578" cy="568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37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EF52AF-5878-7773-A237-29D3490FF2F1}"/>
              </a:ext>
            </a:extLst>
          </p:cNvPr>
          <p:cNvSpPr txBox="1"/>
          <p:nvPr/>
        </p:nvSpPr>
        <p:spPr>
          <a:xfrm>
            <a:off x="1452173" y="1758162"/>
            <a:ext cx="9287653" cy="3268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Stanislaw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Nahlik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human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individual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mortal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generations follow one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upon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other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nevertheless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possible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for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every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generation,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however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fleeting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existence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to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leave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below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immortal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trace of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genius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embodied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a work of art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historical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or cultural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property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another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case.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should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never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forget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relationship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between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fleeting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alone, can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endow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people and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their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works with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perennial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qualities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Vita </a:t>
            </a:r>
            <a:r>
              <a:rPr kumimoji="0" lang="it-IT" sz="2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brevis</a:t>
            </a:r>
            <a:r>
              <a:rPr kumimoji="0" lang="it-IT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Ars longa .... </a:t>
            </a:r>
          </a:p>
        </p:txBody>
      </p:sp>
    </p:spTree>
    <p:extLst>
      <p:ext uri="{BB962C8B-B14F-4D97-AF65-F5344CB8AC3E}">
        <p14:creationId xmlns:p14="http://schemas.microsoft.com/office/powerpoint/2010/main" val="1613788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166B12D-AAFF-9189-4111-005238ADE857}"/>
              </a:ext>
            </a:extLst>
          </p:cNvPr>
          <p:cNvSpPr txBox="1"/>
          <p:nvPr/>
        </p:nvSpPr>
        <p:spPr>
          <a:xfrm>
            <a:off x="132280" y="3936406"/>
            <a:ext cx="119274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Comment empêcher la destruction du patrimoine artistique?</a:t>
            </a:r>
            <a:br>
              <a:rPr kumimoji="0" lang="fr-CH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Carlo </a:t>
            </a:r>
            <a:r>
              <a:rPr kumimoji="0" lang="fr-C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Giantomassi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CH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CH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C’est une vaste question. </a:t>
            </a:r>
            <a:r>
              <a:rPr kumimoji="0" lang="fr-CH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Les mécanismes politiques, religieux et interethniques sont complexes</a:t>
            </a:r>
            <a:r>
              <a:rPr kumimoji="0" lang="fr-CH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fr-CH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Il ne suffit pas d’envoyer des soldats pour protéger les œuvres d’art. </a:t>
            </a:r>
            <a:r>
              <a:rPr kumimoji="0" lang="fr-CH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Tout passe par la connaissance de la culture et de l’autre, ainsi que par la transmission de la passion pour son propre patrimoine. </a:t>
            </a:r>
            <a:r>
              <a:rPr kumimoji="0" lang="fr-CH" sz="1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 Kosovo, par exemple, nous avons travaillé avec des membres d’ethnies parfois en conflit. Grâce à ce but commun de sauvegarde, il n’y avait plus de discrimination religieuse, politique, ethnique. L’animosité avait disparu et après une journée de labeur nous allions manger tous ensemble.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8184734-E03D-30F6-97E6-BF5F99CE4D3B}"/>
              </a:ext>
            </a:extLst>
          </p:cNvPr>
          <p:cNvSpPr txBox="1"/>
          <p:nvPr/>
        </p:nvSpPr>
        <p:spPr>
          <a:xfrm>
            <a:off x="4024957" y="0"/>
            <a:ext cx="4142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Zari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– </a:t>
            </a:r>
            <a:r>
              <a:rPr kumimoji="0" lang="fr-FR" sz="24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Giantomassi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Model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BAF8CAF-9AD3-5B37-024B-295F3243116D}"/>
              </a:ext>
            </a:extLst>
          </p:cNvPr>
          <p:cNvSpPr txBox="1"/>
          <p:nvPr/>
        </p:nvSpPr>
        <p:spPr>
          <a:xfrm>
            <a:off x="4098665" y="5690732"/>
            <a:ext cx="8759282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Source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Interview :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secours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patrimoine</a:t>
            </a:r>
            <a:r>
              <a:rPr kumimoji="0" lang="it-IT" sz="16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16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artistique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Alma &amp; Georges – Le magazine web de l’Université de Fribourg,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https://www.unifr.ch/alma-georges/articles/2015/au-secours-du-patrimoine-artistique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pic>
        <p:nvPicPr>
          <p:cNvPr id="4" name="Immagine 3" descr="Immagine che contiene persona, uomo, tuta, indossando&#10;&#10;Descrizione generata automaticamente">
            <a:extLst>
              <a:ext uri="{FF2B5EF4-FFF2-40B4-BE49-F238E27FC236}">
                <a16:creationId xmlns:a16="http://schemas.microsoft.com/office/drawing/2014/main" id="{594D896A-3315-09F3-DCB0-6EE1562BEA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6442" y="461665"/>
            <a:ext cx="7359116" cy="3251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561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A65C942-9CB6-E317-1075-0AA4E2576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904" y="0"/>
            <a:ext cx="5018484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EFF2958-DBFD-C55D-1EFD-288B586DDC7F}"/>
              </a:ext>
            </a:extLst>
          </p:cNvPr>
          <p:cNvSpPr txBox="1"/>
          <p:nvPr/>
        </p:nvSpPr>
        <p:spPr>
          <a:xfrm>
            <a:off x="324612" y="2275076"/>
            <a:ext cx="6099048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C. G.: 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Pec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/Peia,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Bayrakli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mosque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notable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late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fifteenth-century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complex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affected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destruction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district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Carsija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the city market,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burned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construction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pictorial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decorations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presumably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from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twentieth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century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restorable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furnishings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wooden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parts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fixtures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completely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lost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therefore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decided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start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our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work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for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several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reasons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in order to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give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precedence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Moslem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deliberately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neglected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past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by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authorities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Belgrade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because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work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more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urgent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because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simpler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train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raise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awareness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local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craftsmen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AF7E399-5BD5-9A99-55C4-42245B406B58}"/>
              </a:ext>
            </a:extLst>
          </p:cNvPr>
          <p:cNvSpPr txBox="1"/>
          <p:nvPr/>
        </p:nvSpPr>
        <p:spPr>
          <a:xfrm>
            <a:off x="327660" y="173421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Medioevo e Rinascimento in Kosovo monumenti ortodossi e ottomani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suolle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rive della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Bistrica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Middle Ages and Renaissance in Kosovo :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orthodox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ottoman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monuments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Banks of the River </a:t>
            </a: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Bistrica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Stroud, T.; Bertelli, C.; Capovilla, M., Milano:  Skira,  2001 </a:t>
            </a:r>
          </a:p>
        </p:txBody>
      </p:sp>
    </p:spTree>
    <p:extLst>
      <p:ext uri="{BB962C8B-B14F-4D97-AF65-F5344CB8AC3E}">
        <p14:creationId xmlns:p14="http://schemas.microsoft.com/office/powerpoint/2010/main" val="1815588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6DD8881E-DDA7-059C-E674-DD5144E93BBA}"/>
              </a:ext>
            </a:extLst>
          </p:cNvPr>
          <p:cNvSpPr txBox="1"/>
          <p:nvPr/>
        </p:nvSpPr>
        <p:spPr>
          <a:xfrm>
            <a:off x="385236" y="817272"/>
            <a:ext cx="669086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C. G.: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are painting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restorers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trained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years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ago by the Istituto Centrale di Restauro (Central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Institute, ICR) in Rome,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more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just a school for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with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have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always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maintained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 working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relationship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work in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Italy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have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always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enjoyed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travel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better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chance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could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there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be to know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understand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different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cultures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work for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them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have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toured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much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Asia (Tibet, Japan, China and Thailand), the Middle East and America working with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organisations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like UNESCO, ICCROM and UNDP on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projects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are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nearly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always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linked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the training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local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restorers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endParaRPr kumimoji="0" lang="it-IT" sz="2100" b="0" i="1" u="none" strike="sng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56DD677-603B-86EF-45BC-2993D51D0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75" y="-1"/>
            <a:ext cx="4660900" cy="5359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64474B0-3010-287F-3C03-FBA41B0FA0FF}"/>
              </a:ext>
            </a:extLst>
          </p:cNvPr>
          <p:cNvSpPr txBox="1"/>
          <p:nvPr/>
        </p:nvSpPr>
        <p:spPr>
          <a:xfrm>
            <a:off x="7076103" y="5462424"/>
            <a:ext cx="51158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Medioevo e Rinascimento in Kosovo monumenti ortodossi e ottomani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suolle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rive della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Bistrica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Middle Ages and Renaissance in Kosovo :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orthodox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ottoman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monuments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Banks of the River </a:t>
            </a:r>
            <a:r>
              <a:rPr kumimoji="0" lang="it-IT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Bistrica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Stroud, T.; Bertelli, C.; Capovilla, M., Milano:  Skira,  2001 </a:t>
            </a:r>
          </a:p>
        </p:txBody>
      </p:sp>
    </p:spTree>
    <p:extLst>
      <p:ext uri="{BB962C8B-B14F-4D97-AF65-F5344CB8AC3E}">
        <p14:creationId xmlns:p14="http://schemas.microsoft.com/office/powerpoint/2010/main" val="3350666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persona, gruppo, persone, folla&#10;&#10;Descrizione generata automaticamente">
            <a:extLst>
              <a:ext uri="{FF2B5EF4-FFF2-40B4-BE49-F238E27FC236}">
                <a16:creationId xmlns:a16="http://schemas.microsoft.com/office/drawing/2014/main" id="{5A6D810C-23E2-5D9D-8CA1-77F0D8C21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00865"/>
            <a:ext cx="5676900" cy="42418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2BFBDE4C-EAD9-7950-8373-15B9DD592736}"/>
              </a:ext>
            </a:extLst>
          </p:cNvPr>
          <p:cNvSpPr txBox="1"/>
          <p:nvPr/>
        </p:nvSpPr>
        <p:spPr>
          <a:xfrm>
            <a:off x="464820" y="1349182"/>
            <a:ext cx="521208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C. G.: 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training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course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wall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paintings and stone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surfaces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begun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31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2001 in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Bayrakli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mosque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Pec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/Peia.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course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due to last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roughly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six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months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aim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restoring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interior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mosque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part of a census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protection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artistic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cultural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religious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patrimony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tortured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region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suffered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continues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suffer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damage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destruction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not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simply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from the war in 1999 and acts of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vandalism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but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also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because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maintenance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region's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artistic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heritage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has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been</a:t>
            </a:r>
            <a:r>
              <a:rPr kumimoji="0" lang="it-IT" sz="21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suspended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99065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persona, mano&#10;&#10;Descrizione generata automaticamente">
            <a:extLst>
              <a:ext uri="{FF2B5EF4-FFF2-40B4-BE49-F238E27FC236}">
                <a16:creationId xmlns:a16="http://schemas.microsoft.com/office/drawing/2014/main" id="{C7064FCD-ED45-2C87-0392-FE66DE3CF1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0"/>
            <a:ext cx="5790851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D993184-58BE-0120-467C-7E1EB7F3A83F}"/>
              </a:ext>
            </a:extLst>
          </p:cNvPr>
          <p:cNvSpPr txBox="1"/>
          <p:nvPr/>
        </p:nvSpPr>
        <p:spPr>
          <a:xfrm>
            <a:off x="305149" y="1443841"/>
            <a:ext cx="5309267" cy="42934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project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drawn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(with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collaboration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Institute for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Protection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Kosovan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Structural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work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carried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out.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Tests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cleaning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consolidation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plasterwork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on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pictorial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layers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on the stone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surfaces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carried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out to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identify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materials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methods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be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scaffolding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materials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needed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training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course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1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installed</a:t>
            </a:r>
            <a:r>
              <a:rPr kumimoji="0" lang="it-IT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38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8EEA548-0977-08CD-9E86-837727426E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0021" y="0"/>
            <a:ext cx="4361979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F2DE1B-2DDF-3554-4B41-BB86E0919459}"/>
              </a:ext>
            </a:extLst>
          </p:cNvPr>
          <p:cNvSpPr txBox="1"/>
          <p:nvPr/>
        </p:nvSpPr>
        <p:spPr>
          <a:xfrm>
            <a:off x="178307" y="151179"/>
            <a:ext cx="7432257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April 2001 starts a workshop-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cum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-school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Students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selected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from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graduates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from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local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art school and, in part, from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personnel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from the Institute for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Protection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Kosovar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Monuments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consisted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theoretical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practical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lessons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the techniques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used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manufacture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artefacts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in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graphical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photographic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documentation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state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conservation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works, and trials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those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operations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need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be made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during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work (i.e.,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cleaning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dirt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or smoke from picture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surfaces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with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solvents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or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mechanically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with a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scalpel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repainting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faded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colours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Trials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also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made for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consolidation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readhesion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flakes or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pulverulent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colour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readhesion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detached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plaster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problems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plastering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missing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bits of stucco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their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reintegration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tackled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Each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student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all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operations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first on bits of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plaster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be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demolished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and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only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on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decorated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areas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stone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decorations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was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tackled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same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manner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cleaning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consolidation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readhesion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bits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that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either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broken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or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which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had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collapsed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heat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fire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plastering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and the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aesthetic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presentation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of stone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artefacts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8121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esterni, cielo, vecchio&#10;&#10;Descrizione generata automaticamente">
            <a:extLst>
              <a:ext uri="{FF2B5EF4-FFF2-40B4-BE49-F238E27FC236}">
                <a16:creationId xmlns:a16="http://schemas.microsoft.com/office/drawing/2014/main" id="{90B4F435-85D6-1429-88FD-393397879D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1290" y="781578"/>
            <a:ext cx="4460841" cy="5202620"/>
          </a:xfrm>
          <a:prstGeom prst="rect">
            <a:avLst/>
          </a:prstGeom>
        </p:spPr>
      </p:pic>
      <p:pic>
        <p:nvPicPr>
          <p:cNvPr id="5" name="Immagine 4" descr="Immagine che contiene edificio, esterni, vecchio, luogo di culto&#10;&#10;Descrizione generata automaticamente">
            <a:extLst>
              <a:ext uri="{FF2B5EF4-FFF2-40B4-BE49-F238E27FC236}">
                <a16:creationId xmlns:a16="http://schemas.microsoft.com/office/drawing/2014/main" id="{43527F2B-CFA8-D3FD-D261-54F8B6B767A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79178" y="781578"/>
            <a:ext cx="4460841" cy="529484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6980C3D-F4E6-293C-1415-3F7B6B5C40E4}"/>
              </a:ext>
            </a:extLst>
          </p:cNvPr>
          <p:cNvSpPr txBox="1"/>
          <p:nvPr/>
        </p:nvSpPr>
        <p:spPr>
          <a:xfrm>
            <a:off x="3543993" y="174833"/>
            <a:ext cx="510401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15th century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Bajrakli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Mosque in </a:t>
            </a:r>
            <a:r>
              <a:rPr kumimoji="0" lang="en-GB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Peć</a:t>
            </a:r>
            <a:endParaRPr kumimoji="0" lang="fr-CH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B4BE773-B6E2-A3A4-BD86-542EE24B8FF6}"/>
              </a:ext>
            </a:extLst>
          </p:cNvPr>
          <p:cNvSpPr txBox="1"/>
          <p:nvPr/>
        </p:nvSpPr>
        <p:spPr>
          <a:xfrm>
            <a:off x="2062691" y="6165527"/>
            <a:ext cx="2198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Before the restoration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B909B6E-36C9-ECB5-875E-ECD4547640F7}"/>
              </a:ext>
            </a:extLst>
          </p:cNvPr>
          <p:cNvSpPr txBox="1"/>
          <p:nvPr/>
        </p:nvSpPr>
        <p:spPr>
          <a:xfrm>
            <a:off x="8252257" y="6350193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After the restoration</a:t>
            </a:r>
          </a:p>
        </p:txBody>
      </p:sp>
    </p:spTree>
    <p:extLst>
      <p:ext uri="{BB962C8B-B14F-4D97-AF65-F5344CB8AC3E}">
        <p14:creationId xmlns:p14="http://schemas.microsoft.com/office/powerpoint/2010/main" val="3440191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caminetto, pietra&#10;&#10;Descrizione generata automaticamente">
            <a:extLst>
              <a:ext uri="{FF2B5EF4-FFF2-40B4-BE49-F238E27FC236}">
                <a16:creationId xmlns:a16="http://schemas.microsoft.com/office/drawing/2014/main" id="{3013193A-F9A5-F853-3A44-5781277A76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9405" y="765696"/>
            <a:ext cx="3918512" cy="5489133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6F5ACB1-D245-06E4-92FB-576DD4553540}"/>
              </a:ext>
            </a:extLst>
          </p:cNvPr>
          <p:cNvSpPr txBox="1"/>
          <p:nvPr/>
        </p:nvSpPr>
        <p:spPr>
          <a:xfrm>
            <a:off x="4402223" y="6280882"/>
            <a:ext cx="33553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After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damages in March 2004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259D1476-E464-9BF1-7816-230F56F1B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60" y="742587"/>
            <a:ext cx="3361423" cy="5489133"/>
          </a:xfrm>
          <a:prstGeom prst="rect">
            <a:avLst/>
          </a:prstGeom>
        </p:spPr>
      </p:pic>
      <p:pic>
        <p:nvPicPr>
          <p:cNvPr id="9" name="Immagine 8" descr="Immagine che contiene testo, pietra, cucinando&#10;&#10;Descrizione generata automaticamente">
            <a:extLst>
              <a:ext uri="{FF2B5EF4-FFF2-40B4-BE49-F238E27FC236}">
                <a16:creationId xmlns:a16="http://schemas.microsoft.com/office/drawing/2014/main" id="{622FA554-A979-8C86-DEBF-B541CDD48F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346699" y="1597426"/>
            <a:ext cx="5489132" cy="3659422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D3A0D86-9825-F3FA-8479-543F53AC7AF5}"/>
              </a:ext>
            </a:extLst>
          </p:cNvPr>
          <p:cNvSpPr txBox="1"/>
          <p:nvPr/>
        </p:nvSpPr>
        <p:spPr>
          <a:xfrm>
            <a:off x="1338780" y="6280882"/>
            <a:ext cx="26545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1980s photo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2675308-A91E-1EC4-70AC-263B2132BE2D}"/>
              </a:ext>
            </a:extLst>
          </p:cNvPr>
          <p:cNvSpPr txBox="1"/>
          <p:nvPr/>
        </p:nvSpPr>
        <p:spPr>
          <a:xfrm>
            <a:off x="8889742" y="6178419"/>
            <a:ext cx="2566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After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</a:t>
            </a:r>
            <a:r>
              <a:rPr kumimoji="0" lang="fr-C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restoration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photo </a:t>
            </a:r>
            <a:r>
              <a:rPr kumimoji="0" lang="fr-CH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taken</a:t>
            </a:r>
            <a:r>
              <a: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June 2022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455FE37-F5F5-18D0-97CA-214B33FB5CA8}"/>
              </a:ext>
            </a:extLst>
          </p:cNvPr>
          <p:cNvSpPr txBox="1"/>
          <p:nvPr/>
        </p:nvSpPr>
        <p:spPr>
          <a:xfrm>
            <a:off x="2063270" y="68176"/>
            <a:ext cx="80332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Bogorodica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Ljeviška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Prizren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frescoes dating from the 13th century</a:t>
            </a: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" name="Immagine 15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AD0F0D7C-7849-18B1-ECFD-CF6996987C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980" y="1126273"/>
            <a:ext cx="3460336" cy="4721762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cxnSp>
        <p:nvCxnSpPr>
          <p:cNvPr id="18" name="Connettore 1 17">
            <a:extLst>
              <a:ext uri="{FF2B5EF4-FFF2-40B4-BE49-F238E27FC236}">
                <a16:creationId xmlns:a16="http://schemas.microsoft.com/office/drawing/2014/main" id="{7873EAA8-EA9F-76D6-BEFF-CC00D7A23B34}"/>
              </a:ext>
            </a:extLst>
          </p:cNvPr>
          <p:cNvCxnSpPr>
            <a:stCxn id="3" idx="1"/>
          </p:cNvCxnSpPr>
          <p:nvPr/>
        </p:nvCxnSpPr>
        <p:spPr>
          <a:xfrm>
            <a:off x="4159405" y="3510263"/>
            <a:ext cx="1544709" cy="94166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7097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1046</Words>
  <Application>Microsoft Macintosh PowerPoint</Application>
  <PresentationFormat>Widescreen</PresentationFormat>
  <Paragraphs>47</Paragraphs>
  <Slides>10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Thème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</cp:revision>
  <dcterms:created xsi:type="dcterms:W3CDTF">2023-05-11T16:20:08Z</dcterms:created>
  <dcterms:modified xsi:type="dcterms:W3CDTF">2023-05-11T16:23:47Z</dcterms:modified>
</cp:coreProperties>
</file>