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275" r:id="rId3"/>
    <p:sldId id="276" r:id="rId4"/>
    <p:sldId id="278" r:id="rId5"/>
    <p:sldId id="277" r:id="rId6"/>
    <p:sldId id="279" r:id="rId7"/>
    <p:sldId id="280" r:id="rId8"/>
    <p:sldId id="263" r:id="rId9"/>
    <p:sldId id="264" r:id="rId10"/>
    <p:sldId id="265" r:id="rId11"/>
    <p:sldId id="266" r:id="rId12"/>
    <p:sldId id="307" r:id="rId13"/>
    <p:sldId id="267" r:id="rId14"/>
    <p:sldId id="268" r:id="rId15"/>
    <p:sldId id="269" r:id="rId16"/>
    <p:sldId id="271" r:id="rId17"/>
    <p:sldId id="308" r:id="rId18"/>
    <p:sldId id="272" r:id="rId19"/>
    <p:sldId id="274" r:id="rId20"/>
    <p:sldId id="289" r:id="rId21"/>
    <p:sldId id="290" r:id="rId22"/>
    <p:sldId id="291" r:id="rId23"/>
    <p:sldId id="292" r:id="rId24"/>
    <p:sldId id="261" r:id="rId25"/>
    <p:sldId id="294" r:id="rId26"/>
    <p:sldId id="262" r:id="rId27"/>
    <p:sldId id="288" r:id="rId28"/>
    <p:sldId id="281" r:id="rId29"/>
    <p:sldId id="282" r:id="rId30"/>
    <p:sldId id="284" r:id="rId31"/>
    <p:sldId id="285" r:id="rId32"/>
    <p:sldId id="311" r:id="rId33"/>
    <p:sldId id="312" r:id="rId34"/>
    <p:sldId id="286" r:id="rId35"/>
    <p:sldId id="257" r:id="rId36"/>
    <p:sldId id="295" r:id="rId37"/>
    <p:sldId id="305" r:id="rId38"/>
    <p:sldId id="301" r:id="rId39"/>
    <p:sldId id="297" r:id="rId40"/>
    <p:sldId id="298" r:id="rId41"/>
    <p:sldId id="300" r:id="rId42"/>
    <p:sldId id="302"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779" autoAdjust="0"/>
  </p:normalViewPr>
  <p:slideViewPr>
    <p:cSldViewPr>
      <p:cViewPr varScale="1">
        <p:scale>
          <a:sx n="75" d="100"/>
          <a:sy n="75" d="100"/>
        </p:scale>
        <p:origin x="-101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3EC9C-F584-462F-B993-6D660811E534}" type="datetimeFigureOut">
              <a:rPr lang="fr-CH" smtClean="0"/>
              <a:pPr/>
              <a:t>09.10.2013</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FB6DB-C65F-479D-8401-4FC38B9BFDD9}" type="slidenum">
              <a:rPr lang="fr-CH" smtClean="0"/>
              <a:pPr/>
              <a:t>‹Nr.›</a:t>
            </a:fld>
            <a:endParaRPr lang="fr-CH"/>
          </a:p>
        </p:txBody>
      </p:sp>
    </p:spTree>
    <p:extLst>
      <p:ext uri="{BB962C8B-B14F-4D97-AF65-F5344CB8AC3E}">
        <p14:creationId xmlns:p14="http://schemas.microsoft.com/office/powerpoint/2010/main" val="344384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0512C1-98FE-4321-9616-3DD3C29D43CD}" type="datetimeFigureOut">
              <a:rPr lang="fr-CH" smtClean="0"/>
              <a:pPr/>
              <a:t>09.10.2013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DAF0A91-B048-4319-A98B-E544A606C9AF}" type="slidenum">
              <a:rPr lang="fr-CH" smtClean="0"/>
              <a:pPr/>
              <a:t>‹Nr.›</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12C1-98FE-4321-9616-3DD3C29D43CD}" type="datetimeFigureOut">
              <a:rPr lang="fr-CH" smtClean="0"/>
              <a:pPr/>
              <a:t>09.10.2013</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F0A91-B048-4319-A98B-E544A606C9AF}" type="slidenum">
              <a:rPr lang="fr-CH" smtClean="0"/>
              <a:pPr/>
              <a:t>‹Nr.›</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Desktop\NSH\couverture.jpg"/>
          <p:cNvPicPr>
            <a:picLocks noChangeAspect="1" noChangeArrowheads="1"/>
          </p:cNvPicPr>
          <p:nvPr/>
        </p:nvPicPr>
        <p:blipFill>
          <a:blip r:embed="rId2" cstate="print"/>
          <a:srcRect/>
          <a:stretch>
            <a:fillRect/>
          </a:stretch>
        </p:blipFill>
        <p:spPr bwMode="auto">
          <a:xfrm>
            <a:off x="251520" y="188640"/>
            <a:ext cx="2700000" cy="36000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3419872" y="2199528"/>
            <a:ext cx="2520670" cy="3600000"/>
          </a:xfrm>
          <a:prstGeom prst="rect">
            <a:avLst/>
          </a:prstGeom>
          <a:noFill/>
          <a:ln w="9525">
            <a:noFill/>
            <a:miter lim="800000"/>
            <a:headEnd/>
            <a:tailEnd/>
          </a:ln>
        </p:spPr>
      </p:pic>
      <p:pic>
        <p:nvPicPr>
          <p:cNvPr id="4" name="Picture 2"/>
          <p:cNvPicPr>
            <a:picLocks noGrp="1" noChangeAspect="1" noChangeArrowheads="1"/>
          </p:cNvPicPr>
          <p:nvPr>
            <p:ph idx="1"/>
          </p:nvPr>
        </p:nvPicPr>
        <p:blipFill>
          <a:blip r:embed="rId4" cstate="print"/>
          <a:srcRect/>
          <a:stretch>
            <a:fillRect/>
          </a:stretch>
        </p:blipFill>
        <p:spPr bwMode="auto">
          <a:xfrm>
            <a:off x="6660232" y="3068960"/>
            <a:ext cx="2197907" cy="3600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Pro </a:t>
            </a:r>
            <a:r>
              <a:rPr lang="fr-CH" dirty="0" err="1" smtClean="0"/>
              <a:t>Helvetica</a:t>
            </a:r>
            <a:r>
              <a:rPr lang="fr-CH" dirty="0" smtClean="0"/>
              <a:t> </a:t>
            </a:r>
            <a:r>
              <a:rPr lang="fr-CH" dirty="0" err="1" smtClean="0"/>
              <a:t>Dignitate</a:t>
            </a:r>
            <a:r>
              <a:rPr lang="fr-CH" dirty="0" smtClean="0"/>
              <a:t> et Securitate</a:t>
            </a:r>
            <a:endParaRPr lang="fr-CH" dirty="0"/>
          </a:p>
        </p:txBody>
      </p:sp>
      <p:sp>
        <p:nvSpPr>
          <p:cNvPr id="3" name="Espace réservé du contenu 2"/>
          <p:cNvSpPr>
            <a:spLocks noGrp="1"/>
          </p:cNvSpPr>
          <p:nvPr>
            <p:ph idx="1"/>
          </p:nvPr>
        </p:nvSpPr>
        <p:spPr/>
        <p:txBody>
          <a:bodyPr>
            <a:normAutofit lnSpcReduction="10000"/>
          </a:bodyPr>
          <a:lstStyle/>
          <a:p>
            <a:r>
              <a:rPr lang="fr-CH" dirty="0" smtClean="0"/>
              <a:t>Un article de Samuel </a:t>
            </a:r>
            <a:r>
              <a:rPr lang="fr-CH" dirty="0" err="1" smtClean="0"/>
              <a:t>Cornut</a:t>
            </a:r>
            <a:r>
              <a:rPr lang="fr-CH" dirty="0" smtClean="0"/>
              <a:t> dans le </a:t>
            </a:r>
            <a:r>
              <a:rPr lang="fr-CH" i="1" dirty="0" smtClean="0"/>
              <a:t>Foyer Romand (1912) </a:t>
            </a:r>
            <a:r>
              <a:rPr lang="fr-CH" dirty="0" smtClean="0"/>
              <a:t>influence la décision des </a:t>
            </a:r>
            <a:r>
              <a:rPr lang="fr-CH" dirty="0" err="1" smtClean="0"/>
              <a:t>Reynold,Traz</a:t>
            </a:r>
            <a:r>
              <a:rPr lang="fr-CH" dirty="0" smtClean="0"/>
              <a:t> et François d’agir.</a:t>
            </a:r>
          </a:p>
          <a:p>
            <a:pPr lvl="1"/>
            <a:r>
              <a:rPr lang="fr-CH" dirty="0" err="1" smtClean="0"/>
              <a:t>Cornut</a:t>
            </a:r>
            <a:r>
              <a:rPr lang="fr-CH" dirty="0" smtClean="0"/>
              <a:t> critique le matérialisme croissant. Parle d’une désagrégation nationale et se demande si la Suisse existerai. </a:t>
            </a:r>
          </a:p>
          <a:p>
            <a:pPr lvl="1"/>
            <a:r>
              <a:rPr lang="fr-CH" dirty="0" smtClean="0"/>
              <a:t>Il propose de renforcer les liens entre les communes et que la Suisse Romande doit tourner vers la Bourgogne où se trouve sa « Patrie littéraire ».  </a:t>
            </a:r>
          </a:p>
          <a:p>
            <a:pPr lvl="1"/>
            <a:endParaRPr lang="fr-CH"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92696"/>
            <a:ext cx="8229600" cy="5688632"/>
          </a:xfrm>
        </p:spPr>
        <p:txBody>
          <a:bodyPr>
            <a:normAutofit/>
          </a:bodyPr>
          <a:lstStyle/>
          <a:p>
            <a:r>
              <a:rPr lang="fr-CH" dirty="0" smtClean="0"/>
              <a:t>Reynold et </a:t>
            </a:r>
            <a:r>
              <a:rPr lang="fr-CH" dirty="0" err="1" smtClean="0"/>
              <a:t>Traz</a:t>
            </a:r>
            <a:r>
              <a:rPr lang="fr-CH" dirty="0" smtClean="0"/>
              <a:t> critique la solution de </a:t>
            </a:r>
            <a:r>
              <a:rPr lang="fr-CH" dirty="0" err="1" smtClean="0"/>
              <a:t>Cornut</a:t>
            </a:r>
            <a:r>
              <a:rPr lang="fr-CH" dirty="0" smtClean="0"/>
              <a:t>.</a:t>
            </a:r>
          </a:p>
          <a:p>
            <a:r>
              <a:rPr lang="fr-CH" dirty="0" smtClean="0"/>
              <a:t>Dès 1911 Reynold noue des relations et prépare une action.</a:t>
            </a:r>
          </a:p>
          <a:p>
            <a:r>
              <a:rPr lang="fr-CH" dirty="0" smtClean="0"/>
              <a:t>Fin 1911, visite d’Alexis François à Reynold.</a:t>
            </a:r>
          </a:p>
          <a:p>
            <a:r>
              <a:rPr lang="fr-CH" dirty="0" smtClean="0"/>
              <a:t>4 Janvier 1912, réunion des dizaine de personnes chez Reynold.</a:t>
            </a:r>
          </a:p>
          <a:p>
            <a:r>
              <a:rPr lang="fr-CH" dirty="0" smtClean="0"/>
              <a:t>Réunion réussie. P.H.D.S. est né. Une circulaire confidentielle est distribuée. Elle traduit en allemand par Marcel Godet vers la fin de 1912. </a:t>
            </a:r>
            <a:endParaRPr lang="fr-CH"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332656"/>
            <a:ext cx="9036496" cy="316835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23528" y="3573016"/>
            <a:ext cx="8640960" cy="28803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r>
              <a:rPr lang="fr-CH" dirty="0" smtClean="0"/>
              <a:t>Mise en place durant 1912-1913 des groupes énergiques et homogènes.</a:t>
            </a:r>
          </a:p>
          <a:p>
            <a:r>
              <a:rPr lang="fr-CH" dirty="0" smtClean="0"/>
              <a:t>Majorité des hommes à droite et Protestants. Cependant, une recherche des hommes de gauche et des catholiques: un défi gagné au Jura. Mais très difficile ailleurs. </a:t>
            </a:r>
          </a:p>
          <a:p>
            <a:r>
              <a:rPr lang="fr-CH" dirty="0" smtClean="0"/>
              <a:t>La recherche des hommes de gauche est un moyen pour ne pas être récupérer par un parti politique. Pas de véritable réussite. </a:t>
            </a:r>
            <a:endParaRPr lang="fr-CH"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7"/>
            <a:ext cx="8229600" cy="1872208"/>
          </a:xfrm>
        </p:spPr>
        <p:txBody>
          <a:bodyPr/>
          <a:lstStyle/>
          <a:p>
            <a:r>
              <a:rPr lang="fr-CH" dirty="0" smtClean="0"/>
              <a:t>Adhérer, conditions:</a:t>
            </a:r>
          </a:p>
          <a:p>
            <a:pPr lvl="1"/>
            <a:r>
              <a:rPr lang="fr-CH" dirty="0" smtClean="0"/>
              <a:t>Etre suisse</a:t>
            </a:r>
          </a:p>
          <a:p>
            <a:pPr lvl="1"/>
            <a:r>
              <a:rPr lang="fr-CH" dirty="0" smtClean="0"/>
              <a:t>Avoir moins que 40 ans</a:t>
            </a:r>
          </a:p>
        </p:txBody>
      </p:sp>
      <p:sp>
        <p:nvSpPr>
          <p:cNvPr id="5" name="Espace réservé du contenu 2"/>
          <p:cNvSpPr txBox="1">
            <a:spLocks/>
          </p:cNvSpPr>
          <p:nvPr/>
        </p:nvSpPr>
        <p:spPr>
          <a:xfrm>
            <a:off x="467544" y="692696"/>
            <a:ext cx="8229600" cy="2808312"/>
          </a:xfrm>
          <a:prstGeom prst="rect">
            <a:avLst/>
          </a:prstGeom>
          <a:gradFill>
            <a:gsLst>
              <a:gs pos="0">
                <a:srgbClr val="FFEFD1"/>
              </a:gs>
              <a:gs pos="64999">
                <a:srgbClr val="F0EBD5"/>
              </a:gs>
              <a:gs pos="100000">
                <a:srgbClr val="D1C39F"/>
              </a:gs>
            </a:gsLst>
            <a:lin ang="5400000" scaled="0"/>
          </a:gra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200" b="0" i="0" u="none" strike="noStrike" kern="1200" cap="none" spc="0" normalizeH="0" baseline="0" noProof="0" dirty="0" smtClean="0">
                <a:ln>
                  <a:noFill/>
                </a:ln>
                <a:solidFill>
                  <a:schemeClr val="tx1"/>
                </a:solidFill>
                <a:effectLst/>
                <a:uLnTx/>
                <a:uFillTx/>
                <a:latin typeface="+mn-lt"/>
                <a:ea typeface="+mn-ea"/>
                <a:cs typeface="+mn-cs"/>
              </a:rPr>
              <a:t>Adhérer, conditions: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2800" b="0" i="0" u="none" strike="noStrike" kern="1200" cap="none" spc="0" normalizeH="0" baseline="0" noProof="0" dirty="0" smtClean="0">
                <a:ln>
                  <a:noFill/>
                </a:ln>
                <a:solidFill>
                  <a:schemeClr val="tx1"/>
                </a:solidFill>
                <a:effectLst/>
                <a:uLnTx/>
                <a:uFillTx/>
                <a:latin typeface="+mn-lt"/>
                <a:ea typeface="+mn-ea"/>
                <a:cs typeface="+mn-cs"/>
              </a:rPr>
              <a:t>Etre suisse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2800" b="0" i="0" u="none" strike="noStrike" kern="1200" cap="none" spc="0" normalizeH="0" baseline="0" noProof="0" dirty="0" smtClean="0">
                <a:ln>
                  <a:noFill/>
                </a:ln>
                <a:solidFill>
                  <a:schemeClr val="tx1"/>
                </a:solidFill>
                <a:effectLst/>
                <a:uLnTx/>
                <a:uFillTx/>
                <a:latin typeface="+mn-lt"/>
                <a:ea typeface="+mn-ea"/>
                <a:cs typeface="+mn-cs"/>
              </a:rPr>
              <a:t>Avoir moins que 40 ans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H" sz="2800" dirty="0" smtClean="0"/>
              <a:t> En déc. 1912, chaque adhérant doit être parrainé (appliqué surtout à Berne).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H" sz="2800" noProof="0" dirty="0" smtClean="0"/>
              <a:t> Tendance à limiter les effectifs</a:t>
            </a:r>
            <a:endParaRPr kumimoji="0" lang="fr-CH"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467544" y="4149080"/>
            <a:ext cx="4572000" cy="1384995"/>
          </a:xfrm>
          <a:prstGeom prst="rect">
            <a:avLst/>
          </a:prstGeom>
          <a:gradFill>
            <a:gsLst>
              <a:gs pos="0">
                <a:srgbClr val="FFEFD1"/>
              </a:gs>
              <a:gs pos="64999">
                <a:srgbClr val="F0EBD5"/>
              </a:gs>
              <a:gs pos="100000">
                <a:srgbClr val="D1C39F"/>
              </a:gs>
            </a:gsLst>
            <a:lin ang="5400000" scaled="0"/>
          </a:gradFill>
        </p:spPr>
        <p:txBody>
          <a:bodyPr wrap="square">
            <a:spAutoFit/>
          </a:bodyPr>
          <a:lstStyle/>
          <a:p>
            <a:r>
              <a:rPr lang="fr-CH" sz="2800" dirty="0" smtClean="0">
                <a:latin typeface="Arial" pitchFamily="34" charset="0"/>
                <a:cs typeface="Arial" pitchFamily="34" charset="0"/>
              </a:rPr>
              <a:t>Méfiance envers:</a:t>
            </a:r>
          </a:p>
          <a:p>
            <a:pPr>
              <a:buFont typeface="Arial" pitchFamily="34" charset="0"/>
              <a:buChar char="•"/>
            </a:pPr>
            <a:r>
              <a:rPr lang="fr-CH" sz="2800" dirty="0" smtClean="0">
                <a:latin typeface="Arial" pitchFamily="34" charset="0"/>
                <a:cs typeface="Arial" pitchFamily="34" charset="0"/>
              </a:rPr>
              <a:t>	politiciens </a:t>
            </a:r>
          </a:p>
          <a:p>
            <a:pPr>
              <a:buFont typeface="Arial" pitchFamily="34" charset="0"/>
              <a:buChar char="•"/>
            </a:pPr>
            <a:r>
              <a:rPr lang="fr-CH" sz="2800" dirty="0" smtClean="0">
                <a:latin typeface="Arial" pitchFamily="34" charset="0"/>
                <a:cs typeface="Arial" pitchFamily="34" charset="0"/>
              </a:rPr>
              <a:t>	Journalistes</a:t>
            </a:r>
            <a:endParaRPr lang="fr-CH"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Organisationde</a:t>
            </a:r>
            <a:r>
              <a:rPr lang="fr-CH" dirty="0" smtClean="0"/>
              <a:t> PHDS</a:t>
            </a:r>
            <a:endParaRPr lang="fr-CH" dirty="0"/>
          </a:p>
        </p:txBody>
      </p:sp>
      <p:sp>
        <p:nvSpPr>
          <p:cNvPr id="3" name="Espace réservé du contenu 2"/>
          <p:cNvSpPr>
            <a:spLocks noGrp="1"/>
          </p:cNvSpPr>
          <p:nvPr>
            <p:ph idx="1"/>
          </p:nvPr>
        </p:nvSpPr>
        <p:spPr/>
        <p:txBody>
          <a:bodyPr>
            <a:normAutofit fontScale="92500"/>
          </a:bodyPr>
          <a:lstStyle/>
          <a:p>
            <a:r>
              <a:rPr lang="fr-CH" dirty="0" smtClean="0"/>
              <a:t>Assemblée générale à Rome (28 avril 1912) crée:</a:t>
            </a:r>
          </a:p>
          <a:p>
            <a:pPr lvl="1"/>
            <a:r>
              <a:rPr lang="fr-CH" dirty="0" smtClean="0"/>
              <a:t>Un secrétariat permanent (= travail administratif)</a:t>
            </a:r>
          </a:p>
          <a:p>
            <a:pPr lvl="2"/>
            <a:r>
              <a:rPr lang="fr-CH" dirty="0" smtClean="0"/>
              <a:t>Reynold, François, </a:t>
            </a:r>
            <a:r>
              <a:rPr lang="fr-CH" dirty="0" err="1" smtClean="0"/>
              <a:t>Benziger</a:t>
            </a:r>
            <a:endParaRPr lang="fr-CH" dirty="0" smtClean="0"/>
          </a:p>
          <a:p>
            <a:pPr lvl="1"/>
            <a:r>
              <a:rPr lang="fr-CH" dirty="0" smtClean="0"/>
              <a:t>Un conseil des délégués (convoqué 3-4x par année et présente les différentes activités du groupes)</a:t>
            </a:r>
          </a:p>
          <a:p>
            <a:pPr lvl="1"/>
            <a:r>
              <a:rPr lang="fr-CH" dirty="0" smtClean="0"/>
              <a:t>Une assemblée plénière (1-2x par année): débatte sur des questions décidées par le secrétariat.</a:t>
            </a:r>
          </a:p>
          <a:p>
            <a:pPr lvl="1"/>
            <a:r>
              <a:rPr lang="fr-CH" dirty="0" smtClean="0"/>
              <a:t>Débats: un représentant par région linguistique et un débat au fond (pad de détail, pas de débat sur les problèmes internes de PHDS).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760640"/>
          </a:xfrm>
        </p:spPr>
        <p:txBody>
          <a:bodyPr>
            <a:normAutofit fontScale="92500" lnSpcReduction="10000"/>
          </a:bodyPr>
          <a:lstStyle/>
          <a:p>
            <a:r>
              <a:rPr lang="fr-CH" dirty="0" smtClean="0"/>
              <a:t>Processus d’une étude:</a:t>
            </a:r>
          </a:p>
          <a:p>
            <a:pPr lvl="1"/>
            <a:r>
              <a:rPr lang="fr-CH" dirty="0" smtClean="0"/>
              <a:t>Une question nationale décidé par le secrétariat (par ex.: éducation nationale)</a:t>
            </a:r>
          </a:p>
          <a:p>
            <a:pPr lvl="1"/>
            <a:r>
              <a:rPr lang="fr-CH" dirty="0" smtClean="0"/>
              <a:t>Des enquêtes régionales menée par les groupes et un rapport au secrétariat.</a:t>
            </a:r>
          </a:p>
          <a:p>
            <a:pPr lvl="1"/>
            <a:r>
              <a:rPr lang="fr-CH" dirty="0" smtClean="0"/>
              <a:t>Synthèse et étude approfondie par un spécialiste</a:t>
            </a:r>
            <a:r>
              <a:rPr lang="fr-CH" smtClean="0"/>
              <a:t>. </a:t>
            </a:r>
            <a:endParaRPr lang="fr-CH" smtClean="0"/>
          </a:p>
          <a:p>
            <a:pPr lvl="1"/>
            <a:endParaRPr lang="de-CH"/>
          </a:p>
          <a:p>
            <a:r>
              <a:rPr lang="fr-CH"/>
              <a:t>Reynold: caractère autoritaire:</a:t>
            </a:r>
          </a:p>
          <a:p>
            <a:pPr lvl="1"/>
            <a:r>
              <a:rPr lang="fr-CH"/>
              <a:t>Pas de respect des règles lors des convocations</a:t>
            </a:r>
          </a:p>
          <a:p>
            <a:pPr lvl="1"/>
            <a:r>
              <a:rPr lang="fr-CH"/>
              <a:t>Faire écho et pas rester à l’ombre.</a:t>
            </a:r>
          </a:p>
          <a:p>
            <a:pPr lvl="1"/>
            <a:r>
              <a:rPr lang="fr-CH"/>
              <a:t>Divergences des avis ne figurent pas dans le procès verbal de l’assemblée.</a:t>
            </a:r>
          </a:p>
          <a:p>
            <a:pPr lvl="1"/>
            <a:r>
              <a:rPr lang="fr-CH"/>
              <a:t>Pas de </a:t>
            </a:r>
            <a:r>
              <a:rPr lang="fr-CH"/>
              <a:t>longues </a:t>
            </a:r>
            <a:r>
              <a:rPr lang="fr-CH" smtClean="0"/>
              <a:t>discussions</a:t>
            </a:r>
            <a:endParaRPr lang="fr-C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79511" y="188640"/>
            <a:ext cx="8881581" cy="59046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Vers la NSH</a:t>
            </a:r>
            <a:endParaRPr lang="fr-CH" dirty="0"/>
          </a:p>
        </p:txBody>
      </p:sp>
      <p:sp>
        <p:nvSpPr>
          <p:cNvPr id="3" name="Espace réservé du contenu 2"/>
          <p:cNvSpPr>
            <a:spLocks noGrp="1"/>
          </p:cNvSpPr>
          <p:nvPr>
            <p:ph idx="1"/>
          </p:nvPr>
        </p:nvSpPr>
        <p:spPr/>
        <p:txBody>
          <a:bodyPr/>
          <a:lstStyle/>
          <a:p>
            <a:r>
              <a:rPr lang="fr-CH" dirty="0" smtClean="0"/>
              <a:t>Idée de Reynold: une situation comparable = une société comparable</a:t>
            </a:r>
          </a:p>
          <a:p>
            <a:r>
              <a:rPr lang="fr-CH" dirty="0" smtClean="0"/>
              <a:t>Mai 1913, à l’assemblée de </a:t>
            </a:r>
            <a:r>
              <a:rPr lang="fr-CH" dirty="0" err="1" smtClean="0"/>
              <a:t>Flamatt</a:t>
            </a:r>
            <a:r>
              <a:rPr lang="fr-CH" dirty="0" smtClean="0"/>
              <a:t> de la PHDS. Reynold insiste sur deux choses:</a:t>
            </a:r>
          </a:p>
          <a:p>
            <a:pPr lvl="1"/>
            <a:r>
              <a:rPr lang="fr-CH" dirty="0" smtClean="0"/>
              <a:t>L’heure est grave et a besoin d’une action extraordinaire.</a:t>
            </a:r>
          </a:p>
          <a:p>
            <a:pPr lvl="1"/>
            <a:r>
              <a:rPr lang="fr-CH" dirty="0" smtClean="0"/>
              <a:t>Expliquer l’histoire de la Société Helvétique: création, rôle et activités, et lier les deux époques.</a:t>
            </a:r>
            <a:endParaRPr lang="fr-CH"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1972816"/>
          </a:xfrm>
        </p:spPr>
        <p:txBody>
          <a:bodyPr/>
          <a:lstStyle/>
          <a:p>
            <a:r>
              <a:rPr lang="fr-CH" dirty="0" smtClean="0"/>
              <a:t>Pour Reynold, 2 facteurs sont liables:</a:t>
            </a:r>
          </a:p>
          <a:p>
            <a:pPr lvl="1"/>
            <a:r>
              <a:rPr lang="fr-CH" dirty="0" smtClean="0"/>
              <a:t>Les influences étrangères sur la Suisse</a:t>
            </a:r>
          </a:p>
          <a:p>
            <a:pPr lvl="1"/>
            <a:r>
              <a:rPr lang="fr-CH" dirty="0" smtClean="0"/>
              <a:t>Le matérialisme</a:t>
            </a:r>
            <a:endParaRPr lang="fr-CH" dirty="0"/>
          </a:p>
        </p:txBody>
      </p:sp>
      <p:sp>
        <p:nvSpPr>
          <p:cNvPr id="6" name="Espace réservé du contenu 2"/>
          <p:cNvSpPr txBox="1">
            <a:spLocks/>
          </p:cNvSpPr>
          <p:nvPr/>
        </p:nvSpPr>
        <p:spPr>
          <a:xfrm>
            <a:off x="395536" y="2420888"/>
            <a:ext cx="8229600" cy="410445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H" sz="2800" dirty="0" smtClean="0"/>
              <a:t>Les membres à </a:t>
            </a:r>
            <a:r>
              <a:rPr lang="fr-CH" sz="2800" dirty="0" err="1" smtClean="0"/>
              <a:t>Flamatt</a:t>
            </a:r>
            <a:r>
              <a:rPr lang="fr-CH" sz="2800" dirty="0" smtClean="0"/>
              <a:t> choisissent le nom « Société Helvétique » et acceptent le qualificatif « Nouvelle » suggéré par A. François. Ils donnent feu vert pour reconstituer la Société Helvétique, mais sans précipiter.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H" sz="2800" dirty="0" smtClean="0"/>
              <a:t>2 conditions doivent être remplies avant de révéler au public le nouveau nom:</a:t>
            </a:r>
          </a:p>
          <a:p>
            <a:pPr marL="800100" lvl="1" indent="-342900">
              <a:spcBef>
                <a:spcPct val="20000"/>
              </a:spcBef>
              <a:buFont typeface="Arial" pitchFamily="34" charset="0"/>
              <a:buChar char="•"/>
            </a:pPr>
            <a:r>
              <a:rPr lang="fr-CH" sz="2800" dirty="0" smtClean="0"/>
              <a:t>Présence dans l’ensemble de la suisse</a:t>
            </a:r>
          </a:p>
          <a:p>
            <a:pPr marL="800100" lvl="1" indent="-342900">
              <a:spcBef>
                <a:spcPct val="20000"/>
              </a:spcBef>
              <a:buFont typeface="Arial" pitchFamily="34" charset="0"/>
              <a:buChar char="•"/>
            </a:pPr>
            <a:r>
              <a:rPr lang="fr-CH" sz="2800" dirty="0" smtClean="0"/>
              <a:t>Un programme unique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H"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Société Helvétique</a:t>
            </a:r>
            <a:endParaRPr lang="fr-CH" dirty="0"/>
          </a:p>
        </p:txBody>
      </p:sp>
      <p:sp>
        <p:nvSpPr>
          <p:cNvPr id="3" name="Espace réservé du contenu 2"/>
          <p:cNvSpPr>
            <a:spLocks noGrp="1"/>
          </p:cNvSpPr>
          <p:nvPr>
            <p:ph idx="1"/>
          </p:nvPr>
        </p:nvSpPr>
        <p:spPr/>
        <p:txBody>
          <a:bodyPr>
            <a:normAutofit fontScale="92500" lnSpcReduction="20000"/>
          </a:bodyPr>
          <a:lstStyle/>
          <a:p>
            <a:r>
              <a:rPr lang="fr-CH" dirty="0" smtClean="0"/>
              <a:t> fondée entre 1761 et 1762 à </a:t>
            </a:r>
            <a:r>
              <a:rPr lang="fr-CH" dirty="0" err="1" smtClean="0"/>
              <a:t>Schinznach</a:t>
            </a:r>
            <a:r>
              <a:rPr lang="fr-CH" dirty="0" smtClean="0"/>
              <a:t> Bad par un cercle d'amis.</a:t>
            </a:r>
          </a:p>
          <a:p>
            <a:r>
              <a:rPr lang="fr-CH" dirty="0" smtClean="0"/>
              <a:t>rassemblait tout ce que la Suisse du XVIII</a:t>
            </a:r>
            <a:r>
              <a:rPr lang="fr-CH" baseline="30000" dirty="0" smtClean="0"/>
              <a:t>e</a:t>
            </a:r>
            <a:r>
              <a:rPr lang="fr-CH" dirty="0" smtClean="0"/>
              <a:t> s. comptait comme esprits éclairés</a:t>
            </a:r>
          </a:p>
          <a:p>
            <a:r>
              <a:rPr lang="fr-CH" dirty="0" smtClean="0"/>
              <a:t>Se réunit chaque année au mois de mai </a:t>
            </a:r>
          </a:p>
          <a:p>
            <a:r>
              <a:rPr lang="fr-CH" dirty="0" smtClean="0"/>
              <a:t>Membres animés par un sentiment d’insatisfaction face à l’immobilisme</a:t>
            </a:r>
          </a:p>
          <a:p>
            <a:r>
              <a:rPr lang="fr-CH" dirty="0" smtClean="0"/>
              <a:t>Buts: -  promouvoir l'amitié et la concorde entre les Confédérés</a:t>
            </a:r>
          </a:p>
          <a:p>
            <a:pPr lvl="1"/>
            <a:r>
              <a:rPr lang="fr-CH" dirty="0" smtClean="0"/>
              <a:t>Améliorer les conditions de vie sans toucher le système politique</a:t>
            </a:r>
          </a:p>
          <a:p>
            <a:endParaRPr lang="fr-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NSH dans la Suisse Allemande</a:t>
            </a:r>
            <a:endParaRPr lang="fr-CH" dirty="0"/>
          </a:p>
        </p:txBody>
      </p:sp>
      <p:sp>
        <p:nvSpPr>
          <p:cNvPr id="3" name="Espace réservé du contenu 2"/>
          <p:cNvSpPr>
            <a:spLocks noGrp="1"/>
          </p:cNvSpPr>
          <p:nvPr>
            <p:ph idx="1"/>
          </p:nvPr>
        </p:nvSpPr>
        <p:spPr/>
        <p:txBody>
          <a:bodyPr/>
          <a:lstStyle/>
          <a:p>
            <a:r>
              <a:rPr lang="fr-CH" dirty="0" smtClean="0"/>
              <a:t>3 obstacles en Suisse Allemande:</a:t>
            </a:r>
          </a:p>
          <a:p>
            <a:pPr lvl="1"/>
            <a:r>
              <a:rPr lang="fr-CH" dirty="0" smtClean="0"/>
              <a:t>Le sujet n’est pas très préoccupants </a:t>
            </a:r>
          </a:p>
          <a:p>
            <a:pPr lvl="1"/>
            <a:r>
              <a:rPr lang="fr-CH" dirty="0" smtClean="0"/>
              <a:t>Un désintérêt de la jeunesse pour les affaires nationales.</a:t>
            </a:r>
          </a:p>
          <a:p>
            <a:pPr lvl="1"/>
            <a:r>
              <a:rPr lang="fr-CH" dirty="0" smtClean="0"/>
              <a:t>Déception de certains sympathisants alémaniques, favorables à une action pratique plutôt à des banquets, discours, articles de presse.</a:t>
            </a:r>
            <a:endParaRPr lang="fr-CH" dirty="0"/>
          </a:p>
        </p:txBody>
      </p:sp>
      <p:sp>
        <p:nvSpPr>
          <p:cNvPr id="4" name="Espace réservé du contenu 2"/>
          <p:cNvSpPr txBox="1">
            <a:spLocks/>
          </p:cNvSpPr>
          <p:nvPr/>
        </p:nvSpPr>
        <p:spPr>
          <a:xfrm>
            <a:off x="467544" y="155679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H"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NHS dans la SA (suite)</a:t>
            </a:r>
            <a:br>
              <a:rPr lang="fr-CH" dirty="0" smtClean="0"/>
            </a:br>
            <a:r>
              <a:rPr lang="fr-CH" dirty="0" smtClean="0"/>
              <a:t>Le cas de Berne</a:t>
            </a:r>
            <a:endParaRPr lang="fr-CH" dirty="0"/>
          </a:p>
        </p:txBody>
      </p:sp>
      <p:sp>
        <p:nvSpPr>
          <p:cNvPr id="3" name="Espace réservé du contenu 2"/>
          <p:cNvSpPr>
            <a:spLocks noGrp="1"/>
          </p:cNvSpPr>
          <p:nvPr>
            <p:ph idx="1"/>
          </p:nvPr>
        </p:nvSpPr>
        <p:spPr/>
        <p:txBody>
          <a:bodyPr>
            <a:normAutofit fontScale="92500" lnSpcReduction="10000"/>
          </a:bodyPr>
          <a:lstStyle/>
          <a:p>
            <a:r>
              <a:rPr lang="fr-CH" dirty="0" smtClean="0"/>
              <a:t>Une percé à Berne: Carl Albert </a:t>
            </a:r>
            <a:r>
              <a:rPr lang="fr-CH" dirty="0" err="1" smtClean="0"/>
              <a:t>Loosli</a:t>
            </a:r>
            <a:r>
              <a:rPr lang="fr-CH" dirty="0" smtClean="0"/>
              <a:t> est disposé à s’engager activement. </a:t>
            </a:r>
          </a:p>
          <a:p>
            <a:r>
              <a:rPr lang="fr-CH" dirty="0" smtClean="0"/>
              <a:t>Le groupe de Berne est formé le 8 nov. 1913. Mais, </a:t>
            </a:r>
            <a:r>
              <a:rPr lang="fr-CH" dirty="0" err="1" smtClean="0"/>
              <a:t>Loosli</a:t>
            </a:r>
            <a:r>
              <a:rPr lang="fr-CH" dirty="0" smtClean="0"/>
              <a:t> est un homme polémique à un caractère difficile et a beaucoup de problème (Affaire Gotthelf). Détérioration des relations.</a:t>
            </a:r>
          </a:p>
          <a:p>
            <a:r>
              <a:rPr lang="fr-CH" dirty="0" smtClean="0"/>
              <a:t>Gerhard </a:t>
            </a:r>
            <a:r>
              <a:rPr lang="fr-CH" dirty="0" err="1" smtClean="0"/>
              <a:t>Steck</a:t>
            </a:r>
            <a:r>
              <a:rPr lang="fr-CH" dirty="0" smtClean="0"/>
              <a:t>, avocat, est nommé à Bern. C’est un véritable meneur d’équipe. Il convoque une assemblée à Olten le 7 décembre 1913 de 35 suisses alémaniques.</a:t>
            </a:r>
            <a:endParaRPr lang="fr-C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NSH – BE, ZH</a:t>
            </a:r>
            <a:endParaRPr lang="fr-CH" dirty="0"/>
          </a:p>
        </p:txBody>
      </p:sp>
      <p:sp>
        <p:nvSpPr>
          <p:cNvPr id="3" name="Espace réservé du contenu 2"/>
          <p:cNvSpPr>
            <a:spLocks noGrp="1"/>
          </p:cNvSpPr>
          <p:nvPr>
            <p:ph idx="1"/>
          </p:nvPr>
        </p:nvSpPr>
        <p:spPr/>
        <p:txBody>
          <a:bodyPr>
            <a:normAutofit fontScale="85000" lnSpcReduction="20000"/>
          </a:bodyPr>
          <a:lstStyle/>
          <a:p>
            <a:r>
              <a:rPr lang="fr-CH" dirty="0" smtClean="0"/>
              <a:t>Reynold présente le mouvement et sait convaincre les participants.</a:t>
            </a:r>
          </a:p>
          <a:p>
            <a:r>
              <a:rPr lang="fr-CH" dirty="0" smtClean="0"/>
              <a:t>Une promesse de fonder des groupes dans 9 cantons SA (Bâle, BE, </a:t>
            </a:r>
            <a:r>
              <a:rPr lang="fr-CH" dirty="0" err="1" smtClean="0"/>
              <a:t>Sch</a:t>
            </a:r>
            <a:r>
              <a:rPr lang="fr-CH" dirty="0" smtClean="0"/>
              <a:t>, SO, ZH, AR, LU, TH, GR). </a:t>
            </a:r>
          </a:p>
          <a:p>
            <a:r>
              <a:rPr lang="fr-CH" dirty="0" smtClean="0"/>
              <a:t>À ZH Ernst Bovet est intéressé, mais il est concurrent et Reynold ne le sympathise pas. </a:t>
            </a:r>
          </a:p>
          <a:p>
            <a:r>
              <a:rPr lang="fr-CH" dirty="0" smtClean="0"/>
              <a:t>Bovet voit dans le PHDS un complément de son œuvre. Mais il manque de clarté à cause de conflit d’intérêt.  </a:t>
            </a:r>
          </a:p>
          <a:p>
            <a:r>
              <a:rPr lang="fr-CH" dirty="0" smtClean="0"/>
              <a:t>Un médecin romand, André </a:t>
            </a:r>
            <a:r>
              <a:rPr lang="fr-CH" dirty="0" err="1" smtClean="0"/>
              <a:t>Repond</a:t>
            </a:r>
            <a:r>
              <a:rPr lang="fr-CH" dirty="0" smtClean="0"/>
              <a:t>, travaille à ZH, et s’intéresse au projet, mais il est romand. Pas d’alternative, il est chargé de fonder le groupe zurichois. Il réussit son œuvre grâce au pasteur Grob.</a:t>
            </a:r>
            <a:endParaRPr lang="fr-CH"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NSH – Le programme unique</a:t>
            </a:r>
            <a:endParaRPr lang="fr-CH" dirty="0"/>
          </a:p>
        </p:txBody>
      </p:sp>
      <p:sp>
        <p:nvSpPr>
          <p:cNvPr id="3" name="Espace réservé du contenu 2"/>
          <p:cNvSpPr>
            <a:spLocks noGrp="1"/>
          </p:cNvSpPr>
          <p:nvPr>
            <p:ph idx="1"/>
          </p:nvPr>
        </p:nvSpPr>
        <p:spPr>
          <a:xfrm>
            <a:off x="457200" y="1412777"/>
            <a:ext cx="7067128" cy="1872208"/>
          </a:xfrm>
        </p:spPr>
        <p:txBody>
          <a:bodyPr>
            <a:normAutofit/>
          </a:bodyPr>
          <a:lstStyle/>
          <a:p>
            <a:r>
              <a:rPr lang="fr-CH" sz="2000" dirty="0" smtClean="0"/>
              <a:t>François et Reynold prépare un texte. L’assemblée d’</a:t>
            </a:r>
            <a:r>
              <a:rPr lang="fr-CH" sz="2000" dirty="0" err="1" smtClean="0"/>
              <a:t>Auvernier</a:t>
            </a:r>
            <a:r>
              <a:rPr lang="fr-CH" sz="2000" dirty="0" smtClean="0"/>
              <a:t> en nov. 1913 le critique (prétentieux, présomptueux, trop conservateur, réactionnaire). </a:t>
            </a:r>
          </a:p>
          <a:p>
            <a:r>
              <a:rPr lang="fr-CH" sz="2000" dirty="0" smtClean="0"/>
              <a:t>Reynold et François adoucissent le texte qui est accepté. Un exemple: </a:t>
            </a:r>
            <a:endParaRPr lang="fr-CH" sz="2000" dirty="0"/>
          </a:p>
        </p:txBody>
      </p:sp>
      <p:pic>
        <p:nvPicPr>
          <p:cNvPr id="4" name="Picture 2"/>
          <p:cNvPicPr>
            <a:picLocks noChangeAspect="1" noChangeArrowheads="1"/>
          </p:cNvPicPr>
          <p:nvPr/>
        </p:nvPicPr>
        <p:blipFill>
          <a:blip r:embed="rId2" cstate="print"/>
          <a:srcRect/>
          <a:stretch>
            <a:fillRect/>
          </a:stretch>
        </p:blipFill>
        <p:spPr bwMode="auto">
          <a:xfrm>
            <a:off x="1907704" y="2791587"/>
            <a:ext cx="6913465" cy="40664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395536" y="476672"/>
            <a:ext cx="8064896" cy="5904656"/>
          </a:xfrm>
        </p:spPr>
        <p:txBody>
          <a:bodyPr>
            <a:normAutofit lnSpcReduction="10000"/>
          </a:bodyPr>
          <a:lstStyle/>
          <a:p>
            <a:r>
              <a:rPr lang="fr-CH" sz="2400" dirty="0" smtClean="0"/>
              <a:t>Le 1</a:t>
            </a:r>
            <a:r>
              <a:rPr lang="fr-CH" sz="2400" baseline="30000" dirty="0" smtClean="0"/>
              <a:t>er</a:t>
            </a:r>
            <a:r>
              <a:rPr lang="fr-CH" sz="2400" dirty="0" smtClean="0"/>
              <a:t> février 1914 à Berne, la « déclaration des principes » est adoptée. La journée se déroulera conformément aux espérances de Reynold</a:t>
            </a:r>
          </a:p>
          <a:p>
            <a:r>
              <a:rPr lang="fr-CH" sz="2400" dirty="0" smtClean="0"/>
              <a:t>Le discours de </a:t>
            </a:r>
            <a:r>
              <a:rPr lang="fr-CH" sz="2400" dirty="0" err="1" smtClean="0"/>
              <a:t>Steck</a:t>
            </a:r>
            <a:r>
              <a:rPr lang="fr-CH" sz="2400" dirty="0" smtClean="0"/>
              <a:t> porte sur les menaces qui pèsent sur la Suisse. Pour lui, le peuple doit réagir et c’est la NSH qui doit lui montrer la voie et l’encourager. Pour lui, la politique doit être idéaliste et pas réaliste. </a:t>
            </a:r>
          </a:p>
          <a:p>
            <a:r>
              <a:rPr lang="fr-CH" sz="2400" dirty="0" err="1" smtClean="0"/>
              <a:t>Freymond</a:t>
            </a:r>
            <a:r>
              <a:rPr lang="fr-CH" sz="2400" dirty="0" smtClean="0"/>
              <a:t>, met l’accent sur la Suisse, </a:t>
            </a:r>
            <a:r>
              <a:rPr lang="fr-CH" sz="2400" dirty="0" err="1" smtClean="0"/>
              <a:t>oisis</a:t>
            </a:r>
            <a:r>
              <a:rPr lang="fr-CH" sz="2400" dirty="0" smtClean="0"/>
              <a:t> de tolérance dans un monde très nationaliste. La Suisse qui doit se défendre et montrer l’exemple d’une nation qui existe. </a:t>
            </a:r>
          </a:p>
          <a:p>
            <a:r>
              <a:rPr lang="fr-CH" sz="2400" dirty="0" smtClean="0"/>
              <a:t>Après un toast à la Patrie, on accepte à l’Unanimité la « déclaration de principes ». </a:t>
            </a:r>
          </a:p>
          <a:p>
            <a:r>
              <a:rPr lang="fr-CH" sz="2400" dirty="0" smtClean="0"/>
              <a:t>La Nouvelle Société Helvétique est bien fondée. Elle trouve un large écho dans la presse en principe favorable (24 contre 11). On salue ou reproche 2 éléments: Inutilité et non être pionnier. On critique l’art. 2. Les socialistes dénoncent. </a:t>
            </a:r>
          </a:p>
          <a:p>
            <a:endParaRPr lang="fr-C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p:txBody>
          <a:bodyPr/>
          <a:lstStyle/>
          <a:p>
            <a:endParaRPr lang="fr-CH" dirty="0"/>
          </a:p>
        </p:txBody>
      </p:sp>
      <p:pic>
        <p:nvPicPr>
          <p:cNvPr id="2050" name="Picture 2" descr="C:\Users\Me\Desktop\NSH\principes.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Les Hommes</a:t>
            </a:r>
            <a:endParaRPr lang="fr-CH" dirty="0"/>
          </a:p>
        </p:txBody>
      </p:sp>
      <p:sp>
        <p:nvSpPr>
          <p:cNvPr id="3" name="Espace réservé du contenu 2"/>
          <p:cNvSpPr>
            <a:spLocks noGrp="1"/>
          </p:cNvSpPr>
          <p:nvPr>
            <p:ph idx="1"/>
          </p:nvPr>
        </p:nvSpPr>
        <p:spPr/>
        <p:txBody>
          <a:bodyPr>
            <a:normAutofit/>
          </a:bodyPr>
          <a:lstStyle/>
          <a:p>
            <a:r>
              <a:rPr lang="fr-CH" dirty="0" smtClean="0"/>
              <a:t>Hommes de lettres</a:t>
            </a:r>
          </a:p>
          <a:p>
            <a:r>
              <a:rPr lang="fr-CH" dirty="0" smtClean="0"/>
              <a:t>Universitaires</a:t>
            </a:r>
          </a:p>
          <a:p>
            <a:r>
              <a:rPr lang="fr-CH" dirty="0" smtClean="0"/>
              <a:t>Hommes politiques</a:t>
            </a:r>
          </a:p>
          <a:p>
            <a:r>
              <a:rPr lang="fr-CH" dirty="0" smtClean="0"/>
              <a:t>Entrepreneurs</a:t>
            </a:r>
          </a:p>
          <a:p>
            <a:r>
              <a:rPr lang="fr-CH" dirty="0" smtClean="0"/>
              <a:t>Journalistes (méfiance)</a:t>
            </a:r>
          </a:p>
          <a:p>
            <a:endParaRPr lang="fr-CH"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NSH - Buts</a:t>
            </a:r>
            <a:endParaRPr lang="fr-CH" dirty="0"/>
          </a:p>
        </p:txBody>
      </p:sp>
      <p:sp>
        <p:nvSpPr>
          <p:cNvPr id="4" name="Espace réservé du contenu 3"/>
          <p:cNvSpPr>
            <a:spLocks noGrp="1"/>
          </p:cNvSpPr>
          <p:nvPr>
            <p:ph sz="half" idx="1"/>
          </p:nvPr>
        </p:nvSpPr>
        <p:spPr/>
        <p:txBody>
          <a:bodyPr>
            <a:normAutofit lnSpcReduction="10000"/>
          </a:bodyPr>
          <a:lstStyle/>
          <a:p>
            <a:r>
              <a:rPr lang="fr-CH" dirty="0" smtClean="0"/>
              <a:t>Buts d’hier: </a:t>
            </a:r>
          </a:p>
          <a:p>
            <a:pPr lvl="1"/>
            <a:r>
              <a:rPr lang="fr-CH" dirty="0" smtClean="0"/>
              <a:t>Sauvegarder le patrimoine national.</a:t>
            </a:r>
          </a:p>
          <a:p>
            <a:pPr lvl="1"/>
            <a:r>
              <a:rPr lang="fr-CH" dirty="0" smtClean="0"/>
              <a:t>Fortifier le sentiment national.</a:t>
            </a:r>
          </a:p>
          <a:p>
            <a:pPr lvl="1"/>
            <a:r>
              <a:rPr lang="fr-CH" dirty="0" smtClean="0"/>
              <a:t>Préparer la Suisse de l’avenir.</a:t>
            </a:r>
          </a:p>
          <a:p>
            <a:pPr lvl="1"/>
            <a:r>
              <a:rPr lang="fr-CH" dirty="0" smtClean="0"/>
              <a:t>Développer le sens de l’intérêt général.</a:t>
            </a:r>
          </a:p>
          <a:p>
            <a:pPr lvl="1"/>
            <a:r>
              <a:rPr lang="fr-CH" dirty="0" smtClean="0"/>
              <a:t>Respecter le caractère propre des parties du pays.</a:t>
            </a:r>
            <a:endParaRPr lang="fr-CH" dirty="0"/>
          </a:p>
        </p:txBody>
      </p:sp>
      <p:sp>
        <p:nvSpPr>
          <p:cNvPr id="5" name="Espace réservé du contenu 4"/>
          <p:cNvSpPr>
            <a:spLocks noGrp="1"/>
          </p:cNvSpPr>
          <p:nvPr>
            <p:ph sz="half" idx="2"/>
          </p:nvPr>
        </p:nvSpPr>
        <p:spPr/>
        <p:txBody>
          <a:bodyPr>
            <a:normAutofit lnSpcReduction="10000"/>
          </a:bodyPr>
          <a:lstStyle/>
          <a:p>
            <a:r>
              <a:rPr lang="fr-CH" dirty="0" smtClean="0"/>
              <a:t>But d’aujourd’hui:</a:t>
            </a:r>
          </a:p>
          <a:p>
            <a:pPr lvl="1"/>
            <a:r>
              <a:rPr lang="fr-CH" dirty="0" smtClean="0"/>
              <a:t>favoriser le dialogue entre les différentes composantes de la population.</a:t>
            </a:r>
          </a:p>
          <a:p>
            <a:pPr lvl="1"/>
            <a:r>
              <a:rPr lang="fr-CH" dirty="0" smtClean="0"/>
              <a:t>participer à la discussion sur les défis et les problèmes à l’intérieur et à l’extérieur.</a:t>
            </a:r>
          </a:p>
          <a:p>
            <a:endParaRPr lang="fr-CH"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NSH- Organisation</a:t>
            </a:r>
            <a:endParaRPr lang="fr-CH" dirty="0"/>
          </a:p>
        </p:txBody>
      </p:sp>
      <p:sp>
        <p:nvSpPr>
          <p:cNvPr id="3" name="Espace réservé du contenu 2"/>
          <p:cNvSpPr>
            <a:spLocks noGrp="1"/>
          </p:cNvSpPr>
          <p:nvPr>
            <p:ph idx="1"/>
          </p:nvPr>
        </p:nvSpPr>
        <p:spPr/>
        <p:txBody>
          <a:bodyPr>
            <a:normAutofit fontScale="92500" lnSpcReduction="20000"/>
          </a:bodyPr>
          <a:lstStyle/>
          <a:p>
            <a:r>
              <a:rPr lang="fr-CH" dirty="0" smtClean="0"/>
              <a:t>Organisation décentralisée, basée sur l’autonomie des groupes parsemés.</a:t>
            </a:r>
          </a:p>
          <a:p>
            <a:r>
              <a:rPr lang="fr-CH" dirty="0" smtClean="0"/>
              <a:t>4 catégories</a:t>
            </a:r>
          </a:p>
          <a:p>
            <a:pPr lvl="1"/>
            <a:r>
              <a:rPr lang="fr-CH" dirty="0" smtClean="0"/>
              <a:t>Membres: Cotisent, femmes à partir de 1918</a:t>
            </a:r>
          </a:p>
          <a:p>
            <a:pPr lvl="2"/>
            <a:r>
              <a:rPr lang="fr-CH" dirty="0" smtClean="0"/>
              <a:t>Membres en 1915: 1460</a:t>
            </a:r>
          </a:p>
          <a:p>
            <a:pPr lvl="2"/>
            <a:r>
              <a:rPr lang="fr-CH" dirty="0" smtClean="0"/>
              <a:t>1926- 1630</a:t>
            </a:r>
          </a:p>
          <a:p>
            <a:pPr lvl="2"/>
            <a:r>
              <a:rPr lang="fr-CH" dirty="0" smtClean="0"/>
              <a:t>1954 – 2094</a:t>
            </a:r>
          </a:p>
          <a:p>
            <a:pPr lvl="2"/>
            <a:r>
              <a:rPr lang="fr-CH" dirty="0" smtClean="0"/>
              <a:t>1985 - 1766</a:t>
            </a:r>
          </a:p>
          <a:p>
            <a:pPr lvl="1"/>
            <a:r>
              <a:rPr lang="fr-CH" dirty="0" smtClean="0"/>
              <a:t>Groupes: noyau de base très autonomes voire indépendants: ce que permet une action individualisée adapté au nécessité régionales et locales.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Organisation (suite)</a:t>
            </a:r>
            <a:endParaRPr lang="fr-CH" dirty="0"/>
          </a:p>
        </p:txBody>
      </p:sp>
      <p:sp>
        <p:nvSpPr>
          <p:cNvPr id="3" name="Espace réservé du contenu 2"/>
          <p:cNvSpPr>
            <a:spLocks noGrp="1"/>
          </p:cNvSpPr>
          <p:nvPr>
            <p:ph idx="1"/>
          </p:nvPr>
        </p:nvSpPr>
        <p:spPr/>
        <p:txBody>
          <a:bodyPr>
            <a:normAutofit lnSpcReduction="10000"/>
          </a:bodyPr>
          <a:lstStyle/>
          <a:p>
            <a:pPr lvl="1"/>
            <a:r>
              <a:rPr lang="fr-CH" dirty="0" smtClean="0"/>
              <a:t>Groupe (suite)</a:t>
            </a:r>
          </a:p>
          <a:p>
            <a:pPr lvl="2"/>
            <a:r>
              <a:rPr lang="fr-CH" dirty="0" smtClean="0"/>
              <a:t>Chaque groupe recrute ses membres. Choisi le thème de réflexion et les travaux, mais;</a:t>
            </a:r>
          </a:p>
          <a:p>
            <a:pPr lvl="2"/>
            <a:r>
              <a:rPr lang="fr-CH" dirty="0" smtClean="0"/>
              <a:t>Doit agir selon le principe de NSH (plusieurs groupes permis)</a:t>
            </a:r>
          </a:p>
          <a:p>
            <a:pPr lvl="2"/>
            <a:r>
              <a:rPr lang="fr-CH" dirty="0" smtClean="0"/>
              <a:t>Le président du groupe est membre du comité central. </a:t>
            </a:r>
          </a:p>
          <a:p>
            <a:pPr lvl="2"/>
            <a:r>
              <a:rPr lang="fr-CH" dirty="0" smtClean="0"/>
              <a:t>Tous les groupes qui fonctionnent aujourd’hui (12 groupes) sont constitués la première fois entre 1914 et 1920 (sans compter les modifications: Vaud à la place de Vevey et Lausanne). </a:t>
            </a:r>
          </a:p>
          <a:p>
            <a:pPr lvl="2"/>
            <a:r>
              <a:rPr lang="fr-CH" dirty="0" err="1" smtClean="0"/>
              <a:t>Conscienza</a:t>
            </a:r>
            <a:r>
              <a:rPr lang="fr-CH" dirty="0" smtClean="0"/>
              <a:t> Svizzera </a:t>
            </a:r>
            <a:endParaRPr lang="fr-C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Société helvétique (suite)</a:t>
            </a:r>
            <a:endParaRPr lang="fr-CH" dirty="0"/>
          </a:p>
        </p:txBody>
      </p:sp>
      <p:sp>
        <p:nvSpPr>
          <p:cNvPr id="3" name="Espace réservé du contenu 2"/>
          <p:cNvSpPr>
            <a:spLocks noGrp="1"/>
          </p:cNvSpPr>
          <p:nvPr>
            <p:ph idx="1"/>
          </p:nvPr>
        </p:nvSpPr>
        <p:spPr/>
        <p:txBody>
          <a:bodyPr>
            <a:normAutofit fontScale="92500" lnSpcReduction="10000"/>
          </a:bodyPr>
          <a:lstStyle/>
          <a:p>
            <a:pPr lvl="1">
              <a:buNone/>
            </a:pPr>
            <a:r>
              <a:rPr lang="fr-CH" dirty="0" smtClean="0"/>
              <a:t>		- Amélioration de l’éducation</a:t>
            </a:r>
          </a:p>
          <a:p>
            <a:pPr lvl="1">
              <a:buNone/>
            </a:pPr>
            <a:r>
              <a:rPr lang="fr-CH" dirty="0" smtClean="0"/>
              <a:t>		- Perfectionnement moral de l’individu </a:t>
            </a:r>
          </a:p>
          <a:p>
            <a:pPr lvl="1">
              <a:buNone/>
            </a:pPr>
            <a:r>
              <a:rPr lang="fr-CH" dirty="0" smtClean="0"/>
              <a:t>		- développement des bases économiques</a:t>
            </a:r>
          </a:p>
          <a:p>
            <a:pPr lvl="1">
              <a:buFont typeface="Arial" pitchFamily="34" charset="0"/>
              <a:buChar char="•"/>
            </a:pPr>
            <a:r>
              <a:rPr lang="fr-CH" dirty="0" smtClean="0"/>
              <a:t>Plaisir à se rencontrer et se divertir que à suivre un projet. </a:t>
            </a:r>
          </a:p>
          <a:p>
            <a:pPr lvl="1">
              <a:buFont typeface="Arial" pitchFamily="34" charset="0"/>
              <a:buChar char="•"/>
            </a:pPr>
            <a:r>
              <a:rPr lang="fr-CH" dirty="0" smtClean="0"/>
              <a:t>Effet: - la Société helvétique a favorisé le sentiment national nouveau et la cohésion confédérale. </a:t>
            </a:r>
          </a:p>
          <a:p>
            <a:pPr lvl="2"/>
            <a:r>
              <a:rPr lang="fr-CH" dirty="0" smtClean="0"/>
              <a:t>Elle a attribué certaines « Vertus » à « l’esprit suisse »:</a:t>
            </a:r>
          </a:p>
          <a:p>
            <a:pPr lvl="2">
              <a:buNone/>
            </a:pPr>
            <a:r>
              <a:rPr lang="fr-CH" dirty="0" smtClean="0"/>
              <a:t>		- simplicité</a:t>
            </a:r>
          </a:p>
          <a:p>
            <a:pPr lvl="2">
              <a:buNone/>
            </a:pPr>
            <a:r>
              <a:rPr lang="fr-CH" dirty="0" smtClean="0"/>
              <a:t>		- lien avec la nature</a:t>
            </a:r>
          </a:p>
          <a:p>
            <a:pPr lvl="2">
              <a:buNone/>
            </a:pPr>
            <a:r>
              <a:rPr lang="fr-CH" dirty="0" smtClean="0"/>
              <a:t>		- patriotisme et « bon sens » pratique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Organisation</a:t>
            </a:r>
            <a:endParaRPr lang="fr-CH" dirty="0"/>
          </a:p>
        </p:txBody>
      </p:sp>
      <p:sp>
        <p:nvSpPr>
          <p:cNvPr id="3" name="Espace réservé du contenu 2"/>
          <p:cNvSpPr>
            <a:spLocks noGrp="1"/>
          </p:cNvSpPr>
          <p:nvPr>
            <p:ph idx="1"/>
          </p:nvPr>
        </p:nvSpPr>
        <p:spPr/>
        <p:txBody>
          <a:bodyPr/>
          <a:lstStyle/>
          <a:p>
            <a:r>
              <a:rPr lang="fr-CH" dirty="0" smtClean="0"/>
              <a:t>Comité Central = ensemble des présidents des groupes + délégués individuels désigné par le comité. (2007 = 24)</a:t>
            </a:r>
          </a:p>
          <a:p>
            <a:r>
              <a:rPr lang="fr-CH" dirty="0" smtClean="0"/>
              <a:t>Assemblée des délégués = organe suprême. Chaque groupe pouvait (en 2007) envoyer un représentant par fraction de 50 membres inscrits. </a:t>
            </a:r>
            <a:endParaRPr lang="fr-CH"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NSH- Activités</a:t>
            </a:r>
            <a:endParaRPr lang="fr-CH" dirty="0"/>
          </a:p>
        </p:txBody>
      </p:sp>
      <p:sp>
        <p:nvSpPr>
          <p:cNvPr id="3" name="Espace réservé du contenu 2"/>
          <p:cNvSpPr>
            <a:spLocks noGrp="1"/>
          </p:cNvSpPr>
          <p:nvPr>
            <p:ph idx="1"/>
          </p:nvPr>
        </p:nvSpPr>
        <p:spPr/>
        <p:txBody>
          <a:bodyPr>
            <a:normAutofit fontScale="85000" lnSpcReduction="10000"/>
          </a:bodyPr>
          <a:lstStyle/>
          <a:p>
            <a:r>
              <a:rPr lang="fr-CH" dirty="0" smtClean="0"/>
              <a:t>Conférences et/ou débats quelques fois, surtout au début se terminent par un banquets</a:t>
            </a:r>
          </a:p>
          <a:p>
            <a:r>
              <a:rPr lang="fr-CH" dirty="0" smtClean="0"/>
              <a:t> enquêtes (au niveau de groupes)</a:t>
            </a:r>
          </a:p>
          <a:p>
            <a:r>
              <a:rPr lang="fr-CH" dirty="0" smtClean="0"/>
              <a:t>Publication de Bulletin (Contact après la fusion avec Rencontres suisse) et d’annuaire. </a:t>
            </a:r>
          </a:p>
          <a:p>
            <a:r>
              <a:rPr lang="fr-CH" dirty="0" smtClean="0"/>
              <a:t>Parrainage des études et recherches</a:t>
            </a:r>
          </a:p>
          <a:p>
            <a:r>
              <a:rPr lang="fr-CH" dirty="0" smtClean="0"/>
              <a:t>Collaboration avec le gouvernement ou d’autres entités semblables pour les mêmes activités savantes.</a:t>
            </a:r>
          </a:p>
          <a:p>
            <a:r>
              <a:rPr lang="fr-CH" dirty="0" smtClean="0"/>
              <a:t>Coopération et fondation des plusieurs entités semblable ou à titre plus spécifique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Activités: entités propres</a:t>
            </a:r>
            <a:endParaRPr lang="fr-CH" dirty="0"/>
          </a:p>
        </p:txBody>
      </p:sp>
      <p:sp>
        <p:nvSpPr>
          <p:cNvPr id="3" name="Espace réservé du contenu 2"/>
          <p:cNvSpPr>
            <a:spLocks noGrp="1"/>
          </p:cNvSpPr>
          <p:nvPr>
            <p:ph idx="1"/>
          </p:nvPr>
        </p:nvSpPr>
        <p:spPr/>
        <p:txBody>
          <a:bodyPr>
            <a:normAutofit/>
          </a:bodyPr>
          <a:lstStyle/>
          <a:p>
            <a:pPr lvl="1"/>
            <a:r>
              <a:rPr lang="fr-CH" dirty="0" smtClean="0"/>
              <a:t>l’Organisation des Suisses de l’étranger, </a:t>
            </a:r>
          </a:p>
          <a:p>
            <a:pPr lvl="1"/>
            <a:r>
              <a:rPr lang="fr-CH" dirty="0" smtClean="0"/>
              <a:t>la Semaine suisse, </a:t>
            </a:r>
          </a:p>
          <a:p>
            <a:pPr lvl="1"/>
            <a:r>
              <a:rPr lang="fr-CH" dirty="0" smtClean="0"/>
              <a:t>la Section Armée et Foyer de l’Etat-major général  de  l’armée</a:t>
            </a:r>
          </a:p>
          <a:p>
            <a:pPr lvl="1"/>
            <a:r>
              <a:rPr lang="fr-CH" dirty="0" smtClean="0"/>
              <a:t>la  Fondation  Pro </a:t>
            </a:r>
            <a:r>
              <a:rPr lang="fr-CH" dirty="0" err="1" smtClean="0"/>
              <a:t>Helvetia</a:t>
            </a:r>
            <a:r>
              <a:rPr lang="fr-CH" dirty="0" smtClean="0"/>
              <a:t>,  </a:t>
            </a:r>
          </a:p>
          <a:p>
            <a:pPr lvl="1"/>
            <a:r>
              <a:rPr lang="fr-CH" dirty="0" smtClean="0"/>
              <a:t>le  lieu  de  rencontre  du  </a:t>
            </a:r>
            <a:r>
              <a:rPr lang="fr-CH" dirty="0" err="1" smtClean="0"/>
              <a:t>Stapferhaus</a:t>
            </a:r>
            <a:r>
              <a:rPr lang="fr-CH" dirty="0" smtClean="0"/>
              <a:t>  au  Château  de  </a:t>
            </a:r>
            <a:r>
              <a:rPr lang="fr-CH" dirty="0" err="1" smtClean="0"/>
              <a:t>Lenzbourg</a:t>
            </a:r>
            <a:endParaRPr lang="fr-CH" dirty="0" smtClean="0"/>
          </a:p>
          <a:p>
            <a:pPr lvl="1"/>
            <a:r>
              <a:rPr lang="fr-CH" dirty="0" smtClean="0"/>
              <a:t>Fondation  pour  la collaboration confédérale à Soleure</a:t>
            </a:r>
            <a:endParaRPr lang="fr-CH"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Rencontres suisses</a:t>
            </a:r>
            <a:endParaRPr lang="fr-CH"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94807" y="1412776"/>
            <a:ext cx="8420325" cy="525658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8229600" cy="1143000"/>
          </a:xfrm>
        </p:spPr>
        <p:txBody>
          <a:bodyPr/>
          <a:lstStyle/>
          <a:p>
            <a:r>
              <a:rPr lang="fr-CH" dirty="0" smtClean="0"/>
              <a:t>Groupe spécial</a:t>
            </a:r>
            <a:endParaRPr lang="fr-CH" dirty="0"/>
          </a:p>
        </p:txBody>
      </p:sp>
      <p:sp>
        <p:nvSpPr>
          <p:cNvPr id="3" name="Espace réservé du contenu 2"/>
          <p:cNvSpPr>
            <a:spLocks noGrp="1"/>
          </p:cNvSpPr>
          <p:nvPr>
            <p:ph sz="half" idx="4294967295"/>
          </p:nvPr>
        </p:nvSpPr>
        <p:spPr>
          <a:xfrm>
            <a:off x="179512" y="1124744"/>
            <a:ext cx="4392488" cy="5472608"/>
          </a:xfrm>
        </p:spPr>
        <p:txBody>
          <a:bodyPr>
            <a:normAutofit lnSpcReduction="10000"/>
          </a:bodyPr>
          <a:lstStyle/>
          <a:p>
            <a:r>
              <a:rPr lang="fr-CH" dirty="0" smtClean="0"/>
              <a:t>Les bureaux (secrétariat) à l’étranger (bureau d’</a:t>
            </a:r>
            <a:r>
              <a:rPr lang="fr-CH" dirty="0" err="1" smtClean="0"/>
              <a:t>Athène</a:t>
            </a:r>
            <a:r>
              <a:rPr lang="fr-CH" dirty="0" smtClean="0"/>
              <a:t> aujourd’hui). </a:t>
            </a:r>
          </a:p>
          <a:p>
            <a:pPr lvl="1"/>
            <a:r>
              <a:rPr lang="fr-CH" dirty="0" smtClean="0"/>
              <a:t>Bureau chargé de servir les ressortissants suisses à l’étranger. </a:t>
            </a:r>
          </a:p>
          <a:p>
            <a:pPr lvl="3"/>
            <a:r>
              <a:rPr lang="fr-CH" dirty="0" smtClean="0"/>
              <a:t>Exemple: bureau de Londres: brochure d’information pour les suisses en GB: contient pleines d’information s sur les produits du pays, les ressortissants les centres culturels etc. </a:t>
            </a:r>
            <a:endParaRPr lang="fr-CH" dirty="0"/>
          </a:p>
        </p:txBody>
      </p:sp>
      <p:pic>
        <p:nvPicPr>
          <p:cNvPr id="3075" name="Picture 3" descr="C:\Users\Me\Desktop\NSH\guide_swiss.jpg"/>
          <p:cNvPicPr>
            <a:picLocks noChangeAspect="1" noChangeArrowheads="1"/>
          </p:cNvPicPr>
          <p:nvPr/>
        </p:nvPicPr>
        <p:blipFill>
          <a:blip r:embed="rId2" cstate="print"/>
          <a:srcRect/>
          <a:stretch>
            <a:fillRect/>
          </a:stretch>
        </p:blipFill>
        <p:spPr bwMode="auto">
          <a:xfrm>
            <a:off x="6516216" y="21043"/>
            <a:ext cx="2855220" cy="3600000"/>
          </a:xfrm>
          <a:prstGeom prst="rect">
            <a:avLst/>
          </a:prstGeom>
          <a:noFill/>
        </p:spPr>
      </p:pic>
      <p:pic>
        <p:nvPicPr>
          <p:cNvPr id="5" name="Picture 2" descr="C:\Users\Me\Desktop\NSH\guide_swiss1.jpg"/>
          <p:cNvPicPr>
            <a:picLocks noChangeAspect="1" noChangeArrowheads="1"/>
          </p:cNvPicPr>
          <p:nvPr/>
        </p:nvPicPr>
        <p:blipFill rotWithShape="1">
          <a:blip r:embed="rId3" cstate="print"/>
          <a:srcRect l="5260" t="-843" r="10708" b="843"/>
          <a:stretch/>
        </p:blipFill>
        <p:spPr bwMode="auto">
          <a:xfrm>
            <a:off x="4724399" y="3258000"/>
            <a:ext cx="2857095" cy="360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CH" dirty="0" smtClean="0"/>
              <a:t>QUESTIONS TRAITÉES</a:t>
            </a:r>
            <a:endParaRPr lang="fr-CH" dirty="0"/>
          </a:p>
        </p:txBody>
      </p:sp>
      <p:sp>
        <p:nvSpPr>
          <p:cNvPr id="3" name="Espace réservé du contenu 2"/>
          <p:cNvSpPr>
            <a:spLocks noGrp="1"/>
          </p:cNvSpPr>
          <p:nvPr>
            <p:ph idx="4294967295"/>
          </p:nvPr>
        </p:nvSpPr>
        <p:spPr>
          <a:xfrm>
            <a:off x="0" y="1412776"/>
            <a:ext cx="8229600" cy="4713387"/>
          </a:xfrm>
        </p:spPr>
        <p:txBody>
          <a:bodyPr>
            <a:noAutofit/>
          </a:bodyPr>
          <a:lstStyle/>
          <a:p>
            <a:r>
              <a:rPr lang="fr-CH" dirty="0" smtClean="0"/>
              <a:t>Questions d’intérêt nationales dans toutes les domaines conformément aux principes et aux buts de la NSH</a:t>
            </a:r>
          </a:p>
          <a:p>
            <a:pPr lvl="2"/>
            <a:r>
              <a:rPr lang="fr-CH" sz="1800" dirty="0" smtClean="0"/>
              <a:t>Questions historiques</a:t>
            </a:r>
          </a:p>
          <a:p>
            <a:pPr lvl="2"/>
            <a:r>
              <a:rPr lang="fr-CH" sz="1800" dirty="0" smtClean="0"/>
              <a:t>Questions politiques</a:t>
            </a:r>
          </a:p>
          <a:p>
            <a:pPr lvl="2"/>
            <a:r>
              <a:rPr lang="fr-CH" sz="1800" dirty="0" smtClean="0"/>
              <a:t>Questions économiques</a:t>
            </a:r>
          </a:p>
          <a:p>
            <a:pPr lvl="2"/>
            <a:r>
              <a:rPr lang="fr-CH" sz="1800" dirty="0" smtClean="0"/>
              <a:t>Questions sociales</a:t>
            </a:r>
          </a:p>
          <a:p>
            <a:pPr lvl="2"/>
            <a:r>
              <a:rPr lang="fr-CH" sz="1800" dirty="0" smtClean="0"/>
              <a:t>D’autres questions </a:t>
            </a:r>
          </a:p>
        </p:txBody>
      </p:sp>
      <p:pic>
        <p:nvPicPr>
          <p:cNvPr id="4" name="Picture 2"/>
          <p:cNvPicPr>
            <a:picLocks noChangeAspect="1" noChangeArrowheads="1"/>
          </p:cNvPicPr>
          <p:nvPr/>
        </p:nvPicPr>
        <p:blipFill rotWithShape="1">
          <a:blip r:embed="rId2" cstate="print"/>
          <a:srcRect r="9568"/>
          <a:stretch/>
        </p:blipFill>
        <p:spPr bwMode="auto">
          <a:xfrm>
            <a:off x="3577777" y="3078397"/>
            <a:ext cx="2535156" cy="3600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356424" y="3115368"/>
            <a:ext cx="2645000" cy="3600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normAutofit fontScale="90000"/>
          </a:bodyPr>
          <a:lstStyle/>
          <a:p>
            <a:r>
              <a:rPr lang="fr-CH" dirty="0" smtClean="0"/>
              <a:t>EX. - 3 activités principales </a:t>
            </a:r>
            <a:br>
              <a:rPr lang="fr-CH" dirty="0" smtClean="0"/>
            </a:br>
            <a:r>
              <a:rPr lang="fr-CH" dirty="0" smtClean="0"/>
              <a:t>1) Dialogue entre les régions du pays</a:t>
            </a:r>
            <a:endParaRPr lang="fr-CH" dirty="0"/>
          </a:p>
        </p:txBody>
      </p:sp>
      <p:sp>
        <p:nvSpPr>
          <p:cNvPr id="3" name="Espace réservé du contenu 2"/>
          <p:cNvSpPr>
            <a:spLocks noGrp="1"/>
          </p:cNvSpPr>
          <p:nvPr>
            <p:ph idx="4294967295"/>
          </p:nvPr>
        </p:nvSpPr>
        <p:spPr>
          <a:xfrm>
            <a:off x="0" y="1600200"/>
            <a:ext cx="8229600" cy="4525963"/>
          </a:xfrm>
        </p:spPr>
        <p:txBody>
          <a:bodyPr>
            <a:normAutofit fontScale="62500" lnSpcReduction="20000"/>
          </a:bodyPr>
          <a:lstStyle/>
          <a:p>
            <a:r>
              <a:rPr lang="fr-CH" dirty="0" smtClean="0"/>
              <a:t>Un rôle important durant la Première Guerre: 	discours de Spitteler « Notre point de vue suisse » = considérer le Romand comme frère et l’Allemand comme voisin. </a:t>
            </a:r>
          </a:p>
          <a:p>
            <a:pPr lvl="1"/>
            <a:r>
              <a:rPr lang="fr-CH" dirty="0" smtClean="0"/>
              <a:t>Elle organise un véritable service de presse (rédiger, traduire, publier etc.) pour rapprocher les communautés. </a:t>
            </a:r>
          </a:p>
          <a:p>
            <a:r>
              <a:rPr lang="fr-CH" dirty="0" err="1" smtClean="0"/>
              <a:t>Jetter</a:t>
            </a:r>
            <a:r>
              <a:rPr lang="fr-CH" dirty="0" smtClean="0"/>
              <a:t> un pont vers le Tessin. Fête au </a:t>
            </a:r>
            <a:r>
              <a:rPr lang="fr-CH" dirty="0" err="1" smtClean="0"/>
              <a:t>Chiesa</a:t>
            </a:r>
            <a:r>
              <a:rPr lang="fr-CH" dirty="0" smtClean="0"/>
              <a:t>. et « </a:t>
            </a:r>
            <a:r>
              <a:rPr lang="fr-CH" dirty="0" err="1" smtClean="0"/>
              <a:t>Giornate</a:t>
            </a:r>
            <a:r>
              <a:rPr lang="fr-CH" dirty="0" smtClean="0"/>
              <a:t> </a:t>
            </a:r>
            <a:r>
              <a:rPr lang="fr-CH" dirty="0" err="1" smtClean="0"/>
              <a:t>della</a:t>
            </a:r>
            <a:r>
              <a:rPr lang="fr-CH" dirty="0" smtClean="0"/>
              <a:t> </a:t>
            </a:r>
            <a:r>
              <a:rPr lang="fr-CH" dirty="0" err="1" smtClean="0"/>
              <a:t>Sviszzera</a:t>
            </a:r>
            <a:r>
              <a:rPr lang="fr-CH" dirty="0" smtClean="0"/>
              <a:t> </a:t>
            </a:r>
            <a:r>
              <a:rPr lang="fr-CH" dirty="0" err="1" smtClean="0"/>
              <a:t>Italiana</a:t>
            </a:r>
            <a:r>
              <a:rPr lang="fr-CH" dirty="0" smtClean="0"/>
              <a:t> » (mettre en évidence les problème du Tessin).</a:t>
            </a:r>
          </a:p>
          <a:p>
            <a:r>
              <a:rPr lang="fr-CH" dirty="0" smtClean="0"/>
              <a:t>Soutenir le projet de considérer le Romanche comme quatrième langue (1938).</a:t>
            </a:r>
          </a:p>
          <a:p>
            <a:r>
              <a:rPr lang="fr-CH" dirty="0" smtClean="0"/>
              <a:t>1967 créer la Fondation pour la collaboration confédérale (Baden).</a:t>
            </a:r>
          </a:p>
          <a:p>
            <a:r>
              <a:rPr lang="fr-CH" dirty="0" smtClean="0"/>
              <a:t>1974: Via « Collection CH » propose de traduire des traductions  d’ouvrages littéraires suisses dans les langues nationales.</a:t>
            </a:r>
          </a:p>
          <a:p>
            <a:r>
              <a:rPr lang="fr-CH" dirty="0" smtClean="0"/>
              <a:t>Soutenir la création du canton du Jura (rôle difficile).</a:t>
            </a:r>
          </a:p>
          <a:p>
            <a:r>
              <a:rPr lang="fr-CH" dirty="0" smtClean="0"/>
              <a:t>1976: un programme d’échange des jeunes à l’intérieur du pays.</a:t>
            </a:r>
          </a:p>
          <a:p>
            <a:r>
              <a:rPr lang="fr-CH" dirty="0" smtClean="0"/>
              <a:t>Brochures, publications, rencontres etc. </a:t>
            </a:r>
          </a:p>
          <a:p>
            <a:endParaRPr lang="fr-CH"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7504" y="116632"/>
            <a:ext cx="2539547" cy="4320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843808" y="1196752"/>
            <a:ext cx="3174001" cy="4320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784408" y="2492896"/>
            <a:ext cx="3327131" cy="4320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EX. - 3 activités principales </a:t>
            </a:r>
            <a:br>
              <a:rPr lang="fr-CH" dirty="0" smtClean="0"/>
            </a:br>
            <a:r>
              <a:rPr lang="fr-CH" dirty="0" smtClean="0"/>
              <a:t>2) Education national</a:t>
            </a:r>
            <a:endParaRPr lang="fr-CH" dirty="0"/>
          </a:p>
        </p:txBody>
      </p:sp>
      <p:sp>
        <p:nvSpPr>
          <p:cNvPr id="3" name="Espace réservé du contenu 2"/>
          <p:cNvSpPr>
            <a:spLocks noGrp="1"/>
          </p:cNvSpPr>
          <p:nvPr>
            <p:ph idx="1"/>
          </p:nvPr>
        </p:nvSpPr>
        <p:spPr/>
        <p:txBody>
          <a:bodyPr>
            <a:normAutofit fontScale="70000" lnSpcReduction="20000"/>
          </a:bodyPr>
          <a:lstStyle/>
          <a:p>
            <a:r>
              <a:rPr lang="fr-CH" dirty="0" smtClean="0"/>
              <a:t>Le premier point dans le programme qui figure dans le « déclaration de principes ». </a:t>
            </a:r>
          </a:p>
          <a:p>
            <a:r>
              <a:rPr lang="fr-CH" dirty="0" smtClean="0"/>
              <a:t>Ce n’est pas un dressage, mais une occasion de s’ouvrir au préoccupation de la collectivité et possibilité de prendre à penser librement.</a:t>
            </a:r>
          </a:p>
          <a:p>
            <a:r>
              <a:rPr lang="fr-CH" dirty="0" smtClean="0"/>
              <a:t>Insérer des idées patriotiques dans le programme scolaire (années 20)</a:t>
            </a:r>
          </a:p>
          <a:p>
            <a:r>
              <a:rPr lang="fr-CH" dirty="0" smtClean="0"/>
              <a:t>En 1930: « La Suisse, un annuaire national ». Vol.1. </a:t>
            </a:r>
          </a:p>
          <a:p>
            <a:r>
              <a:rPr lang="fr-CH" dirty="0" smtClean="0"/>
              <a:t>Années 30, vive participation dans la « défense spirituelle »</a:t>
            </a:r>
          </a:p>
          <a:p>
            <a:r>
              <a:rPr lang="fr-CH" dirty="0" smtClean="0"/>
              <a:t>1942 à AR, congrès sur l’éducation nationale: une manifestation contre le totalitarisme, et mettre en avant l’affirmation de soi.</a:t>
            </a:r>
          </a:p>
          <a:p>
            <a:r>
              <a:rPr lang="fr-CH" dirty="0" smtClean="0"/>
              <a:t>1960, crée au </a:t>
            </a:r>
            <a:r>
              <a:rPr lang="fr-CH" dirty="0" err="1" smtClean="0"/>
              <a:t>Stapferhaus</a:t>
            </a:r>
            <a:r>
              <a:rPr lang="fr-CH" dirty="0" smtClean="0"/>
              <a:t> un lieux de rencontre et d’échange d’idées.</a:t>
            </a:r>
            <a:endParaRPr lang="fr-CH"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EX. - 3 activités principales </a:t>
            </a:r>
            <a:br>
              <a:rPr lang="fr-CH" dirty="0" smtClean="0"/>
            </a:br>
            <a:r>
              <a:rPr lang="fr-CH" dirty="0" smtClean="0"/>
              <a:t>3) Rapports avec l’étranger</a:t>
            </a:r>
            <a:endParaRPr lang="fr-CH" dirty="0"/>
          </a:p>
        </p:txBody>
      </p:sp>
      <p:sp>
        <p:nvSpPr>
          <p:cNvPr id="3" name="Espace réservé du contenu 2"/>
          <p:cNvSpPr>
            <a:spLocks noGrp="1"/>
          </p:cNvSpPr>
          <p:nvPr>
            <p:ph idx="1"/>
          </p:nvPr>
        </p:nvSpPr>
        <p:spPr/>
        <p:txBody>
          <a:bodyPr/>
          <a:lstStyle/>
          <a:p>
            <a:r>
              <a:rPr lang="fr-CH" dirty="0" smtClean="0"/>
              <a:t>L’œuvre des Suisses à l’étranger figure déjà dans la « déclaration de principes ». </a:t>
            </a:r>
          </a:p>
          <a:p>
            <a:r>
              <a:rPr lang="fr-CH" dirty="0" smtClean="0"/>
              <a:t>1917: Une Commission des Suisses à l’étranger est constituée. 1919 un Secrétariat. Plus tard l’Œuvre devient indépendant. </a:t>
            </a:r>
          </a:p>
          <a:p>
            <a:r>
              <a:rPr lang="fr-CH" dirty="0" smtClean="0"/>
              <a:t>2 moments pour la NSH de traiter avec les questions de la politique étrangère: SDN (1920) et ONU (1986). …</a:t>
            </a:r>
            <a:endParaRPr lang="fr-CH"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Patriotisme et malaises</a:t>
            </a:r>
            <a:endParaRPr lang="fr-CH" dirty="0"/>
          </a:p>
        </p:txBody>
      </p:sp>
      <p:sp>
        <p:nvSpPr>
          <p:cNvPr id="3" name="Espace réservé du contenu 2"/>
          <p:cNvSpPr>
            <a:spLocks noGrp="1"/>
          </p:cNvSpPr>
          <p:nvPr>
            <p:ph idx="1"/>
          </p:nvPr>
        </p:nvSpPr>
        <p:spPr/>
        <p:txBody>
          <a:bodyPr>
            <a:normAutofit fontScale="85000" lnSpcReduction="20000"/>
          </a:bodyPr>
          <a:lstStyle/>
          <a:p>
            <a:r>
              <a:rPr lang="fr-CH" dirty="0" smtClean="0"/>
              <a:t>Début 20</a:t>
            </a:r>
            <a:r>
              <a:rPr lang="fr-CH" baseline="30000" dirty="0" smtClean="0"/>
              <a:t>ème</a:t>
            </a:r>
            <a:r>
              <a:rPr lang="fr-CH" dirty="0" smtClean="0"/>
              <a:t> siècle: sentiments de danger (menace) chez certains intellectuels suisses et besoin manifeste d’une identité propre; identité suisse. Ils souffrent de:</a:t>
            </a:r>
          </a:p>
          <a:p>
            <a:pPr lvl="1"/>
            <a:r>
              <a:rPr lang="fr-CH" dirty="0" smtClean="0"/>
              <a:t>Fort nombre d’étrangers et non discrétion des immigrés.</a:t>
            </a:r>
          </a:p>
          <a:p>
            <a:pPr lvl="1"/>
            <a:r>
              <a:rPr lang="fr-CH" dirty="0" smtClean="0"/>
              <a:t>Utilitarisme et mercantilisme voire un matérialisme prononcé</a:t>
            </a:r>
          </a:p>
          <a:p>
            <a:pPr lvl="1"/>
            <a:r>
              <a:rPr lang="fr-CH" dirty="0" smtClean="0"/>
              <a:t>Une identité nationale malaisée à définir et nationalisme fort chez les voisins.</a:t>
            </a:r>
          </a:p>
          <a:p>
            <a:pPr lvl="1"/>
            <a:r>
              <a:rPr lang="fr-CH" dirty="0" smtClean="0"/>
              <a:t>Fossé mal surmonté entre Alémaniques et Romands. </a:t>
            </a:r>
          </a:p>
          <a:p>
            <a:pPr lvl="1"/>
            <a:r>
              <a:rPr lang="fr-CH" dirty="0" smtClean="0"/>
              <a:t>Indifférence populaire </a:t>
            </a:r>
          </a:p>
          <a:p>
            <a:pPr lvl="1"/>
            <a:r>
              <a:rPr lang="fr-CH" dirty="0" smtClean="0"/>
              <a:t>Démocratie parlementaire qui leur paraît favoriser une médiocratie. </a:t>
            </a:r>
          </a:p>
          <a:p>
            <a:pPr lvl="1"/>
            <a:r>
              <a:rPr lang="fr-CH" dirty="0" smtClean="0"/>
              <a:t>Activité touristique qui détruit le paysage.</a:t>
            </a:r>
          </a:p>
          <a:p>
            <a:pPr lvl="1"/>
            <a:endParaRPr lang="fr-CH" dirty="0" smtClean="0"/>
          </a:p>
          <a:p>
            <a:pPr lvl="1">
              <a:buNone/>
            </a:pPr>
            <a:endParaRPr lang="fr-CH" dirty="0" smtClean="0"/>
          </a:p>
          <a:p>
            <a:pPr lvl="1"/>
            <a:endParaRPr lang="fr-CH"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5536" y="332656"/>
            <a:ext cx="3813179" cy="5400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571999" y="1124744"/>
            <a:ext cx="4102331" cy="5400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188640"/>
            <a:ext cx="9144000" cy="657091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Remarques finales </a:t>
            </a:r>
            <a:endParaRPr lang="fr-CH" dirty="0"/>
          </a:p>
        </p:txBody>
      </p:sp>
      <p:sp>
        <p:nvSpPr>
          <p:cNvPr id="3" name="Espace réservé du contenu 2"/>
          <p:cNvSpPr>
            <a:spLocks noGrp="1"/>
          </p:cNvSpPr>
          <p:nvPr>
            <p:ph idx="1"/>
          </p:nvPr>
        </p:nvSpPr>
        <p:spPr>
          <a:xfrm>
            <a:off x="216715" y="1340768"/>
            <a:ext cx="2530624" cy="5400600"/>
          </a:xfrm>
        </p:spPr>
        <p:txBody>
          <a:bodyPr>
            <a:normAutofit fontScale="85000" lnSpcReduction="20000"/>
          </a:bodyPr>
          <a:lstStyle/>
          <a:p>
            <a:r>
              <a:rPr lang="fr-CH" dirty="0" smtClean="0"/>
              <a:t>La NSH : </a:t>
            </a:r>
          </a:p>
          <a:p>
            <a:pPr lvl="1"/>
            <a:r>
              <a:rPr lang="fr-CH" dirty="0" smtClean="0"/>
              <a:t>Dialogue et compréhension à la place d’action.</a:t>
            </a:r>
          </a:p>
          <a:p>
            <a:pPr lvl="1"/>
            <a:r>
              <a:rPr lang="fr-CH" dirty="0" smtClean="0"/>
              <a:t>Indépendance vis-à-vis de l’autorité politique = souplesse et plus de liberté</a:t>
            </a:r>
          </a:p>
          <a:p>
            <a:pPr lvl="1"/>
            <a:r>
              <a:rPr lang="fr-CH" dirty="0" smtClean="0"/>
              <a:t>Intérêts majeur pour le problème du pays. </a:t>
            </a:r>
            <a:endParaRPr lang="fr-CH" dirty="0"/>
          </a:p>
        </p:txBody>
      </p:sp>
      <p:pic>
        <p:nvPicPr>
          <p:cNvPr id="4" name="Picture 2"/>
          <p:cNvPicPr>
            <a:picLocks noChangeAspect="1" noChangeArrowheads="1"/>
          </p:cNvPicPr>
          <p:nvPr/>
        </p:nvPicPr>
        <p:blipFill>
          <a:blip r:embed="rId2" cstate="print"/>
          <a:srcRect/>
          <a:stretch>
            <a:fillRect/>
          </a:stretch>
        </p:blipFill>
        <p:spPr bwMode="auto">
          <a:xfrm>
            <a:off x="2747339" y="2538000"/>
            <a:ext cx="6396661" cy="432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CH" dirty="0" smtClean="0"/>
              <a:t>Patriotisme et malaises (suite)</a:t>
            </a:r>
            <a:endParaRPr lang="fr-CH"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52736"/>
            <a:ext cx="8892480" cy="51125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4067944" y="4581128"/>
            <a:ext cx="4536504" cy="1814602"/>
          </a:xfrm>
          <a:prstGeom prst="rect">
            <a:avLst/>
          </a:prstGeom>
          <a:noFill/>
          <a:ln w="9525">
            <a:noFill/>
            <a:miter lim="800000"/>
            <a:headEnd/>
            <a:tailEnd/>
          </a:ln>
        </p:spPr>
      </p:pic>
      <p:sp>
        <p:nvSpPr>
          <p:cNvPr id="2" name="Titre 1"/>
          <p:cNvSpPr>
            <a:spLocks noGrp="1"/>
          </p:cNvSpPr>
          <p:nvPr>
            <p:ph type="title" idx="4294967295"/>
          </p:nvPr>
        </p:nvSpPr>
        <p:spPr>
          <a:xfrm>
            <a:off x="0" y="274638"/>
            <a:ext cx="8229600" cy="1143000"/>
          </a:xfrm>
        </p:spPr>
        <p:txBody>
          <a:bodyPr/>
          <a:lstStyle/>
          <a:p>
            <a:r>
              <a:rPr lang="fr-CH" dirty="0" smtClean="0"/>
              <a:t>Patriotisme et malaises (suite II)</a:t>
            </a:r>
            <a:endParaRPr lang="fr-CH" dirty="0"/>
          </a:p>
        </p:txBody>
      </p:sp>
      <p:pic>
        <p:nvPicPr>
          <p:cNvPr id="1026" name="Picture 2" descr="C:\Users\Me\Desktop\NSH\soufrance.jpg"/>
          <p:cNvPicPr>
            <a:picLocks noChangeAspect="1" noChangeArrowheads="1"/>
          </p:cNvPicPr>
          <p:nvPr/>
        </p:nvPicPr>
        <p:blipFill>
          <a:blip r:embed="rId3" cstate="print"/>
          <a:srcRect/>
          <a:stretch>
            <a:fillRect/>
          </a:stretch>
        </p:blipFill>
        <p:spPr bwMode="auto">
          <a:xfrm>
            <a:off x="230312" y="1268760"/>
            <a:ext cx="7128792" cy="3622828"/>
          </a:xfrm>
          <a:prstGeom prst="rect">
            <a:avLst/>
          </a:prstGeom>
          <a:noFill/>
        </p:spPr>
      </p:pic>
      <p:sp>
        <p:nvSpPr>
          <p:cNvPr id="5" name="ZoneTexte 4"/>
          <p:cNvSpPr txBox="1"/>
          <p:nvPr/>
        </p:nvSpPr>
        <p:spPr>
          <a:xfrm>
            <a:off x="3707904" y="4365104"/>
            <a:ext cx="3312368" cy="369332"/>
          </a:xfrm>
          <a:prstGeom prst="rect">
            <a:avLst/>
          </a:prstGeom>
          <a:noFill/>
        </p:spPr>
        <p:txBody>
          <a:bodyPr wrap="square" rtlCol="0">
            <a:spAutoFit/>
          </a:bodyPr>
          <a:lstStyle/>
          <a:p>
            <a:r>
              <a:rPr lang="fr-CH" dirty="0" smtClean="0">
                <a:solidFill>
                  <a:srgbClr val="FFFF00"/>
                </a:solidFill>
              </a:rPr>
              <a:t>Alexis François à Neuville 1913</a:t>
            </a:r>
            <a:endParaRPr lang="fr-CH"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Réaction aux malaises et dangers</a:t>
            </a:r>
            <a:endParaRPr lang="fr-CH" dirty="0"/>
          </a:p>
        </p:txBody>
      </p:sp>
      <p:sp>
        <p:nvSpPr>
          <p:cNvPr id="3" name="Espace réservé du contenu 2"/>
          <p:cNvSpPr>
            <a:spLocks noGrp="1"/>
          </p:cNvSpPr>
          <p:nvPr>
            <p:ph idx="1"/>
          </p:nvPr>
        </p:nvSpPr>
        <p:spPr/>
        <p:txBody>
          <a:bodyPr>
            <a:normAutofit fontScale="85000" lnSpcReduction="10000"/>
          </a:bodyPr>
          <a:lstStyle/>
          <a:p>
            <a:r>
              <a:rPr lang="fr-CH" dirty="0" smtClean="0"/>
              <a:t>Plusieurs mouvements et publications:</a:t>
            </a:r>
          </a:p>
          <a:p>
            <a:pPr lvl="1"/>
            <a:r>
              <a:rPr lang="fr-CH" dirty="0" smtClean="0"/>
              <a:t>La ligue pour la conservation de la Suisse pittoresque (</a:t>
            </a:r>
            <a:r>
              <a:rPr lang="fr-CH" dirty="0" err="1" smtClean="0"/>
              <a:t>Heimatschutz</a:t>
            </a:r>
            <a:r>
              <a:rPr lang="fr-CH" dirty="0" smtClean="0"/>
              <a:t>): défense de l’image traditionnelle du pays.</a:t>
            </a:r>
          </a:p>
          <a:p>
            <a:pPr lvl="1"/>
            <a:r>
              <a:rPr lang="fr-CH" i="1" dirty="0" err="1" smtClean="0"/>
              <a:t>Wissen</a:t>
            </a:r>
            <a:r>
              <a:rPr lang="fr-CH" i="1" dirty="0" smtClean="0"/>
              <a:t> </a:t>
            </a:r>
            <a:r>
              <a:rPr lang="fr-CH" i="1" dirty="0" err="1" smtClean="0"/>
              <a:t>und</a:t>
            </a:r>
            <a:r>
              <a:rPr lang="fr-CH" i="1" dirty="0" smtClean="0"/>
              <a:t> Leben</a:t>
            </a:r>
            <a:r>
              <a:rPr lang="fr-CH" dirty="0" smtClean="0"/>
              <a:t> d’Ernst Bovet en 1907 (chercher un but, un idéal).</a:t>
            </a:r>
          </a:p>
          <a:p>
            <a:pPr lvl="1"/>
            <a:r>
              <a:rPr lang="fr-CH" dirty="0" smtClean="0"/>
              <a:t>La Voile Latine 1904 (Ramuz + frères </a:t>
            </a:r>
            <a:r>
              <a:rPr lang="fr-CH" dirty="0" err="1" smtClean="0"/>
              <a:t>Cingria</a:t>
            </a:r>
            <a:r>
              <a:rPr lang="fr-CH" dirty="0" smtClean="0"/>
              <a:t>, de </a:t>
            </a:r>
            <a:r>
              <a:rPr lang="fr-CH" dirty="0" err="1" smtClean="0"/>
              <a:t>Traz</a:t>
            </a:r>
            <a:r>
              <a:rPr lang="fr-CH" dirty="0" smtClean="0"/>
              <a:t> à partir de 1906) = régénérer les lettres romandes.</a:t>
            </a:r>
          </a:p>
          <a:p>
            <a:pPr lvl="1"/>
            <a:r>
              <a:rPr lang="fr-CH" dirty="0" smtClean="0"/>
              <a:t>Les Feuillets 1911 (R. de </a:t>
            </a:r>
            <a:r>
              <a:rPr lang="fr-CH" dirty="0" err="1" smtClean="0"/>
              <a:t>Traz</a:t>
            </a:r>
            <a:r>
              <a:rPr lang="fr-CH" dirty="0" smtClean="0"/>
              <a:t>): Patriotisme prononcé = offrir une tribune aux écrivain suisses et créer des nouvelles valeurs helvétiques. </a:t>
            </a:r>
          </a:p>
          <a:p>
            <a:pPr lvl="1"/>
            <a:r>
              <a:rPr lang="fr-CH" dirty="0" smtClean="0"/>
              <a:t>La publication et la traduction de la brochure de Carl Albert </a:t>
            </a:r>
            <a:r>
              <a:rPr lang="fr-CH" dirty="0" err="1" smtClean="0"/>
              <a:t>Loosli</a:t>
            </a:r>
            <a:r>
              <a:rPr lang="fr-CH" dirty="0" smtClean="0"/>
              <a:t>: La Suisse, a-t-elle besoin d’une régénération?</a:t>
            </a:r>
            <a:endParaRPr lang="fr-C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CH" dirty="0" smtClean="0"/>
              <a:t>3 Noms à retenir</a:t>
            </a:r>
            <a:endParaRPr lang="fr-CH" dirty="0"/>
          </a:p>
        </p:txBody>
      </p:sp>
      <p:sp>
        <p:nvSpPr>
          <p:cNvPr id="3" name="Espace réservé du contenu 2"/>
          <p:cNvSpPr>
            <a:spLocks noGrp="1"/>
          </p:cNvSpPr>
          <p:nvPr>
            <p:ph idx="1"/>
          </p:nvPr>
        </p:nvSpPr>
        <p:spPr/>
        <p:txBody>
          <a:bodyPr/>
          <a:lstStyle/>
          <a:p>
            <a:r>
              <a:rPr lang="fr-CH" b="1" u="sng" dirty="0" smtClean="0"/>
              <a:t>1) Gonzague de Reynold (1880-1970): </a:t>
            </a:r>
            <a:r>
              <a:rPr lang="fr-CH" dirty="0" smtClean="0"/>
              <a:t>Fribourgeois, d’origine aristocrate, </a:t>
            </a:r>
            <a:r>
              <a:rPr lang="fr-CH" dirty="0" err="1" smtClean="0"/>
              <a:t>dr</a:t>
            </a:r>
            <a:r>
              <a:rPr lang="fr-CH" dirty="0" smtClean="0"/>
              <a:t>. ès lettres de la Sorbonne (1909). Professeur à l’uni de Genève (de 1910). </a:t>
            </a:r>
          </a:p>
          <a:p>
            <a:r>
              <a:rPr lang="fr-CH" b="1" u="sng" dirty="0" smtClean="0"/>
              <a:t>2) Alexis François (1877-1958)</a:t>
            </a:r>
          </a:p>
          <a:p>
            <a:pPr>
              <a:buNone/>
            </a:pPr>
            <a:r>
              <a:rPr lang="fr-CH" dirty="0" smtClean="0"/>
              <a:t>Genevois, </a:t>
            </a:r>
            <a:r>
              <a:rPr lang="fr-CH" dirty="0" err="1" smtClean="0"/>
              <a:t>dr</a:t>
            </a:r>
            <a:r>
              <a:rPr lang="fr-CH" dirty="0" smtClean="0"/>
              <a:t>. ès lettres de la </a:t>
            </a:r>
          </a:p>
          <a:p>
            <a:pPr>
              <a:buNone/>
            </a:pPr>
            <a:r>
              <a:rPr lang="fr-CH" dirty="0" smtClean="0"/>
              <a:t>Sorbonne (1905). Professeur de</a:t>
            </a:r>
          </a:p>
          <a:p>
            <a:pPr>
              <a:buNone/>
            </a:pPr>
            <a:r>
              <a:rPr lang="fr-CH" dirty="0" smtClean="0"/>
              <a:t>Langue française à l’Uni de GE </a:t>
            </a:r>
          </a:p>
        </p:txBody>
      </p:sp>
      <p:pic>
        <p:nvPicPr>
          <p:cNvPr id="3074" name="Picture 2" descr="C:\Users\Me\Desktop\NSH\Reynold.jpg"/>
          <p:cNvPicPr>
            <a:picLocks noChangeAspect="1" noChangeArrowheads="1"/>
          </p:cNvPicPr>
          <p:nvPr/>
        </p:nvPicPr>
        <p:blipFill>
          <a:blip r:embed="rId2" cstate="print"/>
          <a:srcRect/>
          <a:stretch>
            <a:fillRect/>
          </a:stretch>
        </p:blipFill>
        <p:spPr bwMode="auto">
          <a:xfrm>
            <a:off x="5940152" y="3212976"/>
            <a:ext cx="2448272" cy="2828709"/>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4355976" y="28435"/>
            <a:ext cx="5040338" cy="146991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r>
              <a:rPr lang="fr-CH" b="1" u="sng" dirty="0" smtClean="0"/>
              <a:t>Robert de </a:t>
            </a:r>
            <a:r>
              <a:rPr lang="fr-CH" b="1" u="sng" dirty="0" err="1" smtClean="0"/>
              <a:t>Traz</a:t>
            </a:r>
            <a:r>
              <a:rPr lang="fr-CH" b="1" u="sng" dirty="0" smtClean="0"/>
              <a:t> (1884-1951)</a:t>
            </a:r>
          </a:p>
          <a:p>
            <a:pPr>
              <a:buNone/>
            </a:pPr>
            <a:r>
              <a:rPr lang="fr-CH" dirty="0" smtClean="0"/>
              <a:t>Né à Paris. Etudes de droit et </a:t>
            </a:r>
          </a:p>
          <a:p>
            <a:pPr>
              <a:buNone/>
            </a:pPr>
            <a:r>
              <a:rPr lang="fr-CH" dirty="0" smtClean="0"/>
              <a:t>d’administration. Stage à Londres. </a:t>
            </a:r>
          </a:p>
          <a:p>
            <a:pPr>
              <a:buNone/>
            </a:pPr>
            <a:r>
              <a:rPr lang="fr-CH" dirty="0" smtClean="0"/>
              <a:t>Influencé par </a:t>
            </a:r>
            <a:r>
              <a:rPr lang="fr-CH" dirty="0" err="1" smtClean="0"/>
              <a:t>Murras</a:t>
            </a:r>
            <a:r>
              <a:rPr lang="fr-CH" dirty="0" smtClean="0"/>
              <a:t> et Barrès.</a:t>
            </a:r>
          </a:p>
          <a:p>
            <a:pPr>
              <a:buNone/>
            </a:pPr>
            <a:r>
              <a:rPr lang="fr-CH" dirty="0" smtClean="0"/>
              <a:t>À Genève depuis 1906. </a:t>
            </a:r>
          </a:p>
          <a:p>
            <a:pPr>
              <a:buNone/>
            </a:pPr>
            <a:r>
              <a:rPr lang="fr-CH" dirty="0" smtClean="0"/>
              <a:t>Créateur des revues et</a:t>
            </a:r>
          </a:p>
          <a:p>
            <a:pPr>
              <a:buNone/>
            </a:pPr>
            <a:r>
              <a:rPr lang="fr-CH" dirty="0" smtClean="0"/>
              <a:t>Ecrivain à un grand succès en </a:t>
            </a:r>
          </a:p>
          <a:p>
            <a:pPr>
              <a:buNone/>
            </a:pPr>
            <a:r>
              <a:rPr lang="fr-CH" dirty="0" smtClean="0"/>
              <a:t>1913 (</a:t>
            </a:r>
            <a:r>
              <a:rPr lang="fr-CH" i="1" dirty="0" smtClean="0"/>
              <a:t>L’homme dans le rang</a:t>
            </a:r>
            <a:r>
              <a:rPr lang="fr-CH" dirty="0" smtClean="0"/>
              <a:t>). </a:t>
            </a:r>
          </a:p>
        </p:txBody>
      </p:sp>
      <p:pic>
        <p:nvPicPr>
          <p:cNvPr id="4098" name="Picture 2" descr="C:\Users\Me\Desktop\NSH\de_traz.jpg"/>
          <p:cNvPicPr>
            <a:picLocks noChangeAspect="1" noChangeArrowheads="1"/>
          </p:cNvPicPr>
          <p:nvPr/>
        </p:nvPicPr>
        <p:blipFill>
          <a:blip r:embed="rId2" cstate="print"/>
          <a:srcRect/>
          <a:stretch>
            <a:fillRect/>
          </a:stretch>
        </p:blipFill>
        <p:spPr bwMode="auto">
          <a:xfrm>
            <a:off x="5724128" y="2348880"/>
            <a:ext cx="3275856" cy="3528392"/>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2059</Words>
  <Application>Microsoft Office PowerPoint</Application>
  <PresentationFormat>Bildschirmpräsentation (4:3)</PresentationFormat>
  <Paragraphs>214</Paragraphs>
  <Slides>42</Slides>
  <Notes>0</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Thème Office</vt:lpstr>
      <vt:lpstr>PowerPoint-Präsentation</vt:lpstr>
      <vt:lpstr>Société Helvétique</vt:lpstr>
      <vt:lpstr>Société helvétique (suite)</vt:lpstr>
      <vt:lpstr>Patriotisme et malaises</vt:lpstr>
      <vt:lpstr>Patriotisme et malaises (suite)</vt:lpstr>
      <vt:lpstr>Patriotisme et malaises (suite II)</vt:lpstr>
      <vt:lpstr>Réaction aux malaises et dangers</vt:lpstr>
      <vt:lpstr>3 Noms à retenir</vt:lpstr>
      <vt:lpstr>PowerPoint-Präsentation</vt:lpstr>
      <vt:lpstr>Pro Helvetica Dignitate et Securitate</vt:lpstr>
      <vt:lpstr>PowerPoint-Präsentation</vt:lpstr>
      <vt:lpstr>PowerPoint-Präsentation</vt:lpstr>
      <vt:lpstr>PowerPoint-Präsentation</vt:lpstr>
      <vt:lpstr>PowerPoint-Präsentation</vt:lpstr>
      <vt:lpstr>Organisationde PHDS</vt:lpstr>
      <vt:lpstr>PowerPoint-Präsentation</vt:lpstr>
      <vt:lpstr>PowerPoint-Präsentation</vt:lpstr>
      <vt:lpstr>Vers la NSH</vt:lpstr>
      <vt:lpstr>PowerPoint-Präsentation</vt:lpstr>
      <vt:lpstr>NSH dans la Suisse Allemande</vt:lpstr>
      <vt:lpstr>NHS dans la SA (suite) Le cas de Berne</vt:lpstr>
      <vt:lpstr>NSH – BE, ZH</vt:lpstr>
      <vt:lpstr>NSH – Le programme unique</vt:lpstr>
      <vt:lpstr>PowerPoint-Präsentation</vt:lpstr>
      <vt:lpstr>PowerPoint-Präsentation</vt:lpstr>
      <vt:lpstr>Les Hommes</vt:lpstr>
      <vt:lpstr>NSH - Buts</vt:lpstr>
      <vt:lpstr>NSH- Organisation</vt:lpstr>
      <vt:lpstr>Organisation (suite)</vt:lpstr>
      <vt:lpstr>Organisation</vt:lpstr>
      <vt:lpstr>NSH- Activités</vt:lpstr>
      <vt:lpstr>Activités: entités propres</vt:lpstr>
      <vt:lpstr>Rencontres suisses</vt:lpstr>
      <vt:lpstr>Groupe spécial</vt:lpstr>
      <vt:lpstr>QUESTIONS TRAITÉES</vt:lpstr>
      <vt:lpstr>EX. - 3 activités principales  1) Dialogue entre les régions du pays</vt:lpstr>
      <vt:lpstr>PowerPoint-Präsentation</vt:lpstr>
      <vt:lpstr>EX. - 3 activités principales  2) Education national</vt:lpstr>
      <vt:lpstr>EX. - 3 activités principales  3) Rapports avec l’étranger</vt:lpstr>
      <vt:lpstr>PowerPoint-Präsentation</vt:lpstr>
      <vt:lpstr>PowerPoint-Präsentation</vt:lpstr>
      <vt:lpstr>Remarques finales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TRAITÉES</dc:title>
  <dc:creator>Me</dc:creator>
  <cp:lastModifiedBy>ALTERMATT Bernhard</cp:lastModifiedBy>
  <cp:revision>143</cp:revision>
  <dcterms:created xsi:type="dcterms:W3CDTF">2013-10-04T13:07:53Z</dcterms:created>
  <dcterms:modified xsi:type="dcterms:W3CDTF">2013-10-09T13:18:28Z</dcterms:modified>
</cp:coreProperties>
</file>