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4" r:id="rId2"/>
    <p:sldId id="326" r:id="rId3"/>
    <p:sldId id="327" r:id="rId4"/>
    <p:sldId id="325" r:id="rId5"/>
    <p:sldId id="309" r:id="rId6"/>
    <p:sldId id="295" r:id="rId7"/>
    <p:sldId id="306" r:id="rId8"/>
    <p:sldId id="581" r:id="rId9"/>
    <p:sldId id="582" r:id="rId10"/>
    <p:sldId id="583" r:id="rId11"/>
    <p:sldId id="586" r:id="rId12"/>
    <p:sldId id="588" r:id="rId13"/>
    <p:sldId id="339" r:id="rId14"/>
    <p:sldId id="584" r:id="rId15"/>
    <p:sldId id="296" r:id="rId16"/>
    <p:sldId id="318" r:id="rId17"/>
    <p:sldId id="297" r:id="rId18"/>
    <p:sldId id="298" r:id="rId19"/>
    <p:sldId id="300" r:id="rId20"/>
    <p:sldId id="304" r:id="rId21"/>
    <p:sldId id="321" r:id="rId22"/>
    <p:sldId id="314" r:id="rId23"/>
    <p:sldId id="336" r:id="rId24"/>
    <p:sldId id="338" r:id="rId25"/>
    <p:sldId id="590" r:id="rId26"/>
    <p:sldId id="322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ina Recabarren" initials="" lastIdx="7" clrIdx="0"/>
  <p:cmAuthor id="1" name="Andrea Wyssen" initials="AW" lastIdx="1" clrIdx="1"/>
  <p:cmAuthor id="2" name="Matthias Guillod" initials="MG" lastIdx="0" clrIdx="2"/>
  <p:cmAuthor id="3" name="Microsoft" initials="M" lastIdx="5" clrIdx="3"/>
  <p:cmAuthor id="4" name="MARTIN SOELCH Chantal" initials="MSC" lastIdx="1" clrIdx="4">
    <p:extLst>
      <p:ext uri="{19B8F6BF-5375-455C-9EA6-DF929625EA0E}">
        <p15:presenceInfo xmlns:p15="http://schemas.microsoft.com/office/powerpoint/2012/main" userId="S-1-5-21-2566597735-43548539-3886347749-80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FBDFB"/>
    <a:srgbClr val="921E20"/>
    <a:srgbClr val="FC7E5C"/>
    <a:srgbClr val="184F7E"/>
    <a:srgbClr val="FFFF00"/>
    <a:srgbClr val="0097C5"/>
    <a:srgbClr val="DE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522F4-B415-41B5-86B7-37C9C1744D5A}" v="260" dt="2024-02-27T21:18:27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8" autoAdjust="0"/>
    <p:restoredTop sz="92818" autoAdjust="0"/>
  </p:normalViewPr>
  <p:slideViewPr>
    <p:cSldViewPr snapToGrid="0" snapToObjects="1">
      <p:cViewPr varScale="1">
        <p:scale>
          <a:sx n="59" d="100"/>
          <a:sy n="59" d="100"/>
        </p:scale>
        <p:origin x="12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1734B-FBB2-A74A-993A-D664DBAD3A36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08AE-1786-9649-A841-49243BA36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35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/>
              <a:t>Le modèle scientifique-praticien, également appelé modèle Boulder, est un modèle de formation pour les programmes d'études supérieures qui fournit aux psychologues appliqués une base en recherche et en pratique scientifique.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Plus spécifiquement vous développez des compétences au niveau des méthodes de prévention, de diagnostic et d’intervention, sous l’angle de l’approche centrée sur la personne et la thérapie cc.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574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</a:t>
            </a:r>
            <a:r>
              <a:rPr lang="de-CH" i="1" dirty="0" err="1">
                <a:latin typeface="+mj-lt"/>
                <a:cs typeface="Times New Roman" pitchFamily="18" charset="0"/>
              </a:rPr>
              <a:t>Diagnostics</a:t>
            </a:r>
            <a:r>
              <a:rPr lang="de-CH" i="1" dirty="0">
                <a:latin typeface="+mj-lt"/>
                <a:cs typeface="Times New Roman" pitchFamily="18" charset="0"/>
              </a:rPr>
              <a:t>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9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2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IPSY08-09, Laurent ROSSIER, lect.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23/09/08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61C0B-11C2-4349-95D1-B0908A632E0A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6468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. </a:t>
            </a:r>
          </a:p>
          <a:p>
            <a:endParaRPr lang="fr-CH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IPSY08-09, Laurent ROSSIER, lect.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23/09/08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61C0B-11C2-4349-95D1-B0908A632E0A}" type="slidenum">
              <a:rPr lang="fr-CH" smtClean="0"/>
              <a:pPr>
                <a:defRPr/>
              </a:pPr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098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IPSY08-09, Laurent ROSSIER, lect.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23/09/08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61C0B-11C2-4349-95D1-B0908A632E0A}" type="slidenum">
              <a:rPr lang="fr-CH" smtClean="0"/>
              <a:pPr>
                <a:defRPr/>
              </a:pPr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688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/>
              <a:t>Plus spécifiquement vous développez des compétences au niveau des méthodes de prévention, de diagnostic et d’intervention, sous l’angle de l’approche centrée sur la personne et la thérapie cc.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72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(Research Methods and Clinical Methods)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34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(Research Methods and Clinical Methods)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37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(Research Methods and Clinical Methods)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0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(Research Methods and Clinical Methods)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9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(Research Methods and Clinical Methods)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8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(Research Methods and Clinical Methods)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i="1" dirty="0" err="1">
                <a:latin typeface="+mj-lt"/>
                <a:cs typeface="Times New Roman" pitchFamily="18" charset="0"/>
              </a:rPr>
              <a:t>Choisir</a:t>
            </a:r>
            <a:r>
              <a:rPr lang="de-CH" i="1" dirty="0">
                <a:latin typeface="+mj-lt"/>
                <a:cs typeface="Times New Roman" pitchFamily="18" charset="0"/>
              </a:rPr>
              <a:t>,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chaque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module</a:t>
            </a:r>
            <a:r>
              <a:rPr lang="de-CH" i="1" dirty="0">
                <a:latin typeface="+mj-lt"/>
                <a:cs typeface="Times New Roman" pitchFamily="18" charset="0"/>
              </a:rPr>
              <a:t>, au </a:t>
            </a:r>
            <a:r>
              <a:rPr lang="de-CH" i="1" dirty="0" err="1">
                <a:latin typeface="+mj-lt"/>
                <a:cs typeface="Times New Roman" pitchFamily="18" charset="0"/>
              </a:rPr>
              <a:t>moins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un</a:t>
            </a:r>
            <a:r>
              <a:rPr lang="de-CH" i="1" dirty="0">
                <a:latin typeface="+mj-lt"/>
                <a:cs typeface="Times New Roman" pitchFamily="18" charset="0"/>
              </a:rPr>
              <a:t> des </a:t>
            </a:r>
            <a:r>
              <a:rPr lang="de-CH" i="1" dirty="0" err="1">
                <a:latin typeface="+mj-lt"/>
                <a:cs typeface="Times New Roman" pitchFamily="18" charset="0"/>
              </a:rPr>
              <a:t>cours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  <a:r>
              <a:rPr lang="de-CH" i="1" dirty="0" err="1">
                <a:latin typeface="+mj-lt"/>
                <a:cs typeface="Times New Roman" pitchFamily="18" charset="0"/>
              </a:rPr>
              <a:t>obligatoires</a:t>
            </a:r>
            <a:r>
              <a:rPr lang="de-CH" i="1" dirty="0">
                <a:latin typeface="+mj-lt"/>
                <a:cs typeface="Times New Roman" pitchFamily="18" charset="0"/>
              </a:rPr>
              <a:t> (</a:t>
            </a:r>
            <a:r>
              <a:rPr lang="de-CH" i="1" dirty="0" err="1">
                <a:latin typeface="+mj-lt"/>
                <a:cs typeface="Times New Roman" pitchFamily="18" charset="0"/>
              </a:rPr>
              <a:t>Diagnostics</a:t>
            </a:r>
            <a:r>
              <a:rPr lang="de-CH" i="1" dirty="0">
                <a:latin typeface="+mj-lt"/>
                <a:cs typeface="Times New Roman" pitchFamily="18" charset="0"/>
              </a:rPr>
              <a:t>) </a:t>
            </a:r>
            <a:r>
              <a:rPr lang="de-CH" i="1" dirty="0" err="1">
                <a:latin typeface="+mj-lt"/>
                <a:cs typeface="Times New Roman" pitchFamily="18" charset="0"/>
              </a:rPr>
              <a:t>pour</a:t>
            </a:r>
            <a:r>
              <a:rPr lang="de-CH" i="1" dirty="0">
                <a:latin typeface="+mj-lt"/>
                <a:cs typeface="Times New Roman" pitchFamily="18" charset="0"/>
              </a:rPr>
              <a:t> 3 </a:t>
            </a:r>
            <a:r>
              <a:rPr lang="de-CH" i="1" dirty="0" err="1">
                <a:latin typeface="+mj-lt"/>
                <a:cs typeface="Times New Roman" pitchFamily="18" charset="0"/>
              </a:rPr>
              <a:t>crédits</a:t>
            </a:r>
            <a:r>
              <a:rPr lang="de-CH" i="1" dirty="0">
                <a:latin typeface="+mj-lt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08AE-1786-9649-A841-49243BA369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rgbClr val="0083BE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762001" y="5946776"/>
            <a:ext cx="207963" cy="207962"/>
          </a:xfrm>
          <a:prstGeom prst="rect">
            <a:avLst/>
          </a:prstGeom>
          <a:solidFill>
            <a:srgbClr val="921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488951" y="5946776"/>
            <a:ext cx="207963" cy="207962"/>
          </a:xfrm>
          <a:prstGeom prst="rect">
            <a:avLst/>
          </a:prstGeom>
          <a:solidFill>
            <a:srgbClr val="F09E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1028701" y="5946776"/>
            <a:ext cx="207963" cy="2079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217488" y="5946776"/>
            <a:ext cx="207963" cy="2079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8455025" y="898526"/>
            <a:ext cx="207963" cy="207962"/>
          </a:xfrm>
          <a:prstGeom prst="rect">
            <a:avLst/>
          </a:prstGeom>
          <a:solidFill>
            <a:srgbClr val="921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8181975" y="898526"/>
            <a:ext cx="207963" cy="207962"/>
          </a:xfrm>
          <a:prstGeom prst="rect">
            <a:avLst/>
          </a:prstGeom>
          <a:solidFill>
            <a:srgbClr val="F09E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2" name="Rectangle 10"/>
          <p:cNvSpPr>
            <a:spLocks noChangeArrowheads="1"/>
          </p:cNvSpPr>
          <p:nvPr userDrawn="1"/>
        </p:nvSpPr>
        <p:spPr bwMode="auto">
          <a:xfrm>
            <a:off x="8721725" y="898526"/>
            <a:ext cx="207963" cy="2079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910512" y="898526"/>
            <a:ext cx="207963" cy="2079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966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0083BE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1"/>
            <a:ext cx="8372604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defTabSz="914400">
              <a:lnSpc>
                <a:spcPts val="960"/>
              </a:lnSpc>
              <a:buFont typeface="Arial" pitchFamily="34" charset="0"/>
              <a:buChar char="​"/>
              <a:defRPr/>
            </a:pPr>
            <a:r>
              <a:rPr lang="de-DE" sz="800" b="1" cap="all" dirty="0" err="1">
                <a:solidFill>
                  <a:prstClr val="black"/>
                </a:solidFill>
                <a:cs typeface="Arial" pitchFamily="34" charset="0"/>
              </a:rPr>
              <a:t>Université</a:t>
            </a:r>
            <a:r>
              <a:rPr lang="de-DE" sz="800" b="1" cap="all" dirty="0">
                <a:solidFill>
                  <a:prstClr val="black"/>
                </a:solidFill>
                <a:cs typeface="Arial" pitchFamily="34" charset="0"/>
              </a:rPr>
              <a:t> de </a:t>
            </a:r>
            <a:r>
              <a:rPr lang="de-DE" sz="800" b="1" cap="all" dirty="0" err="1">
                <a:solidFill>
                  <a:prstClr val="black"/>
                </a:solidFill>
                <a:cs typeface="Arial" pitchFamily="34" charset="0"/>
              </a:rPr>
              <a:t>fribourg</a:t>
            </a:r>
            <a:r>
              <a:rPr lang="de-DE" sz="800" b="1" cap="all" dirty="0">
                <a:solidFill>
                  <a:prstClr val="black"/>
                </a:solidFill>
                <a:cs typeface="Arial" pitchFamily="34" charset="0"/>
              </a:rPr>
              <a:t> / Universität Freiburg</a:t>
            </a:r>
            <a:r>
              <a:rPr lang="de-DE" sz="800" cap="all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sz="800" dirty="0">
                <a:solidFill>
                  <a:prstClr val="black"/>
                </a:solidFill>
                <a:cs typeface="Arial" pitchFamily="34" charset="0"/>
              </a:rPr>
              <a:t>| FACULTÉ DES LETTRES / PHILOSOPHISCHE FAKULTÄT</a:t>
            </a:r>
            <a:r>
              <a:rPr lang="de-DE" sz="800" cap="all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sz="800" dirty="0">
                <a:solidFill>
                  <a:prstClr val="black"/>
                </a:solidFill>
                <a:cs typeface="Arial" pitchFamily="34" charset="0"/>
              </a:rPr>
              <a:t>| </a:t>
            </a:r>
            <a:r>
              <a:rPr lang="de-DE" sz="800" dirty="0" err="1">
                <a:solidFill>
                  <a:prstClr val="black"/>
                </a:solidFill>
                <a:cs typeface="Arial" pitchFamily="34" charset="0"/>
              </a:rPr>
              <a:t>Département</a:t>
            </a:r>
            <a:r>
              <a:rPr lang="de-DE" sz="800" baseline="0" dirty="0">
                <a:solidFill>
                  <a:prstClr val="black"/>
                </a:solidFill>
                <a:cs typeface="Arial" pitchFamily="34" charset="0"/>
              </a:rPr>
              <a:t> de Psychologie / Departement für Psychologie </a:t>
            </a:r>
            <a:endParaRPr lang="de-DE" sz="800" dirty="0">
              <a:solidFill>
                <a:prstClr val="black"/>
              </a:solidFill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Informationsveranstaltung</a:t>
            </a: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</a:t>
            </a: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 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neuen</a:t>
            </a: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Studierenden</a:t>
            </a: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Master in der 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Klinischen</a:t>
            </a: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</a:t>
            </a:r>
            <a:r>
              <a: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Gesundheitspsychologie</a:t>
            </a:r>
            <a:br>
              <a:rPr lang="de-DE" sz="800" dirty="0">
                <a:solidFill>
                  <a:prstClr val="black"/>
                </a:solidFill>
                <a:cs typeface="Arial" pitchFamily="34" charset="0"/>
              </a:rPr>
            </a:br>
            <a:r>
              <a:rPr lang="de-DE" sz="800" b="1" baseline="0" dirty="0">
                <a:solidFill>
                  <a:prstClr val="black"/>
                </a:solidFill>
                <a:cs typeface="Arial" pitchFamily="34" charset="0"/>
              </a:rPr>
              <a:t>September</a:t>
            </a:r>
            <a:r>
              <a:rPr lang="de-DE" sz="800" b="1" dirty="0">
                <a:solidFill>
                  <a:prstClr val="black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1E9011C8-9BF4-4E14-A6CE-7DE7D36702CC}" type="slidenum">
              <a:rPr lang="de-CH" smtClean="0">
                <a:solidFill>
                  <a:prstClr val="white"/>
                </a:solidFill>
              </a:rPr>
              <a:pPr defTabSz="914400"/>
              <a:t>‹N°›</a:t>
            </a:fld>
            <a:endParaRPr lang="de-CH" dirty="0">
              <a:solidFill>
                <a:prstClr val="white"/>
              </a:solidFill>
            </a:endParaRPr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0092" y="6350001"/>
            <a:ext cx="553908" cy="49724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0" y="6269831"/>
            <a:ext cx="9144000" cy="0"/>
          </a:xfrm>
          <a:prstGeom prst="line">
            <a:avLst/>
          </a:prstGeom>
          <a:ln w="635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762001" y="5946776"/>
            <a:ext cx="207963" cy="207962"/>
          </a:xfrm>
          <a:prstGeom prst="rect">
            <a:avLst/>
          </a:prstGeom>
          <a:solidFill>
            <a:srgbClr val="921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488951" y="5946776"/>
            <a:ext cx="207963" cy="207962"/>
          </a:xfrm>
          <a:prstGeom prst="rect">
            <a:avLst/>
          </a:prstGeom>
          <a:solidFill>
            <a:srgbClr val="F09E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1028701" y="5946776"/>
            <a:ext cx="207963" cy="2079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217488" y="5946776"/>
            <a:ext cx="207963" cy="2079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8455025" y="898526"/>
            <a:ext cx="207963" cy="207962"/>
          </a:xfrm>
          <a:prstGeom prst="rect">
            <a:avLst/>
          </a:prstGeom>
          <a:solidFill>
            <a:srgbClr val="921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8181975" y="898526"/>
            <a:ext cx="207963" cy="207962"/>
          </a:xfrm>
          <a:prstGeom prst="rect">
            <a:avLst/>
          </a:prstGeom>
          <a:solidFill>
            <a:srgbClr val="F09E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2" name="Rectangle 10"/>
          <p:cNvSpPr>
            <a:spLocks noChangeArrowheads="1"/>
          </p:cNvSpPr>
          <p:nvPr userDrawn="1"/>
        </p:nvSpPr>
        <p:spPr bwMode="auto">
          <a:xfrm>
            <a:off x="8721725" y="898526"/>
            <a:ext cx="207963" cy="2079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910512" y="898526"/>
            <a:ext cx="207963" cy="2079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rgbClr val="0083B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rgbClr val="0083BE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fr.ch/psycho/fr/departement/personnel/dept.html" TargetMode="External"/><Relationship Id="rId3" Type="http://schemas.openxmlformats.org/officeDocument/2006/relationships/hyperlink" Target="mailto:peter.wilhelm@unifr.ch" TargetMode="External"/><Relationship Id="rId7" Type="http://schemas.openxmlformats.org/officeDocument/2006/relationships/hyperlink" Target="https://www.unifr.ch/psycho/fr/departement/personne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fr.ch/psycho/fr/departement/profil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mailto:christophe.fitamen@unifr.ch" TargetMode="External"/><Relationship Id="rId10" Type="http://schemas.openxmlformats.org/officeDocument/2006/relationships/image" Target="../media/image14.png"/><Relationship Id="rId4" Type="http://schemas.openxmlformats.org/officeDocument/2006/relationships/hyperlink" Target="mailto:anne-raphaelle.richoz@unifr.ch" TargetMode="Externa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fr.ch/psycho/fr/etudes/stages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psycho/en/studies/mobility/" TargetMode="External"/><Relationship Id="rId2" Type="http://schemas.openxmlformats.org/officeDocument/2006/relationships/hyperlink" Target="mailto:psy-master-counseling@unifr.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ejeannetteandre.dentz@unifr.ch" TargetMode="External"/><Relationship Id="rId2" Type="http://schemas.openxmlformats.org/officeDocument/2006/relationships/hyperlink" Target="mailto:peter.wilhelm@unifr.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69AFA4-3C95-7F49-B056-7D66DC0840F5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287D87-FAF6-594A-BF48-91A1D678B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3732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MASTER DAY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Information </a:t>
            </a:r>
            <a:endParaRPr kumimoji="0" lang="de-CH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600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</a:t>
            </a:r>
            <a:r>
              <a:rPr lang="de-CH" sz="3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CH" sz="3600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l’o</a:t>
            </a:r>
            <a:r>
              <a:rPr kumimoji="0" lang="de-CH" sz="36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ption</a:t>
            </a:r>
            <a:r>
              <a:rPr kumimoji="0" lang="de-CH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en</a:t>
            </a:r>
            <a:r>
              <a:rPr lang="fr-CH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français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600" b="1" u="sng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Psychologie </a:t>
            </a:r>
            <a:r>
              <a:rPr lang="de-CH" sz="3600" b="1" u="sng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clinique</a:t>
            </a:r>
            <a:r>
              <a:rPr lang="de-CH" sz="3600" b="1" u="sng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et </a:t>
            </a:r>
            <a:r>
              <a:rPr lang="de-CH" sz="3600" b="1" u="sng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psychologie</a:t>
            </a:r>
            <a:r>
              <a:rPr lang="de-CH" sz="3600" b="1" u="sng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la </a:t>
            </a:r>
            <a:r>
              <a:rPr lang="de-CH" sz="3600" b="1" u="sng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santé</a:t>
            </a:r>
            <a:endParaRPr kumimoji="0" lang="de-CH" sz="3600" b="1" i="0" u="sng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400" b="0" i="1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Amélie Dentz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1172A89-AADB-CD52-CA22-44996969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82" y="21422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2000" i="1" u="sng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 05.03.2024</a:t>
            </a:r>
            <a:endParaRPr kumimoji="0" lang="de-CH" sz="2000" b="0" i="1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principaux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9070A8-CDB0-B94C-AB02-B7D52C5C39D1}"/>
              </a:ext>
            </a:extLst>
          </p:cNvPr>
          <p:cNvSpPr txBox="1"/>
          <p:nvPr/>
        </p:nvSpPr>
        <p:spPr>
          <a:xfrm>
            <a:off x="483577" y="386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E2C90D-5514-4207-A4BD-598F5FCF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2368566"/>
            <a:ext cx="9144000" cy="18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L’examen</a:t>
            </a: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Master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9070A8-CDB0-B94C-AB02-B7D52C5C39D1}"/>
              </a:ext>
            </a:extLst>
          </p:cNvPr>
          <p:cNvSpPr txBox="1"/>
          <p:nvPr/>
        </p:nvSpPr>
        <p:spPr>
          <a:xfrm>
            <a:off x="483577" y="386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6D4093-2221-37DC-E10C-177F8C3BDFB3}"/>
              </a:ext>
            </a:extLst>
          </p:cNvPr>
          <p:cNvSpPr txBox="1"/>
          <p:nvPr/>
        </p:nvSpPr>
        <p:spPr>
          <a:xfrm>
            <a:off x="228600" y="1567842"/>
            <a:ext cx="85452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L’examen de master 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composé :</a:t>
            </a:r>
          </a:p>
          <a:p>
            <a:pPr algn="ctr">
              <a:buFont typeface="+mj-lt"/>
              <a:buAutoNum type="arabicPeriod"/>
            </a:pP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fr-FR" sz="2000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travail écrit</a:t>
            </a:r>
          </a:p>
          <a:p>
            <a:pPr algn="ctr">
              <a:buFont typeface="+mj-lt"/>
              <a:buAutoNum type="arabicPeriod"/>
            </a:pP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ainsi que de sa </a:t>
            </a:r>
            <a:r>
              <a:rPr lang="fr-FR" sz="2000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soutenance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fr-FR" sz="2000" b="0" i="0" dirty="0">
              <a:solidFill>
                <a:srgbClr val="3434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projet de recherche est élaboré et mené par les </a:t>
            </a:r>
            <a:r>
              <a:rPr lang="fr-FR" sz="2000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étudiant·e·s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dans le cadre de l’option choisie. </a:t>
            </a:r>
          </a:p>
          <a:p>
            <a:pPr algn="just"/>
            <a:endParaRPr lang="fr-FR" sz="2000" b="0" i="0" dirty="0">
              <a:solidFill>
                <a:srgbClr val="3434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Bien que </a:t>
            </a:r>
            <a:r>
              <a:rPr lang="fr-FR" sz="2000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guidé·e·s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 une </a:t>
            </a:r>
            <a:r>
              <a:rPr lang="fr-FR" sz="2000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supervision experte 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pendant tout le processus, les </a:t>
            </a:r>
            <a:r>
              <a:rPr lang="fr-FR" sz="2000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étudiant·e·s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sont </a:t>
            </a:r>
            <a:r>
              <a:rPr lang="fr-FR" sz="2000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responsables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préparation du projet, du recrutement des </a:t>
            </a:r>
            <a:r>
              <a:rPr lang="fr-FR" sz="2000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participant·e·s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 la réalisation de l’étude, de la préparation et de l’analyse des données statistiques.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000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étudiant·e·</a:t>
            </a:r>
            <a:r>
              <a:rPr lang="fr-FR" sz="2000" b="1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000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rédigent ensuite un mémoire</a:t>
            </a: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en principe sous la forme d’un long article de recherche.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 travail peut être rédigé en anglais, allemand ou français.</a:t>
            </a:r>
          </a:p>
        </p:txBody>
      </p:sp>
    </p:spTree>
    <p:extLst>
      <p:ext uri="{BB962C8B-B14F-4D97-AF65-F5344CB8AC3E}">
        <p14:creationId xmlns:p14="http://schemas.microsoft.com/office/powerpoint/2010/main" val="288812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L’examen</a:t>
            </a: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Master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9070A8-CDB0-B94C-AB02-B7D52C5C39D1}"/>
              </a:ext>
            </a:extLst>
          </p:cNvPr>
          <p:cNvSpPr txBox="1"/>
          <p:nvPr/>
        </p:nvSpPr>
        <p:spPr>
          <a:xfrm>
            <a:off x="483577" y="386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6D4093-2221-37DC-E10C-177F8C3BDFB3}"/>
              </a:ext>
            </a:extLst>
          </p:cNvPr>
          <p:cNvSpPr txBox="1"/>
          <p:nvPr/>
        </p:nvSpPr>
        <p:spPr>
          <a:xfrm>
            <a:off x="1367531" y="2099470"/>
            <a:ext cx="76595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sng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 de validation du module</a:t>
            </a:r>
            <a:endParaRPr lang="fr-FR" b="0" i="0" dirty="0">
              <a:solidFill>
                <a:srgbClr val="3434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Acceptation du </a:t>
            </a:r>
            <a:r>
              <a:rPr lang="fr-FR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travail écrit </a:t>
            </a: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master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Réussite de la </a:t>
            </a:r>
            <a:r>
              <a:rPr lang="fr-FR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soutenance</a:t>
            </a: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travail de master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dirty="0">
              <a:solidFill>
                <a:srgbClr val="34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b="0" i="0" dirty="0">
              <a:solidFill>
                <a:srgbClr val="3434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b="0" i="0" u="sng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 pour commencer le travail de master</a:t>
            </a:r>
            <a:endParaRPr lang="fr-FR" b="0" i="0" dirty="0">
              <a:solidFill>
                <a:srgbClr val="3434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étudiant·e·s</a:t>
            </a: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ayant été </a:t>
            </a:r>
            <a:r>
              <a:rPr lang="fr-FR" b="0" i="0" dirty="0" err="1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admis·e·s</a:t>
            </a: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 programme de master avec un complément d’études, doivent avoir </a:t>
            </a:r>
            <a:r>
              <a:rPr lang="fr-FR" b="1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validé entièrement </a:t>
            </a:r>
            <a:r>
              <a:rPr lang="fr-FR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leur programme d’études complémentaires.</a:t>
            </a:r>
          </a:p>
          <a:p>
            <a:pPr algn="l"/>
            <a:endParaRPr lang="fr-FR" b="0" i="0" dirty="0">
              <a:solidFill>
                <a:srgbClr val="34343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0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spécialisation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A8CF00-446C-6641-A823-2C8C6765B7FF}"/>
              </a:ext>
            </a:extLst>
          </p:cNvPr>
          <p:cNvSpPr txBox="1"/>
          <p:nvPr/>
        </p:nvSpPr>
        <p:spPr>
          <a:xfrm>
            <a:off x="-348343" y="2092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DF850D-2591-6F4E-B08D-C69753D1154E}"/>
              </a:ext>
            </a:extLst>
          </p:cNvPr>
          <p:cNvSpPr txBox="1"/>
          <p:nvPr/>
        </p:nvSpPr>
        <p:spPr>
          <a:xfrm>
            <a:off x="9572171" y="914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FA46D7-3BD1-748E-CA69-ED08CCE2C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591"/>
            <a:ext cx="9144000" cy="35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spécialisation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A8CF00-446C-6641-A823-2C8C6765B7FF}"/>
              </a:ext>
            </a:extLst>
          </p:cNvPr>
          <p:cNvSpPr txBox="1"/>
          <p:nvPr/>
        </p:nvSpPr>
        <p:spPr>
          <a:xfrm>
            <a:off x="-348343" y="2092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DF850D-2591-6F4E-B08D-C69753D1154E}"/>
              </a:ext>
            </a:extLst>
          </p:cNvPr>
          <p:cNvSpPr txBox="1"/>
          <p:nvPr/>
        </p:nvSpPr>
        <p:spPr>
          <a:xfrm>
            <a:off x="9572171" y="914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AEBF9E-4D20-D962-268C-D26C220F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9" y="1738298"/>
            <a:ext cx="8524875" cy="40710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8FAC48-9184-BDEF-03FC-E6BDBAF2E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28723"/>
            <a:ext cx="85248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800" y="102384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 externes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à </a:t>
            </a:r>
            <a:r>
              <a:rPr kumimoji="0" lang="de-CH" sz="28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l’UNIFR</a:t>
            </a:r>
            <a:endParaRPr kumimoji="0" lang="de-CH" sz="28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2100" y="1277559"/>
            <a:ext cx="8686800" cy="44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None/>
            </a:pPr>
            <a:r>
              <a:rPr 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Marche à </a:t>
            </a:r>
            <a:r>
              <a:rPr lang="de-D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None/>
            </a:pPr>
            <a:endParaRPr lang="de-DE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l‘offre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Universités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Suisse. </a:t>
            </a: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S‘assurer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ouvert pour des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étudiant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-e-s externes.</a:t>
            </a: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Soumettre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la/au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conseiller-ère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(UNIFR)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indiquant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idéalement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reconnu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Avant le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début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(4)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Compléter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demandées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l‘autre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inscription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etc.).</a:t>
            </a:r>
          </a:p>
          <a:p>
            <a:pPr marL="269875" indent="-269875" algn="ctr">
              <a:spcBef>
                <a:spcPts val="600"/>
              </a:spcBef>
              <a:buClr>
                <a:srgbClr val="FF9900"/>
              </a:buClr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Maximum: 12 ECTS (et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ECTS par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70567-4FCC-4745-9D9E-530AA5B66368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88213" y="1281751"/>
            <a:ext cx="6465639" cy="10783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FR" sz="2400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1.Clinical &amp; </a:t>
            </a:r>
            <a:r>
              <a:rPr lang="fr-FR" sz="2400" dirty="0" err="1">
                <a:solidFill>
                  <a:srgbClr val="800000"/>
                </a:solidFill>
                <a:latin typeface="+mj-lt"/>
                <a:cs typeface="Times New Roman" pitchFamily="18" charset="0"/>
              </a:rPr>
              <a:t>Health</a:t>
            </a:r>
            <a:r>
              <a:rPr lang="fr-FR" sz="2400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 Psychology</a:t>
            </a:r>
          </a:p>
          <a:p>
            <a:pPr lvl="1">
              <a:lnSpc>
                <a:spcPts val="2700"/>
              </a:lnSpc>
            </a:pPr>
            <a:r>
              <a:rPr lang="fr-CH" sz="2400" kern="0" dirty="0">
                <a:latin typeface="+mj-lt"/>
                <a:cs typeface="Times New Roman" pitchFamily="18" charset="0"/>
                <a:hlinkClick r:id="" action="ppaction://noaction"/>
              </a:rPr>
              <a:t>DE: </a:t>
            </a:r>
            <a:r>
              <a:rPr lang="de-CH" sz="2400" dirty="0">
                <a:latin typeface="+mj-lt"/>
                <a:cs typeface="Times New Roman" pitchFamily="18" charset="0"/>
                <a:hlinkClick r:id="rId3"/>
              </a:rPr>
              <a:t>peter.wilhelm@unifr.ch</a:t>
            </a:r>
            <a:endParaRPr lang="de-CH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ts val="2700"/>
              </a:lnSpc>
            </a:pPr>
            <a:r>
              <a:rPr lang="fr-CH" sz="2400" u="sng" kern="0" dirty="0">
                <a:solidFill>
                  <a:schemeClr val="accent1"/>
                </a:solidFill>
                <a:latin typeface="+mj-lt"/>
                <a:cs typeface="Times New Roman" pitchFamily="18" charset="0"/>
                <a:hlinkClick r:id="" action="ppaction://noaction"/>
              </a:rPr>
              <a:t>FR:</a:t>
            </a:r>
            <a:r>
              <a:rPr lang="fr-CH" sz="2400" u="sng" kern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400" u="sng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ameliejeannetteandre.dentz@unifr.ch</a:t>
            </a:r>
            <a:endParaRPr lang="fr-CH" sz="2400" u="sng" kern="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7267" y="2645273"/>
            <a:ext cx="6449595" cy="822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FR" sz="2400" dirty="0">
                <a:solidFill>
                  <a:srgbClr val="F09E46"/>
                </a:solidFill>
                <a:latin typeface="+mj-lt"/>
                <a:cs typeface="Times New Roman" pitchFamily="18" charset="0"/>
              </a:rPr>
              <a:t>2.Cognitive Neuroscience</a:t>
            </a:r>
          </a:p>
          <a:p>
            <a:pPr>
              <a:lnSpc>
                <a:spcPts val="2700"/>
              </a:lnSpc>
            </a:pPr>
            <a:r>
              <a:rPr lang="fr-CH" sz="2400" b="0" i="0" u="none" strike="noStrike" dirty="0">
                <a:solidFill>
                  <a:srgbClr val="0085C6"/>
                </a:solidFill>
                <a:effectLst/>
                <a:latin typeface="openSans-Regular-webfont"/>
                <a:hlinkClick r:id="rId4"/>
              </a:rPr>
              <a:t>anne-raphaelle.richoz@unifr.ch</a:t>
            </a:r>
            <a:endParaRPr lang="fr-FR" sz="2400" dirty="0">
              <a:solidFill>
                <a:srgbClr val="F09E4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4257" y="3892376"/>
            <a:ext cx="6449595" cy="1128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FR" sz="2400" dirty="0">
                <a:solidFill>
                  <a:srgbClr val="FC7E5D"/>
                </a:solidFill>
                <a:latin typeface="+mj-lt"/>
                <a:cs typeface="Times New Roman" pitchFamily="18" charset="0"/>
              </a:rPr>
              <a:t>3.Development &amp; </a:t>
            </a:r>
            <a:r>
              <a:rPr lang="fr-FR" sz="2400" dirty="0" err="1">
                <a:solidFill>
                  <a:srgbClr val="FC7E5D"/>
                </a:solidFill>
                <a:latin typeface="+mj-lt"/>
                <a:cs typeface="Times New Roman" pitchFamily="18" charset="0"/>
              </a:rPr>
              <a:t>School</a:t>
            </a:r>
            <a:r>
              <a:rPr lang="fr-FR" sz="2400" dirty="0">
                <a:solidFill>
                  <a:srgbClr val="FC7E5D"/>
                </a:solidFill>
                <a:latin typeface="+mj-lt"/>
                <a:cs typeface="Times New Roman" pitchFamily="18" charset="0"/>
              </a:rPr>
              <a:t> Psychology</a:t>
            </a:r>
            <a:endParaRPr lang="fr-FR" sz="2400" dirty="0">
              <a:latin typeface="+mj-lt"/>
              <a:cs typeface="Times New Roman" panose="02020603050405020304" pitchFamily="18" charset="0"/>
              <a:hlinkClick r:id="rId5"/>
            </a:endParaRPr>
          </a:p>
          <a:p>
            <a:pPr>
              <a:lnSpc>
                <a:spcPts val="2700"/>
              </a:lnSpc>
            </a:pPr>
            <a:r>
              <a:rPr lang="fr-FR" sz="2400" dirty="0">
                <a:latin typeface="+mj-lt"/>
                <a:cs typeface="Times New Roman" panose="02020603050405020304" pitchFamily="18" charset="0"/>
                <a:hlinkClick r:id="rId5"/>
              </a:rPr>
              <a:t>christophe.fitamen@unifr.ch</a:t>
            </a:r>
            <a:r>
              <a:rPr lang="fr-FR" sz="2400" dirty="0">
                <a:latin typeface="+mj-lt"/>
                <a:cs typeface="Times New Roman" panose="02020603050405020304" pitchFamily="18" charset="0"/>
              </a:rPr>
              <a:t> 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4257" y="5086345"/>
            <a:ext cx="6302192" cy="7651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FR" sz="2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4.Work &amp; </a:t>
            </a:r>
            <a:r>
              <a:rPr lang="fr-FR" sz="24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Organisational</a:t>
            </a:r>
            <a:r>
              <a:rPr lang="fr-FR" sz="2400">
                <a:solidFill>
                  <a:schemeClr val="tx2"/>
                </a:solidFill>
                <a:latin typeface="+mj-lt"/>
                <a:cs typeface="Times New Roman" pitchFamily="18" charset="0"/>
              </a:rPr>
              <a:t> Psychology</a:t>
            </a:r>
            <a:endParaRPr lang="fr-CH" sz="2400" i="0" u="sng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sz="2400" i="0" u="sng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caroline</a:t>
            </a:r>
            <a:r>
              <a:rPr lang="fr-CH" sz="2400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fr-CH" sz="2400" i="0" u="sng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gahrmann</a:t>
            </a:r>
            <a:r>
              <a:rPr lang="fr-CH" sz="2400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@unifr.ch</a:t>
            </a:r>
            <a:endParaRPr lang="fr-FR" sz="2400" u="sng" dirty="0">
              <a:latin typeface="Century Gothic"/>
              <a:cs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A1D8B-8342-8243-8CF9-1ABAE1979903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EAFD5A3-5EC8-CB43-9E9F-E14234B4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02384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 externes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à </a:t>
            </a:r>
            <a:r>
              <a:rPr kumimoji="0" lang="de-CH" sz="28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l’UNIFR</a:t>
            </a:r>
            <a:endParaRPr kumimoji="0" lang="de-CH" sz="28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B7732-085D-C48D-C697-EA92E3CA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7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>
              <a:ln>
                <a:noFill/>
              </a:ln>
              <a:solidFill>
                <a:srgbClr val="AA9D8F"/>
              </a:solidFill>
              <a:effectLst/>
              <a:latin typeface="openSans-Regular-web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AA9D8F"/>
                </a:solidFill>
                <a:effectLst/>
                <a:latin typeface="openSans-Regular-webfont"/>
              </a:rPr>
            </a:br>
            <a:endParaRPr kumimoji="0" lang="fr-FR" altLang="fr-FR" sz="900" b="0" i="0" u="none" strike="noStrike" cap="none" normalizeH="0" baseline="0">
              <a:ln>
                <a:noFill/>
              </a:ln>
              <a:solidFill>
                <a:srgbClr val="AA9D8F"/>
              </a:solidFill>
              <a:effectLst/>
              <a:latin typeface="openSans-Regular-web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AA9D8F"/>
                </a:solidFill>
                <a:effectLst/>
                <a:latin typeface="openSans-Regular-webfont"/>
                <a:hlinkClick r:id="rId6"/>
              </a:rPr>
              <a:t>Département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rgbClr val="AA9D8F"/>
              </a:solidFill>
              <a:effectLst/>
              <a:latin typeface="openSans-Regular-web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AA9D8F"/>
                </a:solidFill>
                <a:effectLst/>
                <a:latin typeface="openSans-Regular-webfont"/>
                <a:hlinkClick r:id="rId7"/>
              </a:rPr>
              <a:t>Personnel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rgbClr val="AA9D8F"/>
              </a:solidFill>
              <a:effectLst/>
              <a:latin typeface="openSans-Regular-web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AA9D8F"/>
                </a:solidFill>
                <a:effectLst/>
                <a:latin typeface="openSans-Regular-webfont"/>
                <a:hlinkClick r:id="rId8"/>
              </a:rPr>
              <a:t>Tout le Département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rgbClr val="AA9D8F"/>
              </a:solidFill>
              <a:effectLst/>
              <a:latin typeface="openSans-Bold-web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AA9D8F"/>
                </a:solidFill>
                <a:effectLst/>
                <a:latin typeface="openSans-Bold-webfont"/>
              </a:rPr>
              <a:t>Anne-Raphaëlle Caldara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B59013-41C5-6528-61DA-80F553513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383" y="2572492"/>
            <a:ext cx="1148722" cy="10783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16BB1C-764F-0F77-3EEF-A9BDA8A5A6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114" y="3746325"/>
            <a:ext cx="1019629" cy="12333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29A3E3B-938A-FC00-11BF-553B5A2A06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4178" y="5104169"/>
            <a:ext cx="1125368" cy="11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178" y="1016255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Durée</a:t>
            </a:r>
            <a:r>
              <a:rPr kumimoji="0" lang="de-CH" sz="32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 Master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6788" y="2481608"/>
            <a:ext cx="7872413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de-CH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de-CH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semestres</a:t>
            </a:r>
            <a:endParaRPr lang="de-CH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de-CH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CH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prendre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de </a:t>
            </a:r>
            <a:r>
              <a:rPr lang="de-CH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12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semestres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nouveau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règlement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d’études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Master de la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Faculté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Lettres et des Sciences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humaines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3BB00-5F07-D644-BFA3-26D7511B4DFE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365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Stage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5450" y="1204913"/>
            <a:ext cx="8424863" cy="37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269875">
              <a:spcBef>
                <a:spcPct val="6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Stages | Département de psychologie | Université de Fribourg (unifr.ch)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Responsable:</a:t>
            </a: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None/>
            </a:pP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fr-CH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Gemmiti</a:t>
            </a:r>
            <a:endParaRPr lang="fr-CH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None/>
            </a:pP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(marco.gemmiti@unifr.ch)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F99FC-D2C1-B74B-8745-5A5D791527D3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87336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Mention Bilingue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64EB0-8D30-BD48-90DA-3CF5E92E6992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819F03-7128-2FA8-9692-005E4D7F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31" y="2967335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269875" algn="ctr">
              <a:spcBef>
                <a:spcPts val="600"/>
              </a:spcBef>
              <a:buClr>
                <a:srgbClr val="FF9900"/>
              </a:buClr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ECTS français et 36 ECTS allemand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69AFA4-3C95-7F49-B056-7D66DC0840F5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5CCA5-4D77-3F4E-A431-9CE2C4EB4F26}"/>
              </a:ext>
            </a:extLst>
          </p:cNvPr>
          <p:cNvSpPr txBox="1">
            <a:spLocks/>
          </p:cNvSpPr>
          <p:nvPr/>
        </p:nvSpPr>
        <p:spPr>
          <a:xfrm>
            <a:off x="1588387" y="149146"/>
            <a:ext cx="7475520" cy="9906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Bef>
                <a:spcPts val="1200"/>
              </a:spcBef>
            </a:pPr>
            <a:endParaRPr lang="de-CH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ts val="1200"/>
              </a:spcBef>
            </a:pP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PSYCHOLOGIE CLINIQUE ET PSYCHOLOGIE DE LA SANTE</a:t>
            </a:r>
          </a:p>
          <a:p>
            <a:pPr algn="ctr" defTabSz="914400" fontAlgn="auto"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0E0F20-F38C-874D-AC6F-6DAF55990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3" y="2951827"/>
            <a:ext cx="80648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0100" lvl="1" indent="-342900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Concept du </a:t>
            </a:r>
            <a:r>
              <a:rPr lang="de-CH" sz="2000" b="1" u="sng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scientifique-practicien</a:t>
            </a:r>
            <a:r>
              <a:rPr lang="de-CH" sz="2000" b="1" u="sng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La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connaissance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scientifique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devient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appliquée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et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pratique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</a:p>
          <a:p>
            <a:pPr marL="1184275" lvl="2" indent="-269875">
              <a:spcBef>
                <a:spcPct val="35000"/>
              </a:spcBef>
              <a:buClr>
                <a:schemeClr val="tx2"/>
              </a:buClr>
              <a:buFont typeface="Wingdings" pitchFamily="-103" charset="2"/>
              <a:buChar char="§"/>
            </a:pP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Les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praticiens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agissent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comme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des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scientifiques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en se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référant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à la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connaissance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scientifique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</a:p>
          <a:p>
            <a:pPr marL="1184275" lvl="2" indent="-269875">
              <a:spcBef>
                <a:spcPct val="35000"/>
              </a:spcBef>
              <a:buClr>
                <a:schemeClr val="tx2"/>
              </a:buClr>
              <a:buFont typeface="Wingdings" pitchFamily="-103" charset="2"/>
              <a:buChar char="§"/>
            </a:pP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Ils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sont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ouverts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aux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expériences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et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ils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utilisent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des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hypothéses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qui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sont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testées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</a:p>
          <a:p>
            <a:pPr marL="1184275" lvl="2" indent="-269875">
              <a:spcBef>
                <a:spcPct val="35000"/>
              </a:spcBef>
              <a:buClr>
                <a:schemeClr val="tx2"/>
              </a:buClr>
              <a:buFont typeface="Wingdings" pitchFamily="-103" charset="2"/>
              <a:buChar char="§"/>
            </a:pP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La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pratique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est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fondée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sur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les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connaissances</a:t>
            </a:r>
            <a:r>
              <a:rPr lang="de-CH" sz="2000" b="1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de-CH" sz="2000" b="1" kern="0" dirty="0" err="1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scientifiques</a:t>
            </a:r>
            <a:r>
              <a:rPr lang="de-CH" sz="20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ounseling Research Flashcards | Quizlet">
            <a:extLst>
              <a:ext uri="{FF2B5EF4-FFF2-40B4-BE49-F238E27FC236}">
                <a16:creationId xmlns:a16="http://schemas.microsoft.com/office/drawing/2014/main" id="{DCA01C4B-BCD6-0C47-A158-461E47DF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33" y="1266293"/>
            <a:ext cx="2120343" cy="16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0F5859B-87B3-AF41-82DC-735CE3F4C66F}"/>
              </a:ext>
            </a:extLst>
          </p:cNvPr>
          <p:cNvSpPr txBox="1"/>
          <p:nvPr/>
        </p:nvSpPr>
        <p:spPr>
          <a:xfrm>
            <a:off x="1102287" y="5821125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93DF1171-630F-5143-8FA7-E4C5C249D09F}"/>
              </a:ext>
            </a:extLst>
          </p:cNvPr>
          <p:cNvSpPr txBox="1"/>
          <p:nvPr/>
        </p:nvSpPr>
        <p:spPr>
          <a:xfrm>
            <a:off x="6479891" y="2907058"/>
            <a:ext cx="2584016" cy="381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CH" sz="800" dirty="0"/>
              <a:t>Barlow, D. H., Durand, V. M., &amp; Gottschalk, M. (2016).</a:t>
            </a:r>
          </a:p>
          <a:p>
            <a:r>
              <a:rPr lang="fr-CH" sz="800" dirty="0"/>
              <a:t> Psychopathologie: une approche intégrative. </a:t>
            </a:r>
          </a:p>
          <a:p>
            <a:r>
              <a:rPr lang="fr-CH" sz="800" dirty="0"/>
              <a:t>Louvain-La-Neuve: De Boeck, p. 8</a:t>
            </a:r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FA0B5BF9-00AF-454B-A861-2529CEB30A34}"/>
              </a:ext>
            </a:extLst>
          </p:cNvPr>
          <p:cNvSpPr txBox="1"/>
          <p:nvPr/>
        </p:nvSpPr>
        <p:spPr>
          <a:xfrm>
            <a:off x="1790783" y="1884679"/>
            <a:ext cx="4781550" cy="469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Aperçu général</a:t>
            </a:r>
          </a:p>
        </p:txBody>
      </p:sp>
    </p:spTree>
    <p:extLst>
      <p:ext uri="{BB962C8B-B14F-4D97-AF65-F5344CB8AC3E}">
        <p14:creationId xmlns:p14="http://schemas.microsoft.com/office/powerpoint/2010/main" val="21325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0700" y="62196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Questions administratives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de-CH" sz="32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exemple</a:t>
            </a: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  <a:r>
              <a:rPr lang="de-CH" sz="32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salles</a:t>
            </a: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de-CH" sz="32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dates</a:t>
            </a: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endParaRPr kumimoji="0" lang="de-CH" sz="32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39800" y="2592388"/>
            <a:ext cx="7961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6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CH" sz="2400" dirty="0">
                <a:latin typeface="+mj-lt"/>
                <a:cs typeface="Times New Roman" pitchFamily="18" charset="0"/>
              </a:rPr>
              <a:t>FR : chantal.rodriguez@unifr.ch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2D3F1-C463-2549-863F-F19C4B0588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365219-2D66-E8B1-2854-EC81F0D1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89" y="3683405"/>
            <a:ext cx="1816193" cy="1886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542648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Conseil </a:t>
            </a:r>
            <a:r>
              <a:rPr kumimoji="0" lang="de-CH" sz="32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aux</a:t>
            </a:r>
            <a:r>
              <a:rPr kumimoji="0" lang="de-CH" sz="32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2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études</a:t>
            </a:r>
            <a:endParaRPr kumimoji="0" lang="de-CH" sz="32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5330" y="1686181"/>
            <a:ext cx="7961313" cy="43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Chavaillaz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(Department)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psy-master-counseling@unifr.ch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des questions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séjour de mobilité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validation)  30 ECTS  maximum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Ex-matriculation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pour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compléter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master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-blocs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reconnaissance international du Master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page dédiée à la mobilité en anglais sur notre site :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https://www.unifr.ch/psycho/en/studies/mobility</a:t>
            </a:r>
            <a:r>
              <a:rPr lang="fr-FR" dirty="0">
                <a:hlinkClick r:id="rId3"/>
              </a:rPr>
              <a:t>/</a:t>
            </a:r>
            <a:endParaRPr lang="de-CH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C0B4C-BFFE-4949-8A2A-5C0056A33A51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C06A2-21D5-9927-E18C-74A286487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002" y="1127423"/>
            <a:ext cx="2154641" cy="21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" y="459929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Conseil </a:t>
            </a:r>
            <a:r>
              <a:rPr kumimoji="0" lang="de-CH" sz="32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aux</a:t>
            </a:r>
            <a:r>
              <a:rPr kumimoji="0" lang="de-CH" sz="32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2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études</a:t>
            </a:r>
            <a:endParaRPr kumimoji="0" lang="de-CH" sz="32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3200" b="1" kern="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Pour</a:t>
            </a:r>
            <a:r>
              <a:rPr kumimoji="0" lang="de-CH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des </a:t>
            </a:r>
            <a:r>
              <a:rPr kumimoji="0" lang="de-CH" sz="32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conseils</a:t>
            </a:r>
            <a:r>
              <a:rPr kumimoji="0" lang="de-CH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2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spécifiques</a:t>
            </a:r>
            <a:r>
              <a:rPr kumimoji="0" lang="de-CH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2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selon</a:t>
            </a:r>
            <a:r>
              <a:rPr kumimoji="0" lang="de-CH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la </a:t>
            </a:r>
            <a:r>
              <a:rPr kumimoji="0" lang="de-CH" sz="32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spécialité</a:t>
            </a:r>
            <a:endParaRPr kumimoji="0" lang="de-CH" sz="3200" b="1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de-CH" sz="32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demande</a:t>
            </a: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CH" sz="32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d’équivalence</a:t>
            </a: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de-CH" sz="32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étude</a:t>
            </a:r>
            <a:r>
              <a:rPr lang="de-CH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dossier)</a:t>
            </a:r>
            <a:r>
              <a:rPr kumimoji="0" lang="de-CH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CH" sz="32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4043" y="3707101"/>
            <a:ext cx="7961313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de-CH" sz="2400" dirty="0">
                <a:latin typeface="+mj-lt"/>
                <a:cs typeface="Times New Roman" pitchFamily="18" charset="0"/>
              </a:rPr>
              <a:t>DE : </a:t>
            </a:r>
            <a:r>
              <a:rPr lang="de-CH" sz="2400" dirty="0">
                <a:latin typeface="+mj-lt"/>
                <a:cs typeface="Times New Roman" pitchFamily="18" charset="0"/>
                <a:hlinkClick r:id="rId2"/>
              </a:rPr>
              <a:t>peter.wilhelm@unifr.ch</a:t>
            </a:r>
            <a:r>
              <a:rPr lang="de-CH" sz="2400" dirty="0">
                <a:latin typeface="+mj-lt"/>
                <a:cs typeface="Times New Roman" pitchFamily="18" charset="0"/>
              </a:rPr>
              <a:t> </a:t>
            </a: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Char char="§"/>
            </a:pPr>
            <a:endParaRPr lang="de-CH" sz="2400" dirty="0">
              <a:latin typeface="+mj-lt"/>
              <a:cs typeface="Times New Roman" pitchFamily="18" charset="0"/>
            </a:endParaRP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Char char="§"/>
            </a:pPr>
            <a:endParaRPr lang="de-CH" sz="2400" dirty="0">
              <a:latin typeface="+mj-lt"/>
              <a:cs typeface="Times New Roman" pitchFamily="18" charset="0"/>
            </a:endParaRPr>
          </a:p>
          <a:p>
            <a:pPr marL="269875" indent="-269875">
              <a:spcBef>
                <a:spcPct val="600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de-CH" sz="2400" dirty="0">
                <a:latin typeface="+mj-lt"/>
                <a:cs typeface="Times New Roman" pitchFamily="18" charset="0"/>
              </a:rPr>
              <a:t>FR :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>
                <a:latin typeface="+mj-lt"/>
                <a:cs typeface="Times New Roman" pitchFamily="18" charset="0"/>
                <a:hlinkClick r:id="rId3"/>
              </a:rPr>
              <a:t>ameliejeannetteandre.dentz@unifr.ch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31B5E-C497-114B-A97C-43C805A4A2CE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390CC9-C6A6-FBD6-5EE8-89E8C3E21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398" y="3190070"/>
            <a:ext cx="1600588" cy="16005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BE51C-F445-ED27-2B7D-2831191D2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540" y="4629503"/>
            <a:ext cx="1823889" cy="15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88386" y="149146"/>
            <a:ext cx="7555613" cy="156269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Bef>
                <a:spcPts val="1200"/>
              </a:spcBef>
            </a:pPr>
            <a:endParaRPr lang="de-CH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ts val="1200"/>
              </a:spcBef>
            </a:pP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PSYCHOLOGIE CLINIQUE ET </a:t>
            </a:r>
            <a:b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PSYCHOLOGIE DE LA SANTE</a:t>
            </a:r>
          </a:p>
          <a:p>
            <a:pPr algn="ctr" defTabSz="914400">
              <a:spcBef>
                <a:spcPts val="1200"/>
              </a:spcBef>
            </a:pPr>
            <a:r>
              <a:rPr lang="de-CH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L’equipe</a:t>
            </a:r>
            <a:endParaRPr lang="de-CH" sz="2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auto"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EBFF-4216-44DD-BA9B-6F789E68E484}"/>
              </a:ext>
            </a:extLst>
          </p:cNvPr>
          <p:cNvSpPr txBox="1"/>
          <p:nvPr/>
        </p:nvSpPr>
        <p:spPr>
          <a:xfrm>
            <a:off x="1102287" y="5821125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56ED6E-0EAB-4F91-B239-4C8065A2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44" y="1876137"/>
            <a:ext cx="5907388" cy="44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88387" y="149146"/>
            <a:ext cx="7475520" cy="9906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Bef>
                <a:spcPts val="1200"/>
              </a:spcBef>
            </a:pPr>
            <a:endParaRPr lang="de-CH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ts val="1200"/>
              </a:spcBef>
            </a:pP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PSYCHOLOGIE CLINIQUE ET </a:t>
            </a:r>
            <a:b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PSYCHOLOGIE DE LA SANTE</a:t>
            </a:r>
          </a:p>
          <a:p>
            <a:pPr algn="ctr" defTabSz="914400" fontAlgn="auto"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EBFF-4216-44DD-BA9B-6F789E68E484}"/>
              </a:ext>
            </a:extLst>
          </p:cNvPr>
          <p:cNvSpPr txBox="1"/>
          <p:nvPr/>
        </p:nvSpPr>
        <p:spPr>
          <a:xfrm>
            <a:off x="1102287" y="5821125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E18A0C-2A79-47E2-8A9E-000624B07D56}"/>
              </a:ext>
            </a:extLst>
          </p:cNvPr>
          <p:cNvSpPr txBox="1"/>
          <p:nvPr/>
        </p:nvSpPr>
        <p:spPr>
          <a:xfrm>
            <a:off x="560261" y="5359012"/>
            <a:ext cx="8422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L’équipe est dirigée par </a:t>
            </a:r>
            <a:r>
              <a:rPr lang="sv-SE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Prof. Dr Chantal Martin Sölch </a:t>
            </a:r>
            <a:r>
              <a:rPr lang="sv-SE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lien avec le</a:t>
            </a:r>
          </a:p>
          <a:p>
            <a:pPr algn="ctr"/>
            <a:r>
              <a:rPr lang="sv-SE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I-REACH LAB.</a:t>
            </a:r>
          </a:p>
          <a:p>
            <a:pPr algn="ctr"/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v-SE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photo">
            <a:extLst>
              <a:ext uri="{FF2B5EF4-FFF2-40B4-BE49-F238E27FC236}">
                <a16:creationId xmlns:a16="http://schemas.microsoft.com/office/drawing/2014/main" id="{D0D9B8A9-CEC6-47D9-8CB0-BB56A893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93" y="2785992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6F5AB1-4C10-44D6-8349-2242B992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66" y="1387011"/>
            <a:ext cx="2941942" cy="1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354AD85-F62B-A73E-6A47-34CE12B934C8}"/>
              </a:ext>
            </a:extLst>
          </p:cNvPr>
          <p:cNvSpPr txBox="1"/>
          <p:nvPr/>
        </p:nvSpPr>
        <p:spPr>
          <a:xfrm>
            <a:off x="838200" y="2699101"/>
            <a:ext cx="7926701" cy="31677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Comprendre, traiter et prévenir les troubles psychologiques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 approches </a:t>
            </a:r>
            <a:r>
              <a:rPr lang="fr-CH" sz="2400" dirty="0" err="1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psycho-corporelles</a:t>
            </a:r>
            <a:endParaRPr lang="fr-CH" sz="2400" dirty="0">
              <a:highlight>
                <a:srgbClr val="F2F2F2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L’influence de la culture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 approches impliquant la digitalisation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 interventions cliniques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8386" y="149145"/>
            <a:ext cx="7555613" cy="219128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Bef>
                <a:spcPts val="1200"/>
              </a:spcBef>
            </a:pPr>
            <a:endParaRPr lang="de-CH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ts val="1200"/>
              </a:spcBef>
            </a:pP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PSYCHOLOGIE CLINIQUE ET </a:t>
            </a:r>
            <a:b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PSYCHOLOGIE DE LA SANTE</a:t>
            </a:r>
          </a:p>
          <a:p>
            <a:pPr algn="ctr" defTabSz="914400">
              <a:spcBef>
                <a:spcPts val="1200"/>
              </a:spcBef>
            </a:pPr>
            <a:endParaRPr lang="de-CH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auto"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Bodoni 72 Book" charset="0"/>
                <a:cs typeface="Times New Roman" panose="02020603050405020304" pitchFamily="18" charset="0"/>
              </a:rPr>
              <a:t>Les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Bodoni 72 Book" charset="0"/>
                <a:cs typeface="Times New Roman" panose="02020603050405020304" pitchFamily="18" charset="0"/>
              </a:rPr>
              <a:t>thématiques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Bodoni 72 Book" charset="0"/>
                <a:cs typeface="Times New Roman" panose="02020603050405020304" pitchFamily="18" charset="0"/>
              </a:rPr>
              <a:t> de recherche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EBFF-4216-44DD-BA9B-6F789E68E484}"/>
              </a:ext>
            </a:extLst>
          </p:cNvPr>
          <p:cNvSpPr txBox="1"/>
          <p:nvPr/>
        </p:nvSpPr>
        <p:spPr>
          <a:xfrm>
            <a:off x="1102287" y="5821125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3B7726-7120-47DC-5967-07F4420E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44" y="5242183"/>
            <a:ext cx="6878612" cy="11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7344" y="381000"/>
            <a:ext cx="8469312" cy="5253038"/>
          </a:xfrm>
        </p:spPr>
        <p:txBody>
          <a:bodyPr/>
          <a:lstStyle/>
          <a:p>
            <a:pPr algn="ctr">
              <a:spcAft>
                <a:spcPts val="200"/>
              </a:spcAft>
              <a:buSzPct val="90000"/>
              <a:buNone/>
              <a:tabLst>
                <a:tab pos="361950" algn="l"/>
              </a:tabLst>
            </a:pPr>
            <a:endParaRPr lang="fr-FR" sz="3200" cap="none" dirty="0">
              <a:latin typeface="+mn-lt"/>
              <a:cs typeface="Times New Roman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CH" sz="2800" b="0" kern="0" cap="none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CH" sz="3200" kern="0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pour </a:t>
            </a:r>
            <a:r>
              <a:rPr lang="de-CH" sz="3200" kern="0" cap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de-CH" sz="3200" kern="0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3200" kern="0" cap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de-CH" sz="3200" kern="0" cap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Flyer_Klinische_final.jpg"/>
          <p:cNvPicPr>
            <a:picLocks noChangeAspect="1"/>
          </p:cNvPicPr>
          <p:nvPr/>
        </p:nvPicPr>
        <p:blipFill>
          <a:blip r:embed="rId2"/>
          <a:srcRect l="34444" t="5233" r="4167" b="64137"/>
          <a:stretch>
            <a:fillRect/>
          </a:stretch>
        </p:blipFill>
        <p:spPr>
          <a:xfrm>
            <a:off x="482600" y="2941637"/>
            <a:ext cx="8285956" cy="292445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857202-5470-E148-BB30-ACCC07216C78}"/>
              </a:ext>
            </a:extLst>
          </p:cNvPr>
          <p:cNvSpPr txBox="1"/>
          <p:nvPr/>
        </p:nvSpPr>
        <p:spPr>
          <a:xfrm>
            <a:off x="383822" y="66717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08870D-C37D-294B-9118-90037CFFF3B5}"/>
              </a:ext>
            </a:extLst>
          </p:cNvPr>
          <p:cNvSpPr txBox="1"/>
          <p:nvPr/>
        </p:nvSpPr>
        <p:spPr>
          <a:xfrm>
            <a:off x="959556" y="662657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24B6A5-6082-434D-B207-E9800D9BA8A6}"/>
              </a:ext>
            </a:extLst>
          </p:cNvPr>
          <p:cNvSpPr txBox="1"/>
          <p:nvPr/>
        </p:nvSpPr>
        <p:spPr>
          <a:xfrm>
            <a:off x="835378" y="671688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72B91B-4012-CF48-A576-3EAF72EEF6E0}"/>
              </a:ext>
            </a:extLst>
          </p:cNvPr>
          <p:cNvSpPr txBox="1"/>
          <p:nvPr/>
        </p:nvSpPr>
        <p:spPr>
          <a:xfrm>
            <a:off x="440267" y="64346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324CD5-E2DC-6148-BC96-E09B3347DB70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69AFA4-3C95-7F49-B056-7D66DC0840F5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9AE68E6-BCED-D043-AB62-70FC9FE5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6675"/>
            <a:ext cx="9231086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lvl="0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Le programme permet l’</a:t>
            </a:r>
            <a:r>
              <a:rPr lang="fr-FR" sz="16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acquisition de compétences</a:t>
            </a:r>
            <a:r>
              <a:rPr lang="fr-CH" sz="16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clés dans les domaines de la </a:t>
            </a:r>
            <a:r>
              <a:rPr lang="fr-CH" sz="1600" b="1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psychologie clinique </a:t>
            </a:r>
            <a:r>
              <a:rPr lang="fr-CH" sz="16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et de la </a:t>
            </a:r>
            <a:r>
              <a:rPr lang="fr-CH" sz="1600" b="1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santé.</a:t>
            </a:r>
            <a:r>
              <a:rPr lang="fr-CH" sz="16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br>
              <a:rPr lang="fr-CH" sz="1600" kern="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</a:br>
            <a:endParaRPr lang="fr-CH" sz="1600" kern="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programme permet l’acquisition de compétences scientifiques pour la </a:t>
            </a:r>
            <a:r>
              <a:rPr lang="fr-CH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recherche.</a:t>
            </a:r>
            <a:b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cours forment à la </a:t>
            </a:r>
            <a:r>
              <a:rPr lang="fr-CH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démarche diagnostique </a:t>
            </a:r>
            <a:r>
              <a:rPr lang="fr-CH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utilisée en psychologie clinique.</a:t>
            </a:r>
          </a:p>
          <a:p>
            <a:pPr marL="269875" lvl="0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endParaRPr lang="fr-CH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acquisition de compétences pratiques d’</a:t>
            </a:r>
            <a:r>
              <a:rPr lang="fr-CH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conduites d’</a:t>
            </a:r>
            <a:r>
              <a:rPr lang="fr-CH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entretien 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</a:t>
            </a:r>
            <a:r>
              <a:rPr lang="fr-CH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27075" lvl="1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interventions centrées sur la personne</a:t>
            </a:r>
          </a:p>
          <a:p>
            <a:pPr marL="727075" lvl="1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approches psychocorporelles  </a:t>
            </a:r>
          </a:p>
          <a:p>
            <a:pPr marL="727075" lvl="1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L’initiation aux techniques cognitives et comportementales </a:t>
            </a:r>
          </a:p>
          <a:p>
            <a:pPr marL="727075" lvl="1" indent="-269875">
              <a:spcBef>
                <a:spcPct val="35000"/>
              </a:spcBef>
              <a:buClr>
                <a:srgbClr val="850C1B"/>
              </a:buClr>
              <a:buFont typeface="Wingdings" pitchFamily="-103" charset="2"/>
              <a:buChar char="§"/>
            </a:pP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L’ouverture vers d’autres approches psychothérapeutiques comme l’approche systémique et psychodynamique.</a:t>
            </a:r>
            <a:br>
              <a:rPr lang="fr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H" sz="1400" i="1" dirty="0">
              <a:solidFill>
                <a:srgbClr val="0A66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9A8A8A-BEA3-7445-AE65-68F00FE37A3D}"/>
              </a:ext>
            </a:extLst>
          </p:cNvPr>
          <p:cNvSpPr txBox="1">
            <a:spLocks/>
          </p:cNvSpPr>
          <p:nvPr/>
        </p:nvSpPr>
        <p:spPr>
          <a:xfrm>
            <a:off x="1588387" y="149146"/>
            <a:ext cx="7475520" cy="9906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Bef>
                <a:spcPts val="1200"/>
              </a:spcBef>
            </a:pPr>
            <a:endParaRPr lang="de-CH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ts val="1200"/>
              </a:spcBef>
            </a:pPr>
            <a:r>
              <a:rPr lang="de-CH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PSYCHOLOGIE CLINIQUE ET PSYCHOLOGIE DE LA SANTE</a:t>
            </a:r>
          </a:p>
          <a:p>
            <a:pPr algn="ctr" defTabSz="914400" fontAlgn="auto"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174E2E64-4AD7-EF46-BB64-E9805BEE3EDA}"/>
              </a:ext>
            </a:extLst>
          </p:cNvPr>
          <p:cNvSpPr txBox="1"/>
          <p:nvPr/>
        </p:nvSpPr>
        <p:spPr>
          <a:xfrm>
            <a:off x="2223014" y="1286775"/>
            <a:ext cx="4781550" cy="469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Aperçu général</a:t>
            </a:r>
          </a:p>
        </p:txBody>
      </p:sp>
    </p:spTree>
    <p:extLst>
      <p:ext uri="{BB962C8B-B14F-4D97-AF65-F5344CB8AC3E}">
        <p14:creationId xmlns:p14="http://schemas.microsoft.com/office/powerpoint/2010/main" val="14049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619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Plan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d’étude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Grafik 5" descr="UNF_Logo_gross.emf">
            <a:extLst>
              <a:ext uri="{FF2B5EF4-FFF2-40B4-BE49-F238E27FC236}">
                <a16:creationId xmlns:a16="http://schemas.microsoft.com/office/drawing/2014/main" id="{2BC26727-A1DF-48E1-84D3-35C7BDCCA8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69AFA4-3C95-7F49-B056-7D66DC0840F5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C647DE-3E22-0849-B337-F9C0C80B7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67" y="1565276"/>
            <a:ext cx="7646901" cy="443346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BD2FE85-D410-D341-A652-21B249E4D3F8}"/>
              </a:ext>
            </a:extLst>
          </p:cNvPr>
          <p:cNvSpPr/>
          <p:nvPr/>
        </p:nvSpPr>
        <p:spPr>
          <a:xfrm>
            <a:off x="1202023" y="1162718"/>
            <a:ext cx="1872208" cy="4869160"/>
          </a:xfrm>
          <a:prstGeom prst="roundRect">
            <a:avLst/>
          </a:prstGeom>
          <a:noFill/>
          <a:ln w="38100">
            <a:solidFill>
              <a:srgbClr val="921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85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5889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Plan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d’étude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1937" y="1934416"/>
            <a:ext cx="8650051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3025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d‘inscriptions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limités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3025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25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de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d‘étude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</a:p>
          <a:p>
            <a:pPr marL="125">
              <a:spcBef>
                <a:spcPts val="600"/>
              </a:spcBef>
              <a:buClr>
                <a:schemeClr val="tx2"/>
              </a:buClr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allemand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">
              <a:spcBef>
                <a:spcPts val="600"/>
              </a:spcBef>
              <a:buClr>
                <a:schemeClr val="tx2"/>
              </a:buClr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endParaRPr lang="fr-CH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5" descr="UNF_Logo_gross.emf">
            <a:extLst>
              <a:ext uri="{FF2B5EF4-FFF2-40B4-BE49-F238E27FC236}">
                <a16:creationId xmlns:a16="http://schemas.microsoft.com/office/drawing/2014/main" id="{0DF17430-970D-4A4B-9536-F741A0C367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50DC52-DDBC-8E4F-9858-81B41F216E0A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2600" y="322462"/>
            <a:ext cx="8229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4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Structure</a:t>
            </a:r>
            <a:r>
              <a:rPr kumimoji="0" lang="de-CH" sz="34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des</a:t>
            </a:r>
            <a:r>
              <a:rPr kumimoji="0" lang="de-CH" sz="34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4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endParaRPr kumimoji="0" lang="de-CH" sz="34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9568" y="2150080"/>
            <a:ext cx="8424863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269875">
              <a:spcBef>
                <a:spcPts val="600"/>
              </a:spcBef>
              <a:buClr>
                <a:srgbClr val="FF9900"/>
              </a:buClr>
            </a:pPr>
            <a:endParaRPr lang="de-DE" sz="800" dirty="0">
              <a:latin typeface="Century Gothic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n'est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faire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valoir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d‘un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pouvez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réaliser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de 15 ECTS par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apparaissent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attestations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diplôme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d‘étude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H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6B24D-3984-A844-BFF7-BA646B54ADF1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principaux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9070A8-CDB0-B94C-AB02-B7D52C5C39D1}"/>
              </a:ext>
            </a:extLst>
          </p:cNvPr>
          <p:cNvSpPr txBox="1"/>
          <p:nvPr/>
        </p:nvSpPr>
        <p:spPr>
          <a:xfrm>
            <a:off x="483577" y="386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6D0750-703A-822E-7520-FCA9B3FD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740"/>
            <a:ext cx="9144000" cy="36530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principaux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9070A8-CDB0-B94C-AB02-B7D52C5C39D1}"/>
              </a:ext>
            </a:extLst>
          </p:cNvPr>
          <p:cNvSpPr txBox="1"/>
          <p:nvPr/>
        </p:nvSpPr>
        <p:spPr>
          <a:xfrm>
            <a:off x="483577" y="386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E0CF9A-C7A9-4CB2-5BC2-01C080BE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8715"/>
            <a:ext cx="9144000" cy="3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6016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modules</a:t>
            </a:r>
            <a:r>
              <a:rPr kumimoji="0" lang="de-CH" sz="36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de-CH" sz="36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principaux</a:t>
            </a:r>
            <a:endParaRPr kumimoji="0" lang="de-CH" sz="36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03E8F-ADFD-5A47-8AEC-8B7F4C468294}"/>
              </a:ext>
            </a:extLst>
          </p:cNvPr>
          <p:cNvSpPr/>
          <p:nvPr/>
        </p:nvSpPr>
        <p:spPr>
          <a:xfrm>
            <a:off x="135467" y="6626578"/>
            <a:ext cx="891822" cy="23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9070A8-CDB0-B94C-AB02-B7D52C5C39D1}"/>
              </a:ext>
            </a:extLst>
          </p:cNvPr>
          <p:cNvSpPr txBox="1"/>
          <p:nvPr/>
        </p:nvSpPr>
        <p:spPr>
          <a:xfrm>
            <a:off x="483577" y="386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80CF81-FD03-447D-5001-06E7702E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822"/>
            <a:ext cx="9144000" cy="3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27553"/>
      </p:ext>
    </p:extLst>
  </p:cSld>
  <p:clrMapOvr>
    <a:masterClrMapping/>
  </p:clrMapOvr>
</p:sld>
</file>

<file path=ppt/theme/theme1.xml><?xml version="1.0" encoding="utf-8"?>
<a:theme xmlns:a="http://schemas.openxmlformats.org/drawingml/2006/main" name="Présentation Ber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Affichage à l'écran (4:3)</PresentationFormat>
  <Paragraphs>185</Paragraphs>
  <Slides>26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arial</vt:lpstr>
      <vt:lpstr>Bodoni 72 Book</vt:lpstr>
      <vt:lpstr>Calibri</vt:lpstr>
      <vt:lpstr>Century Gothic</vt:lpstr>
      <vt:lpstr>openSans-Bold-webfont</vt:lpstr>
      <vt:lpstr>openSans-Regular-webfont</vt:lpstr>
      <vt:lpstr>Times New Roman</vt:lpstr>
      <vt:lpstr>Wingdings</vt:lpstr>
      <vt:lpstr>Présentation Bern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Reward under stress: psychobiological mechanisms of resilience to stress</dc:title>
  <dc:creator>Claudie Gaillard</dc:creator>
  <cp:lastModifiedBy>Amélie Dentz</cp:lastModifiedBy>
  <cp:revision>488</cp:revision>
  <cp:lastPrinted>2016-09-19T15:11:16Z</cp:lastPrinted>
  <dcterms:created xsi:type="dcterms:W3CDTF">2015-09-14T13:38:27Z</dcterms:created>
  <dcterms:modified xsi:type="dcterms:W3CDTF">2024-03-05T05:52:05Z</dcterms:modified>
</cp:coreProperties>
</file>