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sldIdLst>
    <p:sldId id="256" r:id="rId2"/>
    <p:sldId id="478" r:id="rId3"/>
    <p:sldId id="588" r:id="rId4"/>
    <p:sldId id="317" r:id="rId5"/>
    <p:sldId id="257" r:id="rId6"/>
    <p:sldId id="309" r:id="rId7"/>
    <p:sldId id="479" r:id="rId8"/>
    <p:sldId id="483" r:id="rId9"/>
    <p:sldId id="318" r:id="rId10"/>
    <p:sldId id="265" r:id="rId11"/>
    <p:sldId id="360" r:id="rId12"/>
    <p:sldId id="363" r:id="rId13"/>
    <p:sldId id="362" r:id="rId14"/>
    <p:sldId id="480" r:id="rId15"/>
    <p:sldId id="329" r:id="rId16"/>
    <p:sldId id="590" r:id="rId17"/>
    <p:sldId id="591" r:id="rId18"/>
    <p:sldId id="296" r:id="rId19"/>
    <p:sldId id="322" r:id="rId20"/>
    <p:sldId id="333" r:id="rId21"/>
    <p:sldId id="375" r:id="rId22"/>
    <p:sldId id="373" r:id="rId23"/>
    <p:sldId id="374" r:id="rId24"/>
    <p:sldId id="323" r:id="rId25"/>
    <p:sldId id="324" r:id="rId26"/>
    <p:sldId id="325" r:id="rId27"/>
    <p:sldId id="327" r:id="rId28"/>
    <p:sldId id="330" r:id="rId29"/>
    <p:sldId id="456" r:id="rId30"/>
    <p:sldId id="386" r:id="rId31"/>
    <p:sldId id="335" r:id="rId32"/>
    <p:sldId id="336" r:id="rId33"/>
    <p:sldId id="371" r:id="rId34"/>
    <p:sldId id="457" r:id="rId35"/>
    <p:sldId id="338" r:id="rId36"/>
    <p:sldId id="337" r:id="rId37"/>
    <p:sldId id="270" r:id="rId38"/>
    <p:sldId id="271" r:id="rId39"/>
    <p:sldId id="458" r:id="rId40"/>
    <p:sldId id="328" r:id="rId41"/>
    <p:sldId id="341" r:id="rId42"/>
    <p:sldId id="314" r:id="rId43"/>
    <p:sldId id="487" r:id="rId44"/>
    <p:sldId id="282" r:id="rId45"/>
    <p:sldId id="281" r:id="rId46"/>
    <p:sldId id="477" r:id="rId47"/>
    <p:sldId id="345" r:id="rId48"/>
    <p:sldId id="276" r:id="rId49"/>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976" autoAdjust="0"/>
    <p:restoredTop sz="93733" autoAdjust="0"/>
  </p:normalViewPr>
  <p:slideViewPr>
    <p:cSldViewPr snapToGrid="0" snapToObjects="1">
      <p:cViewPr varScale="1">
        <p:scale>
          <a:sx n="77" d="100"/>
          <a:sy n="77" d="100"/>
        </p:scale>
        <p:origin x="1834" y="67"/>
      </p:cViewPr>
      <p:guideLst>
        <p:guide orient="horz" pos="2160"/>
        <p:guide pos="2880"/>
      </p:guideLst>
    </p:cSldViewPr>
  </p:slideViewPr>
  <p:outlineViewPr>
    <p:cViewPr>
      <p:scale>
        <a:sx n="33" d="100"/>
        <a:sy n="33" d="100"/>
      </p:scale>
      <p:origin x="0" y="-36168"/>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413C977-25A9-D642-BD14-F74BBD8A3AC6}" type="datetimeFigureOut">
              <a:rPr lang="fr-FR" smtClean="0"/>
              <a:t>01/05/2023</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500B33-95A0-D044-9C1E-1781ED18D3DD}" type="slidenum">
              <a:rPr lang="fr-FR" smtClean="0"/>
              <a:t>‹N°›</a:t>
            </a:fld>
            <a:endParaRPr lang="fr-FR"/>
          </a:p>
        </p:txBody>
      </p:sp>
    </p:spTree>
    <p:extLst>
      <p:ext uri="{BB962C8B-B14F-4D97-AF65-F5344CB8AC3E}">
        <p14:creationId xmlns:p14="http://schemas.microsoft.com/office/powerpoint/2010/main" val="323431548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9500B33-95A0-D044-9C1E-1781ED18D3DD}" type="slidenum">
              <a:rPr lang="fr-FR" smtClean="0"/>
              <a:t>5</a:t>
            </a:fld>
            <a:endParaRPr lang="fr-FR"/>
          </a:p>
        </p:txBody>
      </p:sp>
    </p:spTree>
    <p:extLst>
      <p:ext uri="{BB962C8B-B14F-4D97-AF65-F5344CB8AC3E}">
        <p14:creationId xmlns:p14="http://schemas.microsoft.com/office/powerpoint/2010/main" val="2337264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C014D57-DC80-D94D-9666-D1AC408F5BC6}" type="slidenum">
              <a:rPr lang="fr-FR" smtClean="0"/>
              <a:t>33</a:t>
            </a:fld>
            <a:endParaRPr lang="fr-FR"/>
          </a:p>
        </p:txBody>
      </p:sp>
    </p:spTree>
    <p:extLst>
      <p:ext uri="{BB962C8B-B14F-4D97-AF65-F5344CB8AC3E}">
        <p14:creationId xmlns:p14="http://schemas.microsoft.com/office/powerpoint/2010/main" val="1085913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A9500B33-95A0-D044-9C1E-1781ED18D3DD}" type="slidenum">
              <a:rPr lang="fr-FR" smtClean="0"/>
              <a:t>47</a:t>
            </a:fld>
            <a:endParaRPr lang="fr-FR"/>
          </a:p>
        </p:txBody>
      </p:sp>
    </p:spTree>
    <p:extLst>
      <p:ext uri="{BB962C8B-B14F-4D97-AF65-F5344CB8AC3E}">
        <p14:creationId xmlns:p14="http://schemas.microsoft.com/office/powerpoint/2010/main" val="2999961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04E753EC-53D4-8C45-9029-182744B2587C}" type="datetimeFigureOut">
              <a:rPr lang="fr-FR" smtClean="0"/>
              <a:t>01/05/2023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469F92D-6E54-6A4F-AC25-11BCF6E7C257}" type="slidenum">
              <a:rPr lang="fr-FR" smtClean="0"/>
              <a:t>‹N°›</a:t>
            </a:fld>
            <a:endParaRPr lang="fr-FR"/>
          </a:p>
        </p:txBody>
      </p:sp>
    </p:spTree>
    <p:extLst>
      <p:ext uri="{BB962C8B-B14F-4D97-AF65-F5344CB8AC3E}">
        <p14:creationId xmlns:p14="http://schemas.microsoft.com/office/powerpoint/2010/main" val="3415651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04E753EC-53D4-8C45-9029-182744B2587C}" type="datetimeFigureOut">
              <a:rPr lang="fr-FR" smtClean="0"/>
              <a:t>01/05/2023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469F92D-6E54-6A4F-AC25-11BCF6E7C257}" type="slidenum">
              <a:rPr lang="fr-FR" smtClean="0"/>
              <a:t>‹N°›</a:t>
            </a:fld>
            <a:endParaRPr lang="fr-FR"/>
          </a:p>
        </p:txBody>
      </p:sp>
    </p:spTree>
    <p:extLst>
      <p:ext uri="{BB962C8B-B14F-4D97-AF65-F5344CB8AC3E}">
        <p14:creationId xmlns:p14="http://schemas.microsoft.com/office/powerpoint/2010/main" val="425080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04E753EC-53D4-8C45-9029-182744B2587C}" type="datetimeFigureOut">
              <a:rPr lang="fr-FR" smtClean="0"/>
              <a:t>01/05/2023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469F92D-6E54-6A4F-AC25-11BCF6E7C257}" type="slidenum">
              <a:rPr lang="fr-FR" smtClean="0"/>
              <a:t>‹N°›</a:t>
            </a:fld>
            <a:endParaRPr lang="fr-FR"/>
          </a:p>
        </p:txBody>
      </p:sp>
    </p:spTree>
    <p:extLst>
      <p:ext uri="{BB962C8B-B14F-4D97-AF65-F5344CB8AC3E}">
        <p14:creationId xmlns:p14="http://schemas.microsoft.com/office/powerpoint/2010/main" val="4275617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04E753EC-53D4-8C45-9029-182744B2587C}" type="datetimeFigureOut">
              <a:rPr lang="fr-FR" smtClean="0"/>
              <a:t>01/05/2023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469F92D-6E54-6A4F-AC25-11BCF6E7C257}" type="slidenum">
              <a:rPr lang="fr-FR" smtClean="0"/>
              <a:t>‹N°›</a:t>
            </a:fld>
            <a:endParaRPr lang="fr-FR"/>
          </a:p>
        </p:txBody>
      </p:sp>
    </p:spTree>
    <p:extLst>
      <p:ext uri="{BB962C8B-B14F-4D97-AF65-F5344CB8AC3E}">
        <p14:creationId xmlns:p14="http://schemas.microsoft.com/office/powerpoint/2010/main" val="2180327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04E753EC-53D4-8C45-9029-182744B2587C}" type="datetimeFigureOut">
              <a:rPr lang="fr-FR" smtClean="0"/>
              <a:t>01/05/2023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469F92D-6E54-6A4F-AC25-11BCF6E7C257}" type="slidenum">
              <a:rPr lang="fr-FR" smtClean="0"/>
              <a:t>‹N°›</a:t>
            </a:fld>
            <a:endParaRPr lang="fr-FR"/>
          </a:p>
        </p:txBody>
      </p:sp>
    </p:spTree>
    <p:extLst>
      <p:ext uri="{BB962C8B-B14F-4D97-AF65-F5344CB8AC3E}">
        <p14:creationId xmlns:p14="http://schemas.microsoft.com/office/powerpoint/2010/main" val="2385812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04E753EC-53D4-8C45-9029-182744B2587C}" type="datetimeFigureOut">
              <a:rPr lang="fr-FR" smtClean="0"/>
              <a:t>01/05/2023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469F92D-6E54-6A4F-AC25-11BCF6E7C257}" type="slidenum">
              <a:rPr lang="fr-FR" smtClean="0"/>
              <a:t>‹N°›</a:t>
            </a:fld>
            <a:endParaRPr lang="fr-FR"/>
          </a:p>
        </p:txBody>
      </p:sp>
    </p:spTree>
    <p:extLst>
      <p:ext uri="{BB962C8B-B14F-4D97-AF65-F5344CB8AC3E}">
        <p14:creationId xmlns:p14="http://schemas.microsoft.com/office/powerpoint/2010/main" val="955779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04E753EC-53D4-8C45-9029-182744B2587C}" type="datetimeFigureOut">
              <a:rPr lang="fr-FR" smtClean="0"/>
              <a:t>01/05/2023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E469F92D-6E54-6A4F-AC25-11BCF6E7C257}" type="slidenum">
              <a:rPr lang="fr-FR" smtClean="0"/>
              <a:t>‹N°›</a:t>
            </a:fld>
            <a:endParaRPr lang="fr-FR"/>
          </a:p>
        </p:txBody>
      </p:sp>
    </p:spTree>
    <p:extLst>
      <p:ext uri="{BB962C8B-B14F-4D97-AF65-F5344CB8AC3E}">
        <p14:creationId xmlns:p14="http://schemas.microsoft.com/office/powerpoint/2010/main" val="942589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04E753EC-53D4-8C45-9029-182744B2587C}" type="datetimeFigureOut">
              <a:rPr lang="fr-FR" smtClean="0"/>
              <a:t>01/05/2023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E469F92D-6E54-6A4F-AC25-11BCF6E7C257}" type="slidenum">
              <a:rPr lang="fr-FR" smtClean="0"/>
              <a:t>‹N°›</a:t>
            </a:fld>
            <a:endParaRPr lang="fr-FR"/>
          </a:p>
        </p:txBody>
      </p:sp>
    </p:spTree>
    <p:extLst>
      <p:ext uri="{BB962C8B-B14F-4D97-AF65-F5344CB8AC3E}">
        <p14:creationId xmlns:p14="http://schemas.microsoft.com/office/powerpoint/2010/main" val="626725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4E753EC-53D4-8C45-9029-182744B2587C}" type="datetimeFigureOut">
              <a:rPr lang="fr-FR" smtClean="0"/>
              <a:t>01/05/2023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E469F92D-6E54-6A4F-AC25-11BCF6E7C257}" type="slidenum">
              <a:rPr lang="fr-FR" smtClean="0"/>
              <a:t>‹N°›</a:t>
            </a:fld>
            <a:endParaRPr lang="fr-FR"/>
          </a:p>
        </p:txBody>
      </p:sp>
    </p:spTree>
    <p:extLst>
      <p:ext uri="{BB962C8B-B14F-4D97-AF65-F5344CB8AC3E}">
        <p14:creationId xmlns:p14="http://schemas.microsoft.com/office/powerpoint/2010/main" val="1039219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04E753EC-53D4-8C45-9029-182744B2587C}" type="datetimeFigureOut">
              <a:rPr lang="fr-FR" smtClean="0"/>
              <a:t>01/05/2023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469F92D-6E54-6A4F-AC25-11BCF6E7C257}" type="slidenum">
              <a:rPr lang="fr-FR" smtClean="0"/>
              <a:t>‹N°›</a:t>
            </a:fld>
            <a:endParaRPr lang="fr-FR"/>
          </a:p>
        </p:txBody>
      </p:sp>
    </p:spTree>
    <p:extLst>
      <p:ext uri="{BB962C8B-B14F-4D97-AF65-F5344CB8AC3E}">
        <p14:creationId xmlns:p14="http://schemas.microsoft.com/office/powerpoint/2010/main" val="358593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04E753EC-53D4-8C45-9029-182744B2587C}" type="datetimeFigureOut">
              <a:rPr lang="fr-FR" smtClean="0"/>
              <a:t>01/05/2023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469F92D-6E54-6A4F-AC25-11BCF6E7C257}" type="slidenum">
              <a:rPr lang="fr-FR" smtClean="0"/>
              <a:t>‹N°›</a:t>
            </a:fld>
            <a:endParaRPr lang="fr-FR"/>
          </a:p>
        </p:txBody>
      </p:sp>
    </p:spTree>
    <p:extLst>
      <p:ext uri="{BB962C8B-B14F-4D97-AF65-F5344CB8AC3E}">
        <p14:creationId xmlns:p14="http://schemas.microsoft.com/office/powerpoint/2010/main" val="2596753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E753EC-53D4-8C45-9029-182744B2587C}" type="datetimeFigureOut">
              <a:rPr lang="fr-FR" smtClean="0"/>
              <a:t>01/05/2023</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69F92D-6E54-6A4F-AC25-11BCF6E7C257}" type="slidenum">
              <a:rPr lang="fr-FR" smtClean="0"/>
              <a:t>‹N°›</a:t>
            </a:fld>
            <a:endParaRPr lang="fr-FR"/>
          </a:p>
        </p:txBody>
      </p:sp>
    </p:spTree>
    <p:extLst>
      <p:ext uri="{BB962C8B-B14F-4D97-AF65-F5344CB8AC3E}">
        <p14:creationId xmlns:p14="http://schemas.microsoft.com/office/powerpoint/2010/main" val="32506145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4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54000"/>
            <a:ext cx="7772400" cy="6248399"/>
          </a:xfrm>
        </p:spPr>
        <p:txBody>
          <a:bodyPr>
            <a:normAutofit/>
          </a:bodyPr>
          <a:lstStyle/>
          <a:p>
            <a:pPr algn="l"/>
            <a:r>
              <a:rPr lang="fr-FR" sz="2000" dirty="0">
                <a:solidFill>
                  <a:schemeClr val="bg1"/>
                </a:solidFill>
                <a:latin typeface="Courier" pitchFamily="2" charset="0"/>
                <a:cs typeface="Courier"/>
              </a:rPr>
              <a:t>Manger les images</a:t>
            </a:r>
            <a:br>
              <a:rPr lang="fr-FR" sz="2000" dirty="0">
                <a:solidFill>
                  <a:schemeClr val="bg1"/>
                </a:solidFill>
                <a:latin typeface="Courier" pitchFamily="2" charset="0"/>
                <a:cs typeface="Courier"/>
              </a:rPr>
            </a:br>
            <a:r>
              <a:rPr lang="fr-FR" sz="1600" dirty="0">
                <a:solidFill>
                  <a:schemeClr val="bg1"/>
                </a:solidFill>
                <a:latin typeface="Courier" pitchFamily="2" charset="0"/>
                <a:cs typeface="Courier"/>
              </a:rPr>
              <a:t>Une enquête </a:t>
            </a:r>
            <a:r>
              <a:rPr lang="fr-FR" sz="1600" dirty="0" err="1">
                <a:solidFill>
                  <a:schemeClr val="bg1"/>
                </a:solidFill>
                <a:latin typeface="Courier" pitchFamily="2" charset="0"/>
                <a:cs typeface="Courier"/>
              </a:rPr>
              <a:t>anthropologico</a:t>
            </a:r>
            <a:r>
              <a:rPr lang="fr-FR" sz="1600" dirty="0">
                <a:solidFill>
                  <a:schemeClr val="bg1"/>
                </a:solidFill>
                <a:latin typeface="Courier" pitchFamily="2" charset="0"/>
                <a:cs typeface="Courier"/>
              </a:rPr>
              <a:t>-historique</a:t>
            </a:r>
            <a:br>
              <a:rPr lang="fr-FR" sz="1400" dirty="0">
                <a:solidFill>
                  <a:schemeClr val="bg1"/>
                </a:solidFill>
                <a:latin typeface="Courier" pitchFamily="2" charset="0"/>
                <a:cs typeface="Courier"/>
              </a:rPr>
            </a:br>
            <a:br>
              <a:rPr lang="fr-FR" sz="1400" dirty="0">
                <a:solidFill>
                  <a:schemeClr val="bg1"/>
                </a:solidFill>
                <a:latin typeface="Courier" pitchFamily="2" charset="0"/>
                <a:cs typeface="Courier"/>
              </a:rPr>
            </a:br>
            <a:br>
              <a:rPr lang="fr-FR" sz="1400" dirty="0">
                <a:solidFill>
                  <a:schemeClr val="bg1"/>
                </a:solidFill>
                <a:latin typeface="Courier" pitchFamily="2" charset="0"/>
                <a:cs typeface="Courier"/>
              </a:rPr>
            </a:br>
            <a:br>
              <a:rPr lang="fr-FR" sz="1400" dirty="0">
                <a:solidFill>
                  <a:schemeClr val="bg1"/>
                </a:solidFill>
                <a:latin typeface="Courier" pitchFamily="2" charset="0"/>
                <a:cs typeface="Courier"/>
              </a:rPr>
            </a:br>
            <a:br>
              <a:rPr lang="fr-FR" sz="1400" dirty="0">
                <a:solidFill>
                  <a:schemeClr val="bg1"/>
                </a:solidFill>
                <a:latin typeface="Courier" pitchFamily="2" charset="0"/>
                <a:cs typeface="Courier"/>
              </a:rPr>
            </a:br>
            <a:br>
              <a:rPr lang="fr-FR" sz="1400" dirty="0">
                <a:solidFill>
                  <a:schemeClr val="bg1"/>
                </a:solidFill>
                <a:latin typeface="Courier" pitchFamily="2" charset="0"/>
                <a:cs typeface="Courier"/>
              </a:rPr>
            </a:br>
            <a:br>
              <a:rPr lang="fr-FR" sz="1400" dirty="0">
                <a:solidFill>
                  <a:schemeClr val="bg1"/>
                </a:solidFill>
                <a:latin typeface="Courier" pitchFamily="2" charset="0"/>
                <a:cs typeface="Courier"/>
              </a:rPr>
            </a:br>
            <a:br>
              <a:rPr lang="fr-FR" sz="1400" dirty="0">
                <a:solidFill>
                  <a:schemeClr val="bg1"/>
                </a:solidFill>
                <a:latin typeface="Courier" pitchFamily="2" charset="0"/>
                <a:cs typeface="Courier"/>
              </a:rPr>
            </a:br>
            <a:br>
              <a:rPr lang="fr-FR" sz="1400" dirty="0">
                <a:solidFill>
                  <a:schemeClr val="bg1"/>
                </a:solidFill>
                <a:latin typeface="Courier" pitchFamily="2" charset="0"/>
                <a:cs typeface="Courier"/>
              </a:rPr>
            </a:br>
            <a:br>
              <a:rPr lang="fr-FR" sz="1400" dirty="0">
                <a:solidFill>
                  <a:schemeClr val="bg1"/>
                </a:solidFill>
                <a:latin typeface="Courier" pitchFamily="2" charset="0"/>
                <a:cs typeface="Courier"/>
              </a:rPr>
            </a:br>
            <a:br>
              <a:rPr lang="fr-FR" sz="1400" dirty="0">
                <a:solidFill>
                  <a:schemeClr val="bg1"/>
                </a:solidFill>
                <a:latin typeface="Courier" pitchFamily="2" charset="0"/>
                <a:cs typeface="Courier"/>
              </a:rPr>
            </a:br>
            <a:br>
              <a:rPr lang="fr-FR" sz="1400" dirty="0">
                <a:solidFill>
                  <a:schemeClr val="bg1"/>
                </a:solidFill>
                <a:latin typeface="Courier" pitchFamily="2" charset="0"/>
                <a:cs typeface="Courier"/>
              </a:rPr>
            </a:br>
            <a:br>
              <a:rPr lang="fr-FR" sz="1400" dirty="0">
                <a:solidFill>
                  <a:schemeClr val="bg1"/>
                </a:solidFill>
                <a:latin typeface="Courier" pitchFamily="2" charset="0"/>
                <a:cs typeface="Courier"/>
              </a:rPr>
            </a:br>
            <a:endParaRPr lang="fr-FR" sz="1400" dirty="0">
              <a:solidFill>
                <a:schemeClr val="bg1"/>
              </a:solidFill>
              <a:latin typeface="Courier" pitchFamily="2" charset="0"/>
              <a:cs typeface="Courier"/>
            </a:endParaRPr>
          </a:p>
        </p:txBody>
      </p:sp>
      <p:sp>
        <p:nvSpPr>
          <p:cNvPr id="3" name="Sous-titre 2"/>
          <p:cNvSpPr>
            <a:spLocks noGrp="1"/>
          </p:cNvSpPr>
          <p:nvPr>
            <p:ph type="subTitle" idx="1"/>
          </p:nvPr>
        </p:nvSpPr>
        <p:spPr/>
        <p:txBody>
          <a:bodyPr/>
          <a:lstStyle/>
          <a:p>
            <a:endParaRPr lang="fr-FR" dirty="0"/>
          </a:p>
        </p:txBody>
      </p:sp>
    </p:spTree>
    <p:extLst>
      <p:ext uri="{BB962C8B-B14F-4D97-AF65-F5344CB8AC3E}">
        <p14:creationId xmlns:p14="http://schemas.microsoft.com/office/powerpoint/2010/main" val="30644876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0934" y="2005543"/>
            <a:ext cx="3234266" cy="1143000"/>
          </a:xfrm>
        </p:spPr>
        <p:txBody>
          <a:bodyPr>
            <a:normAutofit fontScale="90000"/>
          </a:bodyPr>
          <a:lstStyle/>
          <a:p>
            <a:r>
              <a:rPr lang="fr-FR" sz="1400" i="1" dirty="0">
                <a:solidFill>
                  <a:srgbClr val="FFFFFF"/>
                </a:solidFill>
                <a:latin typeface="Courier" pitchFamily="2" charset="0"/>
                <a:cs typeface="Calibri"/>
              </a:rPr>
              <a:t>Jeton de pèlerinage du Sanctuaire de saint Siméon Stylite,</a:t>
            </a:r>
            <a:r>
              <a:rPr lang="fr-FR" sz="1400" dirty="0">
                <a:solidFill>
                  <a:srgbClr val="FFFFFF"/>
                </a:solidFill>
                <a:latin typeface="Courier" pitchFamily="2" charset="0"/>
                <a:cs typeface="Calibri"/>
              </a:rPr>
              <a:t> </a:t>
            </a:r>
            <a:r>
              <a:rPr lang="fr-FR" sz="1400" dirty="0" err="1">
                <a:solidFill>
                  <a:srgbClr val="FFFFFF"/>
                </a:solidFill>
                <a:latin typeface="Courier" pitchFamily="2" charset="0"/>
                <a:cs typeface="Calibri"/>
              </a:rPr>
              <a:t>Qal’at</a:t>
            </a:r>
            <a:r>
              <a:rPr lang="fr-FR" sz="1400" dirty="0">
                <a:solidFill>
                  <a:srgbClr val="FFFFFF"/>
                </a:solidFill>
                <a:latin typeface="Courier" pitchFamily="2" charset="0"/>
                <a:cs typeface="Calibri"/>
              </a:rPr>
              <a:t> </a:t>
            </a:r>
            <a:r>
              <a:rPr lang="fr-FR" sz="1400" dirty="0" err="1">
                <a:solidFill>
                  <a:srgbClr val="FFFFFF"/>
                </a:solidFill>
                <a:latin typeface="Courier" pitchFamily="2" charset="0"/>
                <a:cs typeface="Calibri"/>
              </a:rPr>
              <a:t>Sim’an</a:t>
            </a:r>
            <a:r>
              <a:rPr lang="fr-FR" sz="1400" dirty="0">
                <a:solidFill>
                  <a:srgbClr val="FFFFFF"/>
                </a:solidFill>
                <a:latin typeface="Courier" pitchFamily="2" charset="0"/>
                <a:cs typeface="Calibri"/>
              </a:rPr>
              <a:t>, Syrie, VIe siècle, Baltimore, Walters Art Museum</a:t>
            </a:r>
            <a:endParaRPr lang="fr-FR" sz="1400" dirty="0">
              <a:latin typeface="Courier" pitchFamily="2" charset="0"/>
              <a:cs typeface="Calibri"/>
            </a:endParaRPr>
          </a:p>
        </p:txBody>
      </p:sp>
      <p:pic>
        <p:nvPicPr>
          <p:cNvPr id="4" name="Espace réservé du contenu 3" descr="Syrian_-_Pilgrim_Token_from_the_Shrine_of_St_Symeon_-_Walters_481939_-_Three_Quarter.jpg"/>
          <p:cNvPicPr>
            <a:picLocks noGrp="1" noChangeAspect="1"/>
          </p:cNvPicPr>
          <p:nvPr>
            <p:ph idx="1"/>
          </p:nvPr>
        </p:nvPicPr>
        <p:blipFill>
          <a:blip r:embed="rId2" cstate="print">
            <a:extLst>
              <a:ext uri="{28A0092B-C50C-407E-A947-70E740481C1C}">
                <a14:useLocalDpi xmlns:a14="http://schemas.microsoft.com/office/drawing/2010/main"/>
              </a:ext>
            </a:extLst>
          </a:blip>
          <a:srcRect l="-46948" r="-46948"/>
          <a:stretch>
            <a:fillRect/>
          </a:stretch>
        </p:blipFill>
        <p:spPr>
          <a:xfrm>
            <a:off x="1320800" y="782638"/>
            <a:ext cx="10075333" cy="5541045"/>
          </a:xfrm>
        </p:spPr>
      </p:pic>
    </p:spTree>
    <p:extLst>
      <p:ext uri="{BB962C8B-B14F-4D97-AF65-F5344CB8AC3E}">
        <p14:creationId xmlns:p14="http://schemas.microsoft.com/office/powerpoint/2010/main" val="42216391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5750" y="2032001"/>
            <a:ext cx="2085975" cy="3454400"/>
          </a:xfrm>
        </p:spPr>
        <p:txBody>
          <a:bodyPr>
            <a:normAutofit/>
          </a:bodyPr>
          <a:lstStyle/>
          <a:p>
            <a:r>
              <a:rPr lang="fr-FR" sz="1400" dirty="0">
                <a:solidFill>
                  <a:schemeClr val="bg1"/>
                </a:solidFill>
                <a:latin typeface="Courier" pitchFamily="2" charset="0"/>
              </a:rPr>
              <a:t>Statuette à l’effigie de Notre Dame de Foy, XVIIe siècle (d’après un modèle d’Utrecht du second quart du XVe siècle), terre polychrome et autres matières organiques, </a:t>
            </a:r>
            <a:r>
              <a:rPr lang="fr-FR" sz="1400" dirty="0" err="1">
                <a:solidFill>
                  <a:schemeClr val="bg1"/>
                </a:solidFill>
                <a:latin typeface="Courier" pitchFamily="2" charset="0"/>
              </a:rPr>
              <a:t>ht</a:t>
            </a:r>
            <a:r>
              <a:rPr lang="fr-FR" sz="1400" dirty="0">
                <a:solidFill>
                  <a:schemeClr val="bg1"/>
                </a:solidFill>
                <a:latin typeface="Courier" pitchFamily="2" charset="0"/>
              </a:rPr>
              <a:t>. 17.9 cm, Amsterdam, </a:t>
            </a:r>
            <a:r>
              <a:rPr lang="fr-FR" sz="1400" dirty="0" err="1">
                <a:solidFill>
                  <a:schemeClr val="bg1"/>
                </a:solidFill>
                <a:latin typeface="Courier" pitchFamily="2" charset="0"/>
              </a:rPr>
              <a:t>Rijksmuseum</a:t>
            </a:r>
            <a:endParaRPr lang="fr-FR" sz="1400" dirty="0">
              <a:solidFill>
                <a:schemeClr val="bg1"/>
              </a:solidFill>
              <a:latin typeface="Courier" pitchFamily="2" charset="0"/>
              <a:cs typeface="Calibri"/>
            </a:endParaRPr>
          </a:p>
        </p:txBody>
      </p:sp>
      <p:pic>
        <p:nvPicPr>
          <p:cNvPr id="7" name="Espace réservé du contenu 6">
            <a:extLst>
              <a:ext uri="{FF2B5EF4-FFF2-40B4-BE49-F238E27FC236}">
                <a16:creationId xmlns:a16="http://schemas.microsoft.com/office/drawing/2014/main" id="{57A3299A-C74D-E845-B076-9CBF8EE42507}"/>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3929063" y="185737"/>
            <a:ext cx="4126192" cy="6483733"/>
          </a:xfrm>
        </p:spPr>
      </p:pic>
    </p:spTree>
    <p:extLst>
      <p:ext uri="{BB962C8B-B14F-4D97-AF65-F5344CB8AC3E}">
        <p14:creationId xmlns:p14="http://schemas.microsoft.com/office/powerpoint/2010/main" val="35547092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00140" y="288302"/>
            <a:ext cx="7711656" cy="1166562"/>
          </a:xfrm>
        </p:spPr>
        <p:txBody>
          <a:bodyPr>
            <a:normAutofit/>
          </a:bodyPr>
          <a:lstStyle/>
          <a:p>
            <a:r>
              <a:rPr lang="fr-FR" sz="1400" i="1" dirty="0" err="1">
                <a:solidFill>
                  <a:schemeClr val="bg1"/>
                </a:solidFill>
                <a:latin typeface="Courier" pitchFamily="2" charset="0"/>
                <a:cs typeface="Calibri"/>
              </a:rPr>
              <a:t>Schabmadonna</a:t>
            </a:r>
            <a:r>
              <a:rPr lang="fr-FR" sz="1400" i="1" dirty="0">
                <a:solidFill>
                  <a:schemeClr val="bg1"/>
                </a:solidFill>
                <a:latin typeface="Courier" pitchFamily="2" charset="0"/>
                <a:cs typeface="Calibri"/>
              </a:rPr>
              <a:t> (ou madone à gratter) à l’effigie de la Vierge à l’Enfant</a:t>
            </a:r>
            <a:r>
              <a:rPr lang="fr-FR" sz="1400" dirty="0">
                <a:solidFill>
                  <a:schemeClr val="bg1"/>
                </a:solidFill>
                <a:latin typeface="Courier" pitchFamily="2" charset="0"/>
                <a:cs typeface="Calibri"/>
              </a:rPr>
              <a:t>, XXe siècle, collection particulière</a:t>
            </a:r>
          </a:p>
        </p:txBody>
      </p:sp>
      <p:pic>
        <p:nvPicPr>
          <p:cNvPr id="5" name="Image 4" descr="Religion-zum-Anfassen-1-800x450.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76072" y="1968435"/>
            <a:ext cx="7635724" cy="4295095"/>
          </a:xfrm>
          <a:prstGeom prst="rect">
            <a:avLst/>
          </a:prstGeom>
        </p:spPr>
      </p:pic>
    </p:spTree>
    <p:extLst>
      <p:ext uri="{BB962C8B-B14F-4D97-AF65-F5344CB8AC3E}">
        <p14:creationId xmlns:p14="http://schemas.microsoft.com/office/powerpoint/2010/main" val="29504852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3471333" cy="1143000"/>
          </a:xfrm>
        </p:spPr>
        <p:txBody>
          <a:bodyPr>
            <a:normAutofit/>
          </a:bodyPr>
          <a:lstStyle/>
          <a:p>
            <a:r>
              <a:rPr lang="fr-FR" sz="1400" i="1" dirty="0" err="1">
                <a:solidFill>
                  <a:srgbClr val="FFFFFF"/>
                </a:solidFill>
                <a:latin typeface="Courier" pitchFamily="2" charset="0"/>
                <a:cs typeface="Calibri"/>
              </a:rPr>
              <a:t>Schluckbildchen</a:t>
            </a:r>
            <a:r>
              <a:rPr lang="fr-FR" sz="1400" dirty="0">
                <a:solidFill>
                  <a:srgbClr val="FFFFFF"/>
                </a:solidFill>
                <a:latin typeface="Courier" pitchFamily="2" charset="0"/>
                <a:cs typeface="Calibri"/>
              </a:rPr>
              <a:t>, c. 1780, gravure sur bois</a:t>
            </a:r>
            <a:r>
              <a:rPr lang="fr-FR" sz="1400" i="1" dirty="0">
                <a:solidFill>
                  <a:srgbClr val="FFFFFF"/>
                </a:solidFill>
                <a:latin typeface="Courier" pitchFamily="2" charset="0"/>
                <a:cs typeface="Calibri"/>
              </a:rPr>
              <a:t>, </a:t>
            </a:r>
            <a:r>
              <a:rPr lang="fr-FR" sz="1400" dirty="0">
                <a:solidFill>
                  <a:srgbClr val="FFFFFF"/>
                </a:solidFill>
                <a:latin typeface="Courier" pitchFamily="2" charset="0"/>
                <a:cs typeface="Calibri"/>
              </a:rPr>
              <a:t>Munich, </a:t>
            </a:r>
            <a:r>
              <a:rPr lang="fr-FR" sz="1400" dirty="0" err="1">
                <a:solidFill>
                  <a:srgbClr val="FFFFFF"/>
                </a:solidFill>
                <a:latin typeface="Courier" pitchFamily="2" charset="0"/>
                <a:cs typeface="Calibri"/>
              </a:rPr>
              <a:t>Bayerisches</a:t>
            </a:r>
            <a:r>
              <a:rPr lang="fr-FR" sz="1400" dirty="0">
                <a:solidFill>
                  <a:srgbClr val="FFFFFF"/>
                </a:solidFill>
                <a:latin typeface="Courier" pitchFamily="2" charset="0"/>
                <a:cs typeface="Calibri"/>
              </a:rPr>
              <a:t> </a:t>
            </a:r>
            <a:r>
              <a:rPr lang="fr-FR" sz="1400" dirty="0" err="1">
                <a:solidFill>
                  <a:srgbClr val="FFFFFF"/>
                </a:solidFill>
                <a:latin typeface="Courier" pitchFamily="2" charset="0"/>
                <a:cs typeface="Calibri"/>
              </a:rPr>
              <a:t>Nationalmuseum</a:t>
            </a:r>
            <a:endParaRPr lang="fr-FR" sz="1400" i="1" dirty="0">
              <a:solidFill>
                <a:srgbClr val="FFFFFF"/>
              </a:solidFill>
              <a:latin typeface="Courier" pitchFamily="2" charset="0"/>
              <a:cs typeface="Calibri"/>
            </a:endParaRPr>
          </a:p>
        </p:txBody>
      </p:sp>
      <p:pic>
        <p:nvPicPr>
          <p:cNvPr id="7" name="Espace réservé du contenu 6">
            <a:extLst>
              <a:ext uri="{FF2B5EF4-FFF2-40B4-BE49-F238E27FC236}">
                <a16:creationId xmlns:a16="http://schemas.microsoft.com/office/drawing/2014/main" id="{165D1AB9-15B3-9C4A-A6FA-FC8819E4A24D}"/>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4800600" y="157163"/>
            <a:ext cx="3883098" cy="6558122"/>
          </a:xfrm>
        </p:spPr>
      </p:pic>
    </p:spTree>
    <p:extLst>
      <p:ext uri="{BB962C8B-B14F-4D97-AF65-F5344CB8AC3E}">
        <p14:creationId xmlns:p14="http://schemas.microsoft.com/office/powerpoint/2010/main" val="41451299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BB2C49-EFDA-3045-A8A0-264DF0854403}"/>
              </a:ext>
            </a:extLst>
          </p:cNvPr>
          <p:cNvSpPr>
            <a:spLocks noGrp="1"/>
          </p:cNvSpPr>
          <p:nvPr>
            <p:ph type="title"/>
          </p:nvPr>
        </p:nvSpPr>
        <p:spPr>
          <a:xfrm>
            <a:off x="457199" y="515243"/>
            <a:ext cx="3797037" cy="1143000"/>
          </a:xfrm>
        </p:spPr>
        <p:txBody>
          <a:bodyPr>
            <a:normAutofit/>
          </a:bodyPr>
          <a:lstStyle/>
          <a:p>
            <a:r>
              <a:rPr lang="fr-FR" sz="1400" dirty="0">
                <a:solidFill>
                  <a:schemeClr val="bg1"/>
                </a:solidFill>
              </a:rPr>
              <a:t>Anonyme, </a:t>
            </a:r>
            <a:r>
              <a:rPr lang="fr-FR" sz="1400" i="1" dirty="0">
                <a:solidFill>
                  <a:schemeClr val="bg1"/>
                </a:solidFill>
              </a:rPr>
              <a:t>Vierge à l’Enfant </a:t>
            </a:r>
            <a:r>
              <a:rPr lang="fr-FR" sz="1400" i="1" dirty="0" err="1">
                <a:solidFill>
                  <a:schemeClr val="bg1"/>
                </a:solidFill>
              </a:rPr>
              <a:t>encadrée</a:t>
            </a:r>
            <a:r>
              <a:rPr lang="fr-FR" sz="1400" i="1" dirty="0">
                <a:solidFill>
                  <a:schemeClr val="bg1"/>
                </a:solidFill>
              </a:rPr>
              <a:t> par saint </a:t>
            </a:r>
            <a:r>
              <a:rPr lang="fr-FR" sz="1400" i="1" dirty="0" err="1">
                <a:solidFill>
                  <a:schemeClr val="bg1"/>
                </a:solidFill>
              </a:rPr>
              <a:t>Étienne</a:t>
            </a:r>
            <a:r>
              <a:rPr lang="fr-FR" sz="1400" i="1" dirty="0">
                <a:solidFill>
                  <a:schemeClr val="bg1"/>
                </a:solidFill>
              </a:rPr>
              <a:t> et saint Laurent</a:t>
            </a:r>
            <a:r>
              <a:rPr lang="fr-FR" sz="1400" dirty="0">
                <a:solidFill>
                  <a:schemeClr val="bg1"/>
                </a:solidFill>
              </a:rPr>
              <a:t>, XIV</a:t>
            </a:r>
            <a:r>
              <a:rPr lang="fr-FR" sz="1400" baseline="30000" dirty="0">
                <a:solidFill>
                  <a:schemeClr val="bg1"/>
                </a:solidFill>
              </a:rPr>
              <a:t>e</a:t>
            </a:r>
            <a:r>
              <a:rPr lang="fr-FR" sz="1400" dirty="0">
                <a:solidFill>
                  <a:schemeClr val="bg1"/>
                </a:solidFill>
              </a:rPr>
              <a:t> </a:t>
            </a:r>
            <a:r>
              <a:rPr lang="fr-FR" sz="1400" dirty="0" err="1">
                <a:solidFill>
                  <a:schemeClr val="bg1"/>
                </a:solidFill>
              </a:rPr>
              <a:t>siècle</a:t>
            </a:r>
            <a:r>
              <a:rPr lang="fr-FR" sz="1400" dirty="0">
                <a:solidFill>
                  <a:schemeClr val="bg1"/>
                </a:solidFill>
              </a:rPr>
              <a:t>, fresque, Prato, </a:t>
            </a:r>
            <a:r>
              <a:rPr lang="fr-FR" sz="1400" dirty="0" err="1">
                <a:solidFill>
                  <a:schemeClr val="bg1"/>
                </a:solidFill>
              </a:rPr>
              <a:t>Basilica</a:t>
            </a:r>
            <a:r>
              <a:rPr lang="fr-FR" sz="1400" dirty="0">
                <a:solidFill>
                  <a:schemeClr val="bg1"/>
                </a:solidFill>
              </a:rPr>
              <a:t> di Santa Maria delle </a:t>
            </a:r>
            <a:r>
              <a:rPr lang="fr-FR" sz="1400" dirty="0" err="1">
                <a:solidFill>
                  <a:schemeClr val="bg1"/>
                </a:solidFill>
              </a:rPr>
              <a:t>Carcere</a:t>
            </a:r>
            <a:r>
              <a:rPr lang="fr-FR" sz="1400" dirty="0">
                <a:solidFill>
                  <a:schemeClr val="bg1"/>
                </a:solidFill>
              </a:rPr>
              <a:t> </a:t>
            </a:r>
          </a:p>
        </p:txBody>
      </p:sp>
      <p:pic>
        <p:nvPicPr>
          <p:cNvPr id="9" name="Espace réservé du contenu 8">
            <a:extLst>
              <a:ext uri="{FF2B5EF4-FFF2-40B4-BE49-F238E27FC236}">
                <a16:creationId xmlns:a16="http://schemas.microsoft.com/office/drawing/2014/main" id="{9BA6592A-46E2-504E-9A5A-DA0C6D34F585}"/>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457199" y="2200276"/>
            <a:ext cx="3797037" cy="4525963"/>
          </a:xfrm>
        </p:spPr>
      </p:pic>
      <p:pic>
        <p:nvPicPr>
          <p:cNvPr id="11" name="Image 10">
            <a:extLst>
              <a:ext uri="{FF2B5EF4-FFF2-40B4-BE49-F238E27FC236}">
                <a16:creationId xmlns:a16="http://schemas.microsoft.com/office/drawing/2014/main" id="{4B2DCD15-95DD-BE4A-ADE0-27F2A294A26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03215" y="2200276"/>
            <a:ext cx="3400947" cy="4529137"/>
          </a:xfrm>
          <a:prstGeom prst="rect">
            <a:avLst/>
          </a:prstGeom>
        </p:spPr>
      </p:pic>
      <p:sp>
        <p:nvSpPr>
          <p:cNvPr id="12" name="ZoneTexte 11">
            <a:extLst>
              <a:ext uri="{FF2B5EF4-FFF2-40B4-BE49-F238E27FC236}">
                <a16:creationId xmlns:a16="http://schemas.microsoft.com/office/drawing/2014/main" id="{DB11244D-B6FB-5C4B-BC27-9E64C9182EBD}"/>
              </a:ext>
            </a:extLst>
          </p:cNvPr>
          <p:cNvSpPr txBox="1"/>
          <p:nvPr/>
        </p:nvSpPr>
        <p:spPr>
          <a:xfrm>
            <a:off x="5103215" y="515243"/>
            <a:ext cx="3400947" cy="1384995"/>
          </a:xfrm>
          <a:prstGeom prst="rect">
            <a:avLst/>
          </a:prstGeom>
          <a:noFill/>
        </p:spPr>
        <p:txBody>
          <a:bodyPr wrap="square" rtlCol="0">
            <a:spAutoFit/>
          </a:bodyPr>
          <a:lstStyle/>
          <a:p>
            <a:pPr algn="ctr"/>
            <a:r>
              <a:rPr lang="it-IT" sz="1400" dirty="0" err="1">
                <a:solidFill>
                  <a:schemeClr val="bg1"/>
                </a:solidFill>
              </a:rPr>
              <a:t>Gravure</a:t>
            </a:r>
            <a:r>
              <a:rPr lang="it-IT" sz="1400" dirty="0">
                <a:solidFill>
                  <a:schemeClr val="bg1"/>
                </a:solidFill>
              </a:rPr>
              <a:t> de la Madonna delle Carceri, c. 1480, </a:t>
            </a:r>
            <a:r>
              <a:rPr lang="it-IT" sz="1400" dirty="0" err="1">
                <a:solidFill>
                  <a:schemeClr val="bg1"/>
                </a:solidFill>
              </a:rPr>
              <a:t>collée</a:t>
            </a:r>
            <a:r>
              <a:rPr lang="it-IT" sz="1400" dirty="0">
                <a:solidFill>
                  <a:schemeClr val="bg1"/>
                </a:solidFill>
              </a:rPr>
              <a:t> </a:t>
            </a:r>
            <a:r>
              <a:rPr lang="it-IT" sz="1400" dirty="0" err="1">
                <a:solidFill>
                  <a:schemeClr val="bg1"/>
                </a:solidFill>
              </a:rPr>
              <a:t>dans</a:t>
            </a:r>
            <a:r>
              <a:rPr lang="it-IT" sz="1400" dirty="0">
                <a:solidFill>
                  <a:schemeClr val="bg1"/>
                </a:solidFill>
              </a:rPr>
              <a:t> Giuliano di Francesco </a:t>
            </a:r>
            <a:r>
              <a:rPr lang="it-IT" sz="1400" dirty="0" err="1">
                <a:solidFill>
                  <a:schemeClr val="bg1"/>
                </a:solidFill>
              </a:rPr>
              <a:t>Guizzelmi</a:t>
            </a:r>
            <a:r>
              <a:rPr lang="it-IT" sz="1400" dirty="0">
                <a:solidFill>
                  <a:schemeClr val="bg1"/>
                </a:solidFill>
              </a:rPr>
              <a:t>, </a:t>
            </a:r>
            <a:r>
              <a:rPr lang="it-IT" sz="1400" i="1" dirty="0" err="1">
                <a:solidFill>
                  <a:schemeClr val="bg1"/>
                </a:solidFill>
              </a:rPr>
              <a:t>Historia</a:t>
            </a:r>
            <a:r>
              <a:rPr lang="it-IT" sz="1400" i="1" dirty="0">
                <a:solidFill>
                  <a:schemeClr val="bg1"/>
                </a:solidFill>
              </a:rPr>
              <a:t> della </a:t>
            </a:r>
            <a:r>
              <a:rPr lang="it-IT" sz="1400" i="1" dirty="0" err="1">
                <a:solidFill>
                  <a:schemeClr val="bg1"/>
                </a:solidFill>
              </a:rPr>
              <a:t>apparitione</a:t>
            </a:r>
            <a:r>
              <a:rPr lang="it-IT" sz="1400" i="1" dirty="0">
                <a:solidFill>
                  <a:schemeClr val="bg1"/>
                </a:solidFill>
              </a:rPr>
              <a:t> et altri miracoli di Madonna Sancta del Carcere di Prato</a:t>
            </a:r>
            <a:r>
              <a:rPr lang="it-IT" sz="1400" dirty="0">
                <a:solidFill>
                  <a:schemeClr val="bg1"/>
                </a:solidFill>
              </a:rPr>
              <a:t>, 1505, </a:t>
            </a:r>
            <a:r>
              <a:rPr lang="it-IT" sz="1400" dirty="0" err="1">
                <a:solidFill>
                  <a:schemeClr val="bg1"/>
                </a:solidFill>
              </a:rPr>
              <a:t>manuscrit</a:t>
            </a:r>
            <a:r>
              <a:rPr lang="it-IT" sz="1400" dirty="0">
                <a:solidFill>
                  <a:schemeClr val="bg1"/>
                </a:solidFill>
              </a:rPr>
              <a:t>, Prato, Biblioteca </a:t>
            </a:r>
            <a:r>
              <a:rPr lang="it-IT" sz="1400" dirty="0" err="1">
                <a:solidFill>
                  <a:schemeClr val="bg1"/>
                </a:solidFill>
              </a:rPr>
              <a:t>Roncioniana</a:t>
            </a:r>
            <a:r>
              <a:rPr lang="it-IT" sz="1400" dirty="0">
                <a:solidFill>
                  <a:schemeClr val="bg1"/>
                </a:solidFill>
              </a:rPr>
              <a:t>, </a:t>
            </a:r>
            <a:r>
              <a:rPr lang="it-IT" sz="1400" dirty="0" err="1">
                <a:solidFill>
                  <a:schemeClr val="bg1"/>
                </a:solidFill>
              </a:rPr>
              <a:t>codex</a:t>
            </a:r>
            <a:r>
              <a:rPr lang="it-IT" sz="1400" dirty="0">
                <a:solidFill>
                  <a:schemeClr val="bg1"/>
                </a:solidFill>
              </a:rPr>
              <a:t> 87</a:t>
            </a:r>
            <a:endParaRPr lang="fr-FR" sz="1400" dirty="0"/>
          </a:p>
        </p:txBody>
      </p:sp>
    </p:spTree>
    <p:extLst>
      <p:ext uri="{BB962C8B-B14F-4D97-AF65-F5344CB8AC3E}">
        <p14:creationId xmlns:p14="http://schemas.microsoft.com/office/powerpoint/2010/main" val="10152501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1800" dirty="0">
                <a:solidFill>
                  <a:srgbClr val="FFFFFF"/>
                </a:solidFill>
                <a:latin typeface="Courier" pitchFamily="2" charset="0"/>
                <a:cs typeface="Calibri"/>
              </a:rPr>
              <a:t>IMAGINAIRE DE L’INGESTION</a:t>
            </a:r>
          </a:p>
        </p:txBody>
      </p:sp>
      <p:sp>
        <p:nvSpPr>
          <p:cNvPr id="3" name="Espace réservé du contenu 2"/>
          <p:cNvSpPr>
            <a:spLocks noGrp="1"/>
          </p:cNvSpPr>
          <p:nvPr>
            <p:ph idx="1"/>
          </p:nvPr>
        </p:nvSpPr>
        <p:spPr/>
        <p:txBody>
          <a:bodyPr/>
          <a:lstStyle/>
          <a:p>
            <a:endParaRPr lang="fr-FR"/>
          </a:p>
        </p:txBody>
      </p:sp>
    </p:spTree>
    <p:extLst>
      <p:ext uri="{BB962C8B-B14F-4D97-AF65-F5344CB8AC3E}">
        <p14:creationId xmlns:p14="http://schemas.microsoft.com/office/powerpoint/2010/main" val="3124372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233127-DBA2-E04F-B438-1BB9ED3C2123}"/>
              </a:ext>
            </a:extLst>
          </p:cNvPr>
          <p:cNvSpPr>
            <a:spLocks noGrp="1"/>
          </p:cNvSpPr>
          <p:nvPr>
            <p:ph type="title"/>
          </p:nvPr>
        </p:nvSpPr>
        <p:spPr>
          <a:xfrm>
            <a:off x="185737" y="874713"/>
            <a:ext cx="2057401" cy="4940300"/>
          </a:xfrm>
        </p:spPr>
        <p:txBody>
          <a:bodyPr>
            <a:normAutofit/>
          </a:bodyPr>
          <a:lstStyle/>
          <a:p>
            <a:r>
              <a:rPr lang="de-DE" sz="1400" dirty="0">
                <a:solidFill>
                  <a:schemeClr val="bg1"/>
                </a:solidFill>
                <a:latin typeface="Courier" pitchFamily="2" charset="0"/>
              </a:rPr>
              <a:t>Hans </a:t>
            </a:r>
            <a:r>
              <a:rPr lang="de-DE" sz="1400" dirty="0" err="1">
                <a:solidFill>
                  <a:schemeClr val="bg1"/>
                </a:solidFill>
                <a:latin typeface="Courier" pitchFamily="2" charset="0"/>
              </a:rPr>
              <a:t>Weiditz</a:t>
            </a:r>
            <a:r>
              <a:rPr lang="de-DE" sz="1400" dirty="0">
                <a:solidFill>
                  <a:schemeClr val="bg1"/>
                </a:solidFill>
                <a:latin typeface="Courier" pitchFamily="2" charset="0"/>
              </a:rPr>
              <a:t>, </a:t>
            </a:r>
            <a:r>
              <a:rPr lang="de-DE" sz="1400" i="1" dirty="0" err="1">
                <a:solidFill>
                  <a:schemeClr val="bg1"/>
                </a:solidFill>
                <a:latin typeface="Courier" pitchFamily="2" charset="0"/>
              </a:rPr>
              <a:t>Médecin</a:t>
            </a:r>
            <a:r>
              <a:rPr lang="de-DE" sz="1400" i="1" dirty="0">
                <a:solidFill>
                  <a:schemeClr val="bg1"/>
                </a:solidFill>
                <a:latin typeface="Courier" pitchFamily="2" charset="0"/>
              </a:rPr>
              <a:t> </a:t>
            </a:r>
            <a:r>
              <a:rPr lang="de-DE" sz="1400" i="1" dirty="0" err="1">
                <a:solidFill>
                  <a:schemeClr val="bg1"/>
                </a:solidFill>
                <a:latin typeface="Courier" pitchFamily="2" charset="0"/>
              </a:rPr>
              <a:t>prodiguant</a:t>
            </a:r>
            <a:r>
              <a:rPr lang="de-DE" sz="1400" i="1" dirty="0">
                <a:solidFill>
                  <a:schemeClr val="bg1"/>
                </a:solidFill>
                <a:latin typeface="Courier" pitchFamily="2" charset="0"/>
              </a:rPr>
              <a:t> des </a:t>
            </a:r>
            <a:r>
              <a:rPr lang="de-DE" sz="1400" i="1" dirty="0" err="1">
                <a:solidFill>
                  <a:schemeClr val="bg1"/>
                </a:solidFill>
                <a:latin typeface="Courier" pitchFamily="2" charset="0"/>
              </a:rPr>
              <a:t>soins</a:t>
            </a:r>
            <a:r>
              <a:rPr lang="de-DE" sz="1400" i="1" dirty="0">
                <a:solidFill>
                  <a:schemeClr val="bg1"/>
                </a:solidFill>
                <a:latin typeface="Courier" pitchFamily="2" charset="0"/>
              </a:rPr>
              <a:t> à </a:t>
            </a:r>
            <a:r>
              <a:rPr lang="de-DE" sz="1400" i="1" dirty="0" err="1">
                <a:solidFill>
                  <a:schemeClr val="bg1"/>
                </a:solidFill>
                <a:latin typeface="Courier" pitchFamily="2" charset="0"/>
              </a:rPr>
              <a:t>un</a:t>
            </a:r>
            <a:r>
              <a:rPr lang="de-DE" sz="1400" i="1" dirty="0">
                <a:solidFill>
                  <a:schemeClr val="bg1"/>
                </a:solidFill>
                <a:latin typeface="Courier" pitchFamily="2" charset="0"/>
              </a:rPr>
              <a:t> malade</a:t>
            </a:r>
            <a:r>
              <a:rPr lang="de-DE" sz="1400" dirty="0">
                <a:solidFill>
                  <a:schemeClr val="bg1"/>
                </a:solidFill>
                <a:latin typeface="Courier" pitchFamily="2" charset="0"/>
              </a:rPr>
              <a:t>, </a:t>
            </a:r>
            <a:r>
              <a:rPr lang="de-DE" sz="1400" dirty="0" err="1">
                <a:solidFill>
                  <a:schemeClr val="bg1"/>
                </a:solidFill>
                <a:latin typeface="Courier" pitchFamily="2" charset="0"/>
              </a:rPr>
              <a:t>gravure</a:t>
            </a:r>
            <a:r>
              <a:rPr lang="de-DE" sz="1400" dirty="0">
                <a:solidFill>
                  <a:schemeClr val="bg1"/>
                </a:solidFill>
                <a:latin typeface="Courier" pitchFamily="2" charset="0"/>
              </a:rPr>
              <a:t> </a:t>
            </a:r>
            <a:r>
              <a:rPr lang="de-DE" sz="1400" dirty="0" err="1">
                <a:solidFill>
                  <a:schemeClr val="bg1"/>
                </a:solidFill>
                <a:latin typeface="Courier" pitchFamily="2" charset="0"/>
              </a:rPr>
              <a:t>tirée</a:t>
            </a:r>
            <a:r>
              <a:rPr lang="de-DE" sz="1400" dirty="0">
                <a:solidFill>
                  <a:schemeClr val="bg1"/>
                </a:solidFill>
                <a:latin typeface="Courier" pitchFamily="2" charset="0"/>
              </a:rPr>
              <a:t> de Marcus </a:t>
            </a:r>
            <a:r>
              <a:rPr lang="de-DE" sz="1400" dirty="0" err="1">
                <a:solidFill>
                  <a:schemeClr val="bg1"/>
                </a:solidFill>
                <a:latin typeface="Courier" pitchFamily="2" charset="0"/>
              </a:rPr>
              <a:t>Tullius</a:t>
            </a:r>
            <a:r>
              <a:rPr lang="de-DE" sz="1400" dirty="0">
                <a:solidFill>
                  <a:schemeClr val="bg1"/>
                </a:solidFill>
                <a:latin typeface="Courier" pitchFamily="2" charset="0"/>
              </a:rPr>
              <a:t> Cicero, </a:t>
            </a:r>
            <a:r>
              <a:rPr lang="de-DE" sz="1400" i="1" dirty="0" err="1">
                <a:solidFill>
                  <a:schemeClr val="bg1"/>
                </a:solidFill>
                <a:latin typeface="Courier" pitchFamily="2" charset="0"/>
              </a:rPr>
              <a:t>Officia</a:t>
            </a:r>
            <a:r>
              <a:rPr lang="de-DE" sz="1400" i="1" dirty="0">
                <a:solidFill>
                  <a:schemeClr val="bg1"/>
                </a:solidFill>
                <a:latin typeface="Courier" pitchFamily="2" charset="0"/>
              </a:rPr>
              <a:t>…</a:t>
            </a:r>
            <a:r>
              <a:rPr lang="de-DE" sz="1400" dirty="0">
                <a:solidFill>
                  <a:schemeClr val="bg1"/>
                </a:solidFill>
                <a:latin typeface="Courier" pitchFamily="2" charset="0"/>
              </a:rPr>
              <a:t>, Augsburg, 1531, </a:t>
            </a:r>
            <a:r>
              <a:rPr lang="de-DE" sz="1400" dirty="0" err="1">
                <a:solidFill>
                  <a:schemeClr val="bg1"/>
                </a:solidFill>
                <a:latin typeface="Courier" pitchFamily="2" charset="0"/>
              </a:rPr>
              <a:t>Londres</a:t>
            </a:r>
            <a:r>
              <a:rPr lang="de-DE" sz="1400" dirty="0">
                <a:solidFill>
                  <a:schemeClr val="bg1"/>
                </a:solidFill>
                <a:latin typeface="Courier" pitchFamily="2" charset="0"/>
              </a:rPr>
              <a:t>, British Museum</a:t>
            </a:r>
            <a:endParaRPr lang="fr-FR" sz="1400" dirty="0">
              <a:solidFill>
                <a:schemeClr val="bg1"/>
              </a:solidFill>
              <a:latin typeface="Courier" pitchFamily="2" charset="0"/>
            </a:endParaRPr>
          </a:p>
        </p:txBody>
      </p:sp>
      <p:pic>
        <p:nvPicPr>
          <p:cNvPr id="5" name="Espace réservé du contenu 4">
            <a:extLst>
              <a:ext uri="{FF2B5EF4-FFF2-40B4-BE49-F238E27FC236}">
                <a16:creationId xmlns:a16="http://schemas.microsoft.com/office/drawing/2014/main" id="{C52B39AD-35B8-F945-9FE8-9EC2E76FD0BC}"/>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2486026" y="728662"/>
            <a:ext cx="6513598" cy="5799388"/>
          </a:xfrm>
        </p:spPr>
      </p:pic>
    </p:spTree>
    <p:extLst>
      <p:ext uri="{BB962C8B-B14F-4D97-AF65-F5344CB8AC3E}">
        <p14:creationId xmlns:p14="http://schemas.microsoft.com/office/powerpoint/2010/main" val="16614507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5916"/>
            <a:ext cx="8229600" cy="546754"/>
          </a:xfrm>
        </p:spPr>
        <p:txBody>
          <a:bodyPr>
            <a:normAutofit/>
          </a:bodyPr>
          <a:lstStyle/>
          <a:p>
            <a:r>
              <a:rPr lang="fr-FR" sz="1400" dirty="0">
                <a:solidFill>
                  <a:schemeClr val="bg1"/>
                </a:solidFill>
                <a:latin typeface="Courier" pitchFamily="2" charset="0"/>
                <a:cs typeface="Calibri"/>
              </a:rPr>
              <a:t>Pacino di </a:t>
            </a:r>
            <a:r>
              <a:rPr lang="fr-FR" sz="1400" dirty="0" err="1">
                <a:solidFill>
                  <a:schemeClr val="bg1"/>
                </a:solidFill>
                <a:latin typeface="Courier" pitchFamily="2" charset="0"/>
                <a:cs typeface="Calibri"/>
              </a:rPr>
              <a:t>Bonaguida</a:t>
            </a:r>
            <a:r>
              <a:rPr lang="fr-FR" sz="1400" dirty="0">
                <a:solidFill>
                  <a:schemeClr val="bg1"/>
                </a:solidFill>
                <a:latin typeface="Courier" pitchFamily="2" charset="0"/>
                <a:cs typeface="Calibri"/>
              </a:rPr>
              <a:t>, </a:t>
            </a:r>
            <a:r>
              <a:rPr lang="fr-FR" sz="1400" i="1" dirty="0">
                <a:solidFill>
                  <a:schemeClr val="bg1"/>
                </a:solidFill>
                <a:latin typeface="Courier" pitchFamily="2" charset="0"/>
                <a:cs typeface="Calibri"/>
              </a:rPr>
              <a:t>Triptyque de </a:t>
            </a:r>
            <a:r>
              <a:rPr lang="fr-FR" sz="1400" i="1" dirty="0" err="1">
                <a:solidFill>
                  <a:schemeClr val="bg1"/>
                </a:solidFill>
                <a:latin typeface="Courier" pitchFamily="2" charset="0"/>
                <a:cs typeface="Calibri"/>
              </a:rPr>
              <a:t>Chiarito</a:t>
            </a:r>
            <a:r>
              <a:rPr lang="fr-FR" sz="1400" i="1" dirty="0">
                <a:solidFill>
                  <a:schemeClr val="bg1"/>
                </a:solidFill>
                <a:latin typeface="Courier" pitchFamily="2" charset="0"/>
                <a:cs typeface="Calibri"/>
              </a:rPr>
              <a:t> </a:t>
            </a:r>
            <a:r>
              <a:rPr lang="fr-FR" sz="1400" i="1" dirty="0" err="1">
                <a:solidFill>
                  <a:schemeClr val="bg1"/>
                </a:solidFill>
                <a:latin typeface="Courier" pitchFamily="2" charset="0"/>
                <a:cs typeface="Calibri"/>
              </a:rPr>
              <a:t>del</a:t>
            </a:r>
            <a:r>
              <a:rPr lang="fr-FR" sz="1400" i="1" dirty="0">
                <a:solidFill>
                  <a:schemeClr val="bg1"/>
                </a:solidFill>
                <a:latin typeface="Courier" pitchFamily="2" charset="0"/>
                <a:cs typeface="Calibri"/>
              </a:rPr>
              <a:t> </a:t>
            </a:r>
            <a:r>
              <a:rPr lang="fr-FR" sz="1400" i="1" dirty="0" err="1">
                <a:solidFill>
                  <a:schemeClr val="bg1"/>
                </a:solidFill>
                <a:latin typeface="Courier" pitchFamily="2" charset="0"/>
                <a:cs typeface="Calibri"/>
              </a:rPr>
              <a:t>Voglia</a:t>
            </a:r>
            <a:r>
              <a:rPr lang="fr-FR" sz="1400" dirty="0">
                <a:solidFill>
                  <a:schemeClr val="bg1"/>
                </a:solidFill>
                <a:latin typeface="Courier" pitchFamily="2" charset="0"/>
                <a:cs typeface="Calibri"/>
              </a:rPr>
              <a:t>, c. 1340, Los Angeles, J. Paul Getty Museum</a:t>
            </a:r>
            <a:endParaRPr lang="fr-FR" sz="1400" dirty="0">
              <a:latin typeface="Courier" pitchFamily="2" charset="0"/>
              <a:cs typeface="Calibri"/>
            </a:endParaRPr>
          </a:p>
        </p:txBody>
      </p:sp>
      <p:pic>
        <p:nvPicPr>
          <p:cNvPr id="4" name="Espace réservé du contenu 3" descr="IMG_8959 copie.jpg"/>
          <p:cNvPicPr>
            <a:picLocks noGrp="1" noChangeAspect="1"/>
          </p:cNvPicPr>
          <p:nvPr>
            <p:ph idx="1"/>
          </p:nvPr>
        </p:nvPicPr>
        <p:blipFill>
          <a:blip r:embed="rId2" cstate="print">
            <a:extLst>
              <a:ext uri="{28A0092B-C50C-407E-A947-70E740481C1C}">
                <a14:useLocalDpi xmlns:a14="http://schemas.microsoft.com/office/drawing/2010/main"/>
              </a:ext>
            </a:extLst>
          </a:blip>
          <a:srcRect l="-71221" r="-71221"/>
          <a:stretch>
            <a:fillRect/>
          </a:stretch>
        </p:blipFill>
        <p:spPr>
          <a:xfrm>
            <a:off x="1210733" y="639493"/>
            <a:ext cx="11091334" cy="6099806"/>
          </a:xfrm>
        </p:spPr>
      </p:pic>
      <p:pic>
        <p:nvPicPr>
          <p:cNvPr id="3" name="Image 2" descr="Chiarito, panneau central.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7200" y="637460"/>
            <a:ext cx="3416300" cy="6101839"/>
          </a:xfrm>
          <a:prstGeom prst="rect">
            <a:avLst/>
          </a:prstGeom>
        </p:spPr>
      </p:pic>
    </p:spTree>
    <p:extLst>
      <p:ext uri="{BB962C8B-B14F-4D97-AF65-F5344CB8AC3E}">
        <p14:creationId xmlns:p14="http://schemas.microsoft.com/office/powerpoint/2010/main" val="11056659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245438" y="116847"/>
            <a:ext cx="3338354" cy="1010096"/>
          </a:xfrm>
        </p:spPr>
        <p:txBody>
          <a:bodyPr>
            <a:normAutofit/>
          </a:bodyPr>
          <a:lstStyle/>
          <a:p>
            <a:r>
              <a:rPr lang="fr-FR" sz="1400" dirty="0">
                <a:solidFill>
                  <a:srgbClr val="FFFFFF"/>
                </a:solidFill>
                <a:latin typeface="Courier" pitchFamily="2" charset="0"/>
                <a:cs typeface="Calibri"/>
              </a:rPr>
              <a:t>Francesco </a:t>
            </a:r>
            <a:r>
              <a:rPr lang="fr-FR" sz="1400" dirty="0" err="1">
                <a:solidFill>
                  <a:srgbClr val="FFFFFF"/>
                </a:solidFill>
                <a:latin typeface="Courier" pitchFamily="2" charset="0"/>
                <a:cs typeface="Calibri"/>
              </a:rPr>
              <a:t>Vanni</a:t>
            </a:r>
            <a:r>
              <a:rPr lang="fr-FR" sz="1400" dirty="0">
                <a:solidFill>
                  <a:srgbClr val="FFFFFF"/>
                </a:solidFill>
                <a:latin typeface="Courier" pitchFamily="2" charset="0"/>
                <a:cs typeface="Calibri"/>
              </a:rPr>
              <a:t>, </a:t>
            </a:r>
            <a:r>
              <a:rPr lang="fr-FR" sz="1400" i="1" dirty="0">
                <a:solidFill>
                  <a:srgbClr val="FFFFFF"/>
                </a:solidFill>
                <a:latin typeface="Courier" pitchFamily="2" charset="0"/>
                <a:cs typeface="Calibri"/>
              </a:rPr>
              <a:t>Sainte Catherine buvant à la côte du Christ</a:t>
            </a:r>
            <a:r>
              <a:rPr lang="fr-FR" sz="1400" dirty="0">
                <a:solidFill>
                  <a:srgbClr val="FFFFFF"/>
                </a:solidFill>
                <a:latin typeface="Courier" pitchFamily="2" charset="0"/>
                <a:cs typeface="Calibri"/>
              </a:rPr>
              <a:t>, vers. 1594,  Sienne, Cathédrale</a:t>
            </a:r>
          </a:p>
        </p:txBody>
      </p:sp>
      <p:pic>
        <p:nvPicPr>
          <p:cNvPr id="6" name="Espace réservé du contenu 5" descr="francesco-vanni-santa-caterina-beve-il-sangue-di-cristo.jpg"/>
          <p:cNvPicPr>
            <a:picLocks noGrp="1" noChangeAspect="1"/>
          </p:cNvPicPr>
          <p:nvPr>
            <p:ph idx="1"/>
          </p:nvPr>
        </p:nvPicPr>
        <p:blipFill>
          <a:blip r:embed="rId2" cstate="print">
            <a:extLst>
              <a:ext uri="{28A0092B-C50C-407E-A947-70E740481C1C}">
                <a14:useLocalDpi xmlns:a14="http://schemas.microsoft.com/office/drawing/2010/main"/>
              </a:ext>
            </a:extLst>
          </a:blip>
          <a:srcRect l="-64490" r="-64490"/>
          <a:stretch>
            <a:fillRect/>
          </a:stretch>
        </p:blipFill>
        <p:spPr>
          <a:xfrm>
            <a:off x="2148934" y="1284733"/>
            <a:ext cx="9424512" cy="5183119"/>
          </a:xfrm>
        </p:spPr>
      </p:pic>
      <p:pic>
        <p:nvPicPr>
          <p:cNvPr id="4" name="Espace réservé du contenu 4"/>
          <p:cNvPicPr>
            <a:picLocks noChangeAspect="1"/>
          </p:cNvPicPr>
          <p:nvPr/>
        </p:nvPicPr>
        <p:blipFill>
          <a:blip r:embed="rId3" cstate="print">
            <a:extLst>
              <a:ext uri="{28A0092B-C50C-407E-A947-70E740481C1C}">
                <a14:useLocalDpi xmlns:a14="http://schemas.microsoft.com/office/drawing/2010/main"/>
              </a:ext>
            </a:extLst>
          </a:blip>
          <a:srcRect l="-62763" r="-62763"/>
          <a:stretch>
            <a:fillRect/>
          </a:stretch>
        </p:blipFill>
        <p:spPr>
          <a:xfrm>
            <a:off x="-2240773" y="1284733"/>
            <a:ext cx="9423129" cy="5182358"/>
          </a:xfrm>
          <a:prstGeom prst="rect">
            <a:avLst/>
          </a:prstGeom>
        </p:spPr>
      </p:pic>
      <p:sp>
        <p:nvSpPr>
          <p:cNvPr id="3" name="ZoneTexte 2"/>
          <p:cNvSpPr txBox="1"/>
          <p:nvPr/>
        </p:nvSpPr>
        <p:spPr>
          <a:xfrm>
            <a:off x="565715" y="172836"/>
            <a:ext cx="3810152" cy="954107"/>
          </a:xfrm>
          <a:prstGeom prst="rect">
            <a:avLst/>
          </a:prstGeom>
          <a:noFill/>
        </p:spPr>
        <p:txBody>
          <a:bodyPr wrap="square" rtlCol="0">
            <a:spAutoFit/>
          </a:bodyPr>
          <a:lstStyle/>
          <a:p>
            <a:pPr algn="ctr"/>
            <a:r>
              <a:rPr lang="fr-FR" sz="1400" dirty="0" err="1">
                <a:solidFill>
                  <a:srgbClr val="FFFFFF"/>
                </a:solidFill>
                <a:latin typeface="Courier" pitchFamily="2" charset="0"/>
              </a:rPr>
              <a:t>Santi</a:t>
            </a:r>
            <a:r>
              <a:rPr lang="fr-FR" sz="1400" dirty="0">
                <a:solidFill>
                  <a:srgbClr val="FFFFFF"/>
                </a:solidFill>
                <a:latin typeface="Courier" pitchFamily="2" charset="0"/>
              </a:rPr>
              <a:t> di Tito, </a:t>
            </a:r>
            <a:r>
              <a:rPr lang="fr-FR" sz="1400" i="1" dirty="0">
                <a:solidFill>
                  <a:srgbClr val="FFFFFF"/>
                </a:solidFill>
                <a:latin typeface="Courier" pitchFamily="2" charset="0"/>
              </a:rPr>
              <a:t>Sainte Catherine de Sienne buvant le sang du Christ</a:t>
            </a:r>
            <a:r>
              <a:rPr lang="fr-FR" sz="1400" dirty="0">
                <a:solidFill>
                  <a:srgbClr val="FFFFFF"/>
                </a:solidFill>
                <a:latin typeface="Courier" pitchFamily="2" charset="0"/>
              </a:rPr>
              <a:t>, 1590, Borgo San Lorenzo,</a:t>
            </a:r>
            <a:br>
              <a:rPr lang="fr-FR" sz="1400" dirty="0">
                <a:solidFill>
                  <a:srgbClr val="FFFFFF"/>
                </a:solidFill>
                <a:latin typeface="Courier" pitchFamily="2" charset="0"/>
              </a:rPr>
            </a:br>
            <a:r>
              <a:rPr lang="fr-FR" sz="1400" dirty="0">
                <a:solidFill>
                  <a:srgbClr val="FFFFFF"/>
                </a:solidFill>
                <a:latin typeface="Courier" pitchFamily="2" charset="0"/>
              </a:rPr>
              <a:t> </a:t>
            </a:r>
            <a:r>
              <a:rPr lang="fr-FR" sz="1400" dirty="0" err="1">
                <a:solidFill>
                  <a:srgbClr val="FFFFFF"/>
                </a:solidFill>
                <a:latin typeface="Courier" pitchFamily="2" charset="0"/>
              </a:rPr>
              <a:t>Monastero</a:t>
            </a:r>
            <a:r>
              <a:rPr lang="fr-FR" sz="1400" dirty="0">
                <a:solidFill>
                  <a:srgbClr val="FFFFFF"/>
                </a:solidFill>
                <a:latin typeface="Courier" pitchFamily="2" charset="0"/>
              </a:rPr>
              <a:t> di Santa </a:t>
            </a:r>
            <a:r>
              <a:rPr lang="fr-FR" sz="1400" dirty="0" err="1">
                <a:solidFill>
                  <a:srgbClr val="FFFFFF"/>
                </a:solidFill>
                <a:latin typeface="Courier" pitchFamily="2" charset="0"/>
              </a:rPr>
              <a:t>Caterina</a:t>
            </a:r>
            <a:endParaRPr lang="fr-FR" sz="1400" dirty="0">
              <a:latin typeface="Courier" pitchFamily="2" charset="0"/>
            </a:endParaRPr>
          </a:p>
        </p:txBody>
      </p:sp>
    </p:spTree>
    <p:extLst>
      <p:ext uri="{BB962C8B-B14F-4D97-AF65-F5344CB8AC3E}">
        <p14:creationId xmlns:p14="http://schemas.microsoft.com/office/powerpoint/2010/main" val="40083827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4000" y="596371"/>
            <a:ext cx="2743200" cy="1143000"/>
          </a:xfrm>
        </p:spPr>
        <p:txBody>
          <a:bodyPr>
            <a:normAutofit/>
          </a:bodyPr>
          <a:lstStyle/>
          <a:p>
            <a:r>
              <a:rPr lang="fr-FR" sz="1400" dirty="0">
                <a:solidFill>
                  <a:srgbClr val="FFFFFF"/>
                </a:solidFill>
                <a:latin typeface="Courier" pitchFamily="2" charset="0"/>
                <a:cs typeface="Calibri"/>
              </a:rPr>
              <a:t>Alonso Cano, </a:t>
            </a:r>
            <a:r>
              <a:rPr lang="fr-FR" sz="1400" i="1" dirty="0">
                <a:solidFill>
                  <a:srgbClr val="FFFFFF"/>
                </a:solidFill>
                <a:latin typeface="Courier" pitchFamily="2" charset="0"/>
                <a:cs typeface="Calibri"/>
              </a:rPr>
              <a:t>Vision (ou lactation) de saint Bernard</a:t>
            </a:r>
            <a:r>
              <a:rPr lang="fr-FR" sz="1400" dirty="0">
                <a:solidFill>
                  <a:srgbClr val="FFFFFF"/>
                </a:solidFill>
                <a:latin typeface="Courier" pitchFamily="2" charset="0"/>
                <a:cs typeface="Calibri"/>
              </a:rPr>
              <a:t>, 1650, Madrid, </a:t>
            </a:r>
            <a:r>
              <a:rPr lang="fr-FR" sz="1400" dirty="0" err="1">
                <a:solidFill>
                  <a:srgbClr val="FFFFFF"/>
                </a:solidFill>
                <a:latin typeface="Courier" pitchFamily="2" charset="0"/>
                <a:cs typeface="Calibri"/>
              </a:rPr>
              <a:t>Museo</a:t>
            </a:r>
            <a:r>
              <a:rPr lang="fr-FR" sz="1400" dirty="0">
                <a:solidFill>
                  <a:srgbClr val="FFFFFF"/>
                </a:solidFill>
                <a:latin typeface="Courier" pitchFamily="2" charset="0"/>
                <a:cs typeface="Calibri"/>
              </a:rPr>
              <a:t> </a:t>
            </a:r>
            <a:r>
              <a:rPr lang="fr-FR" sz="1400" dirty="0" err="1">
                <a:solidFill>
                  <a:srgbClr val="FFFFFF"/>
                </a:solidFill>
                <a:latin typeface="Courier" pitchFamily="2" charset="0"/>
                <a:cs typeface="Calibri"/>
              </a:rPr>
              <a:t>del</a:t>
            </a:r>
            <a:r>
              <a:rPr lang="fr-FR" sz="1400" dirty="0">
                <a:solidFill>
                  <a:srgbClr val="FFFFFF"/>
                </a:solidFill>
                <a:latin typeface="Courier" pitchFamily="2" charset="0"/>
                <a:cs typeface="Calibri"/>
              </a:rPr>
              <a:t> Prado</a:t>
            </a:r>
          </a:p>
        </p:txBody>
      </p:sp>
      <p:pic>
        <p:nvPicPr>
          <p:cNvPr id="5" name="Espace réservé du contenu 4" descr="7717c98a-a335-4669-8407-33fcc6175a14.jpg"/>
          <p:cNvPicPr>
            <a:picLocks noGrp="1" noChangeAspect="1"/>
          </p:cNvPicPr>
          <p:nvPr>
            <p:ph idx="1"/>
          </p:nvPr>
        </p:nvPicPr>
        <p:blipFill>
          <a:blip r:embed="rId2" cstate="print">
            <a:extLst>
              <a:ext uri="{28A0092B-C50C-407E-A947-70E740481C1C}">
                <a14:useLocalDpi xmlns:a14="http://schemas.microsoft.com/office/drawing/2010/main"/>
              </a:ext>
            </a:extLst>
          </a:blip>
          <a:srcRect l="-80462" r="-80462"/>
          <a:stretch>
            <a:fillRect/>
          </a:stretch>
        </p:blipFill>
        <p:spPr>
          <a:xfrm>
            <a:off x="434500" y="107454"/>
            <a:ext cx="12095955" cy="6652309"/>
          </a:xfrm>
        </p:spPr>
      </p:pic>
    </p:spTree>
    <p:extLst>
      <p:ext uri="{BB962C8B-B14F-4D97-AF65-F5344CB8AC3E}">
        <p14:creationId xmlns:p14="http://schemas.microsoft.com/office/powerpoint/2010/main" val="26138902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E02F47-29D2-3D48-8312-8E31031CB225}"/>
              </a:ext>
            </a:extLst>
          </p:cNvPr>
          <p:cNvSpPr>
            <a:spLocks noGrp="1"/>
          </p:cNvSpPr>
          <p:nvPr>
            <p:ph type="title"/>
          </p:nvPr>
        </p:nvSpPr>
        <p:spPr>
          <a:xfrm>
            <a:off x="457200" y="274637"/>
            <a:ext cx="3457575" cy="4840287"/>
          </a:xfrm>
        </p:spPr>
        <p:txBody>
          <a:bodyPr>
            <a:normAutofit/>
          </a:bodyPr>
          <a:lstStyle/>
          <a:p>
            <a:r>
              <a:rPr lang="fr-FR" sz="1600" dirty="0">
                <a:solidFill>
                  <a:schemeClr val="bg1"/>
                </a:solidFill>
              </a:rPr>
              <a:t>Jérémie </a:t>
            </a:r>
            <a:r>
              <a:rPr lang="fr-FR" sz="1600" dirty="0" err="1">
                <a:solidFill>
                  <a:schemeClr val="bg1"/>
                </a:solidFill>
              </a:rPr>
              <a:t>Koering</a:t>
            </a:r>
            <a:r>
              <a:rPr lang="fr-FR" sz="1600" dirty="0">
                <a:solidFill>
                  <a:schemeClr val="bg1"/>
                </a:solidFill>
              </a:rPr>
              <a:t>, </a:t>
            </a:r>
            <a:r>
              <a:rPr lang="fr-FR" sz="1600" i="1" dirty="0">
                <a:solidFill>
                  <a:schemeClr val="bg1"/>
                </a:solidFill>
              </a:rPr>
              <a:t>Les </a:t>
            </a:r>
            <a:r>
              <a:rPr lang="fr-FR" sz="1600" i="1" dirty="0" err="1">
                <a:solidFill>
                  <a:schemeClr val="bg1"/>
                </a:solidFill>
              </a:rPr>
              <a:t>iconophages</a:t>
            </a:r>
            <a:r>
              <a:rPr lang="fr-FR" sz="1600" i="1" dirty="0">
                <a:solidFill>
                  <a:schemeClr val="bg1"/>
                </a:solidFill>
              </a:rPr>
              <a:t>. Une histoire de l’ingestion des images</a:t>
            </a:r>
            <a:r>
              <a:rPr lang="fr-FR" sz="1600" dirty="0">
                <a:solidFill>
                  <a:schemeClr val="bg1"/>
                </a:solidFill>
              </a:rPr>
              <a:t>, Arles, Actes Sud, 2021</a:t>
            </a:r>
          </a:p>
        </p:txBody>
      </p:sp>
      <p:pic>
        <p:nvPicPr>
          <p:cNvPr id="5" name="Espace réservé du contenu 4">
            <a:extLst>
              <a:ext uri="{FF2B5EF4-FFF2-40B4-BE49-F238E27FC236}">
                <a16:creationId xmlns:a16="http://schemas.microsoft.com/office/drawing/2014/main" id="{76E89233-352A-7A44-A0C1-4CEBDDD51271}"/>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4352360" y="0"/>
            <a:ext cx="4582655" cy="6613848"/>
          </a:xfrm>
        </p:spPr>
      </p:pic>
    </p:spTree>
    <p:extLst>
      <p:ext uri="{BB962C8B-B14F-4D97-AF65-F5344CB8AC3E}">
        <p14:creationId xmlns:p14="http://schemas.microsoft.com/office/powerpoint/2010/main" val="26882177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7"/>
            <a:ext cx="2564645" cy="3272981"/>
          </a:xfrm>
        </p:spPr>
        <p:txBody>
          <a:bodyPr>
            <a:normAutofit/>
          </a:bodyPr>
          <a:lstStyle/>
          <a:p>
            <a:r>
              <a:rPr lang="fr-FR" sz="1400" dirty="0">
                <a:solidFill>
                  <a:schemeClr val="bg1"/>
                </a:solidFill>
                <a:latin typeface="Courier" pitchFamily="2" charset="0"/>
              </a:rPr>
              <a:t>Anonyme, </a:t>
            </a:r>
            <a:r>
              <a:rPr lang="fr-FR" sz="1400" i="1" dirty="0">
                <a:solidFill>
                  <a:schemeClr val="bg1"/>
                </a:solidFill>
                <a:latin typeface="Courier" pitchFamily="2" charset="0"/>
              </a:rPr>
              <a:t>Vierge à l’Enfant munie d’un tuyau au niveau de la poitrine</a:t>
            </a:r>
            <a:r>
              <a:rPr lang="fr-FR" sz="1400" dirty="0">
                <a:solidFill>
                  <a:schemeClr val="bg1"/>
                </a:solidFill>
                <a:latin typeface="Courier" pitchFamily="2" charset="0"/>
              </a:rPr>
              <a:t>, XVIII</a:t>
            </a:r>
            <a:r>
              <a:rPr lang="fr-FR" sz="1400" baseline="30000" dirty="0">
                <a:solidFill>
                  <a:schemeClr val="bg1"/>
                </a:solidFill>
                <a:latin typeface="Courier" pitchFamily="2" charset="0"/>
              </a:rPr>
              <a:t>e</a:t>
            </a:r>
            <a:r>
              <a:rPr lang="fr-FR" sz="1400" dirty="0">
                <a:solidFill>
                  <a:schemeClr val="bg1"/>
                </a:solidFill>
                <a:latin typeface="Courier" pitchFamily="2" charset="0"/>
              </a:rPr>
              <a:t> siècle, </a:t>
            </a:r>
            <a:r>
              <a:rPr lang="fr-FR" sz="1400" dirty="0" err="1">
                <a:solidFill>
                  <a:schemeClr val="bg1"/>
                </a:solidFill>
                <a:latin typeface="Courier" pitchFamily="2" charset="0"/>
              </a:rPr>
              <a:t>Margarethen</a:t>
            </a:r>
            <a:r>
              <a:rPr lang="fr-FR" sz="1400" dirty="0">
                <a:solidFill>
                  <a:schemeClr val="bg1"/>
                </a:solidFill>
                <a:latin typeface="Courier" pitchFamily="2" charset="0"/>
              </a:rPr>
              <a:t> (</a:t>
            </a:r>
            <a:r>
              <a:rPr lang="fr-FR" sz="1400" dirty="0" err="1">
                <a:solidFill>
                  <a:schemeClr val="bg1"/>
                </a:solidFill>
                <a:latin typeface="Courier" pitchFamily="2" charset="0"/>
              </a:rPr>
              <a:t>Grieskirchen</a:t>
            </a:r>
            <a:r>
              <a:rPr lang="fr-FR" sz="1400" dirty="0">
                <a:solidFill>
                  <a:schemeClr val="bg1"/>
                </a:solidFill>
                <a:latin typeface="Courier" pitchFamily="2" charset="0"/>
              </a:rPr>
              <a:t>)</a:t>
            </a:r>
            <a:endParaRPr lang="fr-FR" sz="1400" dirty="0">
              <a:solidFill>
                <a:schemeClr val="bg1"/>
              </a:solidFill>
              <a:latin typeface="Courier" pitchFamily="2" charset="0"/>
              <a:cs typeface="Calibri"/>
            </a:endParaRPr>
          </a:p>
        </p:txBody>
      </p:sp>
      <p:pic>
        <p:nvPicPr>
          <p:cNvPr id="9" name="Espace réservé du contenu 8">
            <a:extLst>
              <a:ext uri="{FF2B5EF4-FFF2-40B4-BE49-F238E27FC236}">
                <a16:creationId xmlns:a16="http://schemas.microsoft.com/office/drawing/2014/main" id="{312F2066-13AA-2D4F-9EF7-9D75A897E473}"/>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4600576" y="234880"/>
            <a:ext cx="3753936" cy="6411092"/>
          </a:xfrm>
        </p:spPr>
      </p:pic>
    </p:spTree>
    <p:extLst>
      <p:ext uri="{BB962C8B-B14F-4D97-AF65-F5344CB8AC3E}">
        <p14:creationId xmlns:p14="http://schemas.microsoft.com/office/powerpoint/2010/main" val="1915749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1" y="274638"/>
            <a:ext cx="2679700" cy="3103562"/>
          </a:xfrm>
        </p:spPr>
        <p:txBody>
          <a:bodyPr>
            <a:normAutofit/>
          </a:bodyPr>
          <a:lstStyle/>
          <a:p>
            <a:r>
              <a:rPr lang="fr-FR" sz="1400" dirty="0">
                <a:solidFill>
                  <a:schemeClr val="bg1"/>
                </a:solidFill>
                <a:latin typeface="Courier" pitchFamily="2" charset="0"/>
              </a:rPr>
              <a:t>Anonyme, </a:t>
            </a:r>
            <a:r>
              <a:rPr lang="fr-FR" sz="1400" i="1" dirty="0">
                <a:solidFill>
                  <a:schemeClr val="bg1"/>
                </a:solidFill>
                <a:latin typeface="Courier" pitchFamily="2" charset="0"/>
              </a:rPr>
              <a:t>Lettre E enluminée illustrant le livre d’Ézéchiel</a:t>
            </a:r>
            <a:r>
              <a:rPr lang="fr-FR" sz="1400" dirty="0">
                <a:solidFill>
                  <a:schemeClr val="bg1"/>
                </a:solidFill>
                <a:latin typeface="Courier" pitchFamily="2" charset="0"/>
              </a:rPr>
              <a:t>, dans </a:t>
            </a:r>
            <a:r>
              <a:rPr lang="fr-FR" sz="1400" i="1" dirty="0">
                <a:solidFill>
                  <a:schemeClr val="bg1"/>
                </a:solidFill>
                <a:latin typeface="Courier" pitchFamily="2" charset="0"/>
              </a:rPr>
              <a:t>Bible de Lambeth</a:t>
            </a:r>
            <a:r>
              <a:rPr lang="fr-FR" sz="1400" dirty="0">
                <a:solidFill>
                  <a:schemeClr val="bg1"/>
                </a:solidFill>
                <a:latin typeface="Courier" pitchFamily="2" charset="0"/>
              </a:rPr>
              <a:t> (Ms. 3, fol. 258v.), vers 1146, Londres, Lambeth Palace Library</a:t>
            </a:r>
            <a:endParaRPr lang="fr-FR" sz="1400" i="1" dirty="0">
              <a:solidFill>
                <a:schemeClr val="bg1"/>
              </a:solidFill>
              <a:latin typeface="Courier" pitchFamily="2" charset="0"/>
              <a:cs typeface="Calibri"/>
            </a:endParaRPr>
          </a:p>
        </p:txBody>
      </p:sp>
      <p:pic>
        <p:nvPicPr>
          <p:cNvPr id="7" name="Espace réservé du contenu 6">
            <a:extLst>
              <a:ext uri="{FF2B5EF4-FFF2-40B4-BE49-F238E27FC236}">
                <a16:creationId xmlns:a16="http://schemas.microsoft.com/office/drawing/2014/main" id="{CC92FBE7-5441-F34A-B5D4-968026CC0A66}"/>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457575" y="234882"/>
            <a:ext cx="5429917" cy="6464188"/>
          </a:xfrm>
        </p:spPr>
      </p:pic>
    </p:spTree>
    <p:extLst>
      <p:ext uri="{BB962C8B-B14F-4D97-AF65-F5344CB8AC3E}">
        <p14:creationId xmlns:p14="http://schemas.microsoft.com/office/powerpoint/2010/main" val="26619875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687214"/>
            <a:ext cx="3589867" cy="4087053"/>
          </a:xfrm>
        </p:spPr>
        <p:txBody>
          <a:bodyPr>
            <a:noAutofit/>
          </a:bodyPr>
          <a:lstStyle/>
          <a:p>
            <a:pPr algn="just"/>
            <a:r>
              <a:rPr lang="fr-FR" sz="1400" dirty="0">
                <a:solidFill>
                  <a:srgbClr val="FFFFFF"/>
                </a:solidFill>
                <a:latin typeface="Courier" pitchFamily="2" charset="0"/>
                <a:cs typeface="Calibri"/>
              </a:rPr>
              <a:t>Albrecht Dürer, </a:t>
            </a:r>
            <a:r>
              <a:rPr lang="fr-FR" sz="1400" i="1" dirty="0">
                <a:solidFill>
                  <a:srgbClr val="FFFFFF"/>
                </a:solidFill>
                <a:latin typeface="Courier" pitchFamily="2" charset="0"/>
                <a:cs typeface="Calibri"/>
              </a:rPr>
              <a:t>Saint Jean dévorant le Livre</a:t>
            </a:r>
            <a:r>
              <a:rPr lang="fr-FR" sz="1400" dirty="0">
                <a:solidFill>
                  <a:srgbClr val="FFFFFF"/>
                </a:solidFill>
                <a:latin typeface="Courier" pitchFamily="2" charset="0"/>
                <a:cs typeface="Calibri"/>
              </a:rPr>
              <a:t>, gravure tirée de </a:t>
            </a:r>
            <a:r>
              <a:rPr lang="fr-FR" sz="1400" i="1" dirty="0">
                <a:solidFill>
                  <a:srgbClr val="FFFFFF"/>
                </a:solidFill>
                <a:latin typeface="Courier" pitchFamily="2" charset="0"/>
                <a:cs typeface="Calibri"/>
              </a:rPr>
              <a:t>L’Apocalypse</a:t>
            </a:r>
            <a:r>
              <a:rPr lang="fr-FR" sz="1400" dirty="0">
                <a:solidFill>
                  <a:srgbClr val="FFFFFF"/>
                </a:solidFill>
                <a:latin typeface="Courier" pitchFamily="2" charset="0"/>
                <a:cs typeface="Calibri"/>
              </a:rPr>
              <a:t>, 1497-1498, Paris, BNF </a:t>
            </a:r>
            <a:br>
              <a:rPr lang="fr-FR" sz="1400" dirty="0">
                <a:solidFill>
                  <a:srgbClr val="FFFFFF"/>
                </a:solidFill>
                <a:latin typeface="Courier" pitchFamily="2" charset="0"/>
                <a:cs typeface="Calibri"/>
              </a:rPr>
            </a:br>
            <a:br>
              <a:rPr lang="fr-FR" sz="1400" dirty="0">
                <a:solidFill>
                  <a:srgbClr val="FFFFFF"/>
                </a:solidFill>
                <a:latin typeface="Courier" pitchFamily="2" charset="0"/>
                <a:cs typeface="Calibri"/>
              </a:rPr>
            </a:br>
            <a:r>
              <a:rPr lang="fr-FR" sz="1400" dirty="0">
                <a:solidFill>
                  <a:srgbClr val="FFFFFF"/>
                </a:solidFill>
                <a:latin typeface="Courier" pitchFamily="2" charset="0"/>
                <a:cs typeface="Calibri"/>
              </a:rPr>
              <a:t>« Puis la voix du ciel, que j'avais entendue, me parla de nouveau : "Va prendre le petit livre ouvert dans la main de l'ange debout sur la mer et sur la terre. »</a:t>
            </a:r>
            <a:r>
              <a:rPr lang="fr-FR" sz="1400" b="1" dirty="0">
                <a:solidFill>
                  <a:srgbClr val="FFFFFF"/>
                </a:solidFill>
                <a:latin typeface="Courier" pitchFamily="2" charset="0"/>
                <a:cs typeface="Calibri"/>
              </a:rPr>
              <a:t> </a:t>
            </a:r>
            <a:r>
              <a:rPr lang="fr-FR" sz="1400" dirty="0">
                <a:solidFill>
                  <a:srgbClr val="FFFFFF"/>
                </a:solidFill>
                <a:latin typeface="Courier" pitchFamily="2" charset="0"/>
                <a:cs typeface="Calibri"/>
              </a:rPr>
              <a:t>Je m'en fus alors prier l'Ange de me remettre le petit livre et lui me dit : "Tiens, mange-le, il te remplira les entrailles d'amertume, mais en ta bouche il aura la douceur du miel. »</a:t>
            </a:r>
            <a:r>
              <a:rPr lang="fr-FR" sz="1400" b="1" dirty="0">
                <a:solidFill>
                  <a:srgbClr val="FFFFFF"/>
                </a:solidFill>
                <a:latin typeface="Courier" pitchFamily="2" charset="0"/>
                <a:cs typeface="Calibri"/>
              </a:rPr>
              <a:t> </a:t>
            </a:r>
            <a:r>
              <a:rPr lang="fr-FR" sz="1400" dirty="0">
                <a:solidFill>
                  <a:srgbClr val="FFFFFF"/>
                </a:solidFill>
                <a:latin typeface="Courier" pitchFamily="2" charset="0"/>
                <a:cs typeface="Calibri"/>
              </a:rPr>
              <a:t>Je pris le petit livre de la main de l'Ange et l'avalai, dans ma bouche, il avait la douceur du miel, mais quand je l'eus mangé, Il remplit mes entrailles d'amertume. »</a:t>
            </a:r>
            <a:br>
              <a:rPr lang="fr-FR" sz="1400" b="1" dirty="0">
                <a:solidFill>
                  <a:srgbClr val="FFFFFF"/>
                </a:solidFill>
                <a:latin typeface="Courier" pitchFamily="2" charset="0"/>
                <a:cs typeface="Calibri"/>
              </a:rPr>
            </a:br>
            <a:r>
              <a:rPr lang="es-ES_tradnl" sz="1400" dirty="0">
                <a:solidFill>
                  <a:srgbClr val="FFFFFF"/>
                </a:solidFill>
                <a:latin typeface="Courier" pitchFamily="2" charset="0"/>
                <a:cs typeface="Calibri"/>
              </a:rPr>
              <a:t>(</a:t>
            </a:r>
            <a:r>
              <a:rPr lang="es-ES_tradnl" sz="1400" i="1" dirty="0" err="1">
                <a:solidFill>
                  <a:srgbClr val="FFFFFF"/>
                </a:solidFill>
                <a:latin typeface="Courier" pitchFamily="2" charset="0"/>
                <a:cs typeface="Calibri"/>
              </a:rPr>
              <a:t>Apocalypse</a:t>
            </a:r>
            <a:r>
              <a:rPr lang="es-ES_tradnl" sz="1400" dirty="0">
                <a:solidFill>
                  <a:srgbClr val="FFFFFF"/>
                </a:solidFill>
                <a:latin typeface="Courier" pitchFamily="2" charset="0"/>
                <a:cs typeface="Calibri"/>
              </a:rPr>
              <a:t>, X, 8-10)</a:t>
            </a:r>
            <a:br>
              <a:rPr lang="es-ES_tradnl" sz="1400" dirty="0">
                <a:solidFill>
                  <a:srgbClr val="FFFFFF"/>
                </a:solidFill>
                <a:latin typeface="Courier" pitchFamily="2" charset="0"/>
                <a:cs typeface="Calibri"/>
              </a:rPr>
            </a:br>
            <a:br>
              <a:rPr lang="es-ES_tradnl" sz="1400" dirty="0">
                <a:solidFill>
                  <a:srgbClr val="FFFFFF"/>
                </a:solidFill>
                <a:latin typeface="Courier" pitchFamily="2" charset="0"/>
                <a:cs typeface="Calibri"/>
              </a:rPr>
            </a:br>
            <a:endParaRPr lang="fr-FR" sz="1400" dirty="0">
              <a:solidFill>
                <a:srgbClr val="FFFFFF"/>
              </a:solidFill>
              <a:latin typeface="Courier" pitchFamily="2" charset="0"/>
              <a:cs typeface="Calibri"/>
            </a:endParaRPr>
          </a:p>
        </p:txBody>
      </p:sp>
      <p:pic>
        <p:nvPicPr>
          <p:cNvPr id="5" name="Espace réservé du contenu 4" descr="apocalypse_selon_saint_jean__89950.jpg"/>
          <p:cNvPicPr>
            <a:picLocks noGrp="1" noChangeAspect="1"/>
          </p:cNvPicPr>
          <p:nvPr>
            <p:ph idx="1"/>
          </p:nvPr>
        </p:nvPicPr>
        <p:blipFill>
          <a:blip r:embed="rId2" cstate="screen">
            <a:extLst>
              <a:ext uri="{28A0092B-C50C-407E-A947-70E740481C1C}">
                <a14:useLocalDpi xmlns:a14="http://schemas.microsoft.com/office/drawing/2010/main"/>
              </a:ext>
            </a:extLst>
          </a:blip>
          <a:srcRect l="-76711" r="-76711"/>
          <a:stretch>
            <a:fillRect/>
          </a:stretch>
        </p:blipFill>
        <p:spPr>
          <a:xfrm>
            <a:off x="1303868" y="360716"/>
            <a:ext cx="10837333" cy="5960116"/>
          </a:xfrm>
        </p:spPr>
      </p:pic>
    </p:spTree>
    <p:extLst>
      <p:ext uri="{BB962C8B-B14F-4D97-AF65-F5344CB8AC3E}">
        <p14:creationId xmlns:p14="http://schemas.microsoft.com/office/powerpoint/2010/main" val="30700732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0099" y="1083366"/>
            <a:ext cx="2878851" cy="4007149"/>
          </a:xfrm>
        </p:spPr>
        <p:txBody>
          <a:bodyPr>
            <a:noAutofit/>
          </a:bodyPr>
          <a:lstStyle/>
          <a:p>
            <a:pPr algn="l"/>
            <a:r>
              <a:rPr lang="es-ES_tradnl" sz="1400" dirty="0">
                <a:solidFill>
                  <a:srgbClr val="FFFFFF"/>
                </a:solidFill>
                <a:latin typeface="Courier" pitchFamily="2" charset="0"/>
                <a:cs typeface="Calibri"/>
              </a:rPr>
              <a:t>Pierre de Jean </a:t>
            </a:r>
            <a:r>
              <a:rPr lang="es-ES_tradnl" sz="1400" dirty="0" err="1">
                <a:solidFill>
                  <a:srgbClr val="FFFFFF"/>
                </a:solidFill>
                <a:latin typeface="Courier" pitchFamily="2" charset="0"/>
                <a:cs typeface="Calibri"/>
              </a:rPr>
              <a:t>Olieu</a:t>
            </a:r>
            <a:r>
              <a:rPr lang="es-ES_tradnl" sz="1400" dirty="0">
                <a:solidFill>
                  <a:srgbClr val="FFFFFF"/>
                </a:solidFill>
                <a:latin typeface="Courier" pitchFamily="2" charset="0"/>
                <a:cs typeface="Calibri"/>
              </a:rPr>
              <a:t>, </a:t>
            </a:r>
            <a:r>
              <a:rPr lang="es-ES_tradnl" sz="1400" i="1" dirty="0" err="1">
                <a:solidFill>
                  <a:srgbClr val="FFFFFF"/>
                </a:solidFill>
                <a:latin typeface="Courier" pitchFamily="2" charset="0"/>
                <a:cs typeface="Calibri"/>
              </a:rPr>
              <a:t>Commentaires</a:t>
            </a:r>
            <a:r>
              <a:rPr lang="es-ES_tradnl" sz="1400" i="1" dirty="0">
                <a:solidFill>
                  <a:srgbClr val="FFFFFF"/>
                </a:solidFill>
                <a:latin typeface="Courier" pitchFamily="2" charset="0"/>
                <a:cs typeface="Calibri"/>
              </a:rPr>
              <a:t> sur </a:t>
            </a:r>
            <a:r>
              <a:rPr lang="es-ES_tradnl" sz="1400" i="1" dirty="0" err="1">
                <a:solidFill>
                  <a:srgbClr val="FFFFFF"/>
                </a:solidFill>
                <a:latin typeface="Courier" pitchFamily="2" charset="0"/>
                <a:cs typeface="Calibri"/>
              </a:rPr>
              <a:t>l’Apocalypse</a:t>
            </a:r>
            <a:r>
              <a:rPr lang="es-ES_tradnl" sz="1400" dirty="0">
                <a:solidFill>
                  <a:srgbClr val="FFFFFF"/>
                </a:solidFill>
                <a:latin typeface="Courier" pitchFamily="2" charset="0"/>
                <a:cs typeface="Calibri"/>
              </a:rPr>
              <a:t>, 1297</a:t>
            </a:r>
            <a:br>
              <a:rPr lang="es-ES_tradnl" sz="1400" dirty="0">
                <a:solidFill>
                  <a:srgbClr val="FFFFFF"/>
                </a:solidFill>
                <a:latin typeface="Courier" pitchFamily="2" charset="0"/>
                <a:cs typeface="Calibri"/>
              </a:rPr>
            </a:br>
            <a:r>
              <a:rPr lang="es-ES_tradnl" sz="1400" dirty="0">
                <a:solidFill>
                  <a:srgbClr val="FFFFFF"/>
                </a:solidFill>
                <a:latin typeface="Courier" pitchFamily="2" charset="0"/>
                <a:cs typeface="Calibri"/>
              </a:rPr>
              <a:t> </a:t>
            </a:r>
            <a:br>
              <a:rPr lang="es-ES_tradnl" sz="1400" dirty="0">
                <a:solidFill>
                  <a:srgbClr val="FFFFFF"/>
                </a:solidFill>
                <a:latin typeface="Courier" pitchFamily="2" charset="0"/>
                <a:cs typeface="Calibri"/>
              </a:rPr>
            </a:br>
            <a:r>
              <a:rPr lang="fr-FR" sz="1400" dirty="0">
                <a:solidFill>
                  <a:srgbClr val="FFFFFF"/>
                </a:solidFill>
                <a:latin typeface="Courier" pitchFamily="2" charset="0"/>
                <a:cs typeface="Calibri"/>
              </a:rPr>
              <a:t>« Considère qu’il ne dit pas ‘lie’ mais dévore, et il ne dit pas ‘regarde’ mais prends, parce qu’il veut que la pensée spirituelle et intellectuelle du livre soit mâchée, savourée, et transmise dans l’intériorité par une affection et un goût très fervent et sapide. » </a:t>
            </a:r>
            <a:br>
              <a:rPr lang="es-ES_tradnl" sz="1400" dirty="0">
                <a:solidFill>
                  <a:srgbClr val="FFFFFF"/>
                </a:solidFill>
                <a:latin typeface="Courier" pitchFamily="2" charset="0"/>
                <a:cs typeface="Calibri"/>
              </a:rPr>
            </a:br>
            <a:endParaRPr lang="fr-FR" sz="1400" dirty="0">
              <a:solidFill>
                <a:srgbClr val="FFFFFF"/>
              </a:solidFill>
              <a:latin typeface="Courier" pitchFamily="2" charset="0"/>
              <a:cs typeface="Calibri"/>
            </a:endParaRPr>
          </a:p>
        </p:txBody>
      </p:sp>
      <p:pic>
        <p:nvPicPr>
          <p:cNvPr id="7" name="Espace réservé du contenu 6">
            <a:extLst>
              <a:ext uri="{FF2B5EF4-FFF2-40B4-BE49-F238E27FC236}">
                <a16:creationId xmlns:a16="http://schemas.microsoft.com/office/drawing/2014/main" id="{24036915-ABCC-2142-B6C2-B142C8E75F6E}"/>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257555" y="657223"/>
            <a:ext cx="5757862" cy="4859433"/>
          </a:xfrm>
        </p:spPr>
      </p:pic>
    </p:spTree>
    <p:extLst>
      <p:ext uri="{BB962C8B-B14F-4D97-AF65-F5344CB8AC3E}">
        <p14:creationId xmlns:p14="http://schemas.microsoft.com/office/powerpoint/2010/main" val="14601833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5100" y="274637"/>
            <a:ext cx="3090317" cy="1389677"/>
          </a:xfrm>
        </p:spPr>
        <p:txBody>
          <a:bodyPr>
            <a:normAutofit/>
          </a:bodyPr>
          <a:lstStyle/>
          <a:p>
            <a:r>
              <a:rPr lang="fr-FR" sz="1400" dirty="0">
                <a:solidFill>
                  <a:srgbClr val="FFFFFF"/>
                </a:solidFill>
                <a:latin typeface="Courier" pitchFamily="2" charset="0"/>
                <a:cs typeface="Calibri"/>
              </a:rPr>
              <a:t>William Hogarth, </a:t>
            </a:r>
            <a:r>
              <a:rPr lang="fr-FR" sz="1400" i="1" dirty="0" err="1">
                <a:solidFill>
                  <a:srgbClr val="FFFFFF"/>
                </a:solidFill>
                <a:latin typeface="Courier" pitchFamily="2" charset="0"/>
                <a:cs typeface="Calibri"/>
              </a:rPr>
              <a:t>Enthusiasm</a:t>
            </a:r>
            <a:r>
              <a:rPr lang="fr-FR" sz="1400" i="1" dirty="0">
                <a:solidFill>
                  <a:srgbClr val="FFFFFF"/>
                </a:solidFill>
                <a:latin typeface="Courier" pitchFamily="2" charset="0"/>
                <a:cs typeface="Calibri"/>
              </a:rPr>
              <a:t> </a:t>
            </a:r>
            <a:r>
              <a:rPr lang="fr-FR" sz="1400" i="1" dirty="0" err="1">
                <a:solidFill>
                  <a:srgbClr val="FFFFFF"/>
                </a:solidFill>
                <a:latin typeface="Courier" pitchFamily="2" charset="0"/>
                <a:cs typeface="Calibri"/>
              </a:rPr>
              <a:t>delineated</a:t>
            </a:r>
            <a:r>
              <a:rPr lang="fr-FR" sz="1400" dirty="0">
                <a:solidFill>
                  <a:srgbClr val="FFFFFF"/>
                </a:solidFill>
                <a:latin typeface="Courier" pitchFamily="2" charset="0"/>
                <a:cs typeface="Calibri"/>
              </a:rPr>
              <a:t>, 1760-1762, Londres, British Museum</a:t>
            </a:r>
          </a:p>
        </p:txBody>
      </p:sp>
      <p:pic>
        <p:nvPicPr>
          <p:cNvPr id="4" name="Espace réservé du contenu 3" descr="Hogarth British.jpg"/>
          <p:cNvPicPr>
            <a:picLocks noGrp="1" noChangeAspect="1"/>
          </p:cNvPicPr>
          <p:nvPr>
            <p:ph idx="1"/>
          </p:nvPr>
        </p:nvPicPr>
        <p:blipFill>
          <a:blip r:embed="rId2" cstate="print">
            <a:extLst>
              <a:ext uri="{28A0092B-C50C-407E-A947-70E740481C1C}">
                <a14:useLocalDpi xmlns:a14="http://schemas.microsoft.com/office/drawing/2010/main"/>
              </a:ext>
            </a:extLst>
          </a:blip>
          <a:srcRect l="-66023" r="-66023"/>
          <a:stretch>
            <a:fillRect/>
          </a:stretch>
        </p:blipFill>
        <p:spPr>
          <a:xfrm>
            <a:off x="179698" y="87596"/>
            <a:ext cx="12204506" cy="6712007"/>
          </a:xfrm>
        </p:spPr>
      </p:pic>
    </p:spTree>
    <p:extLst>
      <p:ext uri="{BB962C8B-B14F-4D97-AF65-F5344CB8AC3E}">
        <p14:creationId xmlns:p14="http://schemas.microsoft.com/office/powerpoint/2010/main" val="14492800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14092" y="567997"/>
            <a:ext cx="8272708" cy="586718"/>
          </a:xfrm>
        </p:spPr>
        <p:txBody>
          <a:bodyPr>
            <a:normAutofit fontScale="90000"/>
          </a:bodyPr>
          <a:lstStyle/>
          <a:p>
            <a:r>
              <a:rPr lang="fr-FR" sz="1400" dirty="0">
                <a:solidFill>
                  <a:srgbClr val="FFFFFF"/>
                </a:solidFill>
                <a:latin typeface="Courier" pitchFamily="2" charset="0"/>
                <a:cs typeface="Calibri"/>
              </a:rPr>
              <a:t>« </a:t>
            </a:r>
            <a:r>
              <a:rPr lang="fr-FR" sz="1400" i="1" dirty="0">
                <a:solidFill>
                  <a:srgbClr val="FFFFFF"/>
                </a:solidFill>
                <a:latin typeface="Courier" pitchFamily="2" charset="0"/>
                <a:cs typeface="Calibri"/>
              </a:rPr>
              <a:t>The intention of </a:t>
            </a:r>
            <a:r>
              <a:rPr lang="fr-FR" sz="1400" i="1" dirty="0" err="1">
                <a:solidFill>
                  <a:srgbClr val="FFFFFF"/>
                </a:solidFill>
                <a:latin typeface="Courier" pitchFamily="2" charset="0"/>
                <a:cs typeface="Calibri"/>
              </a:rPr>
              <a:t>this</a:t>
            </a:r>
            <a:r>
              <a:rPr lang="fr-FR" sz="1400" i="1" dirty="0">
                <a:solidFill>
                  <a:srgbClr val="FFFFFF"/>
                </a:solidFill>
                <a:latin typeface="Courier" pitchFamily="2" charset="0"/>
                <a:cs typeface="Calibri"/>
              </a:rPr>
              <a:t> </a:t>
            </a:r>
            <a:r>
              <a:rPr lang="fr-FR" sz="1400" i="1" dirty="0" err="1">
                <a:solidFill>
                  <a:srgbClr val="FFFFFF"/>
                </a:solidFill>
                <a:latin typeface="Courier" pitchFamily="2" charset="0"/>
                <a:cs typeface="Calibri"/>
              </a:rPr>
              <a:t>print</a:t>
            </a:r>
            <a:r>
              <a:rPr lang="fr-FR" sz="1400" i="1" dirty="0">
                <a:solidFill>
                  <a:srgbClr val="FFFFFF"/>
                </a:solidFill>
                <a:latin typeface="Courier" pitchFamily="2" charset="0"/>
                <a:cs typeface="Calibri"/>
              </a:rPr>
              <a:t> </a:t>
            </a:r>
            <a:r>
              <a:rPr lang="fr-FR" sz="1400" i="1" dirty="0" err="1">
                <a:solidFill>
                  <a:srgbClr val="FFFFFF"/>
                </a:solidFill>
                <a:latin typeface="Courier" pitchFamily="2" charset="0"/>
                <a:cs typeface="Calibri"/>
              </a:rPr>
              <a:t>is</a:t>
            </a:r>
            <a:r>
              <a:rPr lang="fr-FR" sz="1400" i="1" dirty="0">
                <a:solidFill>
                  <a:srgbClr val="FFFFFF"/>
                </a:solidFill>
                <a:latin typeface="Courier" pitchFamily="2" charset="0"/>
                <a:cs typeface="Calibri"/>
              </a:rPr>
              <a:t> to </a:t>
            </a:r>
            <a:r>
              <a:rPr lang="fr-FR" sz="1400" i="1" dirty="0" err="1">
                <a:solidFill>
                  <a:srgbClr val="FFFFFF"/>
                </a:solidFill>
                <a:latin typeface="Courier" pitchFamily="2" charset="0"/>
                <a:cs typeface="Calibri"/>
              </a:rPr>
              <a:t>give</a:t>
            </a:r>
            <a:r>
              <a:rPr lang="fr-FR" sz="1400" i="1" dirty="0">
                <a:solidFill>
                  <a:srgbClr val="FFFFFF"/>
                </a:solidFill>
                <a:latin typeface="Courier" pitchFamily="2" charset="0"/>
                <a:cs typeface="Calibri"/>
              </a:rPr>
              <a:t> a </a:t>
            </a:r>
            <a:r>
              <a:rPr lang="fr-FR" sz="1400" i="1" dirty="0" err="1">
                <a:solidFill>
                  <a:srgbClr val="FFFFFF"/>
                </a:solidFill>
                <a:latin typeface="Courier" pitchFamily="2" charset="0"/>
                <a:cs typeface="Calibri"/>
              </a:rPr>
              <a:t>lineal</a:t>
            </a:r>
            <a:r>
              <a:rPr lang="fr-FR" sz="1400" i="1" dirty="0">
                <a:solidFill>
                  <a:srgbClr val="FFFFFF"/>
                </a:solidFill>
                <a:latin typeface="Courier" pitchFamily="2" charset="0"/>
                <a:cs typeface="Calibri"/>
              </a:rPr>
              <a:t> </a:t>
            </a:r>
            <a:r>
              <a:rPr lang="fr-FR" sz="1400" i="1" dirty="0" err="1">
                <a:solidFill>
                  <a:srgbClr val="FFFFFF"/>
                </a:solidFill>
                <a:latin typeface="Courier" pitchFamily="2" charset="0"/>
                <a:cs typeface="Calibri"/>
              </a:rPr>
              <a:t>representation</a:t>
            </a:r>
            <a:r>
              <a:rPr lang="fr-FR" sz="1400" i="1" dirty="0">
                <a:solidFill>
                  <a:srgbClr val="FFFFFF"/>
                </a:solidFill>
                <a:latin typeface="Courier" pitchFamily="2" charset="0"/>
                <a:cs typeface="Calibri"/>
              </a:rPr>
              <a:t> of the </a:t>
            </a:r>
            <a:r>
              <a:rPr lang="fr-FR" sz="1400" i="1" dirty="0" err="1">
                <a:solidFill>
                  <a:srgbClr val="FFFFFF"/>
                </a:solidFill>
                <a:latin typeface="Courier" pitchFamily="2" charset="0"/>
                <a:cs typeface="Calibri"/>
              </a:rPr>
              <a:t>strange</a:t>
            </a:r>
            <a:r>
              <a:rPr lang="fr-FR" sz="1400" i="1" dirty="0">
                <a:solidFill>
                  <a:srgbClr val="FFFFFF"/>
                </a:solidFill>
                <a:latin typeface="Courier" pitchFamily="2" charset="0"/>
                <a:cs typeface="Calibri"/>
              </a:rPr>
              <a:t> </a:t>
            </a:r>
            <a:r>
              <a:rPr lang="fr-FR" sz="1400" i="1" dirty="0" err="1">
                <a:solidFill>
                  <a:srgbClr val="FFFFFF"/>
                </a:solidFill>
                <a:latin typeface="Courier" pitchFamily="2" charset="0"/>
                <a:cs typeface="Calibri"/>
              </a:rPr>
              <a:t>effects</a:t>
            </a:r>
            <a:r>
              <a:rPr lang="fr-FR" sz="1400" i="1" dirty="0">
                <a:solidFill>
                  <a:srgbClr val="FFFFFF"/>
                </a:solidFill>
                <a:latin typeface="Courier" pitchFamily="2" charset="0"/>
                <a:cs typeface="Calibri"/>
              </a:rPr>
              <a:t> of </a:t>
            </a:r>
            <a:r>
              <a:rPr lang="fr-FR" sz="1400" i="1" dirty="0" err="1">
                <a:solidFill>
                  <a:srgbClr val="FFFFFF"/>
                </a:solidFill>
                <a:latin typeface="Courier" pitchFamily="2" charset="0"/>
                <a:cs typeface="Calibri"/>
              </a:rPr>
              <a:t>literal</a:t>
            </a:r>
            <a:r>
              <a:rPr lang="fr-FR" sz="1400" i="1" dirty="0">
                <a:solidFill>
                  <a:srgbClr val="FFFFFF"/>
                </a:solidFill>
                <a:latin typeface="Courier" pitchFamily="2" charset="0"/>
                <a:cs typeface="Calibri"/>
              </a:rPr>
              <a:t> and </a:t>
            </a:r>
            <a:r>
              <a:rPr lang="fr-FR" sz="1400" i="1" dirty="0" err="1">
                <a:solidFill>
                  <a:srgbClr val="FFFFFF"/>
                </a:solidFill>
                <a:latin typeface="Courier" pitchFamily="2" charset="0"/>
                <a:cs typeface="Calibri"/>
              </a:rPr>
              <a:t>low</a:t>
            </a:r>
            <a:r>
              <a:rPr lang="fr-FR" sz="1400" i="1" dirty="0">
                <a:solidFill>
                  <a:srgbClr val="FFFFFF"/>
                </a:solidFill>
                <a:latin typeface="Courier" pitchFamily="2" charset="0"/>
                <a:cs typeface="Calibri"/>
              </a:rPr>
              <a:t> conceptions of </a:t>
            </a:r>
            <a:r>
              <a:rPr lang="fr-FR" sz="1400" i="1" dirty="0" err="1">
                <a:solidFill>
                  <a:srgbClr val="FFFFFF"/>
                </a:solidFill>
                <a:latin typeface="Courier" pitchFamily="2" charset="0"/>
                <a:cs typeface="Calibri"/>
              </a:rPr>
              <a:t>Sacred</a:t>
            </a:r>
            <a:r>
              <a:rPr lang="fr-FR" sz="1400" i="1" dirty="0">
                <a:solidFill>
                  <a:srgbClr val="FFFFFF"/>
                </a:solidFill>
                <a:latin typeface="Courier" pitchFamily="2" charset="0"/>
                <a:cs typeface="Calibri"/>
              </a:rPr>
              <a:t> </a:t>
            </a:r>
            <a:r>
              <a:rPr lang="fr-FR" sz="1400" i="1" dirty="0" err="1">
                <a:solidFill>
                  <a:srgbClr val="FFFFFF"/>
                </a:solidFill>
                <a:latin typeface="Courier" pitchFamily="2" charset="0"/>
                <a:cs typeface="Calibri"/>
              </a:rPr>
              <a:t>Beings</a:t>
            </a:r>
            <a:r>
              <a:rPr lang="fr-FR" sz="1400" i="1" dirty="0">
                <a:solidFill>
                  <a:srgbClr val="FFFFFF"/>
                </a:solidFill>
                <a:latin typeface="Courier" pitchFamily="2" charset="0"/>
                <a:cs typeface="Calibri"/>
              </a:rPr>
              <a:t>, as </a:t>
            </a:r>
            <a:r>
              <a:rPr lang="fr-FR" sz="1400" i="1" dirty="0" err="1">
                <a:solidFill>
                  <a:srgbClr val="FFFFFF"/>
                </a:solidFill>
                <a:latin typeface="Courier" pitchFamily="2" charset="0"/>
                <a:cs typeface="Calibri"/>
              </a:rPr>
              <a:t>also</a:t>
            </a:r>
            <a:r>
              <a:rPr lang="fr-FR" sz="1400" i="1" dirty="0">
                <a:solidFill>
                  <a:srgbClr val="FFFFFF"/>
                </a:solidFill>
                <a:latin typeface="Courier" pitchFamily="2" charset="0"/>
                <a:cs typeface="Calibri"/>
              </a:rPr>
              <a:t> of the </a:t>
            </a:r>
            <a:r>
              <a:rPr lang="fr-FR" sz="1400" i="1" dirty="0" err="1">
                <a:solidFill>
                  <a:srgbClr val="FFFFFF"/>
                </a:solidFill>
                <a:latin typeface="Courier" pitchFamily="2" charset="0"/>
                <a:cs typeface="Calibri"/>
              </a:rPr>
              <a:t>Idolatrous</a:t>
            </a:r>
            <a:r>
              <a:rPr lang="fr-FR" sz="1400" i="1" dirty="0">
                <a:solidFill>
                  <a:srgbClr val="FFFFFF"/>
                </a:solidFill>
                <a:latin typeface="Courier" pitchFamily="2" charset="0"/>
                <a:cs typeface="Calibri"/>
              </a:rPr>
              <a:t> </a:t>
            </a:r>
            <a:r>
              <a:rPr lang="fr-FR" sz="1400" i="1" dirty="0" err="1">
                <a:solidFill>
                  <a:srgbClr val="FFFFFF"/>
                </a:solidFill>
                <a:latin typeface="Courier" pitchFamily="2" charset="0"/>
                <a:cs typeface="Calibri"/>
              </a:rPr>
              <a:t>tendency</a:t>
            </a:r>
            <a:r>
              <a:rPr lang="fr-FR" sz="1400" i="1" dirty="0">
                <a:solidFill>
                  <a:srgbClr val="FFFFFF"/>
                </a:solidFill>
                <a:latin typeface="Courier" pitchFamily="2" charset="0"/>
                <a:cs typeface="Calibri"/>
              </a:rPr>
              <a:t> of </a:t>
            </a:r>
            <a:r>
              <a:rPr lang="fr-FR" sz="1400" i="1" dirty="0" err="1">
                <a:solidFill>
                  <a:srgbClr val="FFFFFF"/>
                </a:solidFill>
                <a:latin typeface="Courier" pitchFamily="2" charset="0"/>
                <a:cs typeface="Calibri"/>
              </a:rPr>
              <a:t>pictures</a:t>
            </a:r>
            <a:r>
              <a:rPr lang="fr-FR" sz="1400" i="1" dirty="0">
                <a:solidFill>
                  <a:srgbClr val="FFFFFF"/>
                </a:solidFill>
                <a:latin typeface="Courier" pitchFamily="2" charset="0"/>
                <a:cs typeface="Calibri"/>
              </a:rPr>
              <a:t> in </a:t>
            </a:r>
            <a:r>
              <a:rPr lang="fr-FR" sz="1400" i="1" dirty="0" err="1">
                <a:solidFill>
                  <a:srgbClr val="FFFFFF"/>
                </a:solidFill>
                <a:latin typeface="Courier" pitchFamily="2" charset="0"/>
                <a:cs typeface="Calibri"/>
              </a:rPr>
              <a:t>churches</a:t>
            </a:r>
            <a:r>
              <a:rPr lang="fr-FR" sz="1400" i="1" dirty="0">
                <a:solidFill>
                  <a:srgbClr val="FFFFFF"/>
                </a:solidFill>
                <a:latin typeface="Courier" pitchFamily="2" charset="0"/>
                <a:cs typeface="Calibri"/>
              </a:rPr>
              <a:t>, and </a:t>
            </a:r>
            <a:r>
              <a:rPr lang="fr-FR" sz="1400" i="1" dirty="0" err="1">
                <a:solidFill>
                  <a:srgbClr val="FFFFFF"/>
                </a:solidFill>
                <a:latin typeface="Courier" pitchFamily="2" charset="0"/>
                <a:cs typeface="Calibri"/>
              </a:rPr>
              <a:t>prints</a:t>
            </a:r>
            <a:r>
              <a:rPr lang="fr-FR" sz="1400" i="1" dirty="0">
                <a:solidFill>
                  <a:srgbClr val="FFFFFF"/>
                </a:solidFill>
                <a:latin typeface="Courier" pitchFamily="2" charset="0"/>
                <a:cs typeface="Calibri"/>
              </a:rPr>
              <a:t> in </a:t>
            </a:r>
            <a:r>
              <a:rPr lang="fr-FR" sz="1400" i="1" dirty="0" err="1">
                <a:solidFill>
                  <a:srgbClr val="FFFFFF"/>
                </a:solidFill>
                <a:latin typeface="Courier" pitchFamily="2" charset="0"/>
                <a:cs typeface="Calibri"/>
              </a:rPr>
              <a:t>religious</a:t>
            </a:r>
            <a:r>
              <a:rPr lang="fr-FR" sz="1400" i="1" dirty="0">
                <a:solidFill>
                  <a:srgbClr val="FFFFFF"/>
                </a:solidFill>
                <a:latin typeface="Courier" pitchFamily="2" charset="0"/>
                <a:cs typeface="Calibri"/>
              </a:rPr>
              <a:t> books, &amp; c. </a:t>
            </a:r>
            <a:r>
              <a:rPr lang="fr-FR" sz="1400" dirty="0">
                <a:solidFill>
                  <a:srgbClr val="FFFFFF"/>
                </a:solidFill>
                <a:latin typeface="Courier" pitchFamily="2" charset="0"/>
                <a:cs typeface="Calibri"/>
              </a:rPr>
              <a:t>». </a:t>
            </a:r>
          </a:p>
        </p:txBody>
      </p:sp>
      <p:pic>
        <p:nvPicPr>
          <p:cNvPr id="3" name="Image 2" descr="Fig. 4 bis (détail) Hogarth Enthusiasm delineated détail - copi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84648" y="1554241"/>
            <a:ext cx="6549029" cy="5050885"/>
          </a:xfrm>
          <a:prstGeom prst="rect">
            <a:avLst/>
          </a:prstGeom>
        </p:spPr>
      </p:pic>
      <p:sp>
        <p:nvSpPr>
          <p:cNvPr id="5" name="Espace réservé du contenu 4"/>
          <p:cNvSpPr>
            <a:spLocks noGrp="1"/>
          </p:cNvSpPr>
          <p:nvPr>
            <p:ph idx="1"/>
          </p:nvPr>
        </p:nvSpPr>
        <p:spPr/>
        <p:txBody>
          <a:bodyPr/>
          <a:lstStyle/>
          <a:p>
            <a:endParaRPr lang="fr-FR"/>
          </a:p>
        </p:txBody>
      </p:sp>
    </p:spTree>
    <p:extLst>
      <p:ext uri="{BB962C8B-B14F-4D97-AF65-F5344CB8AC3E}">
        <p14:creationId xmlns:p14="http://schemas.microsoft.com/office/powerpoint/2010/main" val="1222380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1400" dirty="0">
                <a:solidFill>
                  <a:srgbClr val="FFFFFF"/>
                </a:solidFill>
                <a:latin typeface="Courier" pitchFamily="2" charset="0"/>
                <a:cs typeface="Calibri"/>
              </a:rPr>
              <a:t>Illustration de Wolfgang </a:t>
            </a:r>
            <a:r>
              <a:rPr lang="fr-FR" sz="1400" dirty="0" err="1">
                <a:solidFill>
                  <a:srgbClr val="FFFFFF"/>
                </a:solidFill>
                <a:latin typeface="Courier" pitchFamily="2" charset="0"/>
                <a:cs typeface="Calibri"/>
              </a:rPr>
              <a:t>Strauch</a:t>
            </a:r>
            <a:r>
              <a:rPr lang="fr-FR" sz="1400" dirty="0">
                <a:solidFill>
                  <a:srgbClr val="FFFFFF"/>
                </a:solidFill>
                <a:latin typeface="Courier" pitchFamily="2" charset="0"/>
                <a:cs typeface="Calibri"/>
              </a:rPr>
              <a:t> d’après Hans Sachs, </a:t>
            </a:r>
            <a:r>
              <a:rPr lang="fr-FR" sz="1400" i="1" dirty="0" err="1">
                <a:solidFill>
                  <a:srgbClr val="FFFFFF"/>
                </a:solidFill>
                <a:latin typeface="Courier" pitchFamily="2" charset="0"/>
                <a:cs typeface="Calibri"/>
              </a:rPr>
              <a:t>Das</a:t>
            </a:r>
            <a:r>
              <a:rPr lang="fr-FR" sz="1400" i="1" dirty="0">
                <a:solidFill>
                  <a:srgbClr val="FFFFFF"/>
                </a:solidFill>
                <a:latin typeface="Courier" pitchFamily="2" charset="0"/>
                <a:cs typeface="Calibri"/>
              </a:rPr>
              <a:t> </a:t>
            </a:r>
            <a:r>
              <a:rPr lang="fr-FR" sz="1400" i="1" dirty="0" err="1">
                <a:solidFill>
                  <a:srgbClr val="FFFFFF"/>
                </a:solidFill>
                <a:latin typeface="Courier" pitchFamily="2" charset="0"/>
                <a:cs typeface="Calibri"/>
              </a:rPr>
              <a:t>Schlauraffen</a:t>
            </a:r>
            <a:r>
              <a:rPr lang="fr-FR" sz="1400" i="1" dirty="0">
                <a:solidFill>
                  <a:srgbClr val="FFFFFF"/>
                </a:solidFill>
                <a:latin typeface="Courier" pitchFamily="2" charset="0"/>
                <a:cs typeface="Calibri"/>
              </a:rPr>
              <a:t> </a:t>
            </a:r>
            <a:r>
              <a:rPr lang="fr-FR" sz="1400" i="1" dirty="0" err="1">
                <a:solidFill>
                  <a:srgbClr val="FFFFFF"/>
                </a:solidFill>
                <a:latin typeface="Courier" pitchFamily="2" charset="0"/>
                <a:cs typeface="Calibri"/>
              </a:rPr>
              <a:t>landt</a:t>
            </a:r>
            <a:r>
              <a:rPr lang="fr-FR" sz="1400" dirty="0">
                <a:solidFill>
                  <a:srgbClr val="FFFFFF"/>
                </a:solidFill>
                <a:latin typeface="Courier" pitchFamily="2" charset="0"/>
                <a:cs typeface="Calibri"/>
              </a:rPr>
              <a:t>, 1530</a:t>
            </a:r>
          </a:p>
        </p:txBody>
      </p:sp>
      <p:pic>
        <p:nvPicPr>
          <p:cNvPr id="4" name="Espace réservé du contenu 3" descr="Schlaraffenland1530.jpg"/>
          <p:cNvPicPr>
            <a:picLocks noGrp="1" noChangeAspect="1"/>
          </p:cNvPicPr>
          <p:nvPr>
            <p:ph idx="1"/>
          </p:nvPr>
        </p:nvPicPr>
        <p:blipFill>
          <a:blip r:embed="rId2" cstate="print">
            <a:extLst>
              <a:ext uri="{28A0092B-C50C-407E-A947-70E740481C1C}">
                <a14:useLocalDpi xmlns:a14="http://schemas.microsoft.com/office/drawing/2010/main"/>
              </a:ext>
            </a:extLst>
          </a:blip>
          <a:srcRect l="-14358" r="-14358"/>
          <a:stretch>
            <a:fillRect/>
          </a:stretch>
        </p:blipFill>
        <p:spPr>
          <a:xfrm>
            <a:off x="-391794" y="1279017"/>
            <a:ext cx="9779310" cy="5378244"/>
          </a:xfrm>
        </p:spPr>
      </p:pic>
    </p:spTree>
    <p:extLst>
      <p:ext uri="{BB962C8B-B14F-4D97-AF65-F5344CB8AC3E}">
        <p14:creationId xmlns:p14="http://schemas.microsoft.com/office/powerpoint/2010/main" val="3526726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latin typeface="Courier" pitchFamily="2" charset="0"/>
              <a:cs typeface="Calibri"/>
            </a:endParaRPr>
          </a:p>
        </p:txBody>
      </p:sp>
      <p:pic>
        <p:nvPicPr>
          <p:cNvPr id="4" name="Espace réservé du contenu 3" descr="Ferry, La_Petite_Lune_-_42.jpg"/>
          <p:cNvPicPr>
            <a:picLocks noGrp="1" noChangeAspect="1"/>
          </p:cNvPicPr>
          <p:nvPr>
            <p:ph idx="1"/>
          </p:nvPr>
        </p:nvPicPr>
        <p:blipFill>
          <a:blip r:embed="rId2" cstate="print">
            <a:extLst>
              <a:ext uri="{28A0092B-C50C-407E-A947-70E740481C1C}">
                <a14:useLocalDpi xmlns:a14="http://schemas.microsoft.com/office/drawing/2010/main"/>
              </a:ext>
            </a:extLst>
          </a:blip>
          <a:srcRect l="-95725" r="-95725"/>
          <a:stretch>
            <a:fillRect/>
          </a:stretch>
        </p:blipFill>
        <p:spPr>
          <a:xfrm>
            <a:off x="-1308831" y="274638"/>
            <a:ext cx="11809852" cy="6494964"/>
          </a:xfrm>
        </p:spPr>
      </p:pic>
    </p:spTree>
    <p:extLst>
      <p:ext uri="{BB962C8B-B14F-4D97-AF65-F5344CB8AC3E}">
        <p14:creationId xmlns:p14="http://schemas.microsoft.com/office/powerpoint/2010/main" val="11943527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1800" dirty="0">
                <a:solidFill>
                  <a:srgbClr val="FFFFFF"/>
                </a:solidFill>
                <a:latin typeface="Courier" pitchFamily="2" charset="0"/>
                <a:cs typeface="Calibri"/>
              </a:rPr>
              <a:t>L’IMAGE EN PARTAGE</a:t>
            </a:r>
            <a:br>
              <a:rPr lang="fr-FR" sz="1800" dirty="0">
                <a:solidFill>
                  <a:srgbClr val="FFFFFF"/>
                </a:solidFill>
                <a:latin typeface="Courier" pitchFamily="2" charset="0"/>
                <a:cs typeface="Calibri"/>
              </a:rPr>
            </a:br>
            <a:r>
              <a:rPr lang="fr-FR" sz="1800" dirty="0">
                <a:solidFill>
                  <a:srgbClr val="FFFFFF"/>
                </a:solidFill>
                <a:latin typeface="Courier" pitchFamily="2" charset="0"/>
                <a:cs typeface="Calibri"/>
              </a:rPr>
              <a:t>Instituer la communauté</a:t>
            </a:r>
          </a:p>
        </p:txBody>
      </p:sp>
      <p:sp>
        <p:nvSpPr>
          <p:cNvPr id="3" name="Espace réservé du contenu 2"/>
          <p:cNvSpPr>
            <a:spLocks noGrp="1"/>
          </p:cNvSpPr>
          <p:nvPr>
            <p:ph idx="1"/>
          </p:nvPr>
        </p:nvSpPr>
        <p:spPr/>
        <p:txBody>
          <a:bodyPr/>
          <a:lstStyle/>
          <a:p>
            <a:endParaRPr lang="fr-FR"/>
          </a:p>
        </p:txBody>
      </p:sp>
    </p:spTree>
    <p:extLst>
      <p:ext uri="{BB962C8B-B14F-4D97-AF65-F5344CB8AC3E}">
        <p14:creationId xmlns:p14="http://schemas.microsoft.com/office/powerpoint/2010/main" val="3124372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82254A-14B9-D248-9641-D4C0FBFFC68A}"/>
              </a:ext>
            </a:extLst>
          </p:cNvPr>
          <p:cNvSpPr>
            <a:spLocks noGrp="1"/>
          </p:cNvSpPr>
          <p:nvPr>
            <p:ph type="title"/>
          </p:nvPr>
        </p:nvSpPr>
        <p:spPr/>
        <p:txBody>
          <a:bodyPr>
            <a:normAutofit/>
          </a:bodyPr>
          <a:lstStyle/>
          <a:p>
            <a:r>
              <a:rPr lang="fr-FR" sz="1800" dirty="0">
                <a:solidFill>
                  <a:schemeClr val="bg1"/>
                </a:solidFill>
                <a:latin typeface="Courier" pitchFamily="2" charset="0"/>
              </a:rPr>
              <a:t>L’hostie figurée et le multiple dans l’Un</a:t>
            </a:r>
          </a:p>
        </p:txBody>
      </p:sp>
      <p:sp>
        <p:nvSpPr>
          <p:cNvPr id="3" name="Espace réservé du contenu 2">
            <a:extLst>
              <a:ext uri="{FF2B5EF4-FFF2-40B4-BE49-F238E27FC236}">
                <a16:creationId xmlns:a16="http://schemas.microsoft.com/office/drawing/2014/main" id="{93A36EF5-F5D1-DD45-975A-C546C34EEB03}"/>
              </a:ext>
            </a:extLst>
          </p:cNvPr>
          <p:cNvSpPr>
            <a:spLocks noGrp="1"/>
          </p:cNvSpPr>
          <p:nvPr>
            <p:ph idx="1"/>
          </p:nvPr>
        </p:nvSpPr>
        <p:spPr/>
        <p:txBody>
          <a:bodyPr/>
          <a:lstStyle/>
          <a:p>
            <a:endParaRPr lang="fr-FR"/>
          </a:p>
        </p:txBody>
      </p:sp>
    </p:spTree>
    <p:extLst>
      <p:ext uri="{BB962C8B-B14F-4D97-AF65-F5344CB8AC3E}">
        <p14:creationId xmlns:p14="http://schemas.microsoft.com/office/powerpoint/2010/main" val="22824179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3279961" cy="1143000"/>
          </a:xfrm>
        </p:spPr>
        <p:txBody>
          <a:bodyPr>
            <a:normAutofit fontScale="90000"/>
          </a:bodyPr>
          <a:lstStyle/>
          <a:p>
            <a:r>
              <a:rPr lang="fr-FR" sz="1400" dirty="0">
                <a:solidFill>
                  <a:srgbClr val="FFFFFF"/>
                </a:solidFill>
                <a:latin typeface="Courier"/>
                <a:cs typeface="Courier"/>
              </a:rPr>
              <a:t>Gottfried </a:t>
            </a:r>
            <a:r>
              <a:rPr lang="fr-FR" sz="1400" dirty="0" err="1">
                <a:solidFill>
                  <a:srgbClr val="FFFFFF"/>
                </a:solidFill>
                <a:latin typeface="Courier"/>
                <a:cs typeface="Courier"/>
              </a:rPr>
              <a:t>Schalcken</a:t>
            </a:r>
            <a:r>
              <a:rPr lang="fr-FR" sz="1400" dirty="0">
                <a:solidFill>
                  <a:srgbClr val="FFFFFF"/>
                </a:solidFill>
                <a:latin typeface="Courier"/>
                <a:cs typeface="Courier"/>
              </a:rPr>
              <a:t>, </a:t>
            </a:r>
            <a:r>
              <a:rPr lang="fr-FR" sz="1400" i="1" dirty="0">
                <a:solidFill>
                  <a:srgbClr val="FFFFFF"/>
                </a:solidFill>
                <a:latin typeface="Courier"/>
                <a:cs typeface="Courier"/>
              </a:rPr>
              <a:t>Enfant tenant une crêpe-visage</a:t>
            </a:r>
            <a:r>
              <a:rPr lang="fr-FR" sz="1400" dirty="0">
                <a:solidFill>
                  <a:srgbClr val="FFFFFF"/>
                </a:solidFill>
                <a:latin typeface="Courier"/>
                <a:cs typeface="Courier"/>
              </a:rPr>
              <a:t>, 1670-80, huile sur toile, Hambourg, Hamburger </a:t>
            </a:r>
            <a:r>
              <a:rPr lang="fr-FR" sz="1400" dirty="0" err="1">
                <a:solidFill>
                  <a:srgbClr val="FFFFFF"/>
                </a:solidFill>
                <a:latin typeface="Courier"/>
                <a:cs typeface="Courier"/>
              </a:rPr>
              <a:t>Kunsthalle</a:t>
            </a:r>
            <a:r>
              <a:rPr lang="fr-FR" sz="1400" dirty="0">
                <a:solidFill>
                  <a:srgbClr val="FFFFFF"/>
                </a:solidFill>
                <a:latin typeface="Courier"/>
                <a:cs typeface="Courier"/>
              </a:rPr>
              <a:t> </a:t>
            </a:r>
          </a:p>
        </p:txBody>
      </p:sp>
      <p:pic>
        <p:nvPicPr>
          <p:cNvPr id="4" name="Espace réservé du contenu 3" descr="Schalken.jpg"/>
          <p:cNvPicPr>
            <a:picLocks noGrp="1" noChangeAspect="1"/>
          </p:cNvPicPr>
          <p:nvPr>
            <p:ph idx="1"/>
          </p:nvPr>
        </p:nvPicPr>
        <p:blipFill>
          <a:blip r:embed="rId2" cstate="print">
            <a:extLst>
              <a:ext uri="{28A0092B-C50C-407E-A947-70E740481C1C}">
                <a14:useLocalDpi xmlns:a14="http://schemas.microsoft.com/office/drawing/2010/main"/>
              </a:ext>
            </a:extLst>
          </a:blip>
          <a:srcRect l="-64511" r="-64511"/>
          <a:stretch>
            <a:fillRect/>
          </a:stretch>
        </p:blipFill>
        <p:spPr>
          <a:xfrm>
            <a:off x="650706" y="274638"/>
            <a:ext cx="11433366" cy="6287911"/>
          </a:xfrm>
        </p:spPr>
      </p:pic>
    </p:spTree>
    <p:extLst>
      <p:ext uri="{BB962C8B-B14F-4D97-AF65-F5344CB8AC3E}">
        <p14:creationId xmlns:p14="http://schemas.microsoft.com/office/powerpoint/2010/main" val="18451391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F30799-60C4-8945-93F2-F96BC0B60373}"/>
              </a:ext>
            </a:extLst>
          </p:cNvPr>
          <p:cNvSpPr>
            <a:spLocks noGrp="1"/>
          </p:cNvSpPr>
          <p:nvPr>
            <p:ph type="title"/>
          </p:nvPr>
        </p:nvSpPr>
        <p:spPr>
          <a:xfrm>
            <a:off x="175453" y="274638"/>
            <a:ext cx="3241640" cy="1143000"/>
          </a:xfrm>
        </p:spPr>
        <p:txBody>
          <a:bodyPr>
            <a:normAutofit/>
          </a:bodyPr>
          <a:lstStyle/>
          <a:p>
            <a:r>
              <a:rPr lang="fr-FR" sz="1400" dirty="0">
                <a:solidFill>
                  <a:srgbClr val="FFFFFF"/>
                </a:solidFill>
                <a:latin typeface="Courier" pitchFamily="2" charset="0"/>
                <a:cs typeface="Calibri"/>
              </a:rPr>
              <a:t>Diego </a:t>
            </a:r>
            <a:r>
              <a:rPr lang="fr-FR" sz="1400" dirty="0" err="1">
                <a:solidFill>
                  <a:srgbClr val="FFFFFF"/>
                </a:solidFill>
                <a:latin typeface="Courier" pitchFamily="2" charset="0"/>
                <a:cs typeface="Calibri"/>
              </a:rPr>
              <a:t>del</a:t>
            </a:r>
            <a:r>
              <a:rPr lang="fr-FR" sz="1400" dirty="0">
                <a:solidFill>
                  <a:srgbClr val="FFFFFF"/>
                </a:solidFill>
                <a:latin typeface="Courier" pitchFamily="2" charset="0"/>
                <a:cs typeface="Calibri"/>
              </a:rPr>
              <a:t> Cruz, </a:t>
            </a:r>
            <a:r>
              <a:rPr lang="fr-FR" sz="1400" i="1" dirty="0">
                <a:solidFill>
                  <a:srgbClr val="FFFFFF"/>
                </a:solidFill>
                <a:latin typeface="Courier" pitchFamily="2" charset="0"/>
                <a:cs typeface="Calibri"/>
              </a:rPr>
              <a:t>Messe de saint Grégoire</a:t>
            </a:r>
            <a:r>
              <a:rPr lang="fr-FR" sz="1400" dirty="0">
                <a:solidFill>
                  <a:srgbClr val="FFFFFF"/>
                </a:solidFill>
                <a:latin typeface="Courier" pitchFamily="2" charset="0"/>
                <a:cs typeface="Calibri"/>
              </a:rPr>
              <a:t>, c. 1490, Philadelphie, Museum of Art </a:t>
            </a:r>
          </a:p>
        </p:txBody>
      </p:sp>
      <p:pic>
        <p:nvPicPr>
          <p:cNvPr id="4" name="Image 3" descr="Diego de la cruz, philadelphie.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5453" y="1327045"/>
            <a:ext cx="4043928" cy="5391904"/>
          </a:xfrm>
          <a:prstGeom prst="rect">
            <a:avLst/>
          </a:prstGeom>
        </p:spPr>
      </p:pic>
      <p:pic>
        <p:nvPicPr>
          <p:cNvPr id="5" name="Espace réservé du contenu 4" descr="Diego de la cruz 3.jpg"/>
          <p:cNvPicPr>
            <a:picLocks noGrp="1" noChangeAspect="1"/>
          </p:cNvPicPr>
          <p:nvPr>
            <p:ph idx="1"/>
          </p:nvPr>
        </p:nvPicPr>
        <p:blipFill>
          <a:blip r:embed="rId3" cstate="screen">
            <a:extLst>
              <a:ext uri="{28A0092B-C50C-407E-A947-70E740481C1C}">
                <a14:useLocalDpi xmlns:a14="http://schemas.microsoft.com/office/drawing/2010/main"/>
              </a:ext>
            </a:extLst>
          </a:blip>
          <a:srcRect l="-71221" r="-71221"/>
          <a:stretch>
            <a:fillRect/>
          </a:stretch>
        </p:blipFill>
        <p:spPr>
          <a:xfrm>
            <a:off x="1147526" y="611955"/>
            <a:ext cx="11104404" cy="6106994"/>
          </a:xfrm>
        </p:spPr>
      </p:pic>
    </p:spTree>
    <p:extLst>
      <p:ext uri="{BB962C8B-B14F-4D97-AF65-F5344CB8AC3E}">
        <p14:creationId xmlns:p14="http://schemas.microsoft.com/office/powerpoint/2010/main" val="23582504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494772"/>
            <a:ext cx="8229600" cy="1143000"/>
          </a:xfrm>
        </p:spPr>
        <p:txBody>
          <a:bodyPr>
            <a:normAutofit/>
          </a:bodyPr>
          <a:lstStyle/>
          <a:p>
            <a:r>
              <a:rPr lang="fr-FR" sz="1400" dirty="0">
                <a:solidFill>
                  <a:srgbClr val="FFFFFF"/>
                </a:solidFill>
                <a:latin typeface="Courier" pitchFamily="2" charset="0"/>
                <a:cs typeface="Calibri"/>
              </a:rPr>
              <a:t>Double matrice, XIIIe siècle, Paris, Musée de Cluny</a:t>
            </a:r>
          </a:p>
        </p:txBody>
      </p:sp>
      <p:pic>
        <p:nvPicPr>
          <p:cNvPr id="9" name="Espace réservé du contenu 8" descr="Cluny 2067 (2).jpg"/>
          <p:cNvPicPr>
            <a:picLocks noGrp="1" noChangeAspect="1"/>
          </p:cNvPicPr>
          <p:nvPr>
            <p:ph idx="1"/>
          </p:nvPr>
        </p:nvPicPr>
        <p:blipFill>
          <a:blip r:embed="rId2" cstate="screen">
            <a:extLst>
              <a:ext uri="{28A0092B-C50C-407E-A947-70E740481C1C}">
                <a14:useLocalDpi xmlns:a14="http://schemas.microsoft.com/office/drawing/2010/main"/>
              </a:ext>
            </a:extLst>
          </a:blip>
          <a:srcRect l="-40780" r="-40780"/>
          <a:stretch>
            <a:fillRect/>
          </a:stretch>
        </p:blipFill>
        <p:spPr>
          <a:xfrm>
            <a:off x="3119905" y="1967818"/>
            <a:ext cx="7380277" cy="4058868"/>
          </a:xfrm>
        </p:spPr>
      </p:pic>
      <p:pic>
        <p:nvPicPr>
          <p:cNvPr id="10" name="Image 9" descr="Cluny 2067.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8222" y="1967819"/>
            <a:ext cx="4133519" cy="4058868"/>
          </a:xfrm>
          <a:prstGeom prst="rect">
            <a:avLst/>
          </a:prstGeom>
        </p:spPr>
      </p:pic>
    </p:spTree>
    <p:extLst>
      <p:ext uri="{BB962C8B-B14F-4D97-AF65-F5344CB8AC3E}">
        <p14:creationId xmlns:p14="http://schemas.microsoft.com/office/powerpoint/2010/main" val="11555190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46200" y="-156634"/>
            <a:ext cx="6299199" cy="1143000"/>
          </a:xfrm>
        </p:spPr>
        <p:txBody>
          <a:bodyPr>
            <a:normAutofit/>
          </a:bodyPr>
          <a:lstStyle/>
          <a:p>
            <a:endParaRPr lang="fr-FR" sz="1400" dirty="0">
              <a:solidFill>
                <a:srgbClr val="FFFFFF"/>
              </a:solidFill>
              <a:latin typeface="Courier" pitchFamily="2" charset="0"/>
              <a:cs typeface="Calibri"/>
            </a:endParaRPr>
          </a:p>
        </p:txBody>
      </p:sp>
      <p:sp>
        <p:nvSpPr>
          <p:cNvPr id="7" name="ZoneTexte 6"/>
          <p:cNvSpPr txBox="1"/>
          <p:nvPr/>
        </p:nvSpPr>
        <p:spPr>
          <a:xfrm>
            <a:off x="4851400" y="592666"/>
            <a:ext cx="3132667" cy="307777"/>
          </a:xfrm>
          <a:prstGeom prst="rect">
            <a:avLst/>
          </a:prstGeom>
          <a:noFill/>
        </p:spPr>
        <p:txBody>
          <a:bodyPr wrap="square" rtlCol="0">
            <a:spAutoFit/>
          </a:bodyPr>
          <a:lstStyle/>
          <a:p>
            <a:endParaRPr lang="fr-FR" sz="1400" dirty="0">
              <a:solidFill>
                <a:schemeClr val="bg1"/>
              </a:solidFill>
              <a:latin typeface="Courier"/>
              <a:cs typeface="Courier"/>
            </a:endParaRPr>
          </a:p>
        </p:txBody>
      </p:sp>
      <p:pic>
        <p:nvPicPr>
          <p:cNvPr id="8" name="Espace réservé du contenu 7" descr="Cluny 2067.jpg"/>
          <p:cNvPicPr>
            <a:picLocks noGrp="1" noChangeAspect="1"/>
          </p:cNvPicPr>
          <p:nvPr>
            <p:ph idx="1"/>
          </p:nvPr>
        </p:nvPicPr>
        <p:blipFill>
          <a:blip r:embed="rId2" cstate="screen">
            <a:extLst>
              <a:ext uri="{28A0092B-C50C-407E-A947-70E740481C1C}">
                <a14:useLocalDpi xmlns:a14="http://schemas.microsoft.com/office/drawing/2010/main"/>
              </a:ext>
            </a:extLst>
          </a:blip>
          <a:srcRect l="-39249" r="-39249"/>
          <a:stretch>
            <a:fillRect/>
          </a:stretch>
        </p:blipFill>
        <p:spPr>
          <a:xfrm>
            <a:off x="-896150" y="592666"/>
            <a:ext cx="10967641" cy="6031780"/>
          </a:xfrm>
        </p:spPr>
      </p:pic>
    </p:spTree>
    <p:extLst>
      <p:ext uri="{BB962C8B-B14F-4D97-AF65-F5344CB8AC3E}">
        <p14:creationId xmlns:p14="http://schemas.microsoft.com/office/powerpoint/2010/main" val="358395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latin typeface="Courier" pitchFamily="2" charset="0"/>
              <a:cs typeface="Calibri" panose="020F0502020204030204" pitchFamily="34" charset="0"/>
            </a:endParaRPr>
          </a:p>
        </p:txBody>
      </p:sp>
      <p:sp>
        <p:nvSpPr>
          <p:cNvPr id="3" name="Espace réservé du contenu 2"/>
          <p:cNvSpPr>
            <a:spLocks noGrp="1"/>
          </p:cNvSpPr>
          <p:nvPr>
            <p:ph idx="1"/>
          </p:nvPr>
        </p:nvSpPr>
        <p:spPr>
          <a:xfrm>
            <a:off x="457200" y="524934"/>
            <a:ext cx="8229600" cy="5422372"/>
          </a:xfrm>
        </p:spPr>
        <p:txBody>
          <a:bodyPr>
            <a:normAutofit/>
          </a:bodyPr>
          <a:lstStyle/>
          <a:p>
            <a:pPr marL="0" indent="0">
              <a:buNone/>
            </a:pPr>
            <a:r>
              <a:rPr lang="fr-FR" sz="1400" dirty="0">
                <a:solidFill>
                  <a:schemeClr val="bg1"/>
                </a:solidFill>
                <a:latin typeface="Courier" pitchFamily="2" charset="0"/>
                <a:cs typeface="Calibri" panose="020F0502020204030204" pitchFamily="34" charset="0"/>
              </a:rPr>
              <a:t>Saint Augustin, </a:t>
            </a:r>
            <a:r>
              <a:rPr lang="fr-FR" sz="1400" i="1" dirty="0">
                <a:solidFill>
                  <a:schemeClr val="bg1"/>
                </a:solidFill>
                <a:latin typeface="Courier" pitchFamily="2" charset="0"/>
                <a:cs typeface="Calibri" panose="020F0502020204030204" pitchFamily="34" charset="0"/>
              </a:rPr>
              <a:t>Les confessions</a:t>
            </a:r>
            <a:r>
              <a:rPr lang="fr-FR" sz="1400" dirty="0">
                <a:solidFill>
                  <a:schemeClr val="bg1"/>
                </a:solidFill>
                <a:latin typeface="Courier" pitchFamily="2" charset="0"/>
                <a:cs typeface="Calibri" panose="020F0502020204030204" pitchFamily="34" charset="0"/>
              </a:rPr>
              <a:t>, VII, X, 16</a:t>
            </a:r>
          </a:p>
          <a:p>
            <a:pPr marL="355600" indent="11113">
              <a:buNone/>
            </a:pPr>
            <a:r>
              <a:rPr lang="fr-FR" sz="1400" dirty="0">
                <a:solidFill>
                  <a:schemeClr val="bg1"/>
                </a:solidFill>
                <a:latin typeface="Courier" pitchFamily="2" charset="0"/>
              </a:rPr>
              <a:t>« Et j’ai découvert que j’étais loin de toi dans la région de la dissemblance, comme si j’entendais ta voix me dire des hauteurs : “Je suis l’aliment des grands ; grandis et tu me mangeras. Et tu ne me changeras pas en toi, comme l’aliment de ta chair ; mais c’est toi qui seras changé en moi” </a:t>
            </a:r>
            <a:endParaRPr lang="fr-FR" sz="1400" dirty="0">
              <a:solidFill>
                <a:schemeClr val="bg1"/>
              </a:solidFill>
              <a:latin typeface="Courier" pitchFamily="2" charset="0"/>
              <a:cs typeface="Calibri" panose="020F0502020204030204" pitchFamily="34" charset="0"/>
            </a:endParaRPr>
          </a:p>
          <a:p>
            <a:endParaRPr lang="fr-FR" sz="1400" dirty="0">
              <a:solidFill>
                <a:schemeClr val="bg1"/>
              </a:solidFill>
              <a:latin typeface="Courier" pitchFamily="2" charset="0"/>
              <a:cs typeface="Calibri" panose="020F0502020204030204" pitchFamily="34" charset="0"/>
            </a:endParaRPr>
          </a:p>
          <a:p>
            <a:endParaRPr lang="fr-FR" sz="1400" dirty="0">
              <a:solidFill>
                <a:schemeClr val="bg1"/>
              </a:solidFill>
              <a:latin typeface="Courier" pitchFamily="2" charset="0"/>
              <a:cs typeface="Calibri" panose="020F0502020204030204" pitchFamily="34" charset="0"/>
            </a:endParaRPr>
          </a:p>
          <a:p>
            <a:pPr marL="0" indent="0">
              <a:buNone/>
            </a:pPr>
            <a:r>
              <a:rPr lang="fr-FR" sz="1400" dirty="0">
                <a:solidFill>
                  <a:schemeClr val="bg1"/>
                </a:solidFill>
                <a:latin typeface="Courier" pitchFamily="2" charset="0"/>
                <a:cs typeface="Calibri" panose="020F0502020204030204" pitchFamily="34" charset="0"/>
              </a:rPr>
              <a:t>Luca </a:t>
            </a:r>
            <a:r>
              <a:rPr lang="fr-FR" sz="1400" dirty="0" err="1">
                <a:solidFill>
                  <a:schemeClr val="bg1"/>
                </a:solidFill>
                <a:latin typeface="Courier" pitchFamily="2" charset="0"/>
                <a:cs typeface="Calibri" panose="020F0502020204030204" pitchFamily="34" charset="0"/>
              </a:rPr>
              <a:t>Pinelli</a:t>
            </a:r>
            <a:r>
              <a:rPr lang="fr-FR" sz="1400" dirty="0">
                <a:solidFill>
                  <a:schemeClr val="bg1"/>
                </a:solidFill>
                <a:latin typeface="Courier" pitchFamily="2" charset="0"/>
                <a:cs typeface="Calibri" panose="020F0502020204030204" pitchFamily="34" charset="0"/>
              </a:rPr>
              <a:t>, </a:t>
            </a:r>
            <a:r>
              <a:rPr lang="fr-FR" sz="1400" i="1" dirty="0" err="1">
                <a:solidFill>
                  <a:schemeClr val="bg1"/>
                </a:solidFill>
                <a:latin typeface="Courier" pitchFamily="2" charset="0"/>
                <a:cs typeface="Calibri" panose="020F0502020204030204" pitchFamily="34" charset="0"/>
              </a:rPr>
              <a:t>Brevi</a:t>
            </a:r>
            <a:r>
              <a:rPr lang="fr-FR" sz="1400" i="1" dirty="0">
                <a:solidFill>
                  <a:schemeClr val="bg1"/>
                </a:solidFill>
                <a:latin typeface="Courier" pitchFamily="2" charset="0"/>
                <a:cs typeface="Calibri" panose="020F0502020204030204" pitchFamily="34" charset="0"/>
              </a:rPr>
              <a:t>, &amp; </a:t>
            </a:r>
            <a:r>
              <a:rPr lang="fr-FR" sz="1400" i="1" dirty="0" err="1">
                <a:solidFill>
                  <a:schemeClr val="bg1"/>
                </a:solidFill>
                <a:latin typeface="Courier" pitchFamily="2" charset="0"/>
                <a:cs typeface="Calibri" panose="020F0502020204030204" pitchFamily="34" charset="0"/>
              </a:rPr>
              <a:t>divotissime</a:t>
            </a:r>
            <a:r>
              <a:rPr lang="fr-FR" sz="1400" i="1" dirty="0">
                <a:solidFill>
                  <a:schemeClr val="bg1"/>
                </a:solidFill>
                <a:latin typeface="Courier" pitchFamily="2" charset="0"/>
                <a:cs typeface="Calibri" panose="020F0502020204030204" pitchFamily="34" charset="0"/>
              </a:rPr>
              <a:t> </a:t>
            </a:r>
            <a:r>
              <a:rPr lang="fr-FR" sz="1400" i="1" dirty="0" err="1">
                <a:solidFill>
                  <a:schemeClr val="bg1"/>
                </a:solidFill>
                <a:latin typeface="Courier" pitchFamily="2" charset="0"/>
                <a:cs typeface="Calibri" panose="020F0502020204030204" pitchFamily="34" charset="0"/>
              </a:rPr>
              <a:t>meditatione</a:t>
            </a:r>
            <a:r>
              <a:rPr lang="fr-FR" sz="1400" i="1" dirty="0">
                <a:solidFill>
                  <a:schemeClr val="bg1"/>
                </a:solidFill>
                <a:latin typeface="Courier" pitchFamily="2" charset="0"/>
                <a:cs typeface="Calibri" panose="020F0502020204030204" pitchFamily="34" charset="0"/>
              </a:rPr>
              <a:t> </a:t>
            </a:r>
            <a:r>
              <a:rPr lang="fr-FR" sz="1400" i="1" dirty="0" err="1">
                <a:solidFill>
                  <a:schemeClr val="bg1"/>
                </a:solidFill>
                <a:latin typeface="Courier" pitchFamily="2" charset="0"/>
                <a:cs typeface="Calibri" panose="020F0502020204030204" pitchFamily="34" charset="0"/>
              </a:rPr>
              <a:t>del</a:t>
            </a:r>
            <a:r>
              <a:rPr lang="fr-FR" sz="1400" i="1" dirty="0">
                <a:solidFill>
                  <a:schemeClr val="bg1"/>
                </a:solidFill>
                <a:latin typeface="Courier" pitchFamily="2" charset="0"/>
                <a:cs typeface="Calibri" panose="020F0502020204030204" pitchFamily="34" charset="0"/>
              </a:rPr>
              <a:t> </a:t>
            </a:r>
            <a:r>
              <a:rPr lang="fr-FR" sz="1400" i="1" dirty="0" err="1">
                <a:solidFill>
                  <a:schemeClr val="bg1"/>
                </a:solidFill>
                <a:latin typeface="Courier" pitchFamily="2" charset="0"/>
                <a:cs typeface="Calibri" panose="020F0502020204030204" pitchFamily="34" charset="0"/>
              </a:rPr>
              <a:t>Santissimo</a:t>
            </a:r>
            <a:r>
              <a:rPr lang="fr-FR" sz="1400" i="1" dirty="0">
                <a:solidFill>
                  <a:schemeClr val="bg1"/>
                </a:solidFill>
                <a:latin typeface="Courier" pitchFamily="2" charset="0"/>
                <a:cs typeface="Calibri" panose="020F0502020204030204" pitchFamily="34" charset="0"/>
              </a:rPr>
              <a:t> </a:t>
            </a:r>
            <a:r>
              <a:rPr lang="fr-FR" sz="1400" i="1" dirty="0" err="1">
                <a:solidFill>
                  <a:schemeClr val="bg1"/>
                </a:solidFill>
                <a:latin typeface="Courier" pitchFamily="2" charset="0"/>
                <a:cs typeface="Calibri" panose="020F0502020204030204" pitchFamily="34" charset="0"/>
              </a:rPr>
              <a:t>sacrametno</a:t>
            </a:r>
            <a:r>
              <a:rPr lang="fr-FR" sz="1400" i="1" dirty="0">
                <a:solidFill>
                  <a:schemeClr val="bg1"/>
                </a:solidFill>
                <a:latin typeface="Courier" pitchFamily="2" charset="0"/>
                <a:cs typeface="Calibri" panose="020F0502020204030204" pitchFamily="34" charset="0"/>
              </a:rPr>
              <a:t> e </a:t>
            </a:r>
            <a:r>
              <a:rPr lang="fr-FR" sz="1400" i="1" dirty="0" err="1">
                <a:solidFill>
                  <a:schemeClr val="bg1"/>
                </a:solidFill>
                <a:latin typeface="Courier" pitchFamily="2" charset="0"/>
                <a:cs typeface="Calibri" panose="020F0502020204030204" pitchFamily="34" charset="0"/>
              </a:rPr>
              <a:t>della</a:t>
            </a:r>
            <a:r>
              <a:rPr lang="fr-FR" sz="1400" i="1" dirty="0">
                <a:solidFill>
                  <a:schemeClr val="bg1"/>
                </a:solidFill>
                <a:latin typeface="Courier" pitchFamily="2" charset="0"/>
                <a:cs typeface="Calibri" panose="020F0502020204030204" pitchFamily="34" charset="0"/>
              </a:rPr>
              <a:t> </a:t>
            </a:r>
            <a:r>
              <a:rPr lang="fr-FR" sz="1400" i="1" dirty="0" err="1">
                <a:solidFill>
                  <a:schemeClr val="bg1"/>
                </a:solidFill>
                <a:latin typeface="Courier" pitchFamily="2" charset="0"/>
                <a:cs typeface="Calibri" panose="020F0502020204030204" pitchFamily="34" charset="0"/>
              </a:rPr>
              <a:t>preparatione</a:t>
            </a:r>
            <a:r>
              <a:rPr lang="fr-FR" sz="1400" i="1" dirty="0">
                <a:solidFill>
                  <a:schemeClr val="bg1"/>
                </a:solidFill>
                <a:latin typeface="Courier" pitchFamily="2" charset="0"/>
                <a:cs typeface="Calibri" panose="020F0502020204030204" pitchFamily="34" charset="0"/>
              </a:rPr>
              <a:t> alla sacra </a:t>
            </a:r>
            <a:r>
              <a:rPr lang="fr-FR" sz="1400" i="1" dirty="0" err="1">
                <a:solidFill>
                  <a:schemeClr val="bg1"/>
                </a:solidFill>
                <a:latin typeface="Courier" pitchFamily="2" charset="0"/>
                <a:cs typeface="Calibri" panose="020F0502020204030204" pitchFamily="34" charset="0"/>
              </a:rPr>
              <a:t>communione</a:t>
            </a:r>
            <a:r>
              <a:rPr lang="fr-FR" sz="1400" i="1" dirty="0">
                <a:solidFill>
                  <a:schemeClr val="bg1"/>
                </a:solidFill>
                <a:latin typeface="Courier" pitchFamily="2" charset="0"/>
                <a:cs typeface="Calibri" panose="020F0502020204030204" pitchFamily="34" charset="0"/>
              </a:rPr>
              <a:t>, con le sue </a:t>
            </a:r>
            <a:r>
              <a:rPr lang="fr-FR" sz="1400" i="1" dirty="0" err="1">
                <a:solidFill>
                  <a:schemeClr val="bg1"/>
                </a:solidFill>
                <a:latin typeface="Courier" pitchFamily="2" charset="0"/>
                <a:cs typeface="Calibri" panose="020F0502020204030204" pitchFamily="34" charset="0"/>
              </a:rPr>
              <a:t>immagini</a:t>
            </a:r>
            <a:r>
              <a:rPr lang="fr-FR" sz="1400" dirty="0">
                <a:solidFill>
                  <a:schemeClr val="bg1"/>
                </a:solidFill>
                <a:latin typeface="Courier" pitchFamily="2" charset="0"/>
                <a:cs typeface="Calibri" panose="020F0502020204030204" pitchFamily="34" charset="0"/>
              </a:rPr>
              <a:t>, Brescia, 1600, p. 19 </a:t>
            </a:r>
          </a:p>
          <a:p>
            <a:pPr marL="366713" indent="0">
              <a:buNone/>
            </a:pPr>
            <a:r>
              <a:rPr lang="fr-FR" sz="1400" dirty="0">
                <a:solidFill>
                  <a:schemeClr val="bg1"/>
                </a:solidFill>
                <a:latin typeface="Courier" pitchFamily="2" charset="0"/>
              </a:rPr>
              <a:t>« Considère que ce repas céleste ne se convertit pas en la substance de celui qui le mange, comme il en va des autres repas naturels, mais il nous </a:t>
            </a:r>
            <a:r>
              <a:rPr lang="fr-FR" sz="1400" i="1" dirty="0">
                <a:solidFill>
                  <a:schemeClr val="bg1"/>
                </a:solidFill>
                <a:latin typeface="Courier" pitchFamily="2" charset="0"/>
              </a:rPr>
              <a:t>convertit</a:t>
            </a:r>
            <a:r>
              <a:rPr lang="fr-FR" sz="1400" dirty="0">
                <a:solidFill>
                  <a:schemeClr val="bg1"/>
                </a:solidFill>
                <a:latin typeface="Courier" pitchFamily="2" charset="0"/>
              </a:rPr>
              <a:t> en lui </a:t>
            </a:r>
            <a:endParaRPr lang="fr-FR" sz="1400" dirty="0">
              <a:solidFill>
                <a:schemeClr val="bg1"/>
              </a:solidFill>
              <a:latin typeface="Courier" pitchFamily="2" charset="0"/>
              <a:cs typeface="Calibri" panose="020F0502020204030204" pitchFamily="34" charset="0"/>
            </a:endParaRPr>
          </a:p>
          <a:p>
            <a:endParaRPr lang="fr-FR" sz="1400" dirty="0">
              <a:solidFill>
                <a:schemeClr val="bg1"/>
              </a:solidFill>
              <a:latin typeface="Courier" pitchFamily="2" charset="0"/>
              <a:cs typeface="Calibri" panose="020F0502020204030204" pitchFamily="34" charset="0"/>
            </a:endParaRPr>
          </a:p>
        </p:txBody>
      </p:sp>
    </p:spTree>
    <p:extLst>
      <p:ext uri="{BB962C8B-B14F-4D97-AF65-F5344CB8AC3E}">
        <p14:creationId xmlns:p14="http://schemas.microsoft.com/office/powerpoint/2010/main" val="19902771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641245-A799-D040-9FE4-A74D5602C932}"/>
              </a:ext>
            </a:extLst>
          </p:cNvPr>
          <p:cNvSpPr>
            <a:spLocks noGrp="1"/>
          </p:cNvSpPr>
          <p:nvPr>
            <p:ph type="title"/>
          </p:nvPr>
        </p:nvSpPr>
        <p:spPr/>
        <p:txBody>
          <a:bodyPr>
            <a:normAutofit/>
          </a:bodyPr>
          <a:lstStyle/>
          <a:p>
            <a:r>
              <a:rPr lang="fr-FR" sz="1800" dirty="0">
                <a:solidFill>
                  <a:schemeClr val="bg1"/>
                </a:solidFill>
                <a:latin typeface="Courier" pitchFamily="2" charset="0"/>
              </a:rPr>
              <a:t>La multiplication des pains et l’</a:t>
            </a:r>
            <a:r>
              <a:rPr lang="fr-FR" sz="1800" dirty="0" err="1">
                <a:solidFill>
                  <a:schemeClr val="bg1"/>
                </a:solidFill>
                <a:latin typeface="Courier" pitchFamily="2" charset="0"/>
              </a:rPr>
              <a:t>imitatio</a:t>
            </a:r>
            <a:r>
              <a:rPr lang="fr-FR" sz="1800" dirty="0">
                <a:solidFill>
                  <a:schemeClr val="bg1"/>
                </a:solidFill>
                <a:latin typeface="Courier" pitchFamily="2" charset="0"/>
              </a:rPr>
              <a:t> </a:t>
            </a:r>
            <a:r>
              <a:rPr lang="fr-FR" sz="1800" dirty="0" err="1">
                <a:solidFill>
                  <a:schemeClr val="bg1"/>
                </a:solidFill>
                <a:latin typeface="Courier" pitchFamily="2" charset="0"/>
              </a:rPr>
              <a:t>christi</a:t>
            </a:r>
            <a:endParaRPr lang="fr-FR" sz="1800" dirty="0">
              <a:solidFill>
                <a:schemeClr val="bg1"/>
              </a:solidFill>
              <a:latin typeface="Courier" pitchFamily="2" charset="0"/>
            </a:endParaRPr>
          </a:p>
        </p:txBody>
      </p:sp>
      <p:sp>
        <p:nvSpPr>
          <p:cNvPr id="3" name="Espace réservé du contenu 2">
            <a:extLst>
              <a:ext uri="{FF2B5EF4-FFF2-40B4-BE49-F238E27FC236}">
                <a16:creationId xmlns:a16="http://schemas.microsoft.com/office/drawing/2014/main" id="{4E67B8E0-80FF-D840-B4CC-7CF7BC233C25}"/>
              </a:ext>
            </a:extLst>
          </p:cNvPr>
          <p:cNvSpPr>
            <a:spLocks noGrp="1"/>
          </p:cNvSpPr>
          <p:nvPr>
            <p:ph idx="1"/>
          </p:nvPr>
        </p:nvSpPr>
        <p:spPr/>
        <p:txBody>
          <a:bodyPr/>
          <a:lstStyle/>
          <a:p>
            <a:endParaRPr lang="fr-FR"/>
          </a:p>
        </p:txBody>
      </p:sp>
    </p:spTree>
    <p:extLst>
      <p:ext uri="{BB962C8B-B14F-4D97-AF65-F5344CB8AC3E}">
        <p14:creationId xmlns:p14="http://schemas.microsoft.com/office/powerpoint/2010/main" val="15128943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2461750" cy="1474326"/>
          </a:xfrm>
        </p:spPr>
        <p:txBody>
          <a:bodyPr>
            <a:normAutofit fontScale="90000"/>
          </a:bodyPr>
          <a:lstStyle/>
          <a:p>
            <a:r>
              <a:rPr lang="fr-FR" sz="1400" i="1" dirty="0">
                <a:solidFill>
                  <a:srgbClr val="FFFFFF"/>
                </a:solidFill>
                <a:latin typeface="Courier" pitchFamily="2" charset="0"/>
                <a:cs typeface="Calibri"/>
              </a:rPr>
              <a:t>Moule pour pain d’épices de la région d’Aix-la-Chapelle avec une représentation de la </a:t>
            </a:r>
            <a:r>
              <a:rPr lang="fr-FR" sz="1400" i="1" dirty="0" err="1">
                <a:solidFill>
                  <a:srgbClr val="FFFFFF"/>
                </a:solidFill>
                <a:latin typeface="Courier" pitchFamily="2" charset="0"/>
                <a:cs typeface="Calibri"/>
              </a:rPr>
              <a:t>Virgo</a:t>
            </a:r>
            <a:r>
              <a:rPr lang="fr-FR" sz="1400" i="1" dirty="0">
                <a:solidFill>
                  <a:srgbClr val="FFFFFF"/>
                </a:solidFill>
                <a:latin typeface="Courier" pitchFamily="2" charset="0"/>
                <a:cs typeface="Calibri"/>
              </a:rPr>
              <a:t> </a:t>
            </a:r>
            <a:r>
              <a:rPr lang="fr-FR" sz="1400" i="1" dirty="0" err="1">
                <a:solidFill>
                  <a:srgbClr val="FFFFFF"/>
                </a:solidFill>
                <a:latin typeface="Courier" pitchFamily="2" charset="0"/>
                <a:cs typeface="Calibri"/>
              </a:rPr>
              <a:t>Lactans</a:t>
            </a:r>
            <a:r>
              <a:rPr lang="fr-FR" sz="1400" i="1" dirty="0">
                <a:solidFill>
                  <a:srgbClr val="FFFFFF"/>
                </a:solidFill>
                <a:latin typeface="Courier" pitchFamily="2" charset="0"/>
                <a:cs typeface="Calibri"/>
              </a:rPr>
              <a:t> </a:t>
            </a:r>
            <a:r>
              <a:rPr lang="fr-FR" sz="1400" dirty="0">
                <a:solidFill>
                  <a:srgbClr val="FFFFFF"/>
                </a:solidFill>
                <a:latin typeface="Courier" pitchFamily="2" charset="0"/>
                <a:cs typeface="Calibri"/>
              </a:rPr>
              <a:t>, c. 1475-1500, graphite, 18,5 x 12,8 cm, Paris, Musée du Moyen Âge</a:t>
            </a:r>
          </a:p>
        </p:txBody>
      </p:sp>
      <p:pic>
        <p:nvPicPr>
          <p:cNvPr id="6" name="Espace réservé du contenu 5" descr="Moule Vierge à l'Enfant.jpg"/>
          <p:cNvPicPr>
            <a:picLocks noGrp="1" noChangeAspect="1"/>
          </p:cNvPicPr>
          <p:nvPr>
            <p:ph idx="1"/>
          </p:nvPr>
        </p:nvPicPr>
        <p:blipFill>
          <a:blip r:embed="rId2" cstate="screen">
            <a:extLst>
              <a:ext uri="{28A0092B-C50C-407E-A947-70E740481C1C}">
                <a14:useLocalDpi xmlns:a14="http://schemas.microsoft.com/office/drawing/2010/main"/>
              </a:ext>
            </a:extLst>
          </a:blip>
          <a:srcRect l="-81007" r="-81007"/>
          <a:stretch>
            <a:fillRect/>
          </a:stretch>
        </p:blipFill>
        <p:spPr>
          <a:xfrm>
            <a:off x="318799" y="94586"/>
            <a:ext cx="12173723" cy="6695079"/>
          </a:xfrm>
        </p:spPr>
      </p:pic>
    </p:spTree>
    <p:extLst>
      <p:ext uri="{BB962C8B-B14F-4D97-AF65-F5344CB8AC3E}">
        <p14:creationId xmlns:p14="http://schemas.microsoft.com/office/powerpoint/2010/main" val="35837685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2974237" cy="1143000"/>
          </a:xfrm>
        </p:spPr>
        <p:txBody>
          <a:bodyPr>
            <a:normAutofit/>
          </a:bodyPr>
          <a:lstStyle/>
          <a:p>
            <a:r>
              <a:rPr lang="fr-FR" sz="1400" i="1" dirty="0" err="1">
                <a:solidFill>
                  <a:srgbClr val="FFFFFF"/>
                </a:solidFill>
                <a:latin typeface="Courier" pitchFamily="2" charset="0"/>
                <a:cs typeface="Calibri"/>
              </a:rPr>
              <a:t>Lebkuchen</a:t>
            </a:r>
            <a:r>
              <a:rPr lang="fr-FR" sz="1400" dirty="0">
                <a:solidFill>
                  <a:srgbClr val="FFFFFF"/>
                </a:solidFill>
                <a:latin typeface="Courier" pitchFamily="2" charset="0"/>
                <a:cs typeface="Calibri"/>
              </a:rPr>
              <a:t>, 1587, Munich, </a:t>
            </a:r>
            <a:r>
              <a:rPr lang="fr-FR" sz="1400" dirty="0" err="1">
                <a:solidFill>
                  <a:srgbClr val="FFFFFF"/>
                </a:solidFill>
                <a:latin typeface="Courier" pitchFamily="2" charset="0"/>
                <a:cs typeface="Calibri"/>
              </a:rPr>
              <a:t>Bayerisches</a:t>
            </a:r>
            <a:r>
              <a:rPr lang="fr-FR" sz="1400" dirty="0">
                <a:solidFill>
                  <a:srgbClr val="FFFFFF"/>
                </a:solidFill>
                <a:latin typeface="Courier" pitchFamily="2" charset="0"/>
                <a:cs typeface="Calibri"/>
              </a:rPr>
              <a:t> </a:t>
            </a:r>
            <a:r>
              <a:rPr lang="fr-FR" sz="1400" dirty="0" err="1">
                <a:solidFill>
                  <a:srgbClr val="FFFFFF"/>
                </a:solidFill>
                <a:latin typeface="Courier" pitchFamily="2" charset="0"/>
                <a:cs typeface="Calibri"/>
              </a:rPr>
              <a:t>Nationalmuseum</a:t>
            </a:r>
            <a:endParaRPr lang="fr-FR" sz="1400" i="1" dirty="0">
              <a:solidFill>
                <a:srgbClr val="FFFFFF"/>
              </a:solidFill>
              <a:latin typeface="Courier" pitchFamily="2" charset="0"/>
              <a:cs typeface="Calibri"/>
            </a:endParaRPr>
          </a:p>
        </p:txBody>
      </p:sp>
      <p:pic>
        <p:nvPicPr>
          <p:cNvPr id="4" name="Espace réservé du contenu 3" descr="Moules 007.jpg"/>
          <p:cNvPicPr>
            <a:picLocks noGrp="1" noChangeAspect="1"/>
          </p:cNvPicPr>
          <p:nvPr>
            <p:ph idx="1"/>
          </p:nvPr>
        </p:nvPicPr>
        <p:blipFill>
          <a:blip r:embed="rId2" cstate="screen">
            <a:extLst>
              <a:ext uri="{28A0092B-C50C-407E-A947-70E740481C1C}">
                <a14:useLocalDpi xmlns:a14="http://schemas.microsoft.com/office/drawing/2010/main"/>
              </a:ext>
            </a:extLst>
          </a:blip>
          <a:srcRect l="-62131" r="-62131"/>
          <a:stretch>
            <a:fillRect/>
          </a:stretch>
        </p:blipFill>
        <p:spPr>
          <a:xfrm>
            <a:off x="267385" y="147016"/>
            <a:ext cx="12123007" cy="6667187"/>
          </a:xfrm>
        </p:spPr>
      </p:pic>
    </p:spTree>
    <p:extLst>
      <p:ext uri="{BB962C8B-B14F-4D97-AF65-F5344CB8AC3E}">
        <p14:creationId xmlns:p14="http://schemas.microsoft.com/office/powerpoint/2010/main" val="17957887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7802" y="-48273"/>
            <a:ext cx="8611599" cy="1143000"/>
          </a:xfrm>
        </p:spPr>
        <p:txBody>
          <a:bodyPr>
            <a:noAutofit/>
          </a:bodyPr>
          <a:lstStyle/>
          <a:p>
            <a:r>
              <a:rPr lang="fr-FR" sz="1400" dirty="0">
                <a:solidFill>
                  <a:srgbClr val="FFFFFF"/>
                </a:solidFill>
                <a:latin typeface="Courier" pitchFamily="2" charset="0"/>
                <a:cs typeface="Courier"/>
              </a:rPr>
              <a:t>Johannes </a:t>
            </a:r>
            <a:r>
              <a:rPr lang="fr-FR" sz="1400" dirty="0" err="1">
                <a:solidFill>
                  <a:srgbClr val="FFFFFF"/>
                </a:solidFill>
                <a:latin typeface="Courier" pitchFamily="2" charset="0"/>
                <a:cs typeface="Courier"/>
              </a:rPr>
              <a:t>Geiler</a:t>
            </a:r>
            <a:r>
              <a:rPr lang="fr-FR" sz="1400" dirty="0">
                <a:solidFill>
                  <a:srgbClr val="FFFFFF"/>
                </a:solidFill>
                <a:latin typeface="Courier" pitchFamily="2" charset="0"/>
                <a:cs typeface="Courier"/>
              </a:rPr>
              <a:t> </a:t>
            </a:r>
            <a:r>
              <a:rPr lang="fr-FR" sz="1400" dirty="0" err="1">
                <a:solidFill>
                  <a:srgbClr val="FFFFFF"/>
                </a:solidFill>
                <a:latin typeface="Courier" pitchFamily="2" charset="0"/>
                <a:cs typeface="Courier"/>
              </a:rPr>
              <a:t>von</a:t>
            </a:r>
            <a:r>
              <a:rPr lang="fr-FR" sz="1400" dirty="0">
                <a:solidFill>
                  <a:srgbClr val="FFFFFF"/>
                </a:solidFill>
                <a:latin typeface="Courier" pitchFamily="2" charset="0"/>
                <a:cs typeface="Courier"/>
              </a:rPr>
              <a:t> Kaysersberg, </a:t>
            </a:r>
            <a:r>
              <a:rPr lang="fr-FR" sz="1400" i="1" dirty="0" err="1">
                <a:solidFill>
                  <a:srgbClr val="FFFFFF"/>
                </a:solidFill>
                <a:latin typeface="Courier" pitchFamily="2" charset="0"/>
                <a:cs typeface="Courier"/>
              </a:rPr>
              <a:t>Doctor</a:t>
            </a:r>
            <a:r>
              <a:rPr lang="fr-FR" sz="1400" i="1" dirty="0">
                <a:solidFill>
                  <a:srgbClr val="FFFFFF"/>
                </a:solidFill>
                <a:latin typeface="Courier" pitchFamily="2" charset="0"/>
                <a:cs typeface="Courier"/>
              </a:rPr>
              <a:t> </a:t>
            </a:r>
            <a:r>
              <a:rPr lang="fr-FR" sz="1400" i="1" dirty="0" err="1">
                <a:solidFill>
                  <a:srgbClr val="FFFFFF"/>
                </a:solidFill>
                <a:latin typeface="Courier" pitchFamily="2" charset="0"/>
                <a:cs typeface="Courier"/>
              </a:rPr>
              <a:t>Keiserspergs</a:t>
            </a:r>
            <a:r>
              <a:rPr lang="fr-FR" sz="1400" i="1" dirty="0">
                <a:solidFill>
                  <a:srgbClr val="FFFFFF"/>
                </a:solidFill>
                <a:latin typeface="Courier" pitchFamily="2" charset="0"/>
                <a:cs typeface="Courier"/>
              </a:rPr>
              <a:t> Passion Des </a:t>
            </a:r>
            <a:r>
              <a:rPr lang="fr-FR" sz="1400" i="1" dirty="0" err="1">
                <a:solidFill>
                  <a:srgbClr val="FFFFFF"/>
                </a:solidFill>
                <a:latin typeface="Courier" pitchFamily="2" charset="0"/>
                <a:cs typeface="Courier"/>
              </a:rPr>
              <a:t>Here</a:t>
            </a:r>
            <a:r>
              <a:rPr lang="fr-FR" sz="1400" i="1" dirty="0">
                <a:solidFill>
                  <a:srgbClr val="FFFFFF"/>
                </a:solidFill>
                <a:latin typeface="Courier" pitchFamily="2" charset="0"/>
                <a:cs typeface="Courier"/>
              </a:rPr>
              <a:t>[n] </a:t>
            </a:r>
            <a:r>
              <a:rPr lang="fr-FR" sz="1400" i="1" dirty="0" err="1">
                <a:solidFill>
                  <a:srgbClr val="FFFFFF"/>
                </a:solidFill>
                <a:latin typeface="Courier" pitchFamily="2" charset="0"/>
                <a:cs typeface="Courier"/>
              </a:rPr>
              <a:t>Jesu</a:t>
            </a:r>
            <a:r>
              <a:rPr lang="fr-FR" sz="1400" i="1" dirty="0">
                <a:solidFill>
                  <a:srgbClr val="FFFFFF"/>
                </a:solidFill>
                <a:latin typeface="Courier" pitchFamily="2" charset="0"/>
                <a:cs typeface="Courier"/>
              </a:rPr>
              <a:t>, </a:t>
            </a:r>
            <a:r>
              <a:rPr lang="fr-FR" sz="1400" i="1" dirty="0" err="1">
                <a:solidFill>
                  <a:srgbClr val="FFFFFF"/>
                </a:solidFill>
                <a:latin typeface="Courier" pitchFamily="2" charset="0"/>
                <a:cs typeface="Courier"/>
              </a:rPr>
              <a:t>Fürgeben</a:t>
            </a:r>
            <a:r>
              <a:rPr lang="fr-FR" sz="1400" i="1" dirty="0">
                <a:solidFill>
                  <a:srgbClr val="FFFFFF"/>
                </a:solidFill>
                <a:latin typeface="Courier" pitchFamily="2" charset="0"/>
                <a:cs typeface="Courier"/>
              </a:rPr>
              <a:t> </a:t>
            </a:r>
            <a:r>
              <a:rPr lang="fr-FR" sz="1400" i="1" dirty="0" err="1">
                <a:solidFill>
                  <a:srgbClr val="FFFFFF"/>
                </a:solidFill>
                <a:latin typeface="Courier" pitchFamily="2" charset="0"/>
                <a:cs typeface="Courier"/>
              </a:rPr>
              <a:t>vnd</a:t>
            </a:r>
            <a:r>
              <a:rPr lang="fr-FR" sz="1400" i="1" dirty="0">
                <a:solidFill>
                  <a:srgbClr val="FFFFFF"/>
                </a:solidFill>
                <a:latin typeface="Courier" pitchFamily="2" charset="0"/>
                <a:cs typeface="Courier"/>
              </a:rPr>
              <a:t> </a:t>
            </a:r>
            <a:r>
              <a:rPr lang="fr-FR" sz="1400" i="1" dirty="0" err="1">
                <a:solidFill>
                  <a:srgbClr val="FFFFFF"/>
                </a:solidFill>
                <a:latin typeface="Courier" pitchFamily="2" charset="0"/>
                <a:cs typeface="Courier"/>
              </a:rPr>
              <a:t>geprediget</a:t>
            </a:r>
            <a:r>
              <a:rPr lang="fr-FR" sz="1400" i="1" dirty="0">
                <a:solidFill>
                  <a:srgbClr val="FFFFFF"/>
                </a:solidFill>
                <a:latin typeface="Courier" pitchFamily="2" charset="0"/>
                <a:cs typeface="Courier"/>
              </a:rPr>
              <a:t> </a:t>
            </a:r>
            <a:r>
              <a:rPr lang="fr-FR" sz="1400" i="1" dirty="0" err="1">
                <a:solidFill>
                  <a:srgbClr val="FFFFFF"/>
                </a:solidFill>
                <a:latin typeface="Courier" pitchFamily="2" charset="0"/>
                <a:cs typeface="Courier"/>
              </a:rPr>
              <a:t>gar</a:t>
            </a:r>
            <a:r>
              <a:rPr lang="fr-FR" sz="1400" i="1" dirty="0">
                <a:solidFill>
                  <a:srgbClr val="FFFFFF"/>
                </a:solidFill>
                <a:latin typeface="Courier" pitchFamily="2" charset="0"/>
                <a:cs typeface="Courier"/>
              </a:rPr>
              <a:t> </a:t>
            </a:r>
            <a:r>
              <a:rPr lang="fr-FR" sz="1400" i="1" dirty="0" err="1">
                <a:solidFill>
                  <a:srgbClr val="FFFFFF"/>
                </a:solidFill>
                <a:latin typeface="Courier" pitchFamily="2" charset="0"/>
                <a:cs typeface="Courier"/>
              </a:rPr>
              <a:t>betrachtiglich</a:t>
            </a:r>
            <a:r>
              <a:rPr lang="fr-FR" sz="1400" i="1" dirty="0">
                <a:solidFill>
                  <a:srgbClr val="FFFFFF"/>
                </a:solidFill>
                <a:latin typeface="Courier" pitchFamily="2" charset="0"/>
                <a:cs typeface="Courier"/>
              </a:rPr>
              <a:t> (</a:t>
            </a:r>
            <a:r>
              <a:rPr lang="fr-FR" sz="1400" i="1" dirty="0" err="1">
                <a:solidFill>
                  <a:srgbClr val="FFFFFF"/>
                </a:solidFill>
                <a:latin typeface="Courier" pitchFamily="2" charset="0"/>
                <a:cs typeface="Courier"/>
              </a:rPr>
              <a:t>particuliert</a:t>
            </a:r>
            <a:r>
              <a:rPr lang="fr-FR" sz="1400" i="1" dirty="0">
                <a:solidFill>
                  <a:srgbClr val="FFFFFF"/>
                </a:solidFill>
                <a:latin typeface="Courier" pitchFamily="2" charset="0"/>
                <a:cs typeface="Courier"/>
              </a:rPr>
              <a:t>) </a:t>
            </a:r>
            <a:r>
              <a:rPr lang="fr-FR" sz="1400" i="1" dirty="0" err="1">
                <a:solidFill>
                  <a:srgbClr val="FFFFFF"/>
                </a:solidFill>
                <a:latin typeface="Courier" pitchFamily="2" charset="0"/>
                <a:cs typeface="Courier"/>
              </a:rPr>
              <a:t>vnd</a:t>
            </a:r>
            <a:r>
              <a:rPr lang="fr-FR" sz="1400" i="1" dirty="0">
                <a:solidFill>
                  <a:srgbClr val="FFFFFF"/>
                </a:solidFill>
                <a:latin typeface="Courier" pitchFamily="2" charset="0"/>
                <a:cs typeface="Courier"/>
              </a:rPr>
              <a:t> </a:t>
            </a:r>
            <a:r>
              <a:rPr lang="fr-FR" sz="1400" i="1" dirty="0" err="1">
                <a:solidFill>
                  <a:srgbClr val="FFFFFF"/>
                </a:solidFill>
                <a:latin typeface="Courier" pitchFamily="2" charset="0"/>
                <a:cs typeface="Courier"/>
              </a:rPr>
              <a:t>geteilt</a:t>
            </a:r>
            <a:r>
              <a:rPr lang="fr-FR" sz="1400" i="1" dirty="0">
                <a:solidFill>
                  <a:srgbClr val="FFFFFF"/>
                </a:solidFill>
                <a:latin typeface="Courier" pitchFamily="2" charset="0"/>
                <a:cs typeface="Courier"/>
              </a:rPr>
              <a:t> in </a:t>
            </a:r>
            <a:r>
              <a:rPr lang="fr-FR" sz="1400" i="1" dirty="0" err="1">
                <a:solidFill>
                  <a:srgbClr val="FFFFFF"/>
                </a:solidFill>
                <a:latin typeface="Courier" pitchFamily="2" charset="0"/>
                <a:cs typeface="Courier"/>
              </a:rPr>
              <a:t>stückes</a:t>
            </a:r>
            <a:r>
              <a:rPr lang="fr-FR" sz="1400" i="1" dirty="0">
                <a:solidFill>
                  <a:srgbClr val="FFFFFF"/>
                </a:solidFill>
                <a:latin typeface="Courier" pitchFamily="2" charset="0"/>
                <a:cs typeface="Courier"/>
              </a:rPr>
              <a:t> </a:t>
            </a:r>
            <a:r>
              <a:rPr lang="fr-FR" sz="1400" i="1" dirty="0" err="1">
                <a:solidFill>
                  <a:srgbClr val="FFFFFF"/>
                </a:solidFill>
                <a:latin typeface="Courier" pitchFamily="2" charset="0"/>
                <a:cs typeface="Courier"/>
              </a:rPr>
              <a:t>weiß</a:t>
            </a:r>
            <a:r>
              <a:rPr lang="fr-FR" sz="1400" i="1" dirty="0">
                <a:solidFill>
                  <a:srgbClr val="FFFFFF"/>
                </a:solidFill>
                <a:latin typeface="Courier" pitchFamily="2" charset="0"/>
                <a:cs typeface="Courier"/>
              </a:rPr>
              <a:t> </a:t>
            </a:r>
            <a:r>
              <a:rPr lang="fr-FR" sz="1400" i="1" dirty="0" err="1">
                <a:solidFill>
                  <a:srgbClr val="FFFFFF"/>
                </a:solidFill>
                <a:latin typeface="Courier" pitchFamily="2" charset="0"/>
                <a:cs typeface="Courier"/>
              </a:rPr>
              <a:t>eins</a:t>
            </a:r>
            <a:r>
              <a:rPr lang="fr-FR" sz="1400" i="1" dirty="0">
                <a:solidFill>
                  <a:srgbClr val="FFFFFF"/>
                </a:solidFill>
                <a:latin typeface="Courier" pitchFamily="2" charset="0"/>
                <a:cs typeface="Courier"/>
              </a:rPr>
              <a:t> </a:t>
            </a:r>
            <a:r>
              <a:rPr lang="fr-FR" sz="1400" i="1" dirty="0" err="1">
                <a:solidFill>
                  <a:srgbClr val="FFFFFF"/>
                </a:solidFill>
                <a:latin typeface="Courier" pitchFamily="2" charset="0"/>
                <a:cs typeface="Courier"/>
              </a:rPr>
              <a:t>süßen</a:t>
            </a:r>
            <a:r>
              <a:rPr lang="fr-FR" sz="1400" i="1" dirty="0">
                <a:solidFill>
                  <a:srgbClr val="FFFFFF"/>
                </a:solidFill>
                <a:latin typeface="Courier" pitchFamily="2" charset="0"/>
                <a:cs typeface="Courier"/>
              </a:rPr>
              <a:t> </a:t>
            </a:r>
            <a:r>
              <a:rPr lang="fr-FR" sz="1400" i="1" dirty="0" err="1">
                <a:solidFill>
                  <a:srgbClr val="FFFFFF"/>
                </a:solidFill>
                <a:latin typeface="Courier" pitchFamily="2" charset="0"/>
                <a:cs typeface="Courier"/>
              </a:rPr>
              <a:t>Lebkuochen</a:t>
            </a:r>
            <a:r>
              <a:rPr lang="fr-FR" sz="1400" i="1" dirty="0">
                <a:solidFill>
                  <a:srgbClr val="FFFFFF"/>
                </a:solidFill>
                <a:latin typeface="Courier" pitchFamily="2" charset="0"/>
                <a:cs typeface="Courier"/>
              </a:rPr>
              <a:t> </a:t>
            </a:r>
            <a:r>
              <a:rPr lang="fr-FR" sz="1400" i="1" dirty="0" err="1">
                <a:solidFill>
                  <a:srgbClr val="FFFFFF"/>
                </a:solidFill>
                <a:latin typeface="Courier" pitchFamily="2" charset="0"/>
                <a:cs typeface="Courier"/>
              </a:rPr>
              <a:t>vßzuogeben</a:t>
            </a:r>
            <a:r>
              <a:rPr lang="fr-FR" sz="1400" i="1" dirty="0">
                <a:solidFill>
                  <a:srgbClr val="FFFFFF"/>
                </a:solidFill>
                <a:latin typeface="Courier" pitchFamily="2" charset="0"/>
                <a:cs typeface="Courier"/>
              </a:rPr>
              <a:t> (per </a:t>
            </a:r>
            <a:r>
              <a:rPr lang="fr-FR" sz="1400" i="1" dirty="0" err="1">
                <a:solidFill>
                  <a:srgbClr val="FFFFFF"/>
                </a:solidFill>
                <a:latin typeface="Courier" pitchFamily="2" charset="0"/>
                <a:cs typeface="Courier"/>
              </a:rPr>
              <a:t>quadragesima</a:t>
            </a:r>
            <a:r>
              <a:rPr lang="fr-FR" sz="1400" i="1" dirty="0">
                <a:solidFill>
                  <a:srgbClr val="FFFFFF"/>
                </a:solidFill>
                <a:latin typeface="Courier" pitchFamily="2" charset="0"/>
                <a:cs typeface="Courier"/>
              </a:rPr>
              <a:t>[m]) </a:t>
            </a:r>
            <a:r>
              <a:rPr lang="fr-FR" sz="1400" i="1" dirty="0" err="1">
                <a:solidFill>
                  <a:srgbClr val="FFFFFF"/>
                </a:solidFill>
                <a:latin typeface="Courier" pitchFamily="2" charset="0"/>
                <a:cs typeface="Courier"/>
              </a:rPr>
              <a:t>als</a:t>
            </a:r>
            <a:r>
              <a:rPr lang="fr-FR" sz="1400" i="1" dirty="0">
                <a:solidFill>
                  <a:srgbClr val="FFFFFF"/>
                </a:solidFill>
                <a:latin typeface="Courier" pitchFamily="2" charset="0"/>
                <a:cs typeface="Courier"/>
              </a:rPr>
              <a:t> </a:t>
            </a:r>
            <a:r>
              <a:rPr lang="fr-FR" sz="1400" i="1" dirty="0" err="1">
                <a:solidFill>
                  <a:srgbClr val="FFFFFF"/>
                </a:solidFill>
                <a:latin typeface="Courier" pitchFamily="2" charset="0"/>
                <a:cs typeface="Courier"/>
              </a:rPr>
              <a:t>durch</a:t>
            </a:r>
            <a:r>
              <a:rPr lang="fr-FR" sz="1400" i="1" dirty="0">
                <a:solidFill>
                  <a:srgbClr val="FFFFFF"/>
                </a:solidFill>
                <a:latin typeface="Courier" pitchFamily="2" charset="0"/>
                <a:cs typeface="Courier"/>
              </a:rPr>
              <a:t> die </a:t>
            </a:r>
            <a:r>
              <a:rPr lang="fr-FR" sz="1400" i="1" dirty="0" err="1">
                <a:solidFill>
                  <a:srgbClr val="FFFFFF"/>
                </a:solidFill>
                <a:latin typeface="Courier" pitchFamily="2" charset="0"/>
                <a:cs typeface="Courier"/>
              </a:rPr>
              <a:t>gantze</a:t>
            </a:r>
            <a:r>
              <a:rPr lang="fr-FR" sz="1400" i="1" dirty="0">
                <a:solidFill>
                  <a:srgbClr val="FFFFFF"/>
                </a:solidFill>
                <a:latin typeface="Courier" pitchFamily="2" charset="0"/>
                <a:cs typeface="Courier"/>
              </a:rPr>
              <a:t> </a:t>
            </a:r>
            <a:r>
              <a:rPr lang="fr-FR" sz="1400" i="1" dirty="0" err="1">
                <a:solidFill>
                  <a:srgbClr val="FFFFFF"/>
                </a:solidFill>
                <a:latin typeface="Courier" pitchFamily="2" charset="0"/>
                <a:cs typeface="Courier"/>
              </a:rPr>
              <a:t>fasten</a:t>
            </a:r>
            <a:r>
              <a:rPr lang="fr-FR" sz="1400" i="1" dirty="0">
                <a:solidFill>
                  <a:srgbClr val="FFFFFF"/>
                </a:solidFill>
                <a:latin typeface="Courier" pitchFamily="2" charset="0"/>
                <a:cs typeface="Courier"/>
              </a:rPr>
              <a:t> </a:t>
            </a:r>
            <a:r>
              <a:rPr lang="fr-FR" sz="1400" i="1" dirty="0" err="1">
                <a:solidFill>
                  <a:srgbClr val="FFFFFF"/>
                </a:solidFill>
                <a:latin typeface="Courier" pitchFamily="2" charset="0"/>
                <a:cs typeface="Courier"/>
              </a:rPr>
              <a:t>allen</a:t>
            </a:r>
            <a:r>
              <a:rPr lang="fr-FR" sz="1400" i="1" dirty="0">
                <a:solidFill>
                  <a:srgbClr val="FFFFFF"/>
                </a:solidFill>
                <a:latin typeface="Courier" pitchFamily="2" charset="0"/>
                <a:cs typeface="Courier"/>
              </a:rPr>
              <a:t> tag </a:t>
            </a:r>
            <a:r>
              <a:rPr lang="fr-FR" sz="1400" i="1" dirty="0" err="1">
                <a:solidFill>
                  <a:srgbClr val="FFFFFF"/>
                </a:solidFill>
                <a:latin typeface="Courier" pitchFamily="2" charset="0"/>
                <a:cs typeface="Courier"/>
              </a:rPr>
              <a:t>wol</a:t>
            </a:r>
            <a:r>
              <a:rPr lang="fr-FR" sz="1400" i="1" dirty="0">
                <a:solidFill>
                  <a:srgbClr val="FFFFFF"/>
                </a:solidFill>
                <a:latin typeface="Courier" pitchFamily="2" charset="0"/>
                <a:cs typeface="Courier"/>
              </a:rPr>
              <a:t> </a:t>
            </a:r>
            <a:r>
              <a:rPr lang="fr-FR" sz="1400" i="1" dirty="0" err="1">
                <a:solidFill>
                  <a:srgbClr val="FFFFFF"/>
                </a:solidFill>
                <a:latin typeface="Courier" pitchFamily="2" charset="0"/>
                <a:cs typeface="Courier"/>
              </a:rPr>
              <a:t>ein</a:t>
            </a:r>
            <a:r>
              <a:rPr lang="fr-FR" sz="1400" i="1" dirty="0">
                <a:solidFill>
                  <a:srgbClr val="FFFFFF"/>
                </a:solidFill>
                <a:latin typeface="Courier" pitchFamily="2" charset="0"/>
                <a:cs typeface="Courier"/>
              </a:rPr>
              <a:t> </a:t>
            </a:r>
            <a:r>
              <a:rPr lang="fr-FR" sz="1400" i="1" dirty="0" err="1">
                <a:solidFill>
                  <a:srgbClr val="FFFFFF"/>
                </a:solidFill>
                <a:latin typeface="Courier" pitchFamily="2" charset="0"/>
                <a:cs typeface="Courier"/>
              </a:rPr>
              <a:t>Predig</a:t>
            </a:r>
            <a:r>
              <a:rPr lang="fr-FR" sz="1400" i="1" dirty="0">
                <a:solidFill>
                  <a:srgbClr val="FFFFFF"/>
                </a:solidFill>
                <a:latin typeface="Courier" pitchFamily="2" charset="0"/>
                <a:cs typeface="Courier"/>
              </a:rPr>
              <a:t> </a:t>
            </a:r>
            <a:r>
              <a:rPr lang="fr-FR" sz="1400" i="1" dirty="0" err="1">
                <a:solidFill>
                  <a:srgbClr val="FFFFFF"/>
                </a:solidFill>
                <a:latin typeface="Courier" pitchFamily="2" charset="0"/>
                <a:cs typeface="Courier"/>
              </a:rPr>
              <a:t>daruß</a:t>
            </a:r>
            <a:r>
              <a:rPr lang="fr-FR" sz="1400" i="1" dirty="0">
                <a:solidFill>
                  <a:srgbClr val="FFFFFF"/>
                </a:solidFill>
                <a:latin typeface="Courier" pitchFamily="2" charset="0"/>
                <a:cs typeface="Courier"/>
              </a:rPr>
              <a:t> </a:t>
            </a:r>
            <a:r>
              <a:rPr lang="fr-FR" sz="1400" i="1" dirty="0" err="1">
                <a:solidFill>
                  <a:srgbClr val="FFFFFF"/>
                </a:solidFill>
                <a:latin typeface="Courier" pitchFamily="2" charset="0"/>
                <a:cs typeface="Courier"/>
              </a:rPr>
              <a:t>zuonemen</a:t>
            </a:r>
            <a:r>
              <a:rPr lang="fr-FR" sz="1400" i="1" dirty="0">
                <a:solidFill>
                  <a:srgbClr val="FFFFFF"/>
                </a:solidFill>
                <a:latin typeface="Courier" pitchFamily="2" charset="0"/>
                <a:cs typeface="Courier"/>
              </a:rPr>
              <a:t> </a:t>
            </a:r>
            <a:r>
              <a:rPr lang="fr-FR" sz="1400" i="1" dirty="0" err="1">
                <a:solidFill>
                  <a:srgbClr val="FFFFFF"/>
                </a:solidFill>
                <a:latin typeface="Courier" pitchFamily="2" charset="0"/>
                <a:cs typeface="Courier"/>
              </a:rPr>
              <a:t>ist</a:t>
            </a:r>
            <a:r>
              <a:rPr lang="fr-FR" sz="1400" dirty="0">
                <a:solidFill>
                  <a:srgbClr val="FFFFFF"/>
                </a:solidFill>
                <a:latin typeface="Courier" pitchFamily="2" charset="0"/>
                <a:cs typeface="Courier"/>
              </a:rPr>
              <a:t>, </a:t>
            </a:r>
            <a:r>
              <a:rPr lang="fr-FR" sz="1400" dirty="0" err="1">
                <a:solidFill>
                  <a:srgbClr val="FFFFFF"/>
                </a:solidFill>
                <a:latin typeface="Courier" pitchFamily="2" charset="0"/>
                <a:cs typeface="Courier"/>
              </a:rPr>
              <a:t>Straßburg</a:t>
            </a:r>
            <a:r>
              <a:rPr lang="fr-FR" sz="1400" dirty="0">
                <a:solidFill>
                  <a:srgbClr val="FFFFFF"/>
                </a:solidFill>
                <a:latin typeface="Courier" pitchFamily="2" charset="0"/>
                <a:cs typeface="Courier"/>
              </a:rPr>
              <a:t>, 1514 </a:t>
            </a:r>
          </a:p>
        </p:txBody>
      </p:sp>
      <p:pic>
        <p:nvPicPr>
          <p:cNvPr id="4" name="Espace réservé du contenu 3" descr="Geiler von Kaysersberg 1514.jpg"/>
          <p:cNvPicPr>
            <a:picLocks noGrp="1" noChangeAspect="1"/>
          </p:cNvPicPr>
          <p:nvPr>
            <p:ph idx="1"/>
          </p:nvPr>
        </p:nvPicPr>
        <p:blipFill>
          <a:blip r:embed="rId2" cstate="screen">
            <a:extLst>
              <a:ext uri="{28A0092B-C50C-407E-A947-70E740481C1C}">
                <a14:useLocalDpi xmlns:a14="http://schemas.microsoft.com/office/drawing/2010/main"/>
              </a:ext>
            </a:extLst>
          </a:blip>
          <a:srcRect l="-79667" r="-79667"/>
          <a:stretch>
            <a:fillRect/>
          </a:stretch>
        </p:blipFill>
        <p:spPr>
          <a:xfrm>
            <a:off x="913982" y="1139287"/>
            <a:ext cx="11897317" cy="6543066"/>
          </a:xfrm>
        </p:spPr>
      </p:pic>
      <p:pic>
        <p:nvPicPr>
          <p:cNvPr id="5" name="Espace réservé du contenu 3" descr="Th. de Bry, Geiler von Kaisersberg.jpg"/>
          <p:cNvPicPr>
            <a:picLocks noChangeAspect="1"/>
          </p:cNvPicPr>
          <p:nvPr/>
        </p:nvPicPr>
        <p:blipFill>
          <a:blip r:embed="rId3" cstate="print">
            <a:extLst>
              <a:ext uri="{28A0092B-C50C-407E-A947-70E740481C1C}">
                <a14:useLocalDpi xmlns:a14="http://schemas.microsoft.com/office/drawing/2010/main"/>
              </a:ext>
            </a:extLst>
          </a:blip>
          <a:srcRect l="-69048" r="-69048"/>
          <a:stretch>
            <a:fillRect/>
          </a:stretch>
        </p:blipFill>
        <p:spPr>
          <a:xfrm>
            <a:off x="-1782565" y="1874428"/>
            <a:ext cx="7988118" cy="4393157"/>
          </a:xfrm>
          <a:prstGeom prst="rect">
            <a:avLst/>
          </a:prstGeom>
        </p:spPr>
      </p:pic>
    </p:spTree>
    <p:extLst>
      <p:ext uri="{BB962C8B-B14F-4D97-AF65-F5344CB8AC3E}">
        <p14:creationId xmlns:p14="http://schemas.microsoft.com/office/powerpoint/2010/main" val="24155120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latin typeface="Courier" pitchFamily="2" charset="0"/>
              <a:cs typeface="Courier"/>
            </a:endParaRPr>
          </a:p>
        </p:txBody>
      </p:sp>
      <p:pic>
        <p:nvPicPr>
          <p:cNvPr id="4" name="Espace réservé du contenu 3" descr="Geiler von Kaysersberg, Lebkochen.jpg"/>
          <p:cNvPicPr>
            <a:picLocks noGrp="1" noChangeAspect="1"/>
          </p:cNvPicPr>
          <p:nvPr>
            <p:ph idx="1"/>
          </p:nvPr>
        </p:nvPicPr>
        <p:blipFill>
          <a:blip r:embed="rId2" cstate="print">
            <a:extLst>
              <a:ext uri="{28A0092B-C50C-407E-A947-70E740481C1C}">
                <a14:useLocalDpi xmlns:a14="http://schemas.microsoft.com/office/drawing/2010/main"/>
              </a:ext>
            </a:extLst>
          </a:blip>
          <a:srcRect l="-25748" r="-25748"/>
          <a:stretch>
            <a:fillRect/>
          </a:stretch>
        </p:blipFill>
        <p:spPr>
          <a:xfrm>
            <a:off x="-1515180" y="118593"/>
            <a:ext cx="11939981" cy="6566530"/>
          </a:xfrm>
        </p:spPr>
      </p:pic>
    </p:spTree>
    <p:extLst>
      <p:ext uri="{BB962C8B-B14F-4D97-AF65-F5344CB8AC3E}">
        <p14:creationId xmlns:p14="http://schemas.microsoft.com/office/powerpoint/2010/main" val="12331785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06C1AD-C3D6-354B-8CD0-4975FA4FAEF1}"/>
              </a:ext>
            </a:extLst>
          </p:cNvPr>
          <p:cNvSpPr>
            <a:spLocks noGrp="1"/>
          </p:cNvSpPr>
          <p:nvPr>
            <p:ph type="title"/>
          </p:nvPr>
        </p:nvSpPr>
        <p:spPr/>
        <p:txBody>
          <a:bodyPr>
            <a:normAutofit/>
          </a:bodyPr>
          <a:lstStyle/>
          <a:p>
            <a:r>
              <a:rPr lang="fr-FR" sz="1800" dirty="0">
                <a:solidFill>
                  <a:schemeClr val="bg1"/>
                </a:solidFill>
                <a:latin typeface="Courier" pitchFamily="2" charset="0"/>
              </a:rPr>
              <a:t>Manger en famille, manger la famille</a:t>
            </a:r>
          </a:p>
        </p:txBody>
      </p:sp>
      <p:sp>
        <p:nvSpPr>
          <p:cNvPr id="3" name="Espace réservé du contenu 2">
            <a:extLst>
              <a:ext uri="{FF2B5EF4-FFF2-40B4-BE49-F238E27FC236}">
                <a16:creationId xmlns:a16="http://schemas.microsoft.com/office/drawing/2014/main" id="{B6F0A81B-F30C-0746-98A8-9B107113A257}"/>
              </a:ext>
            </a:extLst>
          </p:cNvPr>
          <p:cNvSpPr>
            <a:spLocks noGrp="1"/>
          </p:cNvSpPr>
          <p:nvPr>
            <p:ph idx="1"/>
          </p:nvPr>
        </p:nvSpPr>
        <p:spPr/>
        <p:txBody>
          <a:bodyPr/>
          <a:lstStyle/>
          <a:p>
            <a:endParaRPr lang="fr-FR"/>
          </a:p>
        </p:txBody>
      </p:sp>
    </p:spTree>
    <p:extLst>
      <p:ext uri="{BB962C8B-B14F-4D97-AF65-F5344CB8AC3E}">
        <p14:creationId xmlns:p14="http://schemas.microsoft.com/office/powerpoint/2010/main" val="4267395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82553"/>
            <a:ext cx="8229600" cy="1143000"/>
          </a:xfrm>
        </p:spPr>
        <p:txBody>
          <a:bodyPr>
            <a:normAutofit/>
          </a:bodyPr>
          <a:lstStyle/>
          <a:p>
            <a:endParaRPr lang="fr-FR" sz="2000" dirty="0">
              <a:solidFill>
                <a:srgbClr val="FFFFFF"/>
              </a:solidFill>
              <a:latin typeface="Courier" pitchFamily="2" charset="0"/>
              <a:cs typeface="Calibri"/>
            </a:endParaRPr>
          </a:p>
        </p:txBody>
      </p:sp>
      <p:pic>
        <p:nvPicPr>
          <p:cNvPr id="7" name="Image 6" descr="2014-11-16 13.43.59 copie.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7200" y="1095905"/>
            <a:ext cx="2709333" cy="2032000"/>
          </a:xfrm>
          <a:prstGeom prst="rect">
            <a:avLst/>
          </a:prstGeom>
        </p:spPr>
      </p:pic>
      <p:pic>
        <p:nvPicPr>
          <p:cNvPr id="3" name="Image 2" descr="Pages de Il Zodiaco-2.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75378" y="3654290"/>
            <a:ext cx="2071414" cy="2983576"/>
          </a:xfrm>
          <a:prstGeom prst="rect">
            <a:avLst/>
          </a:prstGeom>
        </p:spPr>
      </p:pic>
      <p:pic>
        <p:nvPicPr>
          <p:cNvPr id="11" name="Espace réservé du contenu 5" descr="Gravure santa maria dei miracoli.jpg"/>
          <p:cNvPicPr>
            <a:picLocks noGrp="1" noChangeAspect="1"/>
          </p:cNvPicPr>
          <p:nvPr>
            <p:ph idx="1"/>
          </p:nvPr>
        </p:nvPicPr>
        <p:blipFill>
          <a:blip r:embed="rId4" cstate="print">
            <a:extLst>
              <a:ext uri="{28A0092B-C50C-407E-A947-70E740481C1C}">
                <a14:useLocalDpi xmlns:a14="http://schemas.microsoft.com/office/drawing/2010/main"/>
              </a:ext>
            </a:extLst>
          </a:blip>
          <a:srcRect l="-66737" r="-66737"/>
          <a:stretch>
            <a:fillRect/>
          </a:stretch>
        </p:blipFill>
        <p:spPr>
          <a:xfrm>
            <a:off x="2563751" y="1095905"/>
            <a:ext cx="3776807" cy="2077097"/>
          </a:xfrm>
        </p:spPr>
      </p:pic>
      <p:pic>
        <p:nvPicPr>
          <p:cNvPr id="4" name="Image 3" descr="Mangiate delle Cialde.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7200" y="3654290"/>
            <a:ext cx="2399358" cy="2396067"/>
          </a:xfrm>
          <a:prstGeom prst="rect">
            <a:avLst/>
          </a:prstGeom>
        </p:spPr>
      </p:pic>
      <p:pic>
        <p:nvPicPr>
          <p:cNvPr id="9" name="Espace réservé du contenu 4" descr="Diego de la cruz 3.jpg">
            <a:extLst>
              <a:ext uri="{FF2B5EF4-FFF2-40B4-BE49-F238E27FC236}">
                <a16:creationId xmlns:a16="http://schemas.microsoft.com/office/drawing/2014/main" id="{61AD6BC3-0AB5-009E-4B59-746C048F359C}"/>
              </a:ext>
            </a:extLst>
          </p:cNvPr>
          <p:cNvPicPr>
            <a:picLocks noChangeAspect="1"/>
          </p:cNvPicPr>
          <p:nvPr/>
        </p:nvPicPr>
        <p:blipFill>
          <a:blip r:embed="rId6" cstate="print">
            <a:extLst>
              <a:ext uri="{28A0092B-C50C-407E-A947-70E740481C1C}">
                <a14:useLocalDpi xmlns:a14="http://schemas.microsoft.com/office/drawing/2010/main"/>
              </a:ext>
            </a:extLst>
          </a:blip>
          <a:srcRect l="-71221" r="-71221"/>
          <a:stretch>
            <a:fillRect/>
          </a:stretch>
        </p:blipFill>
        <p:spPr>
          <a:xfrm>
            <a:off x="4747384" y="499134"/>
            <a:ext cx="5327402" cy="2929866"/>
          </a:xfrm>
          <a:prstGeom prst="rect">
            <a:avLst/>
          </a:prstGeom>
        </p:spPr>
      </p:pic>
      <p:pic>
        <p:nvPicPr>
          <p:cNvPr id="10" name="Espace réservé du contenu 6">
            <a:extLst>
              <a:ext uri="{FF2B5EF4-FFF2-40B4-BE49-F238E27FC236}">
                <a16:creationId xmlns:a16="http://schemas.microsoft.com/office/drawing/2014/main" id="{5D0E76D3-936D-9D20-AC32-A90CF96EF1D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477674" y="3521167"/>
            <a:ext cx="1805887" cy="2837699"/>
          </a:xfrm>
          <a:prstGeom prst="rect">
            <a:avLst/>
          </a:prstGeom>
        </p:spPr>
      </p:pic>
    </p:spTree>
    <p:extLst>
      <p:ext uri="{BB962C8B-B14F-4D97-AF65-F5344CB8AC3E}">
        <p14:creationId xmlns:p14="http://schemas.microsoft.com/office/powerpoint/2010/main" val="14975366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1400" dirty="0">
                <a:solidFill>
                  <a:srgbClr val="FFFFFF"/>
                </a:solidFill>
                <a:latin typeface="Courier" pitchFamily="2" charset="0"/>
                <a:cs typeface="Courier"/>
              </a:rPr>
              <a:t>Deux </a:t>
            </a:r>
            <a:r>
              <a:rPr lang="fr-FR" sz="1400" dirty="0" err="1">
                <a:solidFill>
                  <a:srgbClr val="FFFFFF"/>
                </a:solidFill>
                <a:latin typeface="Courier" pitchFamily="2" charset="0"/>
                <a:cs typeface="Courier"/>
              </a:rPr>
              <a:t>Lebkuchen</a:t>
            </a:r>
            <a:r>
              <a:rPr lang="fr-FR" sz="1400" dirty="0">
                <a:solidFill>
                  <a:srgbClr val="FFFFFF"/>
                </a:solidFill>
                <a:latin typeface="Courier" pitchFamily="2" charset="0"/>
                <a:cs typeface="Courier"/>
              </a:rPr>
              <a:t> : </a:t>
            </a:r>
            <a:r>
              <a:rPr lang="fr-FR" sz="1400" i="1" dirty="0">
                <a:solidFill>
                  <a:srgbClr val="FFFFFF"/>
                </a:solidFill>
                <a:latin typeface="Courier" pitchFamily="2" charset="0"/>
                <a:cs typeface="Courier"/>
              </a:rPr>
              <a:t>Le Jugement de Pâris </a:t>
            </a:r>
            <a:r>
              <a:rPr lang="fr-FR" sz="1400" dirty="0">
                <a:solidFill>
                  <a:srgbClr val="FFFFFF"/>
                </a:solidFill>
                <a:latin typeface="Courier" pitchFamily="2" charset="0"/>
                <a:cs typeface="Courier"/>
              </a:rPr>
              <a:t>; </a:t>
            </a:r>
            <a:r>
              <a:rPr lang="fr-FR" sz="1400" i="1" dirty="0">
                <a:solidFill>
                  <a:srgbClr val="FFFFFF"/>
                </a:solidFill>
                <a:latin typeface="Courier" pitchFamily="2" charset="0"/>
                <a:cs typeface="Courier"/>
              </a:rPr>
              <a:t>Suzanne et les Vieillards, </a:t>
            </a:r>
            <a:r>
              <a:rPr lang="fr-FR" sz="1400" dirty="0">
                <a:solidFill>
                  <a:srgbClr val="FFFFFF"/>
                </a:solidFill>
                <a:latin typeface="Courier" pitchFamily="2" charset="0"/>
                <a:cs typeface="Courier"/>
              </a:rPr>
              <a:t>moulages d’après matrice en bois, XVIe siècle, Nuremberg, </a:t>
            </a:r>
            <a:r>
              <a:rPr lang="fr-FR" sz="1400" dirty="0" err="1">
                <a:solidFill>
                  <a:srgbClr val="FFFFFF"/>
                </a:solidFill>
                <a:latin typeface="Courier" pitchFamily="2" charset="0"/>
                <a:cs typeface="Courier"/>
              </a:rPr>
              <a:t>Germanisches</a:t>
            </a:r>
            <a:r>
              <a:rPr lang="fr-FR" sz="1400" dirty="0">
                <a:solidFill>
                  <a:srgbClr val="FFFFFF"/>
                </a:solidFill>
                <a:latin typeface="Courier" pitchFamily="2" charset="0"/>
                <a:cs typeface="Courier"/>
              </a:rPr>
              <a:t> </a:t>
            </a:r>
            <a:r>
              <a:rPr lang="fr-FR" sz="1400" dirty="0" err="1">
                <a:solidFill>
                  <a:srgbClr val="FFFFFF"/>
                </a:solidFill>
                <a:latin typeface="Courier" pitchFamily="2" charset="0"/>
                <a:cs typeface="Courier"/>
              </a:rPr>
              <a:t>Nationalmuseum</a:t>
            </a:r>
            <a:endParaRPr lang="fr-FR" sz="1400" dirty="0">
              <a:solidFill>
                <a:srgbClr val="FFFFFF"/>
              </a:solidFill>
              <a:latin typeface="Courier" pitchFamily="2" charset="0"/>
              <a:cs typeface="Courier"/>
            </a:endParaRPr>
          </a:p>
        </p:txBody>
      </p:sp>
      <p:pic>
        <p:nvPicPr>
          <p:cNvPr id="4" name="Espace réservé du contenu 3" descr="Moules Jugement Paris et Suzanne.jpg"/>
          <p:cNvPicPr>
            <a:picLocks noGrp="1" noChangeAspect="1"/>
          </p:cNvPicPr>
          <p:nvPr>
            <p:ph idx="1"/>
          </p:nvPr>
        </p:nvPicPr>
        <p:blipFill>
          <a:blip r:embed="rId2" cstate="print">
            <a:extLst>
              <a:ext uri="{28A0092B-C50C-407E-A947-70E740481C1C}">
                <a14:useLocalDpi xmlns:a14="http://schemas.microsoft.com/office/drawing/2010/main"/>
              </a:ext>
            </a:extLst>
          </a:blip>
          <a:srcRect t="-2587" b="-2587"/>
          <a:stretch>
            <a:fillRect/>
          </a:stretch>
        </p:blipFill>
        <p:spPr/>
      </p:pic>
    </p:spTree>
    <p:extLst>
      <p:ext uri="{BB962C8B-B14F-4D97-AF65-F5344CB8AC3E}">
        <p14:creationId xmlns:p14="http://schemas.microsoft.com/office/powerpoint/2010/main" val="42531329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8229600" cy="1143000"/>
          </a:xfrm>
        </p:spPr>
        <p:txBody>
          <a:bodyPr>
            <a:normAutofit/>
          </a:bodyPr>
          <a:lstStyle/>
          <a:p>
            <a:r>
              <a:rPr lang="fr-FR" sz="1400" i="1" dirty="0">
                <a:solidFill>
                  <a:srgbClr val="FFFFFF"/>
                </a:solidFill>
                <a:latin typeface="Courier" pitchFamily="2" charset="0"/>
                <a:cs typeface="Calibri"/>
              </a:rPr>
              <a:t>Moulages en plâtre de </a:t>
            </a:r>
            <a:r>
              <a:rPr lang="fr-FR" sz="1400" i="1" dirty="0" err="1">
                <a:solidFill>
                  <a:srgbClr val="FFFFFF"/>
                </a:solidFill>
                <a:latin typeface="Courier" pitchFamily="2" charset="0"/>
                <a:cs typeface="Calibri"/>
              </a:rPr>
              <a:t>cialde</a:t>
            </a:r>
            <a:r>
              <a:rPr lang="fr-FR" sz="1400" i="1" dirty="0">
                <a:solidFill>
                  <a:srgbClr val="FFFFFF"/>
                </a:solidFill>
                <a:latin typeface="Courier" pitchFamily="2" charset="0"/>
                <a:cs typeface="Calibri"/>
              </a:rPr>
              <a:t> produites à l’aide de fers, </a:t>
            </a:r>
            <a:r>
              <a:rPr lang="fr-FR" sz="1400" dirty="0">
                <a:solidFill>
                  <a:srgbClr val="FFFFFF"/>
                </a:solidFill>
                <a:latin typeface="Courier" pitchFamily="2" charset="0"/>
                <a:cs typeface="Calibri"/>
              </a:rPr>
              <a:t>XVe et XVIe siècles, Pérouse, </a:t>
            </a:r>
            <a:r>
              <a:rPr lang="fr-FR" sz="1400" dirty="0" err="1">
                <a:solidFill>
                  <a:srgbClr val="FFFFFF"/>
                </a:solidFill>
                <a:latin typeface="Courier" pitchFamily="2" charset="0"/>
                <a:cs typeface="Calibri"/>
              </a:rPr>
              <a:t>Galleria</a:t>
            </a:r>
            <a:r>
              <a:rPr lang="fr-FR" sz="1400" dirty="0">
                <a:solidFill>
                  <a:srgbClr val="FFFFFF"/>
                </a:solidFill>
                <a:latin typeface="Courier" pitchFamily="2" charset="0"/>
                <a:cs typeface="Calibri"/>
              </a:rPr>
              <a:t> </a:t>
            </a:r>
            <a:r>
              <a:rPr lang="fr-FR" sz="1400" dirty="0" err="1">
                <a:solidFill>
                  <a:srgbClr val="FFFFFF"/>
                </a:solidFill>
                <a:latin typeface="Courier" pitchFamily="2" charset="0"/>
                <a:cs typeface="Calibri"/>
              </a:rPr>
              <a:t>Nazionale</a:t>
            </a:r>
            <a:r>
              <a:rPr lang="fr-FR" sz="1400" dirty="0">
                <a:solidFill>
                  <a:srgbClr val="FFFFFF"/>
                </a:solidFill>
                <a:latin typeface="Courier" pitchFamily="2" charset="0"/>
                <a:cs typeface="Calibri"/>
              </a:rPr>
              <a:t> </a:t>
            </a:r>
            <a:r>
              <a:rPr lang="fr-FR" sz="1400" dirty="0" err="1">
                <a:solidFill>
                  <a:srgbClr val="FFFFFF"/>
                </a:solidFill>
                <a:latin typeface="Courier" pitchFamily="2" charset="0"/>
                <a:cs typeface="Calibri"/>
              </a:rPr>
              <a:t>dell’Umbria</a:t>
            </a:r>
            <a:endParaRPr lang="fr-FR" sz="1400" dirty="0">
              <a:solidFill>
                <a:srgbClr val="FFFFFF"/>
              </a:solidFill>
              <a:latin typeface="Courier" pitchFamily="2" charset="0"/>
              <a:cs typeface="Calibri"/>
            </a:endParaRPr>
          </a:p>
        </p:txBody>
      </p:sp>
      <p:pic>
        <p:nvPicPr>
          <p:cNvPr id="4" name="Espace réservé du contenu 3" descr="Perugia 1475.jpg"/>
          <p:cNvPicPr>
            <a:picLocks noGrp="1" noChangeAspect="1"/>
          </p:cNvPicPr>
          <p:nvPr>
            <p:ph idx="1"/>
          </p:nvPr>
        </p:nvPicPr>
        <p:blipFill>
          <a:blip r:embed="rId2" cstate="screen">
            <a:extLst>
              <a:ext uri="{28A0092B-C50C-407E-A947-70E740481C1C}">
                <a14:useLocalDpi xmlns:a14="http://schemas.microsoft.com/office/drawing/2010/main"/>
              </a:ext>
            </a:extLst>
          </a:blip>
          <a:srcRect t="-5739" b="-5739"/>
          <a:stretch>
            <a:fillRect/>
          </a:stretch>
        </p:blipFill>
        <p:spPr>
          <a:xfrm>
            <a:off x="33866" y="1464733"/>
            <a:ext cx="4572000" cy="2514423"/>
          </a:xfrm>
        </p:spPr>
      </p:pic>
      <p:pic>
        <p:nvPicPr>
          <p:cNvPr id="5" name="Image 4" descr="Perugia 148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05866" y="1464733"/>
            <a:ext cx="4598495" cy="2378955"/>
          </a:xfrm>
          <a:prstGeom prst="rect">
            <a:avLst/>
          </a:prstGeom>
        </p:spPr>
      </p:pic>
      <p:pic>
        <p:nvPicPr>
          <p:cNvPr id="6" name="Image 5" descr="Perugia 1491.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329" y="4277360"/>
            <a:ext cx="4572000" cy="2316480"/>
          </a:xfrm>
          <a:prstGeom prst="rect">
            <a:avLst/>
          </a:prstGeom>
        </p:spPr>
      </p:pic>
      <p:pic>
        <p:nvPicPr>
          <p:cNvPr id="8" name="Espace réservé du contenu 3" descr="Perugia 1532.jpg"/>
          <p:cNvPicPr>
            <a:picLocks noChangeAspect="1"/>
          </p:cNvPicPr>
          <p:nvPr/>
        </p:nvPicPr>
        <p:blipFill>
          <a:blip r:embed="rId5" cstate="screen">
            <a:extLst>
              <a:ext uri="{28A0092B-C50C-407E-A947-70E740481C1C}">
                <a14:useLocalDpi xmlns:a14="http://schemas.microsoft.com/office/drawing/2010/main"/>
              </a:ext>
            </a:extLst>
          </a:blip>
          <a:srcRect t="-5514" b="-5514"/>
          <a:stretch>
            <a:fillRect/>
          </a:stretch>
        </p:blipFill>
        <p:spPr>
          <a:xfrm>
            <a:off x="4479111" y="4192692"/>
            <a:ext cx="4731735" cy="2602272"/>
          </a:xfrm>
          <a:prstGeom prst="rect">
            <a:avLst/>
          </a:prstGeom>
        </p:spPr>
      </p:pic>
    </p:spTree>
    <p:extLst>
      <p:ext uri="{BB962C8B-B14F-4D97-AF65-F5344CB8AC3E}">
        <p14:creationId xmlns:p14="http://schemas.microsoft.com/office/powerpoint/2010/main" val="10999251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1400" dirty="0">
                <a:solidFill>
                  <a:srgbClr val="FFFFFF"/>
                </a:solidFill>
                <a:latin typeface="Courier" pitchFamily="2" charset="0"/>
                <a:cs typeface="Courier New"/>
              </a:rPr>
              <a:t>Federico di Francesco Rossetti, </a:t>
            </a:r>
            <a:r>
              <a:rPr lang="fr-FR" sz="1400" i="1" dirty="0">
                <a:solidFill>
                  <a:srgbClr val="FFFFFF"/>
                </a:solidFill>
                <a:latin typeface="Courier" pitchFamily="2" charset="0"/>
                <a:cs typeface="Courier New"/>
              </a:rPr>
              <a:t>Moulages en plâtre portant les empreintes de fers à </a:t>
            </a:r>
            <a:r>
              <a:rPr lang="fr-FR" sz="1400" i="1" dirty="0" err="1">
                <a:solidFill>
                  <a:srgbClr val="FFFFFF"/>
                </a:solidFill>
                <a:latin typeface="Courier" pitchFamily="2" charset="0"/>
                <a:cs typeface="Courier New"/>
              </a:rPr>
              <a:t>cialde</a:t>
            </a:r>
            <a:r>
              <a:rPr lang="fr-FR" sz="1400" i="1" dirty="0">
                <a:solidFill>
                  <a:srgbClr val="FFFFFF"/>
                </a:solidFill>
                <a:latin typeface="Courier" pitchFamily="2" charset="0"/>
                <a:cs typeface="Courier New"/>
              </a:rPr>
              <a:t>, </a:t>
            </a:r>
            <a:r>
              <a:rPr lang="fr-FR" sz="1400" dirty="0" err="1">
                <a:solidFill>
                  <a:srgbClr val="FFFFFF"/>
                </a:solidFill>
                <a:latin typeface="Courier" pitchFamily="2" charset="0"/>
                <a:cs typeface="Courier New"/>
              </a:rPr>
              <a:t>s.d</a:t>
            </a:r>
            <a:r>
              <a:rPr lang="fr-FR" sz="1400" dirty="0">
                <a:solidFill>
                  <a:srgbClr val="FFFFFF"/>
                </a:solidFill>
                <a:latin typeface="Courier" pitchFamily="2" charset="0"/>
                <a:cs typeface="Courier New"/>
              </a:rPr>
              <a:t>., Pérouse, </a:t>
            </a:r>
            <a:r>
              <a:rPr lang="fr-FR" sz="1400" dirty="0" err="1">
                <a:solidFill>
                  <a:srgbClr val="FFFFFF"/>
                </a:solidFill>
                <a:latin typeface="Courier" pitchFamily="2" charset="0"/>
                <a:cs typeface="Courier New"/>
              </a:rPr>
              <a:t>Galleria</a:t>
            </a:r>
            <a:r>
              <a:rPr lang="fr-FR" sz="1400" dirty="0">
                <a:solidFill>
                  <a:srgbClr val="FFFFFF"/>
                </a:solidFill>
                <a:latin typeface="Courier" pitchFamily="2" charset="0"/>
                <a:cs typeface="Courier New"/>
              </a:rPr>
              <a:t> </a:t>
            </a:r>
            <a:r>
              <a:rPr lang="fr-FR" sz="1400" dirty="0" err="1">
                <a:solidFill>
                  <a:srgbClr val="FFFFFF"/>
                </a:solidFill>
                <a:latin typeface="Courier" pitchFamily="2" charset="0"/>
                <a:cs typeface="Courier New"/>
              </a:rPr>
              <a:t>Nazionale</a:t>
            </a:r>
            <a:r>
              <a:rPr lang="fr-FR" sz="1400" dirty="0">
                <a:solidFill>
                  <a:srgbClr val="FFFFFF"/>
                </a:solidFill>
                <a:latin typeface="Courier" pitchFamily="2" charset="0"/>
                <a:cs typeface="Courier New"/>
              </a:rPr>
              <a:t> </a:t>
            </a:r>
            <a:r>
              <a:rPr lang="fr-FR" sz="1400" dirty="0" err="1">
                <a:solidFill>
                  <a:srgbClr val="FFFFFF"/>
                </a:solidFill>
                <a:latin typeface="Courier" pitchFamily="2" charset="0"/>
                <a:cs typeface="Courier New"/>
              </a:rPr>
              <a:t>dell’Umbria</a:t>
            </a:r>
            <a:br>
              <a:rPr lang="fr-FR" sz="1400" dirty="0">
                <a:solidFill>
                  <a:srgbClr val="FFFFFF"/>
                </a:solidFill>
                <a:latin typeface="Courier" pitchFamily="2" charset="0"/>
                <a:cs typeface="Courier New"/>
              </a:rPr>
            </a:br>
            <a:br>
              <a:rPr lang="fr-FR" sz="1400" dirty="0">
                <a:solidFill>
                  <a:srgbClr val="FFFFFF"/>
                </a:solidFill>
                <a:latin typeface="Courier" pitchFamily="2" charset="0"/>
                <a:cs typeface="Courier New"/>
              </a:rPr>
            </a:br>
            <a:r>
              <a:rPr lang="fr-FR" sz="1400" dirty="0">
                <a:solidFill>
                  <a:srgbClr val="FFFFFF"/>
                </a:solidFill>
                <a:latin typeface="Courier" pitchFamily="2" charset="0"/>
                <a:cs typeface="Courier New"/>
              </a:rPr>
              <a:t>Avers : </a:t>
            </a:r>
            <a:r>
              <a:rPr lang="fr-FR" sz="1400" i="1" dirty="0" err="1">
                <a:solidFill>
                  <a:srgbClr val="FFFFFF"/>
                </a:solidFill>
                <a:latin typeface="Courier" pitchFamily="2" charset="0"/>
                <a:cs typeface="Courier New"/>
              </a:rPr>
              <a:t>Quisti</a:t>
            </a:r>
            <a:r>
              <a:rPr lang="fr-FR" sz="1400" i="1" dirty="0">
                <a:solidFill>
                  <a:srgbClr val="FFFFFF"/>
                </a:solidFill>
                <a:latin typeface="Courier" pitchFamily="2" charset="0"/>
                <a:cs typeface="Courier New"/>
              </a:rPr>
              <a:t> ferra </a:t>
            </a:r>
            <a:r>
              <a:rPr lang="fr-FR" sz="1400" i="1" dirty="0" err="1">
                <a:solidFill>
                  <a:srgbClr val="FFFFFF"/>
                </a:solidFill>
                <a:latin typeface="Courier" pitchFamily="2" charset="0"/>
                <a:cs typeface="Courier New"/>
              </a:rPr>
              <a:t>facti</a:t>
            </a:r>
            <a:r>
              <a:rPr lang="fr-FR" sz="1400" i="1" dirty="0">
                <a:solidFill>
                  <a:srgbClr val="FFFFFF"/>
                </a:solidFill>
                <a:latin typeface="Courier" pitchFamily="2" charset="0"/>
                <a:cs typeface="Courier New"/>
              </a:rPr>
              <a:t> </a:t>
            </a:r>
            <a:r>
              <a:rPr lang="fr-FR" sz="1400" i="1" dirty="0" err="1">
                <a:solidFill>
                  <a:srgbClr val="FFFFFF"/>
                </a:solidFill>
                <a:latin typeface="Courier" pitchFamily="2" charset="0"/>
                <a:cs typeface="Courier New"/>
              </a:rPr>
              <a:t>fare</a:t>
            </a:r>
            <a:r>
              <a:rPr lang="fr-FR" sz="1400" i="1" dirty="0">
                <a:solidFill>
                  <a:srgbClr val="FFFFFF"/>
                </a:solidFill>
                <a:latin typeface="Courier" pitchFamily="2" charset="0"/>
                <a:cs typeface="Courier New"/>
              </a:rPr>
              <a:t> Oddo </a:t>
            </a:r>
            <a:r>
              <a:rPr lang="fr-FR" sz="1400" i="1" dirty="0" err="1">
                <a:solidFill>
                  <a:srgbClr val="FFFFFF"/>
                </a:solidFill>
                <a:latin typeface="Courier" pitchFamily="2" charset="0"/>
                <a:cs typeface="Courier New"/>
              </a:rPr>
              <a:t>Orfo</a:t>
            </a:r>
            <a:r>
              <a:rPr lang="fr-FR" sz="1400" i="1" dirty="0">
                <a:solidFill>
                  <a:srgbClr val="FFFFFF"/>
                </a:solidFill>
                <a:latin typeface="Courier" pitchFamily="2" charset="0"/>
                <a:cs typeface="Courier New"/>
              </a:rPr>
              <a:t> per non li </a:t>
            </a:r>
            <a:r>
              <a:rPr lang="fr-FR" sz="1400" i="1" dirty="0" err="1">
                <a:solidFill>
                  <a:srgbClr val="FFFFFF"/>
                </a:solidFill>
                <a:latin typeface="Courier" pitchFamily="2" charset="0"/>
                <a:cs typeface="Courier New"/>
              </a:rPr>
              <a:t>prestare</a:t>
            </a:r>
            <a:r>
              <a:rPr lang="fr-FR" sz="1400" i="1" dirty="0">
                <a:solidFill>
                  <a:srgbClr val="FFFFFF"/>
                </a:solidFill>
                <a:latin typeface="Courier" pitchFamily="2" charset="0"/>
                <a:cs typeface="Courier New"/>
              </a:rPr>
              <a:t> </a:t>
            </a:r>
            <a:r>
              <a:rPr lang="fr-FR" sz="1400" dirty="0">
                <a:solidFill>
                  <a:srgbClr val="FFFFFF"/>
                </a:solidFill>
                <a:latin typeface="Courier" pitchFamily="2" charset="0"/>
                <a:cs typeface="Courier New"/>
              </a:rPr>
              <a:t>[Ces fers ont été faits par Oddo </a:t>
            </a:r>
            <a:r>
              <a:rPr lang="fr-FR" sz="1400" dirty="0" err="1">
                <a:solidFill>
                  <a:srgbClr val="FFFFFF"/>
                </a:solidFill>
                <a:latin typeface="Courier" pitchFamily="2" charset="0"/>
                <a:cs typeface="Courier New"/>
              </a:rPr>
              <a:t>Orfo</a:t>
            </a:r>
            <a:r>
              <a:rPr lang="fr-FR" sz="1400" dirty="0">
                <a:solidFill>
                  <a:srgbClr val="FFFFFF"/>
                </a:solidFill>
                <a:latin typeface="Courier" pitchFamily="2" charset="0"/>
                <a:cs typeface="Courier New"/>
              </a:rPr>
              <a:t> pour ne pas les prêter / ou les </a:t>
            </a:r>
            <a:r>
              <a:rPr lang="fr-FR" sz="1400" i="1" dirty="0">
                <a:solidFill>
                  <a:srgbClr val="FFFFFF"/>
                </a:solidFill>
                <a:latin typeface="Courier" pitchFamily="2" charset="0"/>
                <a:cs typeface="Courier New"/>
              </a:rPr>
              <a:t>emprunter</a:t>
            </a:r>
            <a:r>
              <a:rPr lang="fr-FR" sz="1400" dirty="0">
                <a:solidFill>
                  <a:srgbClr val="FFFFFF"/>
                </a:solidFill>
                <a:latin typeface="Courier" pitchFamily="2" charset="0"/>
                <a:cs typeface="Courier New"/>
              </a:rPr>
              <a:t>]</a:t>
            </a:r>
            <a:br>
              <a:rPr lang="fr-FR" sz="1400" dirty="0">
                <a:solidFill>
                  <a:srgbClr val="FFFFFF"/>
                </a:solidFill>
                <a:latin typeface="Courier" pitchFamily="2" charset="0"/>
                <a:cs typeface="Courier New"/>
              </a:rPr>
            </a:br>
            <a:r>
              <a:rPr lang="fr-FR" sz="1400" dirty="0">
                <a:solidFill>
                  <a:srgbClr val="FFFFFF"/>
                </a:solidFill>
                <a:latin typeface="Courier" pitchFamily="2" charset="0"/>
                <a:cs typeface="Courier New"/>
              </a:rPr>
              <a:t>Revers : </a:t>
            </a:r>
            <a:r>
              <a:rPr lang="fr-FR" sz="1400" i="1" dirty="0">
                <a:solidFill>
                  <a:srgbClr val="FFFFFF"/>
                </a:solidFill>
                <a:latin typeface="Courier" pitchFamily="2" charset="0"/>
                <a:cs typeface="Courier New"/>
              </a:rPr>
              <a:t>M. Pietro si la </a:t>
            </a:r>
            <a:r>
              <a:rPr lang="fr-FR" sz="1400" i="1" dirty="0" err="1">
                <a:solidFill>
                  <a:srgbClr val="FFFFFF"/>
                </a:solidFill>
                <a:latin typeface="Courier" pitchFamily="2" charset="0"/>
                <a:cs typeface="Courier New"/>
              </a:rPr>
              <a:t>fabrecati</a:t>
            </a:r>
            <a:r>
              <a:rPr lang="fr-FR" sz="1400" i="1" dirty="0">
                <a:solidFill>
                  <a:srgbClr val="FFFFFF"/>
                </a:solidFill>
                <a:latin typeface="Courier" pitchFamily="2" charset="0"/>
                <a:cs typeface="Courier New"/>
              </a:rPr>
              <a:t> </a:t>
            </a:r>
            <a:r>
              <a:rPr lang="fr-FR" sz="1400" i="1" dirty="0" err="1">
                <a:solidFill>
                  <a:srgbClr val="FFFFFF"/>
                </a:solidFill>
                <a:latin typeface="Courier" pitchFamily="2" charset="0"/>
                <a:cs typeface="Courier New"/>
              </a:rPr>
              <a:t>Rossiecto</a:t>
            </a:r>
            <a:r>
              <a:rPr lang="fr-FR" sz="1400" i="1" dirty="0">
                <a:solidFill>
                  <a:srgbClr val="FFFFFF"/>
                </a:solidFill>
                <a:latin typeface="Courier" pitchFamily="2" charset="0"/>
                <a:cs typeface="Courier New"/>
              </a:rPr>
              <a:t> </a:t>
            </a:r>
            <a:r>
              <a:rPr lang="fr-FR" sz="1400" i="1" dirty="0" err="1">
                <a:solidFill>
                  <a:srgbClr val="FFFFFF"/>
                </a:solidFill>
                <a:latin typeface="Courier" pitchFamily="2" charset="0"/>
                <a:cs typeface="Courier New"/>
              </a:rPr>
              <a:t>sechieri</a:t>
            </a:r>
            <a:r>
              <a:rPr lang="fr-FR" sz="1400" i="1" dirty="0">
                <a:solidFill>
                  <a:srgbClr val="FFFFFF"/>
                </a:solidFill>
                <a:latin typeface="Courier" pitchFamily="2" charset="0"/>
                <a:cs typeface="Courier New"/>
              </a:rPr>
              <a:t> la </a:t>
            </a:r>
            <a:r>
              <a:rPr lang="fr-FR" sz="1400" i="1" dirty="0" err="1">
                <a:solidFill>
                  <a:srgbClr val="FFFFFF"/>
                </a:solidFill>
                <a:latin typeface="Courier" pitchFamily="2" charset="0"/>
                <a:cs typeface="Courier New"/>
              </a:rPr>
              <a:t>intagliati</a:t>
            </a:r>
            <a:br>
              <a:rPr lang="fr-FR" sz="1400" dirty="0">
                <a:solidFill>
                  <a:srgbClr val="FFFFFF"/>
                </a:solidFill>
                <a:latin typeface="Courier" pitchFamily="2" charset="0"/>
                <a:cs typeface="Courier New"/>
              </a:rPr>
            </a:br>
            <a:r>
              <a:rPr lang="fr-FR" sz="1400" dirty="0">
                <a:solidFill>
                  <a:srgbClr val="FFFFFF"/>
                </a:solidFill>
                <a:latin typeface="Courier" pitchFamily="2" charset="0"/>
                <a:cs typeface="Courier New"/>
              </a:rPr>
              <a:t> [M. Pietro les a fabriqué, Rossetti le batteur de monnaie les a gravé]</a:t>
            </a:r>
          </a:p>
        </p:txBody>
      </p:sp>
      <p:pic>
        <p:nvPicPr>
          <p:cNvPr id="4" name="Espace réservé du contenu 3" descr="Perugia s.d..jpg"/>
          <p:cNvPicPr>
            <a:picLocks noGrp="1" noChangeAspect="1"/>
          </p:cNvPicPr>
          <p:nvPr>
            <p:ph idx="1"/>
          </p:nvPr>
        </p:nvPicPr>
        <p:blipFill>
          <a:blip r:embed="rId2" cstate="print">
            <a:extLst>
              <a:ext uri="{28A0092B-C50C-407E-A947-70E740481C1C}">
                <a14:useLocalDpi xmlns:a14="http://schemas.microsoft.com/office/drawing/2010/main"/>
              </a:ext>
            </a:extLst>
          </a:blip>
          <a:srcRect t="-1883" b="-1883"/>
          <a:stretch>
            <a:fillRect/>
          </a:stretch>
        </p:blipFill>
        <p:spPr/>
      </p:pic>
    </p:spTree>
    <p:extLst>
      <p:ext uri="{BB962C8B-B14F-4D97-AF65-F5344CB8AC3E}">
        <p14:creationId xmlns:p14="http://schemas.microsoft.com/office/powerpoint/2010/main" val="10334652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423099-9A97-914B-AFCB-8AA542553945}"/>
              </a:ext>
            </a:extLst>
          </p:cNvPr>
          <p:cNvSpPr>
            <a:spLocks noGrp="1"/>
          </p:cNvSpPr>
          <p:nvPr>
            <p:ph type="title"/>
          </p:nvPr>
        </p:nvSpPr>
        <p:spPr/>
        <p:txBody>
          <a:bodyPr>
            <a:normAutofit/>
          </a:bodyPr>
          <a:lstStyle/>
          <a:p>
            <a:r>
              <a:rPr lang="fr-FR" sz="1800" dirty="0">
                <a:solidFill>
                  <a:schemeClr val="bg1"/>
                </a:solidFill>
                <a:latin typeface="Courier" pitchFamily="2" charset="0"/>
              </a:rPr>
              <a:t>Ingestions politiques</a:t>
            </a:r>
          </a:p>
        </p:txBody>
      </p:sp>
      <p:sp>
        <p:nvSpPr>
          <p:cNvPr id="3" name="Espace réservé du contenu 2">
            <a:extLst>
              <a:ext uri="{FF2B5EF4-FFF2-40B4-BE49-F238E27FC236}">
                <a16:creationId xmlns:a16="http://schemas.microsoft.com/office/drawing/2014/main" id="{0FE33876-0F96-DA45-A013-60A166213836}"/>
              </a:ext>
            </a:extLst>
          </p:cNvPr>
          <p:cNvSpPr>
            <a:spLocks noGrp="1"/>
          </p:cNvSpPr>
          <p:nvPr>
            <p:ph idx="1"/>
          </p:nvPr>
        </p:nvSpPr>
        <p:spPr/>
        <p:txBody>
          <a:bodyPr/>
          <a:lstStyle/>
          <a:p>
            <a:endParaRPr lang="fr-FR"/>
          </a:p>
        </p:txBody>
      </p:sp>
    </p:spTree>
    <p:extLst>
      <p:ext uri="{BB962C8B-B14F-4D97-AF65-F5344CB8AC3E}">
        <p14:creationId xmlns:p14="http://schemas.microsoft.com/office/powerpoint/2010/main" val="25453242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F4E814-CCC1-7547-8929-21042D17312E}"/>
              </a:ext>
            </a:extLst>
          </p:cNvPr>
          <p:cNvSpPr>
            <a:spLocks noGrp="1"/>
          </p:cNvSpPr>
          <p:nvPr>
            <p:ph type="title"/>
          </p:nvPr>
        </p:nvSpPr>
        <p:spPr>
          <a:xfrm>
            <a:off x="457200" y="274638"/>
            <a:ext cx="2032000" cy="3484562"/>
          </a:xfrm>
        </p:spPr>
        <p:txBody>
          <a:bodyPr>
            <a:normAutofit fontScale="90000"/>
          </a:bodyPr>
          <a:lstStyle/>
          <a:p>
            <a:r>
              <a:rPr lang="fr-FR" sz="1400" i="1" dirty="0">
                <a:solidFill>
                  <a:schemeClr val="bg1"/>
                </a:solidFill>
                <a:latin typeface="Courier" pitchFamily="2" charset="0"/>
              </a:rPr>
              <a:t>L’Astronomie, la Grammaire et la Rhétorique portant le Mont Hélicon avec Apollon et les Muses</a:t>
            </a:r>
            <a:r>
              <a:rPr lang="fr-FR" sz="1400" dirty="0">
                <a:solidFill>
                  <a:schemeClr val="bg1"/>
                </a:solidFill>
                <a:latin typeface="Courier" pitchFamily="2" charset="0"/>
              </a:rPr>
              <a:t>, illustration des mets offerts lors du banquet nuptial de </a:t>
            </a:r>
            <a:r>
              <a:rPr lang="fr-FR" sz="1400" dirty="0" err="1">
                <a:solidFill>
                  <a:schemeClr val="bg1"/>
                </a:solidFill>
                <a:latin typeface="Courier" pitchFamily="2" charset="0"/>
              </a:rPr>
              <a:t>Costanzo</a:t>
            </a:r>
            <a:r>
              <a:rPr lang="fr-FR" sz="1400" dirty="0">
                <a:solidFill>
                  <a:schemeClr val="bg1"/>
                </a:solidFill>
                <a:latin typeface="Courier" pitchFamily="2" charset="0"/>
              </a:rPr>
              <a:t> Sforza et Camilla d’</a:t>
            </a:r>
            <a:r>
              <a:rPr lang="fr-FR" sz="1400" dirty="0" err="1">
                <a:solidFill>
                  <a:schemeClr val="bg1"/>
                </a:solidFill>
                <a:latin typeface="Courier" pitchFamily="2" charset="0"/>
              </a:rPr>
              <a:t>Aragona</a:t>
            </a:r>
            <a:r>
              <a:rPr lang="fr-FR" sz="1400" dirty="0">
                <a:solidFill>
                  <a:schemeClr val="bg1"/>
                </a:solidFill>
                <a:latin typeface="Courier" pitchFamily="2" charset="0"/>
              </a:rPr>
              <a:t>, 1475, Vatican, Bibliothèque Apostolique, </a:t>
            </a:r>
            <a:r>
              <a:rPr lang="fr-FR" sz="1400" dirty="0" err="1">
                <a:solidFill>
                  <a:schemeClr val="bg1"/>
                </a:solidFill>
                <a:latin typeface="Courier" pitchFamily="2" charset="0"/>
              </a:rPr>
              <a:t>Urb</a:t>
            </a:r>
            <a:r>
              <a:rPr lang="fr-FR" sz="1400" dirty="0">
                <a:solidFill>
                  <a:schemeClr val="bg1"/>
                </a:solidFill>
                <a:latin typeface="Courier" pitchFamily="2" charset="0"/>
              </a:rPr>
              <a:t>. Lat. 899, fol. 110</a:t>
            </a:r>
          </a:p>
        </p:txBody>
      </p:sp>
      <p:pic>
        <p:nvPicPr>
          <p:cNvPr id="7" name="Espace réservé du contenu 6">
            <a:extLst>
              <a:ext uri="{FF2B5EF4-FFF2-40B4-BE49-F238E27FC236}">
                <a16:creationId xmlns:a16="http://schemas.microsoft.com/office/drawing/2014/main" id="{71380C3F-7C51-9345-8323-A5155C1C84D5}"/>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4157663" y="146051"/>
            <a:ext cx="4460413" cy="6590918"/>
          </a:xfrm>
        </p:spPr>
      </p:pic>
    </p:spTree>
    <p:extLst>
      <p:ext uri="{BB962C8B-B14F-4D97-AF65-F5344CB8AC3E}">
        <p14:creationId xmlns:p14="http://schemas.microsoft.com/office/powerpoint/2010/main" val="26324301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3255356" cy="1606274"/>
          </a:xfrm>
        </p:spPr>
        <p:txBody>
          <a:bodyPr>
            <a:normAutofit fontScale="90000"/>
          </a:bodyPr>
          <a:lstStyle/>
          <a:p>
            <a:r>
              <a:rPr lang="fr-FR" sz="1600" i="1" dirty="0">
                <a:solidFill>
                  <a:srgbClr val="FFFFFF"/>
                </a:solidFill>
                <a:latin typeface="Courier"/>
                <a:cs typeface="Courier"/>
              </a:rPr>
              <a:t>Arc de Triomphe en l’honneur d’Antonio Alvarez de Toledo</a:t>
            </a:r>
            <a:r>
              <a:rPr lang="fr-FR" sz="1600" dirty="0">
                <a:solidFill>
                  <a:srgbClr val="FFFFFF"/>
                </a:solidFill>
                <a:latin typeface="Courier"/>
                <a:cs typeface="Courier"/>
              </a:rPr>
              <a:t>, dans Francesco </a:t>
            </a:r>
            <a:r>
              <a:rPr lang="fr-FR" sz="1600" dirty="0" err="1">
                <a:solidFill>
                  <a:srgbClr val="FFFFFF"/>
                </a:solidFill>
                <a:latin typeface="Courier"/>
                <a:cs typeface="Courier"/>
              </a:rPr>
              <a:t>Orilia</a:t>
            </a:r>
            <a:r>
              <a:rPr lang="fr-FR" sz="1600" dirty="0">
                <a:solidFill>
                  <a:srgbClr val="FFFFFF"/>
                </a:solidFill>
                <a:latin typeface="Courier"/>
                <a:cs typeface="Courier"/>
              </a:rPr>
              <a:t>, </a:t>
            </a:r>
            <a:r>
              <a:rPr lang="fr-FR" sz="1600" i="1" dirty="0">
                <a:solidFill>
                  <a:srgbClr val="FFFFFF"/>
                </a:solidFill>
                <a:latin typeface="Courier"/>
                <a:cs typeface="Courier"/>
              </a:rPr>
              <a:t>Il </a:t>
            </a:r>
            <a:r>
              <a:rPr lang="fr-FR" sz="1600" i="1" dirty="0" err="1">
                <a:solidFill>
                  <a:srgbClr val="FFFFFF"/>
                </a:solidFill>
                <a:latin typeface="Courier"/>
                <a:cs typeface="Courier"/>
              </a:rPr>
              <a:t>Zodiaco</a:t>
            </a:r>
            <a:r>
              <a:rPr lang="fr-FR" sz="1600" i="1" dirty="0">
                <a:solidFill>
                  <a:srgbClr val="FFFFFF"/>
                </a:solidFill>
                <a:latin typeface="Courier"/>
                <a:cs typeface="Courier"/>
              </a:rPr>
              <a:t>, over, </a:t>
            </a:r>
            <a:r>
              <a:rPr lang="fr-FR" sz="1600" i="1" dirty="0" err="1">
                <a:solidFill>
                  <a:srgbClr val="FFFFFF"/>
                </a:solidFill>
                <a:latin typeface="Courier"/>
                <a:cs typeface="Courier"/>
              </a:rPr>
              <a:t>idea</a:t>
            </a:r>
            <a:r>
              <a:rPr lang="fr-FR" sz="1600" i="1" dirty="0">
                <a:solidFill>
                  <a:srgbClr val="FFFFFF"/>
                </a:solidFill>
                <a:latin typeface="Courier"/>
                <a:cs typeface="Courier"/>
              </a:rPr>
              <a:t> di </a:t>
            </a:r>
            <a:r>
              <a:rPr lang="fr-FR" sz="1600" i="1" dirty="0" err="1">
                <a:solidFill>
                  <a:srgbClr val="FFFFFF"/>
                </a:solidFill>
                <a:latin typeface="Courier"/>
                <a:cs typeface="Courier"/>
              </a:rPr>
              <a:t>perfettione</a:t>
            </a:r>
            <a:r>
              <a:rPr lang="fr-FR" sz="1600" i="1" dirty="0">
                <a:solidFill>
                  <a:srgbClr val="FFFFFF"/>
                </a:solidFill>
                <a:latin typeface="Courier"/>
                <a:cs typeface="Courier"/>
              </a:rPr>
              <a:t> di </a:t>
            </a:r>
            <a:r>
              <a:rPr lang="fr-FR" sz="1600" i="1" dirty="0" err="1">
                <a:solidFill>
                  <a:srgbClr val="FFFFFF"/>
                </a:solidFill>
                <a:latin typeface="Courier"/>
                <a:cs typeface="Courier"/>
              </a:rPr>
              <a:t>prencipi</a:t>
            </a:r>
            <a:r>
              <a:rPr lang="fr-FR" sz="1600" dirty="0">
                <a:solidFill>
                  <a:srgbClr val="FFFFFF"/>
                </a:solidFill>
                <a:latin typeface="Courier"/>
                <a:cs typeface="Courier"/>
              </a:rPr>
              <a:t>, Naples, 1630, p. 456 </a:t>
            </a:r>
          </a:p>
        </p:txBody>
      </p:sp>
      <p:pic>
        <p:nvPicPr>
          <p:cNvPr id="6" name="Espace réservé du contenu 5" descr="Orilia, Naples 1629.jpg"/>
          <p:cNvPicPr>
            <a:picLocks noGrp="1" noChangeAspect="1"/>
          </p:cNvPicPr>
          <p:nvPr>
            <p:ph idx="1"/>
          </p:nvPr>
        </p:nvPicPr>
        <p:blipFill>
          <a:blip r:embed="rId2" cstate="print">
            <a:extLst>
              <a:ext uri="{28A0092B-C50C-407E-A947-70E740481C1C}">
                <a14:useLocalDpi xmlns:a14="http://schemas.microsoft.com/office/drawing/2010/main"/>
              </a:ext>
            </a:extLst>
          </a:blip>
          <a:srcRect l="-75401" r="-75401"/>
          <a:stretch>
            <a:fillRect/>
          </a:stretch>
        </p:blipFill>
        <p:spPr>
          <a:xfrm>
            <a:off x="778054" y="391259"/>
            <a:ext cx="11338366" cy="6235664"/>
          </a:xfrm>
        </p:spPr>
      </p:pic>
    </p:spTree>
    <p:extLst>
      <p:ext uri="{BB962C8B-B14F-4D97-AF65-F5344CB8AC3E}">
        <p14:creationId xmlns:p14="http://schemas.microsoft.com/office/powerpoint/2010/main" val="25479875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FF8565-9C3E-8B40-B320-43D93F93EF1B}"/>
              </a:ext>
            </a:extLst>
          </p:cNvPr>
          <p:cNvSpPr>
            <a:spLocks noGrp="1"/>
          </p:cNvSpPr>
          <p:nvPr>
            <p:ph type="title"/>
          </p:nvPr>
        </p:nvSpPr>
        <p:spPr/>
        <p:txBody>
          <a:bodyPr>
            <a:normAutofit/>
          </a:bodyPr>
          <a:lstStyle/>
          <a:p>
            <a:r>
              <a:rPr lang="fr-FR" sz="1800" dirty="0">
                <a:solidFill>
                  <a:schemeClr val="bg1"/>
                </a:solidFill>
                <a:latin typeface="Courier" pitchFamily="2" charset="0"/>
              </a:rPr>
              <a:t>Un art consommé</a:t>
            </a:r>
          </a:p>
        </p:txBody>
      </p:sp>
      <p:sp>
        <p:nvSpPr>
          <p:cNvPr id="3" name="Espace réservé du contenu 2">
            <a:extLst>
              <a:ext uri="{FF2B5EF4-FFF2-40B4-BE49-F238E27FC236}">
                <a16:creationId xmlns:a16="http://schemas.microsoft.com/office/drawing/2014/main" id="{7A344956-6318-E041-AFA6-65D9B7429097}"/>
              </a:ext>
            </a:extLst>
          </p:cNvPr>
          <p:cNvSpPr>
            <a:spLocks noGrp="1"/>
          </p:cNvSpPr>
          <p:nvPr>
            <p:ph idx="1"/>
          </p:nvPr>
        </p:nvSpPr>
        <p:spPr/>
        <p:txBody>
          <a:bodyPr/>
          <a:lstStyle/>
          <a:p>
            <a:endParaRPr lang="fr-FR" dirty="0"/>
          </a:p>
        </p:txBody>
      </p:sp>
    </p:spTree>
    <p:extLst>
      <p:ext uri="{BB962C8B-B14F-4D97-AF65-F5344CB8AC3E}">
        <p14:creationId xmlns:p14="http://schemas.microsoft.com/office/powerpoint/2010/main" val="29867404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548938"/>
            <a:ext cx="3217333" cy="3345390"/>
          </a:xfrm>
        </p:spPr>
        <p:txBody>
          <a:bodyPr>
            <a:normAutofit/>
          </a:bodyPr>
          <a:lstStyle/>
          <a:p>
            <a:r>
              <a:rPr lang="fr-FR" sz="1400" dirty="0">
                <a:solidFill>
                  <a:srgbClr val="FFFFFF"/>
                </a:solidFill>
                <a:latin typeface="Courier" pitchFamily="2" charset="0"/>
                <a:cs typeface="Calibri"/>
              </a:rPr>
              <a:t>Portrait de </a:t>
            </a:r>
            <a:r>
              <a:rPr lang="fr-FR" sz="1400" dirty="0" err="1">
                <a:solidFill>
                  <a:srgbClr val="FFFFFF"/>
                </a:solidFill>
                <a:latin typeface="Courier" pitchFamily="2" charset="0"/>
                <a:cs typeface="Calibri"/>
              </a:rPr>
              <a:t>Giovan</a:t>
            </a:r>
            <a:r>
              <a:rPr lang="fr-FR" sz="1400" dirty="0">
                <a:solidFill>
                  <a:srgbClr val="FFFFFF"/>
                </a:solidFill>
                <a:latin typeface="Courier" pitchFamily="2" charset="0"/>
                <a:cs typeface="Calibri"/>
              </a:rPr>
              <a:t> Francesco </a:t>
            </a:r>
            <a:r>
              <a:rPr lang="fr-FR" sz="1400" dirty="0" err="1">
                <a:solidFill>
                  <a:srgbClr val="FFFFFF"/>
                </a:solidFill>
                <a:latin typeface="Courier" pitchFamily="2" charset="0"/>
                <a:cs typeface="Calibri"/>
              </a:rPr>
              <a:t>Rustici</a:t>
            </a:r>
            <a:r>
              <a:rPr lang="fr-FR" sz="1400" dirty="0">
                <a:solidFill>
                  <a:srgbClr val="FFFFFF"/>
                </a:solidFill>
                <a:latin typeface="Courier" pitchFamily="2" charset="0"/>
                <a:cs typeface="Calibri"/>
              </a:rPr>
              <a:t>, dans Giorgio Vasari, </a:t>
            </a:r>
            <a:r>
              <a:rPr lang="fr-FR" sz="1400" i="1" dirty="0">
                <a:solidFill>
                  <a:srgbClr val="FFFFFF"/>
                </a:solidFill>
                <a:latin typeface="Courier" pitchFamily="2" charset="0"/>
                <a:cs typeface="Calibri"/>
              </a:rPr>
              <a:t>Le vite</a:t>
            </a:r>
            <a:r>
              <a:rPr lang="fr-FR" sz="1400" dirty="0">
                <a:solidFill>
                  <a:srgbClr val="FFFFFF"/>
                </a:solidFill>
                <a:latin typeface="Courier" pitchFamily="2" charset="0"/>
                <a:cs typeface="Calibri"/>
              </a:rPr>
              <a:t>, 1568</a:t>
            </a:r>
            <a:endParaRPr lang="fr-FR" sz="1400" dirty="0">
              <a:latin typeface="Courier" pitchFamily="2" charset="0"/>
              <a:cs typeface="Calibri"/>
            </a:endParaRPr>
          </a:p>
        </p:txBody>
      </p:sp>
      <p:pic>
        <p:nvPicPr>
          <p:cNvPr id="5" name="Espace réservé du contenu 4" descr="Rustici Vasari.jpg"/>
          <p:cNvPicPr>
            <a:picLocks noGrp="1" noChangeAspect="1"/>
          </p:cNvPicPr>
          <p:nvPr>
            <p:ph idx="1"/>
          </p:nvPr>
        </p:nvPicPr>
        <p:blipFill>
          <a:blip r:embed="rId3" cstate="print">
            <a:extLst>
              <a:ext uri="{28A0092B-C50C-407E-A947-70E740481C1C}">
                <a14:useLocalDpi xmlns:a14="http://schemas.microsoft.com/office/drawing/2010/main"/>
              </a:ext>
            </a:extLst>
          </a:blip>
          <a:srcRect l="-61409" r="-61409"/>
          <a:stretch>
            <a:fillRect/>
          </a:stretch>
        </p:blipFill>
        <p:spPr>
          <a:xfrm>
            <a:off x="1286928" y="550333"/>
            <a:ext cx="10041466" cy="5522420"/>
          </a:xfrm>
        </p:spPr>
      </p:pic>
    </p:spTree>
    <p:extLst>
      <p:ext uri="{BB962C8B-B14F-4D97-AF65-F5344CB8AC3E}">
        <p14:creationId xmlns:p14="http://schemas.microsoft.com/office/powerpoint/2010/main" val="33039874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contenu 2"/>
          <p:cNvSpPr>
            <a:spLocks noGrp="1"/>
          </p:cNvSpPr>
          <p:nvPr>
            <p:ph idx="1"/>
          </p:nvPr>
        </p:nvSpPr>
        <p:spPr>
          <a:xfrm>
            <a:off x="468341" y="274638"/>
            <a:ext cx="8229600" cy="5097957"/>
          </a:xfrm>
        </p:spPr>
        <p:txBody>
          <a:bodyPr>
            <a:noAutofit/>
          </a:bodyPr>
          <a:lstStyle/>
          <a:p>
            <a:pPr>
              <a:buNone/>
            </a:pPr>
            <a:r>
              <a:rPr lang="fr-FR" sz="1400" dirty="0">
                <a:solidFill>
                  <a:srgbClr val="FFFFFF"/>
                </a:solidFill>
                <a:latin typeface="Calibri"/>
                <a:cs typeface="Calibri"/>
              </a:rPr>
              <a:t>Vasari, </a:t>
            </a:r>
            <a:r>
              <a:rPr lang="fr-FR" sz="1400" i="1" dirty="0">
                <a:solidFill>
                  <a:srgbClr val="FFFFFF"/>
                </a:solidFill>
                <a:latin typeface="Calibri"/>
                <a:cs typeface="Calibri"/>
              </a:rPr>
              <a:t>Vita di </a:t>
            </a:r>
            <a:r>
              <a:rPr lang="fr-FR" sz="1400" i="1" dirty="0" err="1">
                <a:solidFill>
                  <a:srgbClr val="FFFFFF"/>
                </a:solidFill>
                <a:latin typeface="Calibri"/>
                <a:cs typeface="Calibri"/>
              </a:rPr>
              <a:t>Giovan</a:t>
            </a:r>
            <a:r>
              <a:rPr lang="fr-FR" sz="1400" i="1" dirty="0">
                <a:solidFill>
                  <a:srgbClr val="FFFFFF"/>
                </a:solidFill>
                <a:latin typeface="Calibri"/>
                <a:cs typeface="Calibri"/>
              </a:rPr>
              <a:t> Francesco </a:t>
            </a:r>
            <a:r>
              <a:rPr lang="fr-FR" sz="1400" i="1" dirty="0" err="1">
                <a:solidFill>
                  <a:srgbClr val="FFFFFF"/>
                </a:solidFill>
                <a:latin typeface="Calibri"/>
                <a:cs typeface="Calibri"/>
              </a:rPr>
              <a:t>Rustici</a:t>
            </a:r>
            <a:r>
              <a:rPr lang="fr-FR" sz="1400" i="1" dirty="0">
                <a:solidFill>
                  <a:srgbClr val="FFFFFF"/>
                </a:solidFill>
                <a:latin typeface="Calibri"/>
                <a:cs typeface="Calibri"/>
              </a:rPr>
              <a:t>, « </a:t>
            </a:r>
            <a:r>
              <a:rPr lang="fr-FR" sz="1400" dirty="0">
                <a:solidFill>
                  <a:srgbClr val="FFFFFF"/>
                </a:solidFill>
                <a:latin typeface="Calibri"/>
                <a:cs typeface="Calibri"/>
              </a:rPr>
              <a:t>La </a:t>
            </a:r>
            <a:r>
              <a:rPr lang="fr-FR" sz="1400" dirty="0" err="1">
                <a:solidFill>
                  <a:srgbClr val="FFFFFF"/>
                </a:solidFill>
                <a:latin typeface="Calibri"/>
                <a:cs typeface="Calibri"/>
              </a:rPr>
              <a:t>compagnia</a:t>
            </a:r>
            <a:r>
              <a:rPr lang="fr-FR" sz="1400" dirty="0">
                <a:solidFill>
                  <a:srgbClr val="FFFFFF"/>
                </a:solidFill>
                <a:latin typeface="Calibri"/>
                <a:cs typeface="Calibri"/>
              </a:rPr>
              <a:t> </a:t>
            </a:r>
            <a:r>
              <a:rPr lang="fr-FR" sz="1400" dirty="0" err="1">
                <a:solidFill>
                  <a:srgbClr val="FFFFFF"/>
                </a:solidFill>
                <a:latin typeface="Calibri"/>
                <a:cs typeface="Calibri"/>
              </a:rPr>
              <a:t>del</a:t>
            </a:r>
            <a:r>
              <a:rPr lang="fr-FR" sz="1400" dirty="0">
                <a:solidFill>
                  <a:srgbClr val="FFFFFF"/>
                </a:solidFill>
                <a:latin typeface="Calibri"/>
                <a:cs typeface="Calibri"/>
              </a:rPr>
              <a:t> </a:t>
            </a:r>
            <a:r>
              <a:rPr lang="fr-FR" sz="1400" dirty="0" err="1">
                <a:solidFill>
                  <a:srgbClr val="FFFFFF"/>
                </a:solidFill>
                <a:latin typeface="Calibri"/>
                <a:cs typeface="Calibri"/>
              </a:rPr>
              <a:t>paiuolo</a:t>
            </a:r>
            <a:r>
              <a:rPr lang="fr-FR" sz="1400" dirty="0">
                <a:solidFill>
                  <a:srgbClr val="FFFFFF"/>
                </a:solidFill>
                <a:latin typeface="Calibri"/>
                <a:cs typeface="Calibri"/>
              </a:rPr>
              <a:t> », 1568</a:t>
            </a:r>
          </a:p>
          <a:p>
            <a:pPr>
              <a:buNone/>
            </a:pPr>
            <a:endParaRPr lang="fr-FR" sz="1400" dirty="0">
              <a:solidFill>
                <a:srgbClr val="FFFFFF"/>
              </a:solidFill>
              <a:latin typeface="Calibri"/>
              <a:cs typeface="Calibri"/>
            </a:endParaRPr>
          </a:p>
          <a:p>
            <a:pPr>
              <a:lnSpc>
                <a:spcPct val="150000"/>
              </a:lnSpc>
              <a:buNone/>
            </a:pPr>
            <a:r>
              <a:rPr lang="fr-FR" sz="1400" dirty="0">
                <a:solidFill>
                  <a:srgbClr val="FFFFFF"/>
                </a:solidFill>
                <a:latin typeface="Calibri"/>
                <a:cs typeface="Calibri"/>
              </a:rPr>
              <a:t>	« L’usage voulait que chacun apportât un plat original et le présentât au maître de céans, toujours choisi parmi les douze. Celui-ci le donnait à l’hôte de son choix, échangeant ainsi les plats des uns et des autres. Une fois à table, chacun avait devant lui un échantillon de chaque plat. Si par hasard certains avaient préparé la même recette, ils avaient un gage. Un soir où </a:t>
            </a:r>
            <a:r>
              <a:rPr lang="fr-FR" sz="1400" dirty="0" err="1">
                <a:solidFill>
                  <a:srgbClr val="FFFFFF"/>
                </a:solidFill>
                <a:latin typeface="Calibri"/>
                <a:cs typeface="Calibri"/>
              </a:rPr>
              <a:t>Giovanfrancesco</a:t>
            </a:r>
            <a:r>
              <a:rPr lang="fr-FR" sz="1400" dirty="0">
                <a:solidFill>
                  <a:srgbClr val="FFFFFF"/>
                </a:solidFill>
                <a:latin typeface="Calibri"/>
                <a:cs typeface="Calibri"/>
              </a:rPr>
              <a:t> recevait la Confrérie du Chaudron, il dressa le festin dans une immense cuve transformée en chaudron, et les invités paraissaient être plongés dans l’eau […]. </a:t>
            </a:r>
            <a:r>
              <a:rPr lang="fr-FR" sz="1400" dirty="0">
                <a:solidFill>
                  <a:srgbClr val="FFFFFF"/>
                </a:solidFill>
                <a:cs typeface="Calibri"/>
              </a:rPr>
              <a:t>À ce banquet, </a:t>
            </a:r>
            <a:r>
              <a:rPr lang="fr-FR" sz="1400" dirty="0" err="1">
                <a:solidFill>
                  <a:srgbClr val="FFFFFF"/>
                </a:solidFill>
                <a:cs typeface="Calibri"/>
              </a:rPr>
              <a:t>Rustici</a:t>
            </a:r>
            <a:r>
              <a:rPr lang="fr-FR" sz="1400" dirty="0">
                <a:solidFill>
                  <a:srgbClr val="FFFFFF"/>
                </a:solidFill>
                <a:cs typeface="Calibri"/>
              </a:rPr>
              <a:t> offrit un pâté en forme de chaudron dans lequel Ulysse plongeait son père pour lui rendre sa jeunesse ; les deux personnages étaient réalisés avec deux chapons bouillis que l’on avait accommodés en leur donnant une forme humaine à l’aide d’accessoires tous comestibles. […] </a:t>
            </a:r>
            <a:r>
              <a:rPr lang="fr-FR" sz="1400" dirty="0" err="1">
                <a:solidFill>
                  <a:srgbClr val="FFFFFF"/>
                </a:solidFill>
                <a:cs typeface="Calibri"/>
              </a:rPr>
              <a:t>Spillo</a:t>
            </a:r>
            <a:r>
              <a:rPr lang="fr-FR" sz="1400" dirty="0">
                <a:solidFill>
                  <a:srgbClr val="FFFFFF"/>
                </a:solidFill>
                <a:cs typeface="Calibri"/>
              </a:rPr>
              <a:t> présenta pour son dîner un serrurier réalisé dans une grosse oie ou volaille de ce genre, avec tous les outils nécessaires pour réparer le chaudron si besoin était. Domenico </a:t>
            </a:r>
            <a:r>
              <a:rPr lang="fr-FR" sz="1400" dirty="0" err="1">
                <a:solidFill>
                  <a:srgbClr val="FFFFFF"/>
                </a:solidFill>
                <a:cs typeface="Calibri"/>
              </a:rPr>
              <a:t>Puligo</a:t>
            </a:r>
            <a:r>
              <a:rPr lang="fr-FR" sz="1400" dirty="0">
                <a:solidFill>
                  <a:srgbClr val="FFFFFF"/>
                </a:solidFill>
                <a:cs typeface="Calibri"/>
              </a:rPr>
              <a:t>, d’un cochon de lait, fit une servante avec sa quenouille gardant une couvée de poussins, supposée être utile pour faire la vaisselle du chaudron. </a:t>
            </a:r>
            <a:r>
              <a:rPr lang="fr-FR" sz="1400" dirty="0" err="1">
                <a:solidFill>
                  <a:srgbClr val="FFFFFF"/>
                </a:solidFill>
                <a:cs typeface="Calibri"/>
              </a:rPr>
              <a:t>Robetta</a:t>
            </a:r>
            <a:r>
              <a:rPr lang="fr-FR" sz="1400" dirty="0">
                <a:solidFill>
                  <a:srgbClr val="FFFFFF"/>
                </a:solidFill>
                <a:cs typeface="Calibri"/>
              </a:rPr>
              <a:t> métamorphosa une tête de veau parée de graisse en enclume destinée à l’entretien du chaudron, plat d’une succulente beauté aussi réussi que tous les autres que l’on ne peut énumérer. Des dîners semblables, ils en firent beaucoup. </a:t>
            </a:r>
            <a:r>
              <a:rPr lang="fr-FR" sz="1400" dirty="0">
                <a:solidFill>
                  <a:srgbClr val="FFFFFF"/>
                </a:solidFill>
                <a:latin typeface="Calibri"/>
                <a:cs typeface="Calibri"/>
              </a:rPr>
              <a:t>»</a:t>
            </a:r>
          </a:p>
        </p:txBody>
      </p:sp>
    </p:spTree>
    <p:extLst>
      <p:ext uri="{BB962C8B-B14F-4D97-AF65-F5344CB8AC3E}">
        <p14:creationId xmlns:p14="http://schemas.microsoft.com/office/powerpoint/2010/main" val="27934021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latin typeface="Calibri"/>
              <a:cs typeface="Calibri"/>
            </a:endParaRPr>
          </a:p>
        </p:txBody>
      </p:sp>
      <p:sp>
        <p:nvSpPr>
          <p:cNvPr id="8" name="Espace réservé du contenu 7"/>
          <p:cNvSpPr>
            <a:spLocks noGrp="1"/>
          </p:cNvSpPr>
          <p:nvPr>
            <p:ph idx="1"/>
          </p:nvPr>
        </p:nvSpPr>
        <p:spPr>
          <a:xfrm>
            <a:off x="169334" y="5819970"/>
            <a:ext cx="8775808" cy="4236426"/>
          </a:xfrm>
        </p:spPr>
        <p:txBody>
          <a:bodyPr>
            <a:normAutofit/>
          </a:bodyPr>
          <a:lstStyle/>
          <a:p>
            <a:pPr marL="0" indent="0">
              <a:buNone/>
            </a:pPr>
            <a:r>
              <a:rPr lang="fr-FR" sz="1400" i="1" dirty="0" err="1">
                <a:solidFill>
                  <a:srgbClr val="FFFFFF"/>
                </a:solidFill>
                <a:latin typeface="Calibri"/>
                <a:cs typeface="Calibri"/>
              </a:rPr>
              <a:t>Red</a:t>
            </a:r>
            <a:r>
              <a:rPr lang="fr-FR" sz="1400" i="1" dirty="0">
                <a:solidFill>
                  <a:srgbClr val="FFFFFF"/>
                </a:solidFill>
                <a:latin typeface="Calibri"/>
                <a:cs typeface="Calibri"/>
              </a:rPr>
              <a:t> dragon </a:t>
            </a:r>
            <a:r>
              <a:rPr lang="fr-FR" sz="1400" dirty="0">
                <a:solidFill>
                  <a:srgbClr val="FFFFFF"/>
                </a:solidFill>
                <a:latin typeface="Calibri"/>
                <a:cs typeface="Calibri"/>
              </a:rPr>
              <a:t>de Brett </a:t>
            </a:r>
            <a:r>
              <a:rPr lang="fr-FR" sz="1400" dirty="0" err="1">
                <a:solidFill>
                  <a:srgbClr val="FFFFFF"/>
                </a:solidFill>
                <a:latin typeface="Calibri"/>
                <a:cs typeface="Calibri"/>
              </a:rPr>
              <a:t>Ratner</a:t>
            </a:r>
            <a:r>
              <a:rPr lang="fr-FR" sz="1400" dirty="0">
                <a:solidFill>
                  <a:srgbClr val="FFFFFF"/>
                </a:solidFill>
                <a:latin typeface="Calibri"/>
                <a:cs typeface="Calibri"/>
              </a:rPr>
              <a:t>, d’après le roman de Thomas Harris, 2002</a:t>
            </a:r>
          </a:p>
          <a:p>
            <a:pPr marL="0" indent="0">
              <a:buNone/>
            </a:pPr>
            <a:r>
              <a:rPr lang="fr-FR" sz="1400" dirty="0">
                <a:solidFill>
                  <a:srgbClr val="FFFFFF"/>
                </a:solidFill>
                <a:latin typeface="Calibri"/>
                <a:cs typeface="Calibri"/>
              </a:rPr>
              <a:t>Francis </a:t>
            </a:r>
            <a:r>
              <a:rPr lang="fr-FR" sz="1400" dirty="0" err="1">
                <a:solidFill>
                  <a:srgbClr val="FFFFFF"/>
                </a:solidFill>
                <a:latin typeface="Calibri"/>
                <a:cs typeface="Calibri"/>
              </a:rPr>
              <a:t>Dolarhyde</a:t>
            </a:r>
            <a:r>
              <a:rPr lang="fr-FR" sz="1400" dirty="0">
                <a:solidFill>
                  <a:srgbClr val="FFFFFF"/>
                </a:solidFill>
                <a:latin typeface="Calibri"/>
                <a:cs typeface="Calibri"/>
              </a:rPr>
              <a:t> (joué par Ralph Fiennes) </a:t>
            </a:r>
            <a:r>
              <a:rPr lang="fr-FR" sz="1400" dirty="0" err="1">
                <a:solidFill>
                  <a:srgbClr val="FFFFFF"/>
                </a:solidFill>
                <a:latin typeface="Calibri"/>
                <a:cs typeface="Calibri"/>
              </a:rPr>
              <a:t>deant</a:t>
            </a:r>
            <a:r>
              <a:rPr lang="fr-FR" sz="1400" dirty="0">
                <a:solidFill>
                  <a:srgbClr val="FFFFFF"/>
                </a:solidFill>
                <a:latin typeface="Calibri"/>
                <a:cs typeface="Calibri"/>
              </a:rPr>
              <a:t> </a:t>
            </a:r>
            <a:r>
              <a:rPr lang="fr-FR" sz="1400" i="1" dirty="0">
                <a:solidFill>
                  <a:srgbClr val="FFFFFF"/>
                </a:solidFill>
                <a:latin typeface="Calibri"/>
                <a:cs typeface="Calibri"/>
              </a:rPr>
              <a:t>The Great </a:t>
            </a:r>
            <a:r>
              <a:rPr lang="fr-FR" sz="1400" i="1" dirty="0" err="1">
                <a:solidFill>
                  <a:srgbClr val="FFFFFF"/>
                </a:solidFill>
                <a:latin typeface="Calibri"/>
                <a:cs typeface="Calibri"/>
              </a:rPr>
              <a:t>Red</a:t>
            </a:r>
            <a:r>
              <a:rPr lang="fr-FR" sz="1400" i="1" dirty="0">
                <a:solidFill>
                  <a:srgbClr val="FFFFFF"/>
                </a:solidFill>
                <a:latin typeface="Calibri"/>
                <a:cs typeface="Calibri"/>
              </a:rPr>
              <a:t> Dragon and the </a:t>
            </a:r>
            <a:r>
              <a:rPr lang="fr-FR" sz="1400" i="1" dirty="0" err="1">
                <a:solidFill>
                  <a:srgbClr val="FFFFFF"/>
                </a:solidFill>
                <a:latin typeface="Calibri"/>
                <a:cs typeface="Calibri"/>
              </a:rPr>
              <a:t>Woman</a:t>
            </a:r>
            <a:r>
              <a:rPr lang="fr-FR" sz="1400" i="1" dirty="0">
                <a:solidFill>
                  <a:srgbClr val="FFFFFF"/>
                </a:solidFill>
                <a:latin typeface="Calibri"/>
                <a:cs typeface="Calibri"/>
              </a:rPr>
              <a:t> </a:t>
            </a:r>
            <a:r>
              <a:rPr lang="fr-FR" sz="1400" i="1" dirty="0" err="1">
                <a:solidFill>
                  <a:srgbClr val="FFFFFF"/>
                </a:solidFill>
                <a:latin typeface="Calibri"/>
                <a:cs typeface="Calibri"/>
              </a:rPr>
              <a:t>Clothed</a:t>
            </a:r>
            <a:r>
              <a:rPr lang="fr-FR" sz="1400" i="1" dirty="0">
                <a:solidFill>
                  <a:srgbClr val="FFFFFF"/>
                </a:solidFill>
                <a:latin typeface="Calibri"/>
                <a:cs typeface="Calibri"/>
              </a:rPr>
              <a:t> </a:t>
            </a:r>
            <a:r>
              <a:rPr lang="fr-FR" sz="1400" i="1" dirty="0" err="1">
                <a:solidFill>
                  <a:srgbClr val="FFFFFF"/>
                </a:solidFill>
                <a:latin typeface="Calibri"/>
                <a:cs typeface="Calibri"/>
              </a:rPr>
              <a:t>with</a:t>
            </a:r>
            <a:r>
              <a:rPr lang="fr-FR" sz="1400" i="1" dirty="0">
                <a:solidFill>
                  <a:srgbClr val="FFFFFF"/>
                </a:solidFill>
                <a:latin typeface="Calibri"/>
                <a:cs typeface="Calibri"/>
              </a:rPr>
              <a:t> the Sun </a:t>
            </a:r>
            <a:r>
              <a:rPr lang="fr-FR" sz="1400" dirty="0">
                <a:solidFill>
                  <a:srgbClr val="FFFFFF"/>
                </a:solidFill>
                <a:cs typeface="Calibri"/>
              </a:rPr>
              <a:t>de William Blake</a:t>
            </a:r>
            <a:r>
              <a:rPr lang="fr-FR" sz="1400" i="1" dirty="0">
                <a:solidFill>
                  <a:srgbClr val="FFFFFF"/>
                </a:solidFill>
                <a:latin typeface="Calibri"/>
                <a:cs typeface="Calibri"/>
              </a:rPr>
              <a:t> </a:t>
            </a:r>
            <a:r>
              <a:rPr lang="fr-FR" sz="1400" dirty="0">
                <a:solidFill>
                  <a:srgbClr val="FFFFFF"/>
                </a:solidFill>
                <a:latin typeface="Calibri"/>
                <a:cs typeface="Calibri"/>
              </a:rPr>
              <a:t>(c. 1803-1805, Brooklyn Museum )</a:t>
            </a:r>
          </a:p>
        </p:txBody>
      </p:sp>
      <p:pic>
        <p:nvPicPr>
          <p:cNvPr id="3" name="Image 2" descr="1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5107" y="2885149"/>
            <a:ext cx="4690533" cy="2638425"/>
          </a:xfrm>
          <a:prstGeom prst="rect">
            <a:avLst/>
          </a:prstGeom>
        </p:spPr>
      </p:pic>
      <p:pic>
        <p:nvPicPr>
          <p:cNvPr id="4" name="Image 3"/>
          <p:cNvPicPr>
            <a:picLocks noChangeAspect="1"/>
          </p:cNvPicPr>
          <p:nvPr/>
        </p:nvPicPr>
        <p:blipFill>
          <a:blip r:embed="rId4"/>
          <a:stretch>
            <a:fillRect/>
          </a:stretch>
        </p:blipFill>
        <p:spPr>
          <a:xfrm>
            <a:off x="5223982" y="589176"/>
            <a:ext cx="3721160" cy="4692694"/>
          </a:xfrm>
          <a:prstGeom prst="rect">
            <a:avLst/>
          </a:prstGeom>
        </p:spPr>
      </p:pic>
      <p:pic>
        <p:nvPicPr>
          <p:cNvPr id="7" name="Image 6" descr="Rattner, Red Dragon 1.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8982" y="276778"/>
            <a:ext cx="4726658" cy="2658745"/>
          </a:xfrm>
          <a:prstGeom prst="rect">
            <a:avLst/>
          </a:prstGeom>
        </p:spPr>
      </p:pic>
    </p:spTree>
    <p:extLst>
      <p:ext uri="{BB962C8B-B14F-4D97-AF65-F5344CB8AC3E}">
        <p14:creationId xmlns:p14="http://schemas.microsoft.com/office/powerpoint/2010/main" val="25346877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latin typeface="Calibri"/>
              <a:cs typeface="Calibri"/>
            </a:endParaRPr>
          </a:p>
        </p:txBody>
      </p:sp>
      <p:pic>
        <p:nvPicPr>
          <p:cNvPr id="8" name="Red Dragon (2002) - Eating the Painting Scene (810)  Movieclip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5499" y="790707"/>
            <a:ext cx="8989741" cy="5057173"/>
          </a:xfrm>
        </p:spPr>
      </p:pic>
    </p:spTree>
    <p:extLst>
      <p:ext uri="{BB962C8B-B14F-4D97-AF65-F5344CB8AC3E}">
        <p14:creationId xmlns:p14="http://schemas.microsoft.com/office/powerpoint/2010/main" val="297510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19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137304"/>
            <a:ext cx="2184400" cy="1143000"/>
          </a:xfrm>
        </p:spPr>
        <p:txBody>
          <a:bodyPr>
            <a:normAutofit/>
          </a:bodyPr>
          <a:lstStyle/>
          <a:p>
            <a:r>
              <a:rPr lang="fr-FR" sz="1600" dirty="0">
                <a:solidFill>
                  <a:srgbClr val="FFFFFF"/>
                </a:solidFill>
                <a:latin typeface="Calibri"/>
                <a:cs typeface="Calibri"/>
              </a:rPr>
              <a:t>Jasper Johns, </a:t>
            </a:r>
            <a:r>
              <a:rPr lang="fr-FR" sz="1600" i="1" dirty="0">
                <a:solidFill>
                  <a:srgbClr val="FFFFFF"/>
                </a:solidFill>
                <a:latin typeface="Calibri"/>
                <a:cs typeface="Calibri"/>
              </a:rPr>
              <a:t>Painting </a:t>
            </a:r>
            <a:r>
              <a:rPr lang="fr-FR" sz="1600" i="1" dirty="0" err="1">
                <a:solidFill>
                  <a:srgbClr val="FFFFFF"/>
                </a:solidFill>
                <a:latin typeface="Calibri"/>
                <a:cs typeface="Calibri"/>
              </a:rPr>
              <a:t>bitten</a:t>
            </a:r>
            <a:r>
              <a:rPr lang="fr-FR" sz="1600" i="1" dirty="0">
                <a:solidFill>
                  <a:srgbClr val="FFFFFF"/>
                </a:solidFill>
                <a:latin typeface="Calibri"/>
                <a:cs typeface="Calibri"/>
              </a:rPr>
              <a:t> by a man</a:t>
            </a:r>
            <a:r>
              <a:rPr lang="fr-FR" sz="1600" dirty="0">
                <a:solidFill>
                  <a:srgbClr val="FFFFFF"/>
                </a:solidFill>
                <a:latin typeface="Calibri"/>
                <a:cs typeface="Calibri"/>
              </a:rPr>
              <a:t>, 1961, New York, </a:t>
            </a:r>
            <a:r>
              <a:rPr lang="fr-FR" sz="1600" dirty="0" err="1">
                <a:solidFill>
                  <a:srgbClr val="FFFFFF"/>
                </a:solidFill>
                <a:latin typeface="Calibri"/>
                <a:cs typeface="Calibri"/>
              </a:rPr>
              <a:t>MoMA</a:t>
            </a:r>
            <a:endParaRPr lang="fr-FR" sz="1600" dirty="0">
              <a:latin typeface="Calibri"/>
              <a:cs typeface="Calibri"/>
            </a:endParaRPr>
          </a:p>
        </p:txBody>
      </p:sp>
      <p:pic>
        <p:nvPicPr>
          <p:cNvPr id="4" name="Espace réservé du contenu 3" descr="Painting bitten.jpg"/>
          <p:cNvPicPr>
            <a:picLocks noGrp="1" noChangeAspect="1"/>
          </p:cNvPicPr>
          <p:nvPr>
            <p:ph idx="1"/>
          </p:nvPr>
        </p:nvPicPr>
        <p:blipFill>
          <a:blip r:embed="rId2" cstate="print">
            <a:extLst>
              <a:ext uri="{28A0092B-C50C-407E-A947-70E740481C1C}">
                <a14:useLocalDpi xmlns:a14="http://schemas.microsoft.com/office/drawing/2010/main"/>
              </a:ext>
            </a:extLst>
          </a:blip>
          <a:srcRect l="-67054" r="-67054"/>
          <a:stretch>
            <a:fillRect/>
          </a:stretch>
        </p:blipFill>
        <p:spPr>
          <a:xfrm>
            <a:off x="457200" y="414865"/>
            <a:ext cx="11006667" cy="6053243"/>
          </a:xfrm>
        </p:spPr>
      </p:pic>
    </p:spTree>
    <p:extLst>
      <p:ext uri="{BB962C8B-B14F-4D97-AF65-F5344CB8AC3E}">
        <p14:creationId xmlns:p14="http://schemas.microsoft.com/office/powerpoint/2010/main" val="41247782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94BDA4-BDF9-0941-86E2-F612BA44DC52}"/>
              </a:ext>
            </a:extLst>
          </p:cNvPr>
          <p:cNvSpPr>
            <a:spLocks noGrp="1"/>
          </p:cNvSpPr>
          <p:nvPr>
            <p:ph type="title"/>
          </p:nvPr>
        </p:nvSpPr>
        <p:spPr/>
        <p:txBody>
          <a:bodyPr/>
          <a:lstStyle/>
          <a:p>
            <a:endParaRPr lang="fr-FR" dirty="0"/>
          </a:p>
        </p:txBody>
      </p:sp>
      <p:sp>
        <p:nvSpPr>
          <p:cNvPr id="3" name="Espace réservé du contenu 2">
            <a:extLst>
              <a:ext uri="{FF2B5EF4-FFF2-40B4-BE49-F238E27FC236}">
                <a16:creationId xmlns:a16="http://schemas.microsoft.com/office/drawing/2014/main" id="{09484ACD-1FE0-5D48-8C62-388333397493}"/>
              </a:ext>
            </a:extLst>
          </p:cNvPr>
          <p:cNvSpPr>
            <a:spLocks noGrp="1"/>
          </p:cNvSpPr>
          <p:nvPr>
            <p:ph idx="1"/>
          </p:nvPr>
        </p:nvSpPr>
        <p:spPr/>
        <p:txBody>
          <a:bodyPr>
            <a:normAutofit/>
          </a:bodyPr>
          <a:lstStyle/>
          <a:p>
            <a:r>
              <a:rPr lang="fr-FR" sz="1600" dirty="0">
                <a:solidFill>
                  <a:schemeClr val="bg1"/>
                </a:solidFill>
                <a:latin typeface="Courier" pitchFamily="2" charset="0"/>
              </a:rPr>
              <a:t>Image</a:t>
            </a:r>
          </a:p>
          <a:p>
            <a:r>
              <a:rPr lang="fr-FR" sz="1600" dirty="0">
                <a:solidFill>
                  <a:schemeClr val="bg1"/>
                </a:solidFill>
                <a:latin typeface="Courier" pitchFamily="2" charset="0"/>
              </a:rPr>
              <a:t>Ingestion constituante</a:t>
            </a:r>
          </a:p>
          <a:p>
            <a:r>
              <a:rPr lang="fr-FR" sz="1600" dirty="0">
                <a:solidFill>
                  <a:schemeClr val="bg1"/>
                </a:solidFill>
                <a:latin typeface="Courier" pitchFamily="2" charset="0"/>
              </a:rPr>
              <a:t>Ingestion </a:t>
            </a:r>
            <a:r>
              <a:rPr lang="fr-FR" sz="1600" dirty="0" err="1">
                <a:solidFill>
                  <a:schemeClr val="bg1"/>
                </a:solidFill>
                <a:latin typeface="Courier" pitchFamily="2" charset="0"/>
              </a:rPr>
              <a:t>instituante</a:t>
            </a:r>
            <a:endParaRPr lang="fr-FR" sz="1600" dirty="0">
              <a:solidFill>
                <a:schemeClr val="bg1"/>
              </a:solidFill>
              <a:latin typeface="Courier" pitchFamily="2" charset="0"/>
            </a:endParaRPr>
          </a:p>
        </p:txBody>
      </p:sp>
    </p:spTree>
    <p:extLst>
      <p:ext uri="{BB962C8B-B14F-4D97-AF65-F5344CB8AC3E}">
        <p14:creationId xmlns:p14="http://schemas.microsoft.com/office/powerpoint/2010/main" val="7629349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1800" dirty="0">
                <a:solidFill>
                  <a:srgbClr val="FFFFFF"/>
                </a:solidFill>
                <a:latin typeface="Courier" pitchFamily="2" charset="0"/>
                <a:cs typeface="Calibri"/>
              </a:rPr>
              <a:t>L’IMAGE EN SOI</a:t>
            </a:r>
            <a:br>
              <a:rPr lang="fr-FR" sz="1800" dirty="0">
                <a:solidFill>
                  <a:srgbClr val="FFFFFF"/>
                </a:solidFill>
                <a:latin typeface="Courier" pitchFamily="2" charset="0"/>
                <a:cs typeface="Calibri"/>
              </a:rPr>
            </a:br>
            <a:br>
              <a:rPr lang="fr-FR" sz="1800" dirty="0">
                <a:solidFill>
                  <a:srgbClr val="FFFFFF"/>
                </a:solidFill>
                <a:latin typeface="Courier" pitchFamily="2" charset="0"/>
                <a:cs typeface="Calibri"/>
              </a:rPr>
            </a:br>
            <a:r>
              <a:rPr lang="fr-FR" sz="1600" dirty="0">
                <a:solidFill>
                  <a:srgbClr val="FFFFFF"/>
                </a:solidFill>
                <a:latin typeface="Courier" pitchFamily="2" charset="0"/>
                <a:cs typeface="Calibri"/>
              </a:rPr>
              <a:t>Ingestion thérapeutique, prophylactique, apotropaïque</a:t>
            </a:r>
            <a:r>
              <a:rPr lang="is-IS" sz="1600" dirty="0">
                <a:solidFill>
                  <a:srgbClr val="FFFFFF"/>
                </a:solidFill>
                <a:latin typeface="Courier" pitchFamily="2" charset="0"/>
                <a:cs typeface="Calibri"/>
              </a:rPr>
              <a:t>…</a:t>
            </a:r>
            <a:endParaRPr lang="fr-FR" sz="1600" dirty="0">
              <a:solidFill>
                <a:srgbClr val="FFFFFF"/>
              </a:solidFill>
              <a:latin typeface="Courier" pitchFamily="2" charset="0"/>
              <a:cs typeface="Calibri"/>
            </a:endParaRPr>
          </a:p>
        </p:txBody>
      </p:sp>
      <p:sp>
        <p:nvSpPr>
          <p:cNvPr id="3" name="Espace réservé du contenu 2"/>
          <p:cNvSpPr>
            <a:spLocks noGrp="1"/>
          </p:cNvSpPr>
          <p:nvPr>
            <p:ph idx="1"/>
          </p:nvPr>
        </p:nvSpPr>
        <p:spPr/>
        <p:txBody>
          <a:bodyPr/>
          <a:lstStyle/>
          <a:p>
            <a:endParaRPr lang="fr-FR" dirty="0"/>
          </a:p>
        </p:txBody>
      </p:sp>
    </p:spTree>
    <p:extLst>
      <p:ext uri="{BB962C8B-B14F-4D97-AF65-F5344CB8AC3E}">
        <p14:creationId xmlns:p14="http://schemas.microsoft.com/office/powerpoint/2010/main" val="1998117666"/>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13427</TotalTime>
  <Words>1557</Words>
  <Application>Microsoft Office PowerPoint</Application>
  <PresentationFormat>Affichage à l'écran (4:3)</PresentationFormat>
  <Paragraphs>58</Paragraphs>
  <Slides>48</Slides>
  <Notes>3</Notes>
  <HiddenSlides>0</HiddenSlides>
  <MMClips>1</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48</vt:i4>
      </vt:variant>
    </vt:vector>
  </HeadingPairs>
  <TitlesOfParts>
    <vt:vector size="52" baseType="lpstr">
      <vt:lpstr>Arial</vt:lpstr>
      <vt:lpstr>Calibri</vt:lpstr>
      <vt:lpstr>Courier</vt:lpstr>
      <vt:lpstr>Thème Office</vt:lpstr>
      <vt:lpstr>Manger les images Une enquête anthropologico-historique             </vt:lpstr>
      <vt:lpstr>Jérémie Koering, Les iconophages. Une histoire de l’ingestion des images, Arles, Actes Sud, 2021</vt:lpstr>
      <vt:lpstr>Gottfried Schalcken, Enfant tenant une crêpe-visage, 1670-80, huile sur toile, Hambourg, Hamburger Kunsthalle </vt:lpstr>
      <vt:lpstr>Présentation PowerPoint</vt:lpstr>
      <vt:lpstr>Présentation PowerPoint</vt:lpstr>
      <vt:lpstr>Présentation PowerPoint</vt:lpstr>
      <vt:lpstr>Jasper Johns, Painting bitten by a man, 1961, New York, MoMA</vt:lpstr>
      <vt:lpstr>Présentation PowerPoint</vt:lpstr>
      <vt:lpstr>L’IMAGE EN SOI  Ingestion thérapeutique, prophylactique, apotropaïque…</vt:lpstr>
      <vt:lpstr>Jeton de pèlerinage du Sanctuaire de saint Siméon Stylite, Qal’at Sim’an, Syrie, VIe siècle, Baltimore, Walters Art Museum</vt:lpstr>
      <vt:lpstr>Statuette à l’effigie de Notre Dame de Foy, XVIIe siècle (d’après un modèle d’Utrecht du second quart du XVe siècle), terre polychrome et autres matières organiques, ht. 17.9 cm, Amsterdam, Rijksmuseum</vt:lpstr>
      <vt:lpstr>Schabmadonna (ou madone à gratter) à l’effigie de la Vierge à l’Enfant, XXe siècle, collection particulière</vt:lpstr>
      <vt:lpstr>Schluckbildchen, c. 1780, gravure sur bois, Munich, Bayerisches Nationalmuseum</vt:lpstr>
      <vt:lpstr>Anonyme, Vierge à l’Enfant encadrée par saint Étienne et saint Laurent, XIVe siècle, fresque, Prato, Basilica di Santa Maria delle Carcere </vt:lpstr>
      <vt:lpstr>IMAGINAIRE DE L’INGESTION</vt:lpstr>
      <vt:lpstr>Hans Weiditz, Médecin prodiguant des soins à un malade, gravure tirée de Marcus Tullius Cicero, Officia…, Augsburg, 1531, Londres, British Museum</vt:lpstr>
      <vt:lpstr>Pacino di Bonaguida, Triptyque de Chiarito del Voglia, c. 1340, Los Angeles, J. Paul Getty Museum</vt:lpstr>
      <vt:lpstr>Francesco Vanni, Sainte Catherine buvant à la côte du Christ, vers. 1594,  Sienne, Cathédrale</vt:lpstr>
      <vt:lpstr>Alonso Cano, Vision (ou lactation) de saint Bernard, 1650, Madrid, Museo del Prado</vt:lpstr>
      <vt:lpstr>Anonyme, Vierge à l’Enfant munie d’un tuyau au niveau de la poitrine, XVIIIe siècle, Margarethen (Grieskirchen)</vt:lpstr>
      <vt:lpstr>Anonyme, Lettre E enluminée illustrant le livre d’Ézéchiel, dans Bible de Lambeth (Ms. 3, fol. 258v.), vers 1146, Londres, Lambeth Palace Library</vt:lpstr>
      <vt:lpstr>Albrecht Dürer, Saint Jean dévorant le Livre, gravure tirée de L’Apocalypse, 1497-1498, Paris, BNF   « Puis la voix du ciel, que j'avais entendue, me parla de nouveau : "Va prendre le petit livre ouvert dans la main de l'ange debout sur la mer et sur la terre. » Je m'en fus alors prier l'Ange de me remettre le petit livre et lui me dit : "Tiens, mange-le, il te remplira les entrailles d'amertume, mais en ta bouche il aura la douceur du miel. » Je pris le petit livre de la main de l'Ange et l'avalai, dans ma bouche, il avait la douceur du miel, mais quand je l'eus mangé, Il remplit mes entrailles d'amertume. » (Apocalypse, X, 8-10)  </vt:lpstr>
      <vt:lpstr>Pierre de Jean Olieu, Commentaires sur l’Apocalypse, 1297   « Considère qu’il ne dit pas ‘lie’ mais dévore, et il ne dit pas ‘regarde’ mais prends, parce qu’il veut que la pensée spirituelle et intellectuelle du livre soit mâchée, savourée, et transmise dans l’intériorité par une affection et un goût très fervent et sapide. »  </vt:lpstr>
      <vt:lpstr>William Hogarth, Enthusiasm delineated, 1760-1762, Londres, British Museum</vt:lpstr>
      <vt:lpstr>« The intention of this print is to give a lineal representation of the strange effects of literal and low conceptions of Sacred Beings, as also of the Idolatrous tendency of pictures in churches, and prints in religious books, &amp; c. ». </vt:lpstr>
      <vt:lpstr>Illustration de Wolfgang Strauch d’après Hans Sachs, Das Schlauraffen landt, 1530</vt:lpstr>
      <vt:lpstr>Présentation PowerPoint</vt:lpstr>
      <vt:lpstr>L’IMAGE EN PARTAGE Instituer la communauté</vt:lpstr>
      <vt:lpstr>L’hostie figurée et le multiple dans l’Un</vt:lpstr>
      <vt:lpstr>Diego del Cruz, Messe de saint Grégoire, c. 1490, Philadelphie, Museum of Art </vt:lpstr>
      <vt:lpstr>Double matrice, XIIIe siècle, Paris, Musée de Cluny</vt:lpstr>
      <vt:lpstr>Présentation PowerPoint</vt:lpstr>
      <vt:lpstr>Présentation PowerPoint</vt:lpstr>
      <vt:lpstr>La multiplication des pains et l’imitatio christi</vt:lpstr>
      <vt:lpstr>Moule pour pain d’épices de la région d’Aix-la-Chapelle avec une représentation de la Virgo Lactans , c. 1475-1500, graphite, 18,5 x 12,8 cm, Paris, Musée du Moyen Âge</vt:lpstr>
      <vt:lpstr>Lebkuchen, 1587, Munich, Bayerisches Nationalmuseum</vt:lpstr>
      <vt:lpstr>Johannes Geiler von Kaysersberg, Doctor Keiserspergs Passion Des Here[n] Jesu, Fürgeben vnd geprediget gar betrachtiglich (particuliert) vnd geteilt in stückes weiß eins süßen Lebkuochen vßzuogeben (per quadragesima[m]) als durch die gantze fasten allen tag wol ein Predig daruß zuonemen ist, Straßburg, 1514 </vt:lpstr>
      <vt:lpstr>Présentation PowerPoint</vt:lpstr>
      <vt:lpstr>Manger en famille, manger la famille</vt:lpstr>
      <vt:lpstr>Deux Lebkuchen : Le Jugement de Pâris ; Suzanne et les Vieillards, moulages d’après matrice en bois, XVIe siècle, Nuremberg, Germanisches Nationalmuseum</vt:lpstr>
      <vt:lpstr>Moulages en plâtre de cialde produites à l’aide de fers, XVe et XVIe siècles, Pérouse, Galleria Nazionale dell’Umbria</vt:lpstr>
      <vt:lpstr>Federico di Francesco Rossetti, Moulages en plâtre portant les empreintes de fers à cialde, s.d., Pérouse, Galleria Nazionale dell’Umbria  Avers : Quisti ferra facti fare Oddo Orfo per non li prestare [Ces fers ont été faits par Oddo Orfo pour ne pas les prêter / ou les emprunter] Revers : M. Pietro si la fabrecati Rossiecto sechieri la intagliati  [M. Pietro les a fabriqué, Rossetti le batteur de monnaie les a gravé]</vt:lpstr>
      <vt:lpstr>Ingestions politiques</vt:lpstr>
      <vt:lpstr>L’Astronomie, la Grammaire et la Rhétorique portant le Mont Hélicon avec Apollon et les Muses, illustration des mets offerts lors du banquet nuptial de Costanzo Sforza et Camilla d’Aragona, 1475, Vatican, Bibliothèque Apostolique, Urb. Lat. 899, fol. 110</vt:lpstr>
      <vt:lpstr>Arc de Triomphe en l’honneur d’Antonio Alvarez de Toledo, dans Francesco Orilia, Il Zodiaco, over, idea di perfettione di prencipi, Naples, 1630, p. 456 </vt:lpstr>
      <vt:lpstr>Un art consommé</vt:lpstr>
      <vt:lpstr>Portrait de Giovan Francesco Rustici, dans Giorgio Vasari, Le vite, 1568</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Koering</dc:creator>
  <cp:lastModifiedBy>WERMELINGER Justine</cp:lastModifiedBy>
  <cp:revision>92</cp:revision>
  <dcterms:created xsi:type="dcterms:W3CDTF">2019-09-10T09:58:16Z</dcterms:created>
  <dcterms:modified xsi:type="dcterms:W3CDTF">2023-05-01T09:08:14Z</dcterms:modified>
</cp:coreProperties>
</file>