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19"/>
  </p:notesMasterIdLst>
  <p:sldIdLst>
    <p:sldId id="256"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4" r:id="rId17"/>
    <p:sldId id="303" r:id="rId1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BE"/>
    <a:srgbClr val="BF1238"/>
    <a:srgbClr val="A0116A"/>
    <a:srgbClr val="0A3859"/>
    <a:srgbClr val="D065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08" d="100"/>
          <a:sy n="108" d="100"/>
        </p:scale>
        <p:origin x="-912" y="-80"/>
      </p:cViewPr>
      <p:guideLst>
        <p:guide orient="horz" pos="103"/>
        <p:guide orient="horz" pos="635"/>
        <p:guide orient="horz" pos="1136"/>
        <p:guide orient="horz" pos="4000"/>
        <p:guide orient="horz" pos="4268"/>
        <p:guide pos="273"/>
        <p:guide pos="137"/>
        <p:guide pos="5488"/>
        <p:guide pos="5625"/>
        <p:guide pos="2768"/>
        <p:guide pos="299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7AC1A-AE76-4681-95BC-4CE7CA1EE5BF}" type="datetimeFigureOut">
              <a:rPr lang="de-CH" smtClean="0"/>
              <a:pPr/>
              <a:t>08/04/20</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67BC3-E335-4665-8934-A2481CBD462D}" type="slidenum">
              <a:rPr lang="de-CH" smtClean="0"/>
              <a:pPr/>
              <a:t>‹#›</a:t>
            </a:fld>
            <a:endParaRPr lang="de-CH"/>
          </a:p>
        </p:txBody>
      </p:sp>
    </p:spTree>
    <p:extLst>
      <p:ext uri="{BB962C8B-B14F-4D97-AF65-F5344CB8AC3E}">
        <p14:creationId xmlns:p14="http://schemas.microsoft.com/office/powerpoint/2010/main" val="6093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6" name="Grafik 5" descr="UNF_Logo_gross.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815207" cy="1162718"/>
          </a:xfrm>
          <a:prstGeom prst="rect">
            <a:avLst/>
          </a:prstGeom>
        </p:spPr>
      </p:pic>
      <p:pic>
        <p:nvPicPr>
          <p:cNvPr id="7" name="Grafik 6" descr="UNIFR_Background_Titleslide_PP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06488"/>
            <a:ext cx="9144000" cy="5751512"/>
          </a:xfrm>
          <a:prstGeom prst="rect">
            <a:avLst/>
          </a:prstGeom>
        </p:spPr>
      </p:pic>
      <p:sp>
        <p:nvSpPr>
          <p:cNvPr id="8" name="Textplatzhalter 7"/>
          <p:cNvSpPr>
            <a:spLocks noGrp="1"/>
          </p:cNvSpPr>
          <p:nvPr>
            <p:ph type="body" sz="quarter" idx="13"/>
          </p:nvPr>
        </p:nvSpPr>
        <p:spPr>
          <a:xfrm>
            <a:off x="433388" y="1803400"/>
            <a:ext cx="8278811" cy="4546600"/>
          </a:xfrm>
        </p:spPr>
        <p:txBody>
          <a:bodyPr/>
          <a:lstStyle>
            <a:lvl1pPr>
              <a:spcAft>
                <a:spcPts val="2700"/>
              </a:spcAft>
              <a:defRPr/>
            </a:lvl1pPr>
            <a:lvl2pPr>
              <a:lnSpc>
                <a:spcPts val="3200"/>
              </a:lnSpc>
              <a:spcAft>
                <a:spcPts val="3200"/>
              </a:spcAft>
              <a:defRPr sz="3000" b="1" cap="all" baseline="0">
                <a:solidFill>
                  <a:srgbClr val="0083BE"/>
                </a:solidFill>
              </a:defRPr>
            </a:lvl2pPr>
            <a:lvl3pPr marL="0" indent="0">
              <a:lnSpc>
                <a:spcPts val="3200"/>
              </a:lnSpc>
              <a:spcAft>
                <a:spcPts val="3200"/>
              </a:spcAft>
              <a:buFont typeface="Arial" pitchFamily="34" charset="0"/>
              <a:buChar char="​"/>
              <a:defRPr sz="3000"/>
            </a:lvl3pPr>
            <a:lvl4pPr>
              <a:lnSpc>
                <a:spcPts val="2000"/>
              </a:lnSpc>
              <a:defRPr sz="1600">
                <a:solidFill>
                  <a:schemeClr val="tx1"/>
                </a:solidFill>
              </a:defRPr>
            </a:lvl4pPr>
            <a:lvl5pPr>
              <a:lnSpc>
                <a:spcPts val="2000"/>
              </a:lnSpc>
              <a:defRPr sz="1600" b="0">
                <a:solidFill>
                  <a:schemeClr val="tx1"/>
                </a:solidFill>
              </a:defRPr>
            </a:lvl5pPr>
            <a:lvl6pPr>
              <a:defRPr/>
            </a:lvl6pPr>
            <a:lvl7pPr>
              <a:defRPr/>
            </a:lvl7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indent="0">
              <a:lnSpc>
                <a:spcPts val="3200"/>
              </a:lnSpc>
              <a:spcAft>
                <a:spcPts val="3200"/>
              </a:spcAft>
              <a:buFont typeface="Arial" pitchFamily="34" charset="0"/>
              <a:buChar char="​"/>
              <a:defRPr sz="3000" b="1" cap="all" baseline="0">
                <a:solidFill>
                  <a:schemeClr val="tx1"/>
                </a:solidFill>
              </a:defRPr>
            </a:lvl2pPr>
            <a:lvl3pPr marL="0" indent="0">
              <a:lnSpc>
                <a:spcPts val="3200"/>
              </a:lnSpc>
              <a:spcAft>
                <a:spcPts val="3200"/>
              </a:spcAft>
              <a:buFont typeface="Arial" pitchFamily="34" charset="0"/>
              <a:buChar char="​"/>
              <a:defRPr sz="3000" b="1" cap="all" baseline="0">
                <a:solidFill>
                  <a:schemeClr val="tx1"/>
                </a:solidFill>
              </a:defRPr>
            </a:lvl3pPr>
            <a:lvl4pPr indent="0">
              <a:lnSpc>
                <a:spcPts val="3200"/>
              </a:lnSpc>
              <a:spcAft>
                <a:spcPts val="3200"/>
              </a:spcAft>
              <a:buFont typeface="Arial" pitchFamily="34" charset="0"/>
              <a:buChar char="​"/>
              <a:defRPr sz="3000" b="1" cap="all" baseline="0">
                <a:solidFill>
                  <a:schemeClr val="tx1"/>
                </a:solidFill>
              </a:defRPr>
            </a:lvl4pPr>
            <a:lvl5pPr indent="0">
              <a:lnSpc>
                <a:spcPts val="3200"/>
              </a:lnSpc>
              <a:spcAft>
                <a:spcPts val="3200"/>
              </a:spcAft>
              <a:buFont typeface="Arial" pitchFamily="34" charset="0"/>
              <a:buChar char="​"/>
              <a:defRPr sz="3000" b="1" cap="all" baseline="0">
                <a:solidFill>
                  <a:schemeClr val="tx1"/>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CH" dirty="0"/>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title / Background white">
    <p:spTree>
      <p:nvGrpSpPr>
        <p:cNvPr id="1" name=""/>
        <p:cNvGrpSpPr/>
        <p:nvPr/>
      </p:nvGrpSpPr>
      <p:grpSpPr>
        <a:xfrm>
          <a:off x="0" y="0"/>
          <a:ext cx="0" cy="0"/>
          <a:chOff x="0" y="0"/>
          <a:chExt cx="0" cy="0"/>
        </a:xfrm>
      </p:grpSpPr>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marL="216000" indent="-216000">
              <a:lnSpc>
                <a:spcPts val="2700"/>
              </a:lnSpc>
              <a:buFont typeface="Arial" pitchFamily="34" charset="0"/>
              <a:buChar char="−"/>
              <a:defRPr sz="2000" b="0" cap="all" baseline="0">
                <a:solidFill>
                  <a:schemeClr val="tx1"/>
                </a:solidFill>
              </a:defRPr>
            </a:lvl2pPr>
            <a:lvl3pPr marL="0" indent="0">
              <a:lnSpc>
                <a:spcPts val="2700"/>
              </a:lnSpc>
              <a:buFontTx/>
              <a:buNone/>
              <a:defRPr sz="2000" b="0" cap="none" baseline="0">
                <a:solidFill>
                  <a:schemeClr val="tx1"/>
                </a:solidFill>
              </a:defRPr>
            </a:lvl3pPr>
            <a:lvl4pPr marL="0" indent="0">
              <a:lnSpc>
                <a:spcPts val="2700"/>
              </a:lnSpc>
              <a:buFont typeface="Arial" pitchFamily="34" charset="0"/>
              <a:buChar char="​"/>
              <a:defRPr sz="2000" b="0" cap="none" baseline="0">
                <a:solidFill>
                  <a:schemeClr val="tx1"/>
                </a:solidFill>
              </a:defRPr>
            </a:lvl4pPr>
            <a:lvl5pPr marL="0" indent="0">
              <a:lnSpc>
                <a:spcPts val="2700"/>
              </a:lnSpc>
              <a:buFont typeface="Arial" pitchFamily="34" charset="0"/>
              <a:buChar char="​"/>
              <a:defRPr sz="2000" b="0" cap="none" baseline="0">
                <a:solidFill>
                  <a:schemeClr val="tx1"/>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titl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Inhaltsplatzhalter 2"/>
          <p:cNvSpPr>
            <a:spLocks noGrp="1"/>
          </p:cNvSpPr>
          <p:nvPr>
            <p:ph idx="1"/>
          </p:nvPr>
        </p:nvSpPr>
        <p:spPr bwMode="white">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bg1"/>
                </a:solidFill>
              </a:defRPr>
            </a:lvl1pPr>
            <a:lvl2pPr marL="216000" indent="-216000">
              <a:lnSpc>
                <a:spcPts val="2700"/>
              </a:lnSpc>
              <a:buFont typeface="Arial" pitchFamily="34" charset="0"/>
              <a:buChar char="−"/>
              <a:defRPr sz="2000" b="0" cap="all" baseline="0">
                <a:solidFill>
                  <a:schemeClr val="bg1"/>
                </a:solidFill>
              </a:defRPr>
            </a:lvl2pPr>
            <a:lvl3pPr marL="0" indent="0">
              <a:lnSpc>
                <a:spcPts val="2700"/>
              </a:lnSpc>
              <a:buFontTx/>
              <a:buNone/>
              <a:defRPr sz="2000" b="0" cap="none" baseline="0">
                <a:solidFill>
                  <a:schemeClr val="bg1"/>
                </a:solidFill>
              </a:defRPr>
            </a:lvl3pPr>
            <a:lvl4pPr marL="0" indent="0">
              <a:lnSpc>
                <a:spcPts val="2700"/>
              </a:lnSpc>
              <a:buFont typeface="Arial" pitchFamily="34" charset="0"/>
              <a:buChar char="​"/>
              <a:defRPr sz="2000" b="0" cap="none" baseline="0">
                <a:solidFill>
                  <a:schemeClr val="bg1"/>
                </a:solidFill>
              </a:defRPr>
            </a:lvl4pPr>
            <a:lvl5pPr marL="0" indent="0">
              <a:lnSpc>
                <a:spcPts val="2700"/>
              </a:lnSpc>
              <a:buFont typeface="Arial" pitchFamily="34" charset="0"/>
              <a:buChar char="​"/>
              <a:defRPr sz="2000" b="0" cap="none"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6" name="Inhaltsplatzhalter 3"/>
          <p:cNvSpPr>
            <a:spLocks noGrp="1"/>
          </p:cNvSpPr>
          <p:nvPr>
            <p:ph sz="half" idx="2"/>
          </p:nvPr>
        </p:nvSpPr>
        <p:spPr>
          <a:xfrm>
            <a:off x="433388" y="1008064"/>
            <a:ext cx="8278812" cy="534193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8" name="Inhaltsplatzhalter 3"/>
          <p:cNvSpPr>
            <a:spLocks noGrp="1"/>
          </p:cNvSpPr>
          <p:nvPr>
            <p:ph sz="half" idx="2"/>
          </p:nvPr>
        </p:nvSpPr>
        <p:spPr>
          <a:xfrm>
            <a:off x="433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
        <p:nvSpPr>
          <p:cNvPr id="9" name="Inhaltsplatzhalter 3"/>
          <p:cNvSpPr>
            <a:spLocks noGrp="1"/>
          </p:cNvSpPr>
          <p:nvPr>
            <p:ph sz="half" idx="10"/>
          </p:nvPr>
        </p:nvSpPr>
        <p:spPr>
          <a:xfrm>
            <a:off x="4751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 columns + Pictur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7" name="Inhaltsplatzhalter 6"/>
          <p:cNvSpPr>
            <a:spLocks noGrp="1"/>
          </p:cNvSpPr>
          <p:nvPr>
            <p:ph sz="quarter" idx="11" hasCustomPrompt="1"/>
          </p:nvPr>
        </p:nvSpPr>
        <p:spPr>
          <a:xfrm>
            <a:off x="433388"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smtClean="0"/>
              <a:t>Insert </a:t>
            </a:r>
            <a:r>
              <a:rPr lang="de-DE" dirty="0" err="1" smtClean="0"/>
              <a:t>picture</a:t>
            </a:r>
            <a:endParaRPr lang="de-CH" dirty="0" smtClean="0"/>
          </a:p>
        </p:txBody>
      </p:sp>
      <p:sp>
        <p:nvSpPr>
          <p:cNvPr id="11" name="Inhaltsplatzhalter 6"/>
          <p:cNvSpPr>
            <a:spLocks noGrp="1"/>
          </p:cNvSpPr>
          <p:nvPr>
            <p:ph sz="quarter" idx="13" hasCustomPrompt="1"/>
          </p:nvPr>
        </p:nvSpPr>
        <p:spPr>
          <a:xfrm>
            <a:off x="4752975"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smtClean="0"/>
              <a:t>Insert </a:t>
            </a:r>
            <a:r>
              <a:rPr lang="de-DE" dirty="0" err="1" smtClean="0"/>
              <a:t>picture</a:t>
            </a:r>
            <a:endParaRPr lang="de-CH" dirty="0" smtClean="0"/>
          </a:p>
        </p:txBody>
      </p:sp>
      <p:sp>
        <p:nvSpPr>
          <p:cNvPr id="9" name="Inhaltsplatzhalter 3"/>
          <p:cNvSpPr>
            <a:spLocks noGrp="1"/>
          </p:cNvSpPr>
          <p:nvPr>
            <p:ph sz="half" idx="10"/>
          </p:nvPr>
        </p:nvSpPr>
        <p:spPr>
          <a:xfrm>
            <a:off x="433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
        <p:nvSpPr>
          <p:cNvPr id="12" name="Inhaltsplatzhalter 3"/>
          <p:cNvSpPr>
            <a:spLocks noGrp="1"/>
          </p:cNvSpPr>
          <p:nvPr>
            <p:ph sz="half" idx="14"/>
          </p:nvPr>
        </p:nvSpPr>
        <p:spPr>
          <a:xfrm>
            <a:off x="4751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 Background wh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6" name="Inhaltsplatzhalter 5"/>
          <p:cNvSpPr>
            <a:spLocks noGrp="1"/>
          </p:cNvSpPr>
          <p:nvPr>
            <p:ph sz="quarter" idx="11" hasCustomPrompt="1"/>
          </p:nvPr>
        </p:nvSpPr>
        <p:spPr>
          <a:xfrm>
            <a:off x="433388" y="1008063"/>
            <a:ext cx="8278812" cy="5341937"/>
          </a:xfrm>
        </p:spPr>
        <p:txBody>
          <a:bodyPr/>
          <a:lstStyle>
            <a:lvl1pPr>
              <a:defRPr baseline="0"/>
            </a:lvl1pPr>
          </a:lstStyle>
          <a:p>
            <a:pPr lvl="0"/>
            <a:r>
              <a:rPr lang="de-DE" dirty="0" smtClean="0"/>
              <a:t>Insert </a:t>
            </a:r>
            <a:r>
              <a:rPr lang="de-DE" dirty="0" err="1" smtClean="0"/>
              <a:t>picture</a:t>
            </a:r>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el 1"/>
          <p:cNvSpPr>
            <a:spLocks noGrp="1"/>
          </p:cNvSpPr>
          <p:nvPr>
            <p:ph type="title"/>
          </p:nvPr>
        </p:nvSpPr>
        <p:spPr bwMode="white"/>
        <p:txBody>
          <a:bodyPr/>
          <a:lstStyle>
            <a:lvl1pPr>
              <a:defRPr>
                <a:solidFill>
                  <a:schemeClr val="bg1"/>
                </a:solidFill>
              </a:defRPr>
            </a:lvl1pPr>
          </a:lstStyle>
          <a:p>
            <a:r>
              <a:rPr lang="x-none" smtClean="0"/>
              <a:t>Click to edit Master title style</a:t>
            </a:r>
            <a:endParaRPr lang="de-CH" dirty="0"/>
          </a:p>
        </p:txBody>
      </p:sp>
      <p:sp>
        <p:nvSpPr>
          <p:cNvPr id="6" name="Inhaltsplatzhalter 5"/>
          <p:cNvSpPr>
            <a:spLocks noGrp="1"/>
          </p:cNvSpPr>
          <p:nvPr>
            <p:ph sz="quarter" idx="11" hasCustomPrompt="1"/>
          </p:nvPr>
        </p:nvSpPr>
        <p:spPr bwMode="white">
          <a:xfrm>
            <a:off x="433388" y="1008063"/>
            <a:ext cx="8278812" cy="5341937"/>
          </a:xfrm>
        </p:spPr>
        <p:txBody>
          <a:bodyPr/>
          <a:lstStyle>
            <a:lvl1pPr>
              <a:defRPr baseline="0">
                <a:solidFill>
                  <a:schemeClr val="bg1"/>
                </a:solidFill>
              </a:defRPr>
            </a:lvl1pPr>
            <a:lvl2pPr>
              <a:defRPr>
                <a:solidFill>
                  <a:schemeClr val="bg1"/>
                </a:solidFill>
              </a:defRPr>
            </a:lvl2pPr>
            <a:lvl3pPr>
              <a:defRPr>
                <a:solidFill>
                  <a:schemeClr val="bg1"/>
                </a:solidFill>
              </a:defRPr>
            </a:lvl3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smtClean="0"/>
              <a:t>Insert </a:t>
            </a:r>
            <a:r>
              <a:rPr lang="de-DE" dirty="0" err="1" smtClean="0"/>
              <a:t>picture</a:t>
            </a:r>
            <a:endParaRPr lang="de-DE"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7488" y="163513"/>
            <a:ext cx="8712200" cy="673199"/>
          </a:xfrm>
          <a:prstGeom prst="rect">
            <a:avLst/>
          </a:prstGeom>
        </p:spPr>
        <p:txBody>
          <a:bodyPr vert="horz" lIns="0" tIns="0" rIns="0" bIns="0" rtlCol="0" anchor="t" anchorCtr="0">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433388" y="1106488"/>
            <a:ext cx="8278812" cy="5243512"/>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CH" dirty="0" smtClean="0"/>
          </a:p>
        </p:txBody>
      </p:sp>
      <p:sp>
        <p:nvSpPr>
          <p:cNvPr id="4" name="Datumsplatzhalter 3"/>
          <p:cNvSpPr>
            <a:spLocks noGrp="1"/>
          </p:cNvSpPr>
          <p:nvPr>
            <p:ph type="dt" sz="half" idx="2"/>
          </p:nvPr>
        </p:nvSpPr>
        <p:spPr>
          <a:xfrm>
            <a:off x="9360000" y="4320000"/>
            <a:ext cx="1800000" cy="216024"/>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fld id="{8964A89B-F9D0-4B8B-9E13-75101EC3F755}" type="datetime4">
              <a:rPr lang="de-CH" smtClean="0"/>
              <a:pPr/>
              <a:t>April 8, 2020</a:t>
            </a:fld>
            <a:endParaRPr lang="de-CH" dirty="0"/>
          </a:p>
        </p:txBody>
      </p:sp>
      <p:sp>
        <p:nvSpPr>
          <p:cNvPr id="8" name="Fußzeilenplatzhalter 7"/>
          <p:cNvSpPr>
            <a:spLocks noGrp="1"/>
          </p:cNvSpPr>
          <p:nvPr>
            <p:ph type="ftr" sz="quarter" idx="3"/>
          </p:nvPr>
        </p:nvSpPr>
        <p:spPr>
          <a:xfrm>
            <a:off x="9360000" y="4680000"/>
            <a:ext cx="1800000" cy="216000"/>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endParaRPr lang="de-CH" dirty="0" smtClean="0"/>
          </a:p>
        </p:txBody>
      </p:sp>
      <p:sp>
        <p:nvSpPr>
          <p:cNvPr id="10" name="Textplatzhalter 7"/>
          <p:cNvSpPr txBox="1">
            <a:spLocks/>
          </p:cNvSpPr>
          <p:nvPr/>
        </p:nvSpPr>
        <p:spPr>
          <a:xfrm>
            <a:off x="289496" y="6350000"/>
            <a:ext cx="8747000" cy="425450"/>
          </a:xfrm>
          <a:prstGeom prst="rect">
            <a:avLst/>
          </a:prstGeom>
        </p:spPr>
        <p:txBody>
          <a:bodyPr lIns="0" tIns="0" rIns="0" bIns="0" anchor="b" anchorCtr="0"/>
          <a:lstStyle/>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Université</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de </a:t>
            </a: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fribourg</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 Universität Freiburg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FACULTÉ </a:t>
            </a:r>
            <a:r>
              <a:rPr kumimoji="0" lang="de-DE" sz="800" b="0" i="0" u="none" strike="noStrike" kern="1200" cap="none" spc="0" normalizeH="0" baseline="0" noProof="0" dirty="0" smtClean="0">
                <a:ln>
                  <a:noFill/>
                </a:ln>
                <a:solidFill>
                  <a:schemeClr val="tx1"/>
                </a:solidFill>
                <a:effectLst/>
                <a:uLnTx/>
                <a:uFillTx/>
                <a:latin typeface="+mn-lt"/>
                <a:ea typeface="+mn-ea"/>
                <a:cs typeface="Arial" pitchFamily="34" charset="0"/>
              </a:rPr>
              <a:t>DES LETTRES </a:t>
            </a:r>
            <a:r>
              <a:rPr lang="en-US" sz="800" kern="1200" dirty="0" smtClean="0">
                <a:solidFill>
                  <a:schemeClr val="tx1"/>
                </a:solidFill>
                <a:effectLst/>
                <a:latin typeface="+mn-lt"/>
                <a:ea typeface="+mn-ea"/>
                <a:cs typeface="+mn-cs"/>
              </a:rPr>
              <a:t>ET DES SCIENCES HUMAINES</a:t>
            </a:r>
            <a:r>
              <a:rPr lang="de-CH" sz="800" kern="1200" baseline="0" dirty="0" smtClean="0">
                <a:solidFill>
                  <a:schemeClr val="tx1"/>
                </a:solidFill>
                <a:effectLst/>
                <a:latin typeface="+mn-lt"/>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Uniit</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of</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Clinical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Health</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Psychology</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r>
            <a:b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Tanya Tandon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PhD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Student/</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Assistante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Diipl</a:t>
            </a:r>
            <a:r>
              <a:rPr kumimoji="0" lang="fr-FR"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ôme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fr-FR"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Séminaire interculturel sur les traumatismes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/Indian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perspective</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towards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psychopathology</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traumatism</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08 April 2020</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endPar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1" name="Foliennummernplatzhalter 10"/>
          <p:cNvSpPr>
            <a:spLocks noGrp="1"/>
          </p:cNvSpPr>
          <p:nvPr>
            <p:ph type="sldNum" sz="quarter" idx="4"/>
          </p:nvPr>
        </p:nvSpPr>
        <p:spPr>
          <a:xfrm>
            <a:off x="9360000" y="5040000"/>
            <a:ext cx="1800000" cy="216000"/>
          </a:xfrm>
          <a:prstGeom prst="rect">
            <a:avLst/>
          </a:prstGeom>
        </p:spPr>
        <p:txBody>
          <a:bodyPr vert="horz" lIns="0" tIns="0" rIns="0" bIns="0" rtlCol="0" anchor="b" anchorCtr="0"/>
          <a:lstStyle>
            <a:lvl1pPr algn="l">
              <a:lnSpc>
                <a:spcPts val="960"/>
              </a:lnSpc>
              <a:defRPr sz="800">
                <a:solidFill>
                  <a:schemeClr val="bg1"/>
                </a:solidFill>
                <a:latin typeface="Arial" pitchFamily="34" charset="0"/>
                <a:cs typeface="Arial" pitchFamily="34" charset="0"/>
              </a:defRPr>
            </a:lvl1pPr>
          </a:lstStyle>
          <a:p>
            <a:fld id="{1E9011C8-9BF4-4E14-A6CE-7DE7D36702CC}" type="slidenum">
              <a:rPr lang="de-CH" smtClean="0"/>
              <a:pPr/>
              <a:t>‹#›</a:t>
            </a:fld>
            <a:endParaRPr lang="de-CH" dirty="0"/>
          </a:p>
        </p:txBody>
      </p:sp>
      <p:cxnSp>
        <p:nvCxnSpPr>
          <p:cNvPr id="9" name="Gerade Verbindung 8"/>
          <p:cNvCxnSpPr/>
          <p:nvPr/>
        </p:nvCxnSpPr>
        <p:spPr>
          <a:xfrm>
            <a:off x="-11502" y="6470228"/>
            <a:ext cx="9162988" cy="0"/>
          </a:xfrm>
          <a:prstGeom prst="line">
            <a:avLst/>
          </a:prstGeom>
          <a:ln w="50800">
            <a:solidFill>
              <a:srgbClr val="0083BE"/>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hdr="0"/>
  <p:txStyles>
    <p:titleStyle>
      <a:lvl1pPr algn="l" defTabSz="914400" rtl="0" eaLnBrk="1" latinLnBrk="0" hangingPunct="1">
        <a:lnSpc>
          <a:spcPts val="2700"/>
        </a:lnSpc>
        <a:spcBef>
          <a:spcPct val="0"/>
        </a:spcBef>
        <a:buNone/>
        <a:defRPr sz="2000" b="1" kern="1200" cap="all" baseline="0">
          <a:solidFill>
            <a:srgbClr val="0083BE"/>
          </a:solidFill>
          <a:latin typeface="Arial" pitchFamily="34" charset="0"/>
          <a:ea typeface="+mj-ea"/>
          <a:cs typeface="Arial" pitchFamily="34" charset="0"/>
        </a:defRPr>
      </a:lvl1pPr>
    </p:titleStyle>
    <p:bodyStyle>
      <a:lvl1pPr marL="0" indent="0" algn="l" defTabSz="914400" rtl="0" eaLnBrk="1" latinLnBrk="0" hangingPunct="1">
        <a:lnSpc>
          <a:spcPts val="2700"/>
        </a:lnSpc>
        <a:spcBef>
          <a:spcPts val="0"/>
        </a:spcBef>
        <a:buFont typeface="Arial" pitchFamily="34" charset="0"/>
        <a:buChar char="​"/>
        <a:defRPr sz="2000" kern="1200">
          <a:solidFill>
            <a:schemeClr val="tx1"/>
          </a:solidFill>
          <a:latin typeface="Arial" pitchFamily="34" charset="0"/>
          <a:ea typeface="+mn-ea"/>
          <a:cs typeface="Arial" pitchFamily="34" charset="0"/>
        </a:defRPr>
      </a:lvl1pPr>
      <a:lvl2pPr marL="0" indent="0" algn="l" defTabSz="914400" rtl="0" eaLnBrk="1" latinLnBrk="0" hangingPunct="1">
        <a:lnSpc>
          <a:spcPts val="2700"/>
        </a:lnSpc>
        <a:spcBef>
          <a:spcPts val="0"/>
        </a:spcBef>
        <a:buFont typeface="Arial" pitchFamily="34" charset="0"/>
        <a:buChar char="​"/>
        <a:defRPr sz="2000" b="1" kern="1200">
          <a:solidFill>
            <a:schemeClr val="tx1"/>
          </a:solidFill>
          <a:latin typeface="Arial" pitchFamily="34" charset="0"/>
          <a:ea typeface="+mn-ea"/>
          <a:cs typeface="Arial" pitchFamily="34" charset="0"/>
        </a:defRPr>
      </a:lvl2pPr>
      <a:lvl3pPr marL="216000" indent="-216000" algn="l" defTabSz="914400" rtl="0" eaLnBrk="1" latinLnBrk="0" hangingPunct="1">
        <a:lnSpc>
          <a:spcPts val="2700"/>
        </a:lnSpc>
        <a:spcBef>
          <a:spcPts val="0"/>
        </a:spcBef>
        <a:buFont typeface="Wingdings" pitchFamily="2" charset="2"/>
        <a:buChar char="§"/>
        <a:defRPr sz="2000" kern="1200">
          <a:solidFill>
            <a:schemeClr val="tx1"/>
          </a:solidFill>
          <a:latin typeface="Arial" pitchFamily="34" charset="0"/>
          <a:ea typeface="+mn-ea"/>
          <a:cs typeface="Arial" pitchFamily="34" charset="0"/>
        </a:defRPr>
      </a:lvl3pPr>
      <a:lvl4pPr marL="0" indent="0" algn="l" defTabSz="914400" rtl="0" eaLnBrk="1" latinLnBrk="0" hangingPunct="1">
        <a:lnSpc>
          <a:spcPts val="2700"/>
        </a:lnSpc>
        <a:spcBef>
          <a:spcPts val="0"/>
        </a:spcBef>
        <a:buFont typeface="Arial" pitchFamily="34" charset="0"/>
        <a:buChar char="​"/>
        <a:defRPr sz="2000" b="1" kern="1200">
          <a:solidFill>
            <a:schemeClr val="accent4"/>
          </a:solidFill>
          <a:latin typeface="Arial" pitchFamily="34" charset="0"/>
          <a:ea typeface="+mn-ea"/>
          <a:cs typeface="Arial" pitchFamily="34" charset="0"/>
        </a:defRPr>
      </a:lvl4pPr>
      <a:lvl5pPr marL="0" indent="0" algn="l" defTabSz="914400" rtl="0" eaLnBrk="1" latinLnBrk="0" hangingPunct="1">
        <a:lnSpc>
          <a:spcPts val="2700"/>
        </a:lnSpc>
        <a:spcBef>
          <a:spcPts val="0"/>
        </a:spcBef>
        <a:buFont typeface="Arial" pitchFamily="34" charset="0"/>
        <a:buChar char="​"/>
        <a:defRPr sz="2000" b="1" kern="1200">
          <a:solidFill>
            <a:srgbClr val="0083BE"/>
          </a:solidFill>
          <a:latin typeface="Arial" pitchFamily="34" charset="0"/>
          <a:ea typeface="+mn-ea"/>
          <a:cs typeface="Arial" pitchFamily="34" charset="0"/>
        </a:defRPr>
      </a:lvl5pPr>
      <a:lvl6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6pPr>
      <a:lvl7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7pPr>
      <a:lvl8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8pPr>
      <a:lvl9pPr marL="0" marR="0" indent="0" algn="l" defTabSz="914400" rtl="0" eaLnBrk="1" fontAlgn="auto" latinLnBrk="0" hangingPunct="1">
        <a:lnSpc>
          <a:spcPts val="2700"/>
        </a:lnSpc>
        <a:spcBef>
          <a:spcPts val="0"/>
        </a:spcBef>
        <a:spcAft>
          <a:spcPts val="0"/>
        </a:spcAft>
        <a:buClrTx/>
        <a:buSzTx/>
        <a:buFont typeface="Arial" pitchFamily="34" charset="0"/>
        <a:buNone/>
        <a:tabLst/>
        <a:defRPr kumimoji="0" lang="de-DE" sz="2000" b="0" i="0" u="none" strike="noStrike" kern="1200" cap="none" spc="0" normalizeH="0" baseline="0" noProof="0" smtClean="0">
          <a:ln>
            <a:noFill/>
          </a:ln>
          <a:solidFill>
            <a:schemeClr val="tx1"/>
          </a:solidFill>
          <a:effectLst/>
          <a:uLnTx/>
          <a:uFillTx/>
          <a:latin typeface="+mn-lt"/>
          <a:ea typeface="+mn-ea"/>
          <a:cs typeface="Arial"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anya.tandon@unifr.ch"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CH" dirty="0" smtClean="0"/>
              <a:t>08 April 2020</a:t>
            </a:r>
          </a:p>
          <a:p>
            <a:pPr lvl="1"/>
            <a:r>
              <a:rPr lang="de-CH" dirty="0"/>
              <a:t> </a:t>
            </a:r>
            <a:r>
              <a:rPr lang="de-CH" dirty="0" smtClean="0">
                <a:solidFill>
                  <a:schemeClr val="accent1">
                    <a:lumMod val="90000"/>
                    <a:lumOff val="10000"/>
                  </a:schemeClr>
                </a:solidFill>
              </a:rPr>
              <a:t>S</a:t>
            </a:r>
            <a:r>
              <a:rPr lang="fr-FR" dirty="0" err="1" smtClean="0">
                <a:solidFill>
                  <a:schemeClr val="accent1">
                    <a:lumMod val="90000"/>
                    <a:lumOff val="10000"/>
                  </a:schemeClr>
                </a:solidFill>
              </a:rPr>
              <a:t>éMInaire</a:t>
            </a:r>
            <a:r>
              <a:rPr lang="fr-FR" dirty="0" smtClean="0">
                <a:solidFill>
                  <a:schemeClr val="accent1">
                    <a:lumMod val="90000"/>
                    <a:lumOff val="10000"/>
                  </a:schemeClr>
                </a:solidFill>
              </a:rPr>
              <a:t> INTERCULTUREL SUR LES </a:t>
            </a:r>
            <a:r>
              <a:rPr lang="fr-FR" dirty="0" smtClean="0">
                <a:solidFill>
                  <a:schemeClr val="accent1">
                    <a:lumMod val="90000"/>
                    <a:lumOff val="10000"/>
                  </a:schemeClr>
                </a:solidFill>
              </a:rPr>
              <a:t>TRAUMATISMES </a:t>
            </a:r>
            <a:endParaRPr lang="de-CH" dirty="0" smtClean="0">
              <a:solidFill>
                <a:srgbClr val="FF0000"/>
              </a:solidFill>
            </a:endParaRPr>
          </a:p>
          <a:p>
            <a:pPr lvl="2"/>
            <a:r>
              <a:rPr lang="de-CH" dirty="0" smtClean="0">
                <a:solidFill>
                  <a:schemeClr val="accent1">
                    <a:lumMod val="75000"/>
                    <a:lumOff val="25000"/>
                  </a:schemeClr>
                </a:solidFill>
              </a:rPr>
              <a:t>Indian </a:t>
            </a:r>
            <a:r>
              <a:rPr lang="de-CH" dirty="0" err="1" smtClean="0">
                <a:solidFill>
                  <a:schemeClr val="accent1">
                    <a:lumMod val="75000"/>
                    <a:lumOff val="25000"/>
                  </a:schemeClr>
                </a:solidFill>
              </a:rPr>
              <a:t>perspective</a:t>
            </a:r>
            <a:r>
              <a:rPr lang="de-CH" dirty="0" smtClean="0">
                <a:solidFill>
                  <a:schemeClr val="accent1">
                    <a:lumMod val="75000"/>
                    <a:lumOff val="25000"/>
                  </a:schemeClr>
                </a:solidFill>
              </a:rPr>
              <a:t> </a:t>
            </a:r>
            <a:r>
              <a:rPr lang="de-CH" dirty="0" err="1" smtClean="0">
                <a:solidFill>
                  <a:schemeClr val="accent1">
                    <a:lumMod val="75000"/>
                    <a:lumOff val="25000"/>
                  </a:schemeClr>
                </a:solidFill>
              </a:rPr>
              <a:t>towards</a:t>
            </a:r>
            <a:r>
              <a:rPr lang="de-CH" dirty="0" smtClean="0">
                <a:solidFill>
                  <a:schemeClr val="accent1">
                    <a:lumMod val="75000"/>
                    <a:lumOff val="25000"/>
                  </a:schemeClr>
                </a:solidFill>
              </a:rPr>
              <a:t> </a:t>
            </a:r>
            <a:r>
              <a:rPr lang="de-CH" dirty="0" err="1" smtClean="0">
                <a:solidFill>
                  <a:schemeClr val="accent1">
                    <a:lumMod val="75000"/>
                    <a:lumOff val="25000"/>
                  </a:schemeClr>
                </a:solidFill>
              </a:rPr>
              <a:t>psychopathology</a:t>
            </a:r>
            <a:r>
              <a:rPr lang="de-CH" dirty="0" smtClean="0">
                <a:solidFill>
                  <a:schemeClr val="accent1">
                    <a:lumMod val="75000"/>
                    <a:lumOff val="25000"/>
                  </a:schemeClr>
                </a:solidFill>
              </a:rPr>
              <a:t>   </a:t>
            </a:r>
            <a:r>
              <a:rPr lang="de-CH" dirty="0" err="1" smtClean="0">
                <a:solidFill>
                  <a:schemeClr val="accent1">
                    <a:lumMod val="75000"/>
                    <a:lumOff val="25000"/>
                  </a:schemeClr>
                </a:solidFill>
              </a:rPr>
              <a:t>and</a:t>
            </a:r>
            <a:r>
              <a:rPr lang="de-CH" dirty="0" smtClean="0">
                <a:solidFill>
                  <a:schemeClr val="accent1">
                    <a:lumMod val="75000"/>
                    <a:lumOff val="25000"/>
                  </a:schemeClr>
                </a:solidFill>
              </a:rPr>
              <a:t> </a:t>
            </a:r>
            <a:r>
              <a:rPr lang="de-CH" dirty="0" err="1" smtClean="0">
                <a:solidFill>
                  <a:schemeClr val="accent1">
                    <a:lumMod val="75000"/>
                    <a:lumOff val="25000"/>
                  </a:schemeClr>
                </a:solidFill>
              </a:rPr>
              <a:t>traumatism</a:t>
            </a:r>
            <a:r>
              <a:rPr lang="de-CH" dirty="0" smtClean="0">
                <a:solidFill>
                  <a:schemeClr val="accent1">
                    <a:lumMod val="75000"/>
                    <a:lumOff val="25000"/>
                  </a:schemeClr>
                </a:solidFill>
              </a:rPr>
              <a:t> </a:t>
            </a:r>
            <a:r>
              <a:rPr lang="de-CH" dirty="0" smtClean="0">
                <a:solidFill>
                  <a:srgbClr val="FF0000"/>
                </a:solidFill>
              </a:rPr>
              <a:t>( Part 2)</a:t>
            </a:r>
          </a:p>
          <a:p>
            <a:pPr lvl="3"/>
            <a:r>
              <a:rPr lang="de-CH" dirty="0" err="1" smtClean="0"/>
              <a:t>M.Sc</a:t>
            </a:r>
            <a:r>
              <a:rPr lang="de-CH" dirty="0" smtClean="0"/>
              <a:t> </a:t>
            </a:r>
            <a:r>
              <a:rPr lang="de-CH" dirty="0" smtClean="0"/>
              <a:t>Tanya Tandon</a:t>
            </a:r>
          </a:p>
          <a:p>
            <a:pPr lvl="3"/>
            <a:r>
              <a:rPr lang="de-CH" dirty="0" err="1" smtClean="0"/>
              <a:t>Doctorante</a:t>
            </a:r>
            <a:r>
              <a:rPr lang="de-CH" dirty="0" smtClean="0"/>
              <a:t> / </a:t>
            </a:r>
            <a:r>
              <a:rPr lang="de-CH" dirty="0" err="1" smtClean="0"/>
              <a:t>Assistante</a:t>
            </a:r>
            <a:r>
              <a:rPr lang="de-CH" dirty="0" smtClean="0"/>
              <a:t> D</a:t>
            </a:r>
            <a:r>
              <a:rPr lang="fr-FR" dirty="0" err="1" smtClean="0"/>
              <a:t>implôme</a:t>
            </a:r>
            <a:endParaRPr lang="de-CH" dirty="0" smtClean="0"/>
          </a:p>
          <a:p>
            <a:pPr lvl="4"/>
            <a:r>
              <a:rPr lang="en-US" dirty="0">
                <a:hlinkClick r:id="rId2"/>
              </a:rPr>
              <a:t>t</a:t>
            </a:r>
            <a:r>
              <a:rPr lang="de-CH" dirty="0" smtClean="0">
                <a:hlinkClick r:id="rId2"/>
              </a:rPr>
              <a:t>anya.tandon@unifr.ch</a:t>
            </a:r>
            <a:r>
              <a:rPr lang="de-CH" dirty="0" smtClean="0"/>
              <a:t>               </a:t>
            </a:r>
          </a:p>
          <a:p>
            <a:pPr lvl="4"/>
            <a:r>
              <a:rPr lang="de-CH" dirty="0"/>
              <a:t> </a:t>
            </a:r>
            <a:endParaRPr lang="de-CH" dirty="0" smtClean="0"/>
          </a:p>
          <a:p>
            <a:pPr lvl="4"/>
            <a:r>
              <a:rPr lang="de-CH" dirty="0"/>
              <a:t> </a:t>
            </a:r>
            <a:r>
              <a:rPr lang="de-CH" dirty="0" smtClean="0"/>
              <a:t>                                                                                                           Spring Semester 2020</a:t>
            </a:r>
            <a:endParaRPr lang="de-CH"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548680"/>
            <a:ext cx="8278812" cy="5832648"/>
          </a:xfrm>
          <a:prstGeom prst="rect">
            <a:avLst/>
          </a:prstGeom>
        </p:spPr>
        <p:txBody>
          <a:bodyPr/>
          <a:lstStyle/>
          <a:p>
            <a:r>
              <a:rPr lang="fr-CH" sz="2800" dirty="0" smtClean="0">
                <a:solidFill>
                  <a:srgbClr val="FF0000"/>
                </a:solidFill>
              </a:rPr>
              <a:t> </a:t>
            </a:r>
            <a:r>
              <a:rPr lang="en-US" sz="2800" b="1" dirty="0" smtClean="0">
                <a:solidFill>
                  <a:srgbClr val="FF0000"/>
                </a:solidFill>
              </a:rPr>
              <a:t>Case study 1 :</a:t>
            </a:r>
          </a:p>
          <a:p>
            <a:pPr marL="342900" indent="-342900">
              <a:buFont typeface="Wingdings" charset="2"/>
              <a:buChar char="u"/>
            </a:pPr>
            <a:endParaRPr lang="en-US" sz="2400" dirty="0" smtClean="0"/>
          </a:p>
          <a:p>
            <a:pPr marL="342900" indent="-342900">
              <a:buFont typeface="Wingdings" charset="2"/>
              <a:buChar char="u"/>
            </a:pPr>
            <a:r>
              <a:rPr lang="en-US" sz="2400" dirty="0" smtClean="0"/>
              <a:t>An 18 year old Muslim girl presented with attacks of unconscious- ness, during which she sometimes scream and utter incomprehensible words. The attacks usually lasted about 1⁄2-2h, were associated with bizarre limb movements, and occurred whenever the topic of her marriage came up in the conversation. The attacks started following her engagement , three years earlier, to a distant cousin whom she did not want to marry . The attacks would clearly increase whenever this cousin visited their house. </a:t>
            </a:r>
            <a:r>
              <a:rPr lang="en-US" sz="2400" dirty="0"/>
              <a:t>The relationship between the cousin’s family and the patient’s had gradually deteriorated. The patient’s family members called off the marriage. The family members and the patient had attributed her symptoms to sorcery performed by the cousin’s father. </a:t>
            </a:r>
            <a:endParaRPr lang="fr-CH" sz="240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2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4437112"/>
            <a:ext cx="812800" cy="812800"/>
          </a:xfrm>
          <a:prstGeom prst="rect">
            <a:avLst/>
          </a:prstGeom>
        </p:spPr>
      </p:pic>
    </p:spTree>
    <p:extLst>
      <p:ext uri="{BB962C8B-B14F-4D97-AF65-F5344CB8AC3E}">
        <p14:creationId xmlns:p14="http://schemas.microsoft.com/office/powerpoint/2010/main" val="9994905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sp>
        <p:nvSpPr>
          <p:cNvPr id="5" name="Inhaltsplatzhalter 2"/>
          <p:cNvSpPr>
            <a:spLocks noGrp="1"/>
          </p:cNvSpPr>
          <p:nvPr>
            <p:ph sz="half" idx="4294967295"/>
          </p:nvPr>
        </p:nvSpPr>
        <p:spPr>
          <a:xfrm>
            <a:off x="395536" y="548680"/>
            <a:ext cx="8278812" cy="5832648"/>
          </a:xfrm>
          <a:prstGeom prst="rect">
            <a:avLst/>
          </a:prstGeom>
        </p:spPr>
        <p:txBody>
          <a:bodyPr/>
          <a:lstStyle/>
          <a:p>
            <a:r>
              <a:rPr lang="fr-CH" sz="2800" dirty="0" smtClean="0">
                <a:solidFill>
                  <a:srgbClr val="FF0000"/>
                </a:solidFill>
              </a:rPr>
              <a:t> </a:t>
            </a:r>
            <a:r>
              <a:rPr lang="en-US" sz="2800" b="1" dirty="0" smtClean="0">
                <a:solidFill>
                  <a:srgbClr val="FF0000"/>
                </a:solidFill>
              </a:rPr>
              <a:t>Case study 2 :</a:t>
            </a:r>
          </a:p>
          <a:p>
            <a:endParaRPr lang="en-US" sz="2800" b="1" dirty="0" smtClean="0">
              <a:solidFill>
                <a:srgbClr val="FF0000"/>
              </a:solidFill>
            </a:endParaRPr>
          </a:p>
          <a:p>
            <a:pPr marL="342900" indent="-342900">
              <a:buFont typeface="Wingdings" charset="2"/>
              <a:buChar char="u"/>
            </a:pPr>
            <a:r>
              <a:rPr lang="en-US" sz="2400" dirty="0"/>
              <a:t>For the past 20 years, </a:t>
            </a:r>
            <a:r>
              <a:rPr lang="en-US" sz="2400" dirty="0" err="1"/>
              <a:t>Geeta</a:t>
            </a:r>
            <a:r>
              <a:rPr lang="en-US" sz="2400" dirty="0"/>
              <a:t> tried everything to cure her son. She sold precious family ornaments and her prized gold chain; she took him to faith healers, temples, and astrologists across India; and she even married him off. </a:t>
            </a:r>
            <a:r>
              <a:rPr lang="en-US" sz="2400" dirty="0" smtClean="0"/>
              <a:t>But </a:t>
            </a:r>
            <a:r>
              <a:rPr lang="en-US" sz="2400" dirty="0"/>
              <a:t>nothing worked. Ramesh, continued to remain elusive: He talked no one but himself; he was socially withdrawn; and was often delusional, seeing things that no one else could.</a:t>
            </a:r>
            <a:br>
              <a:rPr lang="en-US" sz="2400" dirty="0"/>
            </a:br>
            <a:r>
              <a:rPr lang="en-US" sz="2400" dirty="0"/>
              <a:t>“I tried everything but nothing worked,” said </a:t>
            </a:r>
            <a:r>
              <a:rPr lang="en-US" sz="2400" dirty="0" err="1"/>
              <a:t>Geeta</a:t>
            </a:r>
            <a:r>
              <a:rPr lang="en-US" sz="2400" dirty="0"/>
              <a:t>, who lives in rural Bangalore, the capital city of Karnataka, a state in southern India.</a:t>
            </a:r>
            <a:br>
              <a:rPr lang="en-US" sz="2400" dirty="0"/>
            </a:br>
            <a:r>
              <a:rPr lang="en-US" sz="2400" dirty="0"/>
              <a:t>“I felt that an evil spirit had done black magic on him. I was fearful of being at home with just him. It’s very sad because the community treats us badly.”</a:t>
            </a:r>
            <a:br>
              <a:rPr lang="en-US" sz="2400" dirty="0"/>
            </a:br>
            <a:endParaRPr lang="en-US" sz="2400" dirty="0" smtClean="0"/>
          </a:p>
        </p:txBody>
      </p:sp>
      <p:pic>
        <p:nvPicPr>
          <p:cNvPr id="2" name="slide 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373216"/>
            <a:ext cx="812800" cy="812800"/>
          </a:xfrm>
          <a:prstGeom prst="rect">
            <a:avLst/>
          </a:prstGeom>
        </p:spPr>
      </p:pic>
    </p:spTree>
    <p:extLst>
      <p:ext uri="{BB962C8B-B14F-4D97-AF65-F5344CB8AC3E}">
        <p14:creationId xmlns:p14="http://schemas.microsoft.com/office/powerpoint/2010/main" val="30639959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sz="half" idx="4294967295"/>
          </p:nvPr>
        </p:nvSpPr>
        <p:spPr>
          <a:xfrm>
            <a:off x="395536" y="548680"/>
            <a:ext cx="8278812" cy="5832648"/>
          </a:xfrm>
          <a:prstGeom prst="rect">
            <a:avLst/>
          </a:prstGeom>
        </p:spPr>
        <p:txBody>
          <a:bodyPr/>
          <a:lstStyle/>
          <a:p>
            <a:r>
              <a:rPr lang="fr-CH" sz="2800" dirty="0" smtClean="0">
                <a:solidFill>
                  <a:srgbClr val="FF0000"/>
                </a:solidFill>
              </a:rPr>
              <a:t> </a:t>
            </a:r>
            <a:r>
              <a:rPr lang="en-US" sz="2800" b="1" dirty="0" smtClean="0">
                <a:solidFill>
                  <a:srgbClr val="FF0000"/>
                </a:solidFill>
              </a:rPr>
              <a:t>Case study 2 :</a:t>
            </a:r>
          </a:p>
          <a:p>
            <a:pPr marL="342900" indent="-342900">
              <a:buFont typeface="Wingdings" charset="2"/>
              <a:buChar char="u"/>
            </a:pPr>
            <a:endParaRPr lang="en-US" sz="2400" b="1" dirty="0" smtClean="0"/>
          </a:p>
          <a:p>
            <a:pPr marL="342900" indent="-342900">
              <a:buFont typeface="Wingdings" charset="2"/>
              <a:buChar char="u"/>
            </a:pPr>
            <a:r>
              <a:rPr lang="en-US" sz="2400" dirty="0" smtClean="0"/>
              <a:t>Ramesh </a:t>
            </a:r>
            <a:r>
              <a:rPr lang="en-US" sz="2400" dirty="0"/>
              <a:t>was diagnosed with chronic schizophrenia and put on </a:t>
            </a:r>
            <a:r>
              <a:rPr lang="en-US" sz="2400" dirty="0" smtClean="0"/>
              <a:t>antipsychotic </a:t>
            </a:r>
            <a:r>
              <a:rPr lang="en-US" sz="2400" dirty="0"/>
              <a:t>medication. Ramesh was connected with the public </a:t>
            </a:r>
            <a:r>
              <a:rPr lang="en-US" sz="2400" dirty="0" smtClean="0"/>
              <a:t>health </a:t>
            </a:r>
            <a:r>
              <a:rPr lang="en-US" sz="2400" dirty="0"/>
              <a:t>care system after a community health worker recognized </a:t>
            </a:r>
            <a:r>
              <a:rPr lang="en-US" sz="2400" dirty="0" smtClean="0"/>
              <a:t>his </a:t>
            </a:r>
            <a:r>
              <a:rPr lang="en-US" sz="2400" dirty="0"/>
              <a:t>symptoms. She referred him to a nearby primary health care </a:t>
            </a:r>
            <a:r>
              <a:rPr lang="en-US" sz="2400" dirty="0" smtClean="0"/>
              <a:t>center</a:t>
            </a:r>
            <a:r>
              <a:rPr lang="en-US" sz="2400" dirty="0"/>
              <a:t>, eventually connecting him with a psychiatrist. </a:t>
            </a:r>
          </a:p>
          <a:p>
            <a:endParaRPr lang="en-US" sz="2800" dirty="0" smtClean="0">
              <a:solidFill>
                <a:srgbClr val="FF0000"/>
              </a:solidFill>
            </a:endParaRPr>
          </a:p>
          <a:p>
            <a:pPr marL="342900" indent="-342900">
              <a:buFont typeface="Wingdings" charset="2"/>
              <a:buChar char="u"/>
            </a:pPr>
            <a:r>
              <a:rPr lang="en-US" sz="2400" dirty="0"/>
              <a:t>It was not an easy task. </a:t>
            </a:r>
            <a:r>
              <a:rPr lang="en-US" sz="2400" dirty="0" err="1"/>
              <a:t>Nagaveni</a:t>
            </a:r>
            <a:r>
              <a:rPr lang="en-US" sz="2400" dirty="0"/>
              <a:t>, a community health worker, recalled visiting the family ---- </a:t>
            </a:r>
            <a:r>
              <a:rPr lang="en-US" sz="2400" dirty="0" smtClean="0"/>
              <a:t>“</a:t>
            </a:r>
            <a:r>
              <a:rPr lang="en-US" sz="2400" dirty="0"/>
              <a:t>four or five times because they believed it was black magic . They weren’t having any success with faith healers so they agreed.” </a:t>
            </a:r>
          </a:p>
          <a:p>
            <a:endParaRPr lang="en-US" sz="2800" dirty="0" smtClean="0">
              <a:solidFill>
                <a:srgbClr val="FF0000"/>
              </a:solidFill>
            </a:endParaRPr>
          </a:p>
        </p:txBody>
      </p:sp>
      <p:sp>
        <p:nvSpPr>
          <p:cNvPr id="7"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2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013176"/>
            <a:ext cx="812800" cy="812800"/>
          </a:xfrm>
          <a:prstGeom prst="rect">
            <a:avLst/>
          </a:prstGeom>
        </p:spPr>
      </p:pic>
    </p:spTree>
    <p:extLst>
      <p:ext uri="{BB962C8B-B14F-4D97-AF65-F5344CB8AC3E}">
        <p14:creationId xmlns:p14="http://schemas.microsoft.com/office/powerpoint/2010/main" val="35464459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548680"/>
            <a:ext cx="8278812" cy="5832648"/>
          </a:xfrm>
          <a:prstGeom prst="rect">
            <a:avLst/>
          </a:prstGeom>
        </p:spPr>
        <p:txBody>
          <a:bodyPr/>
          <a:lstStyle/>
          <a:p>
            <a:r>
              <a:rPr lang="fr-CH" sz="2800" dirty="0" smtClean="0">
                <a:solidFill>
                  <a:srgbClr val="FF0000"/>
                </a:solidFill>
              </a:rPr>
              <a:t> </a:t>
            </a:r>
            <a:r>
              <a:rPr lang="en-US" sz="2800" b="1" dirty="0" smtClean="0">
                <a:solidFill>
                  <a:srgbClr val="FF0000"/>
                </a:solidFill>
              </a:rPr>
              <a:t>Case study 3 :</a:t>
            </a:r>
          </a:p>
          <a:p>
            <a:endParaRPr lang="en-US" sz="2800" b="1" dirty="0" smtClean="0">
              <a:solidFill>
                <a:srgbClr val="FF0000"/>
              </a:solidFill>
            </a:endParaRPr>
          </a:p>
          <a:p>
            <a:pPr marL="342900" indent="-342900">
              <a:buFont typeface="Wingdings" charset="2"/>
              <a:buChar char="u"/>
            </a:pPr>
            <a:r>
              <a:rPr lang="en-US" sz="2400" dirty="0"/>
              <a:t>A 13- year old Hindu girl presented with attacks of altered sensorium ( inability to think clearly) and vague fear of six months’ duration. During the attacks, she would throw off her bangles and toe rings ( which are the symbols of marriage in this culture). The symptoms had started following her marriage to a rich, widowed man much older than her. She had attained menarche only a month before her marriage , was </a:t>
            </a:r>
            <a:r>
              <a:rPr lang="en-US" sz="2400" dirty="0" err="1"/>
              <a:t>naïve</a:t>
            </a:r>
            <a:r>
              <a:rPr lang="en-US" sz="2400" dirty="0"/>
              <a:t> in her understanding of sexuality and was reported to have been very much upset and afraid of marriage. The patient revealed in an interview that she was afraid of her husband since marriage. The parents of the girl were convinced that her “ attacks” were due to </a:t>
            </a:r>
            <a:r>
              <a:rPr lang="en-US" sz="2400" dirty="0" err="1"/>
              <a:t>Bhanamati</a:t>
            </a:r>
            <a:r>
              <a:rPr lang="en-US" sz="2400" dirty="0"/>
              <a:t> sorcery by their </a:t>
            </a:r>
            <a:r>
              <a:rPr lang="en-US" sz="2400" dirty="0" err="1"/>
              <a:t>neighbours</a:t>
            </a:r>
            <a:r>
              <a:rPr lang="en-US" sz="2400" dirty="0"/>
              <a:t>. </a:t>
            </a:r>
            <a:endParaRPr lang="en-US" sz="2400" dirty="0" smtClean="0"/>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3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5373216"/>
            <a:ext cx="812800" cy="812800"/>
          </a:xfrm>
          <a:prstGeom prst="rect">
            <a:avLst/>
          </a:prstGeom>
        </p:spPr>
      </p:pic>
    </p:spTree>
    <p:extLst>
      <p:ext uri="{BB962C8B-B14F-4D97-AF65-F5344CB8AC3E}">
        <p14:creationId xmlns:p14="http://schemas.microsoft.com/office/powerpoint/2010/main" val="41647791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611560" y="908720"/>
            <a:ext cx="8062788" cy="5472608"/>
          </a:xfrm>
          <a:prstGeom prst="rect">
            <a:avLst/>
          </a:prstGeom>
        </p:spPr>
        <p:txBody>
          <a:bodyPr/>
          <a:lstStyle/>
          <a:p>
            <a:r>
              <a:rPr lang="fr-CH" sz="2800" dirty="0" smtClean="0">
                <a:solidFill>
                  <a:srgbClr val="FF0000"/>
                </a:solidFill>
              </a:rPr>
              <a:t> </a:t>
            </a:r>
            <a:r>
              <a:rPr lang="en-US" sz="2800" b="1" dirty="0" smtClean="0">
                <a:solidFill>
                  <a:srgbClr val="FF0000"/>
                </a:solidFill>
              </a:rPr>
              <a:t>Case study 3 :</a:t>
            </a:r>
          </a:p>
          <a:p>
            <a:endParaRPr lang="en-US" sz="2800" b="1" dirty="0" smtClean="0">
              <a:solidFill>
                <a:srgbClr val="FF0000"/>
              </a:solidFill>
            </a:endParaRPr>
          </a:p>
          <a:p>
            <a:pPr marL="342900" indent="-342900">
              <a:buFont typeface="Wingdings" charset="2"/>
              <a:buChar char="u"/>
            </a:pPr>
            <a:r>
              <a:rPr lang="en-US" sz="2400" dirty="0" smtClean="0"/>
              <a:t>They </a:t>
            </a:r>
            <a:r>
              <a:rPr lang="en-US" sz="2400" dirty="0"/>
              <a:t>believed that the </a:t>
            </a:r>
            <a:r>
              <a:rPr lang="en-US" sz="2400" dirty="0" smtClean="0"/>
              <a:t>neighbors </a:t>
            </a:r>
            <a:r>
              <a:rPr lang="en-US" sz="2400" dirty="0"/>
              <a:t>were envious of their daughter marrying a much richer man. They were reluctant to accept the psychiatrist’s explanation that it could be the reaction to the stress of her marriage. </a:t>
            </a:r>
          </a:p>
          <a:p>
            <a:pPr marL="342900" indent="-342900">
              <a:buFont typeface="Wingdings" charset="2"/>
              <a:buChar char="u"/>
            </a:pPr>
            <a:endParaRPr lang="en-US" sz="2400" dirty="0" smtClean="0"/>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w 3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4168" y="3356992"/>
            <a:ext cx="812800" cy="812800"/>
          </a:xfrm>
          <a:prstGeom prst="rect">
            <a:avLst/>
          </a:prstGeom>
        </p:spPr>
      </p:pic>
    </p:spTree>
    <p:extLst>
      <p:ext uri="{BB962C8B-B14F-4D97-AF65-F5344CB8AC3E}">
        <p14:creationId xmlns:p14="http://schemas.microsoft.com/office/powerpoint/2010/main" val="30756385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467544" y="620688"/>
            <a:ext cx="8206804" cy="5760640"/>
          </a:xfrm>
          <a:prstGeom prst="rect">
            <a:avLst/>
          </a:prstGeom>
        </p:spPr>
        <p:txBody>
          <a:bodyPr/>
          <a:lstStyle/>
          <a:p>
            <a:pPr>
              <a:buNone/>
            </a:pPr>
            <a:r>
              <a:rPr lang="fr-CH" sz="2800" dirty="0" smtClean="0">
                <a:solidFill>
                  <a:srgbClr val="FF0000"/>
                </a:solidFill>
              </a:rPr>
              <a:t>Explanations:</a:t>
            </a:r>
          </a:p>
          <a:p>
            <a:pPr marL="457200" indent="-457200">
              <a:buFont typeface="Wingdings" charset="2"/>
              <a:buChar char="u"/>
            </a:pPr>
            <a:endParaRPr lang="fr-CH" sz="2800" dirty="0">
              <a:solidFill>
                <a:srgbClr val="FF0000"/>
              </a:solidFill>
            </a:endParaRPr>
          </a:p>
          <a:p>
            <a:pPr marL="457200" indent="-457200">
              <a:buFont typeface="Wingdings" charset="2"/>
              <a:buChar char="u"/>
            </a:pPr>
            <a:r>
              <a:rPr lang="en-US" sz="2400" dirty="0" smtClean="0"/>
              <a:t>Despite </a:t>
            </a:r>
            <a:r>
              <a:rPr lang="en-US" sz="2400" dirty="0"/>
              <a:t>the somatic manifestation of most of our patient’s illnesses, many of these patients had never consulted a medical doctor. These patients sought care from the system which they believed to offer the appropriate cure for the cause of their illness. Many people rely upon an indigenous health care system, one is that closely related to their socio-cultural belief patterns. </a:t>
            </a:r>
            <a:endParaRPr lang="en-US" sz="2400" dirty="0" smtClean="0"/>
          </a:p>
          <a:p>
            <a:pPr marL="457200" indent="-457200">
              <a:buFont typeface="Wingdings" charset="2"/>
              <a:buChar char="u"/>
            </a:pPr>
            <a:endParaRPr lang="en-US" sz="2400" dirty="0"/>
          </a:p>
          <a:p>
            <a:pPr marL="342900" indent="-342900">
              <a:buFont typeface="Wingdings" charset="2"/>
              <a:buChar char="u"/>
            </a:pPr>
            <a:r>
              <a:rPr lang="en-US" sz="2400" dirty="0"/>
              <a:t>Here, the community health workers have to use the strategy of carefully avoiding confrontation of their belief systems and develop more innovative culturally compatible psychotherapeutic models applicable to these situation. </a:t>
            </a:r>
          </a:p>
          <a:p>
            <a:endParaRPr lang="en-US" sz="2400" dirty="0" smtClean="0"/>
          </a:p>
        </p:txBody>
      </p:sp>
      <p:pic>
        <p:nvPicPr>
          <p:cNvPr id="2" name="slide 3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373216"/>
            <a:ext cx="812800" cy="812800"/>
          </a:xfrm>
          <a:prstGeom prst="rect">
            <a:avLst/>
          </a:prstGeom>
        </p:spPr>
      </p:pic>
    </p:spTree>
    <p:extLst>
      <p:ext uri="{BB962C8B-B14F-4D97-AF65-F5344CB8AC3E}">
        <p14:creationId xmlns:p14="http://schemas.microsoft.com/office/powerpoint/2010/main" val="28508136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23528" y="10717"/>
            <a:ext cx="8206804" cy="6336704"/>
          </a:xfrm>
          <a:prstGeom prst="rect">
            <a:avLst/>
          </a:prstGeom>
        </p:spPr>
        <p:txBody>
          <a:bodyPr/>
          <a:lstStyle/>
          <a:p>
            <a:pPr>
              <a:buNone/>
            </a:pPr>
            <a:endParaRPr lang="en-US" sz="2800" b="1" dirty="0" smtClean="0">
              <a:solidFill>
                <a:srgbClr val="FF0000"/>
              </a:solidFill>
            </a:endParaRPr>
          </a:p>
          <a:p>
            <a:pPr>
              <a:buNone/>
            </a:pPr>
            <a:r>
              <a:rPr lang="en-US" sz="2800" b="1" dirty="0" smtClean="0">
                <a:solidFill>
                  <a:srgbClr val="FF0000"/>
                </a:solidFill>
              </a:rPr>
              <a:t>Mental </a:t>
            </a:r>
            <a:r>
              <a:rPr lang="en-US" sz="2800" b="1" dirty="0">
                <a:solidFill>
                  <a:srgbClr val="FF0000"/>
                </a:solidFill>
              </a:rPr>
              <a:t>Health </a:t>
            </a:r>
            <a:r>
              <a:rPr lang="en-US" sz="2800" b="1" dirty="0" smtClean="0">
                <a:solidFill>
                  <a:srgbClr val="FF0000"/>
                </a:solidFill>
              </a:rPr>
              <a:t>neglected:  </a:t>
            </a:r>
          </a:p>
          <a:p>
            <a:pPr>
              <a:buNone/>
            </a:pPr>
            <a:endParaRPr lang="en-US" sz="2800" dirty="0">
              <a:solidFill>
                <a:srgbClr val="FF0000"/>
              </a:solidFill>
            </a:endParaRPr>
          </a:p>
          <a:p>
            <a:pPr marL="342900" indent="-342900">
              <a:buFont typeface="Wingdings" charset="2"/>
              <a:buChar char="u"/>
            </a:pPr>
            <a:r>
              <a:rPr lang="en-US" sz="2400" dirty="0" smtClean="0"/>
              <a:t>An </a:t>
            </a:r>
            <a:r>
              <a:rPr lang="en-US" sz="2400" dirty="0"/>
              <a:t>estimated 150 million people across India are in need of mental health care interventions, both short and long- term, according to India’s latest National Mental Health. The Survey was carried out across 12 states, found that the overall prevalence for current mental health comorbidity was 10.6%. </a:t>
            </a:r>
          </a:p>
          <a:p>
            <a:pPr marL="342900" indent="-342900">
              <a:buFont typeface="Wingdings" charset="2"/>
              <a:buChar char="u"/>
            </a:pPr>
            <a:r>
              <a:rPr lang="en-US" sz="2400" dirty="0" smtClean="0"/>
              <a:t>Despite </a:t>
            </a:r>
            <a:r>
              <a:rPr lang="en-US" sz="2400" dirty="0"/>
              <a:t>the high number of people who need care, mental health has been sorely neglected in India , due to rooted stigma, taboo and myths. </a:t>
            </a:r>
          </a:p>
          <a:p>
            <a:pPr marL="342900" indent="-342900">
              <a:buFont typeface="Wingdings" charset="2"/>
              <a:buChar char="u"/>
            </a:pPr>
            <a:r>
              <a:rPr lang="en-US" sz="2400" dirty="0" smtClean="0"/>
              <a:t>Poor </a:t>
            </a:r>
            <a:r>
              <a:rPr lang="en-US" sz="2400" dirty="0"/>
              <a:t>awareness about the symptoms of mental illness, stigma and the lack of mental health services available has resulted in a massive treatment gap, with inadequate numbers of trained mental health care professionals. The survey found that between 70% and 92% of those in need of mental health care failed to receive any </a:t>
            </a:r>
            <a:r>
              <a:rPr lang="en-US" sz="2400" dirty="0" smtClean="0"/>
              <a:t>treatment.  </a:t>
            </a:r>
            <a:endParaRPr lang="en-US" sz="2400" dirty="0"/>
          </a:p>
          <a:p>
            <a:endParaRPr lang="en-US" sz="2400" dirty="0" smtClean="0"/>
          </a:p>
        </p:txBody>
      </p:sp>
      <p:pic>
        <p:nvPicPr>
          <p:cNvPr id="2" name="slide 3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3717032"/>
            <a:ext cx="812800" cy="812800"/>
          </a:xfrm>
          <a:prstGeom prst="rect">
            <a:avLst/>
          </a:prstGeom>
        </p:spPr>
      </p:pic>
    </p:spTree>
    <p:extLst>
      <p:ext uri="{BB962C8B-B14F-4D97-AF65-F5344CB8AC3E}">
        <p14:creationId xmlns:p14="http://schemas.microsoft.com/office/powerpoint/2010/main" val="31836250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sz="half" idx="4294967295"/>
          </p:nvPr>
        </p:nvSpPr>
        <p:spPr>
          <a:xfrm>
            <a:off x="323528" y="10717"/>
            <a:ext cx="8206804" cy="6336704"/>
          </a:xfrm>
          <a:prstGeom prst="rect">
            <a:avLst/>
          </a:prstGeom>
        </p:spPr>
        <p:txBody>
          <a:bodyPr/>
          <a:lstStyle/>
          <a:p>
            <a:pPr>
              <a:buNone/>
            </a:pPr>
            <a:endParaRPr lang="en-US" sz="2800" b="1" dirty="0" smtClean="0">
              <a:solidFill>
                <a:srgbClr val="FF0000"/>
              </a:solidFill>
            </a:endParaRPr>
          </a:p>
          <a:p>
            <a:pPr>
              <a:buNone/>
            </a:pPr>
            <a:r>
              <a:rPr lang="en-US" sz="2800" b="1" dirty="0" smtClean="0">
                <a:solidFill>
                  <a:srgbClr val="FF0000"/>
                </a:solidFill>
              </a:rPr>
              <a:t>Conclusion : </a:t>
            </a:r>
          </a:p>
          <a:p>
            <a:pPr>
              <a:buNone/>
            </a:pPr>
            <a:endParaRPr lang="en-US" sz="2800" b="1" dirty="0">
              <a:solidFill>
                <a:srgbClr val="FF0000"/>
              </a:solidFill>
            </a:endParaRPr>
          </a:p>
          <a:p>
            <a:pPr>
              <a:buNone/>
            </a:pPr>
            <a:r>
              <a:rPr lang="en-US" sz="2800" b="1" dirty="0" smtClean="0">
                <a:solidFill>
                  <a:srgbClr val="FF0000"/>
                </a:solidFill>
              </a:rPr>
              <a:t>Here is something interesting to follow :</a:t>
            </a:r>
          </a:p>
          <a:p>
            <a:pPr>
              <a:buNone/>
            </a:pPr>
            <a:endParaRPr lang="en-US" sz="2800" b="1" dirty="0" smtClean="0">
              <a:solidFill>
                <a:srgbClr val="FF0000"/>
              </a:solidFill>
            </a:endParaRPr>
          </a:p>
          <a:p>
            <a:pPr marL="457200" indent="-457200">
              <a:buFont typeface="Wingdings" charset="2"/>
              <a:buChar char="u"/>
            </a:pPr>
            <a:r>
              <a:rPr lang="en-US" sz="2800" b="1" dirty="0" smtClean="0"/>
              <a:t>LAUGHTER </a:t>
            </a:r>
            <a:r>
              <a:rPr lang="en-US" sz="2800" b="1" dirty="0"/>
              <a:t>YOGA SESSION </a:t>
            </a:r>
            <a:endParaRPr lang="en-US" sz="2800" b="1" dirty="0" smtClean="0"/>
          </a:p>
          <a:p>
            <a:endParaRPr lang="en-US" sz="2800" b="1" dirty="0"/>
          </a:p>
          <a:p>
            <a:r>
              <a:rPr lang="en-US" sz="2800" dirty="0" smtClean="0"/>
              <a:t>https</a:t>
            </a:r>
            <a:r>
              <a:rPr lang="en-US" sz="2800" dirty="0"/>
              <a:t>://</a:t>
            </a:r>
            <a:r>
              <a:rPr lang="en-US" sz="2800" dirty="0" err="1"/>
              <a:t>www.youtube.com</a:t>
            </a:r>
            <a:r>
              <a:rPr lang="en-US" sz="2800" dirty="0"/>
              <a:t>/</a:t>
            </a:r>
            <a:r>
              <a:rPr lang="en-US" sz="2800" dirty="0" err="1"/>
              <a:t>watch</a:t>
            </a:r>
            <a:r>
              <a:rPr lang="en-US" sz="2800" dirty="0" err="1" smtClean="0"/>
              <a:t>?v</a:t>
            </a:r>
            <a:r>
              <a:rPr lang="en-US" sz="2800" dirty="0"/>
              <a:t>=GzvabRX10H8&amp;t=351s </a:t>
            </a:r>
          </a:p>
          <a:p>
            <a:pPr>
              <a:buNone/>
            </a:pPr>
            <a:r>
              <a:rPr lang="en-US" sz="2800" b="1" dirty="0" smtClean="0">
                <a:solidFill>
                  <a:srgbClr val="FF0000"/>
                </a:solidFill>
              </a:rPr>
              <a:t> </a:t>
            </a:r>
          </a:p>
          <a:p>
            <a:pPr>
              <a:buNone/>
            </a:pPr>
            <a:endParaRPr lang="en-US" sz="2800" dirty="0">
              <a:solidFill>
                <a:srgbClr val="FF0000"/>
              </a:solidFill>
            </a:endParaRPr>
          </a:p>
        </p:txBody>
      </p:sp>
      <p:pic>
        <p:nvPicPr>
          <p:cNvPr id="7" name="Picture 6" descr="Screen Shot 2020-04-08 at 12.20.5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20" y="3212976"/>
            <a:ext cx="4584700" cy="2664296"/>
          </a:xfrm>
          <a:prstGeom prst="rect">
            <a:avLst/>
          </a:prstGeom>
        </p:spPr>
      </p:pic>
      <p:pic>
        <p:nvPicPr>
          <p:cNvPr id="8" name="Picture 7" descr="Screen Shot 2020-04-08 at 12.21.11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8184" y="2852391"/>
            <a:ext cx="2836044" cy="3024881"/>
          </a:xfrm>
          <a:prstGeom prst="rect">
            <a:avLst/>
          </a:prstGeom>
        </p:spPr>
      </p:pic>
      <p:sp>
        <p:nvSpPr>
          <p:cNvPr id="2" name="TextBox 1"/>
          <p:cNvSpPr txBox="1"/>
          <p:nvPr/>
        </p:nvSpPr>
        <p:spPr>
          <a:xfrm>
            <a:off x="1547664" y="6165304"/>
            <a:ext cx="914400" cy="914400"/>
          </a:xfrm>
          <a:prstGeom prst="rect">
            <a:avLst/>
          </a:prstGeom>
          <a:noFill/>
        </p:spPr>
        <p:txBody>
          <a:bodyPr wrap="none" lIns="0" tIns="0" rIns="0" bIns="0" rtlCol="0">
            <a:noAutofit/>
          </a:bodyPr>
          <a:lstStyle/>
          <a:p>
            <a:pPr>
              <a:lnSpc>
                <a:spcPts val="2700"/>
              </a:lnSpc>
            </a:pPr>
            <a:r>
              <a:rPr lang="en-US" sz="3200" dirty="0" smtClean="0">
                <a:solidFill>
                  <a:srgbClr val="FF0000"/>
                </a:solidFill>
              </a:rPr>
              <a:t>Thank You!!!!</a:t>
            </a:r>
          </a:p>
        </p:txBody>
      </p:sp>
      <p:pic>
        <p:nvPicPr>
          <p:cNvPr id="3" name="slide 3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1484784"/>
            <a:ext cx="812800" cy="812800"/>
          </a:xfrm>
          <a:prstGeom prst="rect">
            <a:avLst/>
          </a:prstGeom>
        </p:spPr>
      </p:pic>
    </p:spTree>
    <p:extLst>
      <p:ext uri="{BB962C8B-B14F-4D97-AF65-F5344CB8AC3E}">
        <p14:creationId xmlns:p14="http://schemas.microsoft.com/office/powerpoint/2010/main" val="10377175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764704"/>
            <a:ext cx="8278812" cy="5544616"/>
          </a:xfrm>
          <a:prstGeom prst="rect">
            <a:avLst/>
          </a:prstGeom>
        </p:spPr>
        <p:txBody>
          <a:bodyPr/>
          <a:lstStyle/>
          <a:p>
            <a:r>
              <a:rPr lang="fr-CH" sz="2800" dirty="0" smtClean="0">
                <a:solidFill>
                  <a:srgbClr val="FF0000"/>
                </a:solidFill>
              </a:rPr>
              <a:t> </a:t>
            </a:r>
            <a:r>
              <a:rPr lang="en-US" sz="2800" b="1" dirty="0">
                <a:solidFill>
                  <a:srgbClr val="FF0000"/>
                </a:solidFill>
              </a:rPr>
              <a:t>Indian Understanding of Trauma </a:t>
            </a:r>
            <a:r>
              <a:rPr lang="en-US" sz="2800" b="1" dirty="0" smtClean="0">
                <a:solidFill>
                  <a:srgbClr val="FF0000"/>
                </a:solidFill>
              </a:rPr>
              <a:t>:</a:t>
            </a:r>
          </a:p>
          <a:p>
            <a:endParaRPr lang="en-US" sz="2800" dirty="0">
              <a:solidFill>
                <a:srgbClr val="FF0000"/>
              </a:solidFill>
            </a:endParaRPr>
          </a:p>
          <a:p>
            <a:pPr marL="342900" indent="-342900">
              <a:buFont typeface="Wingdings" charset="2"/>
              <a:buChar char="u"/>
            </a:pPr>
            <a:r>
              <a:rPr lang="en-US" dirty="0">
                <a:latin typeface="Wingdings"/>
              </a:rPr>
              <a:t> </a:t>
            </a:r>
            <a:r>
              <a:rPr lang="en-US" sz="2400" dirty="0" smtClean="0"/>
              <a:t>Traumatic </a:t>
            </a:r>
            <a:r>
              <a:rPr lang="en-US" sz="2400" dirty="0"/>
              <a:t>nature of events depends on cultural specific perception of </a:t>
            </a:r>
            <a:r>
              <a:rPr lang="en-US" sz="2400" dirty="0" smtClean="0"/>
              <a:t>them.</a:t>
            </a:r>
          </a:p>
          <a:p>
            <a:pPr>
              <a:buNone/>
            </a:pPr>
            <a:endParaRPr lang="en-US" sz="2400" dirty="0"/>
          </a:p>
          <a:p>
            <a:pPr marL="342900" indent="-342900">
              <a:buFont typeface="Wingdings" charset="2"/>
              <a:buChar char="u"/>
            </a:pPr>
            <a:r>
              <a:rPr lang="en-US" sz="2400" dirty="0" smtClean="0"/>
              <a:t>Cultural </a:t>
            </a:r>
            <a:r>
              <a:rPr lang="en-US" sz="2400" dirty="0"/>
              <a:t>norms and values plays an important role in deciding the traumatic nature of the specific event</a:t>
            </a:r>
            <a:r>
              <a:rPr lang="en-US" sz="2400" dirty="0" smtClean="0"/>
              <a:t>.</a:t>
            </a:r>
          </a:p>
          <a:p>
            <a:pPr>
              <a:buNone/>
            </a:pPr>
            <a:r>
              <a:rPr lang="en-US" sz="2400" dirty="0" smtClean="0"/>
              <a:t> </a:t>
            </a:r>
          </a:p>
          <a:p>
            <a:pPr marL="342900" indent="-342900">
              <a:buFont typeface="Wingdings" charset="2"/>
              <a:buChar char="u"/>
            </a:pPr>
            <a:r>
              <a:rPr lang="en-US" sz="2400" dirty="0" smtClean="0"/>
              <a:t>For </a:t>
            </a:r>
            <a:r>
              <a:rPr lang="en-US" sz="2400" dirty="0"/>
              <a:t>example, Indian population is vulnerable to many natural and man made disasters. So over the period of time, people learn to accept the disasters as a part of their life. Also due to extended family network in India, children in family a</a:t>
            </a:r>
            <a:r>
              <a:rPr lang="en-US" sz="2400" dirty="0" smtClean="0"/>
              <a:t>re </a:t>
            </a:r>
            <a:r>
              <a:rPr lang="en-US" sz="2400" dirty="0"/>
              <a:t>not very much unfamiliar with the adverse events </a:t>
            </a:r>
            <a:r>
              <a:rPr lang="en-US" sz="2400" dirty="0" smtClean="0"/>
              <a:t>like illnesses</a:t>
            </a:r>
            <a:r>
              <a:rPr lang="en-US" sz="2400" dirty="0"/>
              <a:t>, accidents or death in a family . People acquire more degree of resilience. </a:t>
            </a:r>
          </a:p>
          <a:p>
            <a:pPr lvl="3"/>
            <a:endParaRPr lang="fr-CH" sz="2400" b="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1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013176"/>
            <a:ext cx="812800" cy="812800"/>
          </a:xfrm>
          <a:prstGeom prst="rect">
            <a:avLst/>
          </a:prstGeom>
        </p:spPr>
      </p:pic>
    </p:spTree>
    <p:extLst>
      <p:ext uri="{BB962C8B-B14F-4D97-AF65-F5344CB8AC3E}">
        <p14:creationId xmlns:p14="http://schemas.microsoft.com/office/powerpoint/2010/main" val="33731316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764704"/>
            <a:ext cx="8278812" cy="5544616"/>
          </a:xfrm>
          <a:prstGeom prst="rect">
            <a:avLst/>
          </a:prstGeom>
        </p:spPr>
        <p:txBody>
          <a:bodyPr/>
          <a:lstStyle/>
          <a:p>
            <a:r>
              <a:rPr lang="fr-CH" sz="2800" dirty="0" smtClean="0">
                <a:solidFill>
                  <a:srgbClr val="FF0000"/>
                </a:solidFill>
              </a:rPr>
              <a:t> </a:t>
            </a:r>
            <a:r>
              <a:rPr lang="en-US" sz="2800" b="1" dirty="0">
                <a:solidFill>
                  <a:srgbClr val="FF0000"/>
                </a:solidFill>
              </a:rPr>
              <a:t>Indian Understanding of Trauma </a:t>
            </a:r>
            <a:r>
              <a:rPr lang="en-US" sz="2800" b="1" dirty="0" smtClean="0">
                <a:solidFill>
                  <a:srgbClr val="FF0000"/>
                </a:solidFill>
              </a:rPr>
              <a:t>:</a:t>
            </a:r>
          </a:p>
          <a:p>
            <a:endParaRPr lang="en-US" sz="2800" dirty="0">
              <a:solidFill>
                <a:srgbClr val="FF0000"/>
              </a:solidFill>
            </a:endParaRPr>
          </a:p>
          <a:p>
            <a:pPr marL="342900" indent="-342900">
              <a:buFont typeface="Wingdings" charset="2"/>
              <a:buChar char="u"/>
            </a:pPr>
            <a:r>
              <a:rPr lang="en-US" dirty="0">
                <a:latin typeface="Wingdings"/>
              </a:rPr>
              <a:t> </a:t>
            </a:r>
            <a:r>
              <a:rPr lang="en-US" sz="2400" dirty="0"/>
              <a:t>Indian mind set is based on external locus of control. Indians generally attribute responsibility for their situation to some external agency particularly their fate, demons, or some angry Gods or Goddess. This pattern of their appraisal of traumatic event may again shape their reactions to trauma differently. </a:t>
            </a:r>
            <a:endParaRPr lang="en-US" sz="2400" dirty="0" smtClean="0"/>
          </a:p>
          <a:p>
            <a:pPr marL="342900" indent="-342900">
              <a:buFont typeface="Wingdings" charset="2"/>
              <a:buChar char="u"/>
            </a:pPr>
            <a:endParaRPr lang="en-US" sz="2400" dirty="0" smtClean="0"/>
          </a:p>
          <a:p>
            <a:pPr marL="342900" indent="-342900">
              <a:buFont typeface="Wingdings" charset="2"/>
              <a:buChar char="u"/>
            </a:pPr>
            <a:r>
              <a:rPr lang="en-US" sz="2400" dirty="0" smtClean="0"/>
              <a:t>Indian </a:t>
            </a:r>
            <a:r>
              <a:rPr lang="en-US" sz="2400" dirty="0"/>
              <a:t>society is based on collectivist philosophy which means the importance of intimacy , family unit, and integrity is emphasized. This kind of philosophy permits easy sharing of problems with family members and other community members and creates readily family and social support. </a:t>
            </a:r>
          </a:p>
          <a:p>
            <a:pPr marL="342900" indent="-342900">
              <a:buFont typeface="Wingdings" charset="2"/>
              <a:buChar char="u"/>
            </a:pPr>
            <a:endParaRPr lang="fr-CH" sz="2400" b="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2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445224"/>
            <a:ext cx="812800" cy="812800"/>
          </a:xfrm>
          <a:prstGeom prst="rect">
            <a:avLst/>
          </a:prstGeom>
        </p:spPr>
      </p:pic>
    </p:spTree>
    <p:extLst>
      <p:ext uri="{BB962C8B-B14F-4D97-AF65-F5344CB8AC3E}">
        <p14:creationId xmlns:p14="http://schemas.microsoft.com/office/powerpoint/2010/main" val="39745099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6" name="Picture 5" descr="Screen Shot 2020-04-07 at 11.43.1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20688"/>
            <a:ext cx="9144000" cy="5184576"/>
          </a:xfrm>
          <a:prstGeom prst="rect">
            <a:avLst/>
          </a:prstGeom>
        </p:spPr>
      </p:pic>
      <p:sp>
        <p:nvSpPr>
          <p:cNvPr id="7" name="TextBox 6"/>
          <p:cNvSpPr txBox="1"/>
          <p:nvPr/>
        </p:nvSpPr>
        <p:spPr>
          <a:xfrm>
            <a:off x="1691680" y="6309320"/>
            <a:ext cx="5976664" cy="45719"/>
          </a:xfrm>
          <a:prstGeom prst="rect">
            <a:avLst/>
          </a:prstGeom>
          <a:noFill/>
        </p:spPr>
        <p:txBody>
          <a:bodyPr wrap="none" lIns="0" tIns="0" rIns="0" bIns="0" rtlCol="0">
            <a:noAutofit/>
          </a:bodyPr>
          <a:lstStyle/>
          <a:p>
            <a:pPr>
              <a:lnSpc>
                <a:spcPts val="2700"/>
              </a:lnSpc>
            </a:pPr>
            <a:endParaRPr lang="en-US" sz="2000" dirty="0" smtClean="0"/>
          </a:p>
        </p:txBody>
      </p:sp>
      <p:sp>
        <p:nvSpPr>
          <p:cNvPr id="8" name="TextBox 7"/>
          <p:cNvSpPr txBox="1"/>
          <p:nvPr/>
        </p:nvSpPr>
        <p:spPr>
          <a:xfrm>
            <a:off x="539552" y="5877272"/>
            <a:ext cx="914400" cy="914400"/>
          </a:xfrm>
          <a:prstGeom prst="rect">
            <a:avLst/>
          </a:prstGeom>
          <a:noFill/>
        </p:spPr>
        <p:txBody>
          <a:bodyPr wrap="none" lIns="0" tIns="0" rIns="0" bIns="0" rtlCol="0">
            <a:noAutofit/>
          </a:bodyPr>
          <a:lstStyle/>
          <a:p>
            <a:pPr>
              <a:lnSpc>
                <a:spcPts val="2700"/>
              </a:lnSpc>
            </a:pPr>
            <a:r>
              <a:rPr lang="en-US" sz="2000" b="1" dirty="0" smtClean="0">
                <a:solidFill>
                  <a:srgbClr val="FF0000"/>
                </a:solidFill>
              </a:rPr>
              <a:t>Figure 1 : Indian Overview of Trauma    </a:t>
            </a:r>
          </a:p>
        </p:txBody>
      </p:sp>
      <p:pic>
        <p:nvPicPr>
          <p:cNvPr id="2" name="slide 2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301208"/>
            <a:ext cx="812800" cy="812800"/>
          </a:xfrm>
          <a:prstGeom prst="rect">
            <a:avLst/>
          </a:prstGeom>
        </p:spPr>
      </p:pic>
    </p:spTree>
    <p:extLst>
      <p:ext uri="{BB962C8B-B14F-4D97-AF65-F5344CB8AC3E}">
        <p14:creationId xmlns:p14="http://schemas.microsoft.com/office/powerpoint/2010/main" val="21720330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5" name="Picture 4" descr="Screen Shot 2020-04-07 at 11.46.3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692696"/>
            <a:ext cx="8712968" cy="5271864"/>
          </a:xfrm>
          <a:prstGeom prst="rect">
            <a:avLst/>
          </a:prstGeom>
        </p:spPr>
      </p:pic>
      <p:sp>
        <p:nvSpPr>
          <p:cNvPr id="6" name="TextBox 5"/>
          <p:cNvSpPr txBox="1"/>
          <p:nvPr/>
        </p:nvSpPr>
        <p:spPr>
          <a:xfrm>
            <a:off x="539552" y="5877272"/>
            <a:ext cx="914400" cy="914400"/>
          </a:xfrm>
          <a:prstGeom prst="rect">
            <a:avLst/>
          </a:prstGeom>
          <a:noFill/>
        </p:spPr>
        <p:txBody>
          <a:bodyPr wrap="none" lIns="0" tIns="0" rIns="0" bIns="0" rtlCol="0">
            <a:noAutofit/>
          </a:bodyPr>
          <a:lstStyle/>
          <a:p>
            <a:pPr>
              <a:lnSpc>
                <a:spcPts val="2700"/>
              </a:lnSpc>
            </a:pPr>
            <a:r>
              <a:rPr lang="en-US" sz="2000" b="1" dirty="0" smtClean="0">
                <a:solidFill>
                  <a:srgbClr val="FF0000"/>
                </a:solidFill>
              </a:rPr>
              <a:t>Figure 2 : Holistic approach for management of trauma</a:t>
            </a:r>
          </a:p>
        </p:txBody>
      </p:sp>
      <p:pic>
        <p:nvPicPr>
          <p:cNvPr id="2" name="slide 2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4869160"/>
            <a:ext cx="812800" cy="812800"/>
          </a:xfrm>
          <a:prstGeom prst="rect">
            <a:avLst/>
          </a:prstGeom>
        </p:spPr>
      </p:pic>
    </p:spTree>
    <p:extLst>
      <p:ext uri="{BB962C8B-B14F-4D97-AF65-F5344CB8AC3E}">
        <p14:creationId xmlns:p14="http://schemas.microsoft.com/office/powerpoint/2010/main" val="8768842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sp>
        <p:nvSpPr>
          <p:cNvPr id="5" name="Inhaltsplatzhalter 2"/>
          <p:cNvSpPr>
            <a:spLocks noGrp="1"/>
          </p:cNvSpPr>
          <p:nvPr>
            <p:ph sz="half" idx="4294967295"/>
          </p:nvPr>
        </p:nvSpPr>
        <p:spPr>
          <a:xfrm>
            <a:off x="395536" y="764704"/>
            <a:ext cx="8278812" cy="5544616"/>
          </a:xfrm>
          <a:prstGeom prst="rect">
            <a:avLst/>
          </a:prstGeom>
        </p:spPr>
        <p:txBody>
          <a:bodyPr/>
          <a:lstStyle/>
          <a:p>
            <a:r>
              <a:rPr lang="fr-CH" sz="2800" dirty="0" smtClean="0">
                <a:solidFill>
                  <a:srgbClr val="FF0000"/>
                </a:solidFill>
              </a:rPr>
              <a:t> </a:t>
            </a:r>
            <a:r>
              <a:rPr lang="en-US" sz="2800" b="1" dirty="0" smtClean="0">
                <a:solidFill>
                  <a:srgbClr val="FF0000"/>
                </a:solidFill>
              </a:rPr>
              <a:t>Cultural specific strategies to trauma:</a:t>
            </a:r>
          </a:p>
          <a:p>
            <a:endParaRPr lang="en-US" sz="2800" dirty="0">
              <a:solidFill>
                <a:srgbClr val="FF0000"/>
              </a:solidFill>
            </a:endParaRPr>
          </a:p>
          <a:p>
            <a:pPr marL="342900" indent="-342900">
              <a:buFont typeface="Wingdings" charset="2"/>
              <a:buChar char="u"/>
            </a:pPr>
            <a:r>
              <a:rPr lang="en-US" dirty="0">
                <a:latin typeface="Wingdings"/>
              </a:rPr>
              <a:t> </a:t>
            </a:r>
            <a:r>
              <a:rPr lang="en-US" sz="2400" dirty="0"/>
              <a:t>Coping strategies with trauma are </a:t>
            </a:r>
            <a:r>
              <a:rPr lang="en-US" sz="2400" b="1" dirty="0"/>
              <a:t>indigenous</a:t>
            </a:r>
            <a:r>
              <a:rPr lang="en-US" sz="2400" dirty="0"/>
              <a:t> to that particular </a:t>
            </a:r>
            <a:r>
              <a:rPr lang="en-US" sz="2400" dirty="0" smtClean="0"/>
              <a:t>culture.</a:t>
            </a:r>
          </a:p>
          <a:p>
            <a:pPr marL="342900" indent="-342900">
              <a:buFont typeface="Wingdings" charset="2"/>
              <a:buChar char="u"/>
            </a:pPr>
            <a:endParaRPr lang="en-US" sz="2400" dirty="0"/>
          </a:p>
          <a:p>
            <a:pPr marL="342900" indent="-342900">
              <a:buFont typeface="Wingdings" charset="2"/>
              <a:buChar char="u"/>
            </a:pPr>
            <a:r>
              <a:rPr lang="en-US" sz="2400" dirty="0" smtClean="0"/>
              <a:t>Like </a:t>
            </a:r>
            <a:r>
              <a:rPr lang="en-US" sz="2400" dirty="0"/>
              <a:t>Indians believe in the “ law of karma” which states that happiness and sorrows of the present time are predetermined by individuals’ past deeds either in present life or in the past lives. Things do not happen because we make them happen, but they happen because they are destined to happen. So in some sense this view is protective from psychological consequences of trauma because it protects individual from guilt about his his/her present situation. </a:t>
            </a:r>
          </a:p>
          <a:p>
            <a:pPr marL="342900" indent="-342900">
              <a:buFont typeface="Wingdings" charset="2"/>
              <a:buChar char="u"/>
            </a:pPr>
            <a:endParaRPr lang="fr-CH" sz="2400" b="0" dirty="0">
              <a:solidFill>
                <a:schemeClr val="tx1"/>
              </a:solidFill>
            </a:endParaRPr>
          </a:p>
        </p:txBody>
      </p:sp>
      <p:pic>
        <p:nvPicPr>
          <p:cNvPr id="2" name="slide 2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157192"/>
            <a:ext cx="812800" cy="812800"/>
          </a:xfrm>
          <a:prstGeom prst="rect">
            <a:avLst/>
          </a:prstGeom>
        </p:spPr>
      </p:pic>
    </p:spTree>
    <p:extLst>
      <p:ext uri="{BB962C8B-B14F-4D97-AF65-F5344CB8AC3E}">
        <p14:creationId xmlns:p14="http://schemas.microsoft.com/office/powerpoint/2010/main" val="28241043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764704"/>
            <a:ext cx="8278812" cy="5544616"/>
          </a:xfrm>
          <a:prstGeom prst="rect">
            <a:avLst/>
          </a:prstGeom>
        </p:spPr>
        <p:txBody>
          <a:bodyPr/>
          <a:lstStyle/>
          <a:p>
            <a:r>
              <a:rPr lang="fr-CH" sz="2800" dirty="0" smtClean="0">
                <a:solidFill>
                  <a:srgbClr val="FF0000"/>
                </a:solidFill>
              </a:rPr>
              <a:t> </a:t>
            </a:r>
            <a:r>
              <a:rPr lang="en-US" sz="2800" b="1" dirty="0" smtClean="0">
                <a:solidFill>
                  <a:srgbClr val="FF0000"/>
                </a:solidFill>
              </a:rPr>
              <a:t>Cultural specific strategies to trauma:</a:t>
            </a:r>
          </a:p>
          <a:p>
            <a:endParaRPr lang="en-US" sz="2800" dirty="0">
              <a:solidFill>
                <a:srgbClr val="FF0000"/>
              </a:solidFill>
            </a:endParaRPr>
          </a:p>
          <a:p>
            <a:pPr marL="342900" indent="-342900">
              <a:buFont typeface="Wingdings" charset="2"/>
              <a:buChar char="u"/>
            </a:pPr>
            <a:r>
              <a:rPr lang="en-US" dirty="0">
                <a:latin typeface="Wingdings"/>
              </a:rPr>
              <a:t> </a:t>
            </a:r>
            <a:r>
              <a:rPr lang="en-US" sz="2400" b="1" dirty="0"/>
              <a:t>Religious </a:t>
            </a:r>
            <a:r>
              <a:rPr lang="en-US" sz="2400" b="1" dirty="0" err="1"/>
              <a:t>Counselling</a:t>
            </a:r>
            <a:r>
              <a:rPr lang="en-US" sz="2400" b="1" dirty="0"/>
              <a:t> </a:t>
            </a:r>
            <a:r>
              <a:rPr lang="en-US" sz="2400" dirty="0" smtClean="0"/>
              <a:t>: Therapies </a:t>
            </a:r>
            <a:r>
              <a:rPr lang="en-US" sz="2400" dirty="0"/>
              <a:t>which are in keeping with local psychosocial framework are more easily accepted without stigmatizing suffering individual. It is very common in India to seek religious support when encountered with difficulty or stressful situations. This religious </a:t>
            </a:r>
            <a:r>
              <a:rPr lang="en-US" sz="2400" dirty="0" err="1"/>
              <a:t>counselling</a:t>
            </a:r>
            <a:r>
              <a:rPr lang="en-US" sz="2400" dirty="0"/>
              <a:t> may take various form. It includes </a:t>
            </a:r>
            <a:endParaRPr lang="en-US" sz="2400" dirty="0" smtClean="0"/>
          </a:p>
          <a:p>
            <a:pPr marL="342900" indent="-342900">
              <a:buFont typeface="Wingdings" charset="2"/>
              <a:buChar char="u"/>
            </a:pPr>
            <a:endParaRPr lang="en-US" sz="2400" dirty="0" smtClean="0"/>
          </a:p>
          <a:p>
            <a:pPr marL="342900" indent="-342900">
              <a:buFont typeface="Wingdings" charset="2"/>
              <a:buChar char="u"/>
            </a:pPr>
            <a:r>
              <a:rPr lang="en-US" sz="2400" dirty="0" smtClean="0"/>
              <a:t>Either </a:t>
            </a:r>
            <a:r>
              <a:rPr lang="en-US" sz="2400" dirty="0"/>
              <a:t>visit to temple or </a:t>
            </a:r>
            <a:r>
              <a:rPr lang="en-US" sz="2400" dirty="0" err="1"/>
              <a:t>Dargah</a:t>
            </a:r>
            <a:r>
              <a:rPr lang="en-US" sz="2400" dirty="0"/>
              <a:t> or some Guru</a:t>
            </a:r>
            <a:r>
              <a:rPr lang="en-US" sz="2400" dirty="0" smtClean="0"/>
              <a:t>.</a:t>
            </a:r>
          </a:p>
          <a:p>
            <a:pPr marL="342900" indent="-342900">
              <a:buFont typeface="Wingdings" charset="2"/>
              <a:buChar char="u"/>
            </a:pPr>
            <a:endParaRPr lang="en-US" sz="2400" dirty="0" smtClean="0"/>
          </a:p>
          <a:p>
            <a:pPr marL="342900" indent="-342900">
              <a:buFont typeface="Wingdings" charset="2"/>
              <a:buChar char="u"/>
            </a:pPr>
            <a:r>
              <a:rPr lang="en-US" sz="2400" dirty="0" smtClean="0"/>
              <a:t>It </a:t>
            </a:r>
            <a:r>
              <a:rPr lang="en-US" sz="2400" dirty="0"/>
              <a:t>includes </a:t>
            </a:r>
            <a:r>
              <a:rPr lang="en-US" sz="2400" dirty="0" err="1" smtClean="0"/>
              <a:t>Darshans</a:t>
            </a:r>
            <a:r>
              <a:rPr lang="en-US" sz="2400" dirty="0" smtClean="0"/>
              <a:t> </a:t>
            </a:r>
            <a:r>
              <a:rPr lang="en-US" sz="2400" dirty="0"/>
              <a:t>(blessed visions) of God or guru, </a:t>
            </a:r>
          </a:p>
          <a:p>
            <a:r>
              <a:rPr lang="en-US" sz="2400" dirty="0"/>
              <a:t>reciting prayers and spells, meditating, reading the </a:t>
            </a:r>
          </a:p>
          <a:p>
            <a:r>
              <a:rPr lang="en-US" sz="2400" dirty="0"/>
              <a:t>religious scriptures , fasting, and performing religious </a:t>
            </a:r>
          </a:p>
          <a:p>
            <a:r>
              <a:rPr lang="en-US" sz="2400" dirty="0"/>
              <a:t>rights like </a:t>
            </a:r>
            <a:r>
              <a:rPr lang="en-US" sz="2400" dirty="0" err="1"/>
              <a:t>yagyas</a:t>
            </a:r>
            <a:r>
              <a:rPr lang="en-US" sz="2400" dirty="0"/>
              <a:t>. </a:t>
            </a:r>
          </a:p>
          <a:p>
            <a:pPr marL="342900" indent="-342900">
              <a:buFont typeface="Wingdings" charset="2"/>
              <a:buChar char="u"/>
            </a:pPr>
            <a:endParaRPr lang="fr-CH" sz="2400" b="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2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229200"/>
            <a:ext cx="812800" cy="812800"/>
          </a:xfrm>
          <a:prstGeom prst="rect">
            <a:avLst/>
          </a:prstGeom>
        </p:spPr>
      </p:pic>
    </p:spTree>
    <p:extLst>
      <p:ext uri="{BB962C8B-B14F-4D97-AF65-F5344CB8AC3E}">
        <p14:creationId xmlns:p14="http://schemas.microsoft.com/office/powerpoint/2010/main" val="22210269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764704"/>
            <a:ext cx="8278812" cy="5544616"/>
          </a:xfrm>
          <a:prstGeom prst="rect">
            <a:avLst/>
          </a:prstGeom>
        </p:spPr>
        <p:txBody>
          <a:bodyPr/>
          <a:lstStyle/>
          <a:p>
            <a:r>
              <a:rPr lang="fr-CH" sz="2800" dirty="0" smtClean="0">
                <a:solidFill>
                  <a:srgbClr val="FF0000"/>
                </a:solidFill>
              </a:rPr>
              <a:t> </a:t>
            </a:r>
            <a:r>
              <a:rPr lang="en-US" sz="2800" b="1" dirty="0" smtClean="0">
                <a:solidFill>
                  <a:srgbClr val="FF0000"/>
                </a:solidFill>
              </a:rPr>
              <a:t>Cultural specific strategies to trauma:</a:t>
            </a:r>
          </a:p>
          <a:p>
            <a:endParaRPr lang="en-US" sz="2800" dirty="0">
              <a:solidFill>
                <a:srgbClr val="FF0000"/>
              </a:solidFill>
            </a:endParaRPr>
          </a:p>
          <a:p>
            <a:r>
              <a:rPr lang="en-US" dirty="0">
                <a:latin typeface="Wingdings"/>
              </a:rPr>
              <a:t> </a:t>
            </a:r>
            <a:r>
              <a:rPr lang="en-US" sz="2400" b="1" dirty="0"/>
              <a:t>Faith Healing Therapies </a:t>
            </a:r>
            <a:r>
              <a:rPr lang="en-US" sz="2400" b="1" dirty="0" smtClean="0"/>
              <a:t>: </a:t>
            </a:r>
            <a:r>
              <a:rPr lang="en-US" sz="2400" dirty="0" smtClean="0"/>
              <a:t>Faith </a:t>
            </a:r>
            <a:r>
              <a:rPr lang="en-US" sz="2400" dirty="0"/>
              <a:t>healing techniques are also the techniques which address person’s cultural beliefs in Indian subcontinent trauma. </a:t>
            </a:r>
            <a:endParaRPr lang="en-US" sz="2400" dirty="0" smtClean="0"/>
          </a:p>
          <a:p>
            <a:endParaRPr lang="en-US" sz="2400" dirty="0"/>
          </a:p>
          <a:p>
            <a:pPr marL="342900" indent="-342900">
              <a:buFont typeface="Wingdings" charset="2"/>
              <a:buChar char="u"/>
            </a:pPr>
            <a:r>
              <a:rPr lang="en-US" sz="2400" dirty="0" smtClean="0"/>
              <a:t>Many </a:t>
            </a:r>
            <a:r>
              <a:rPr lang="en-US" sz="2400" dirty="0"/>
              <a:t>times trauma is perceived as a result of curse of angry Gods, influences of demonic or other evil spirits , </a:t>
            </a:r>
          </a:p>
          <a:p>
            <a:r>
              <a:rPr lang="en-US" sz="2400" dirty="0"/>
              <a:t>sorcery , or </a:t>
            </a:r>
            <a:r>
              <a:rPr lang="en-US" sz="2400" dirty="0" smtClean="0"/>
              <a:t>bewitchments.</a:t>
            </a:r>
            <a:endParaRPr lang="en-US" sz="2400" dirty="0"/>
          </a:p>
          <a:p>
            <a:endParaRPr lang="en-US" sz="2400" dirty="0"/>
          </a:p>
          <a:p>
            <a:pPr marL="342900" indent="-342900">
              <a:buFont typeface="Wingdings" charset="2"/>
              <a:buChar char="u"/>
            </a:pPr>
            <a:r>
              <a:rPr lang="en-US" sz="2400" dirty="0" smtClean="0"/>
              <a:t>To </a:t>
            </a:r>
            <a:r>
              <a:rPr lang="en-US" sz="2400" dirty="0"/>
              <a:t>neutralize these effects, people in distress visit faith </a:t>
            </a:r>
          </a:p>
          <a:p>
            <a:r>
              <a:rPr lang="en-US" sz="2400" dirty="0"/>
              <a:t>healers. Indians also believe that when there is a misalignment of stars or planets, or calamity or misfortune occurs which can be relieved by observing fasts, prayers, or wearing specific gems and stones. </a:t>
            </a:r>
          </a:p>
          <a:p>
            <a:pPr marL="342900" indent="-342900">
              <a:buFont typeface="Wingdings" charset="2"/>
              <a:buChar char="u"/>
            </a:pPr>
            <a:endParaRPr lang="fr-CH" sz="240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pic>
        <p:nvPicPr>
          <p:cNvPr id="2" name="slide 2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5373216"/>
            <a:ext cx="812800" cy="812800"/>
          </a:xfrm>
          <a:prstGeom prst="rect">
            <a:avLst/>
          </a:prstGeom>
        </p:spPr>
      </p:pic>
    </p:spTree>
    <p:extLst>
      <p:ext uri="{BB962C8B-B14F-4D97-AF65-F5344CB8AC3E}">
        <p14:creationId xmlns:p14="http://schemas.microsoft.com/office/powerpoint/2010/main" val="16831304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Title : Indian </a:t>
            </a:r>
            <a:r>
              <a:rPr lang="de-CH" dirty="0" err="1" smtClean="0"/>
              <a:t>Concept</a:t>
            </a:r>
            <a:r>
              <a:rPr lang="de-CH" dirty="0" smtClean="0"/>
              <a:t> </a:t>
            </a:r>
            <a:r>
              <a:rPr lang="de-CH" dirty="0" err="1" smtClean="0"/>
              <a:t>of</a:t>
            </a:r>
            <a:r>
              <a:rPr lang="de-CH" dirty="0" smtClean="0"/>
              <a:t> Trauma </a:t>
            </a:r>
            <a:endParaRPr lang="de-CH" dirty="0"/>
          </a:p>
        </p:txBody>
      </p:sp>
      <p:sp>
        <p:nvSpPr>
          <p:cNvPr id="5" name="Inhaltsplatzhalter 2"/>
          <p:cNvSpPr>
            <a:spLocks noGrp="1"/>
          </p:cNvSpPr>
          <p:nvPr>
            <p:ph sz="half" idx="4294967295"/>
          </p:nvPr>
        </p:nvSpPr>
        <p:spPr>
          <a:xfrm>
            <a:off x="395536" y="764704"/>
            <a:ext cx="8278812" cy="5544616"/>
          </a:xfrm>
          <a:prstGeom prst="rect">
            <a:avLst/>
          </a:prstGeom>
        </p:spPr>
        <p:txBody>
          <a:bodyPr/>
          <a:lstStyle/>
          <a:p>
            <a:r>
              <a:rPr lang="fr-CH" sz="2800" dirty="0" smtClean="0">
                <a:solidFill>
                  <a:srgbClr val="FF0000"/>
                </a:solidFill>
              </a:rPr>
              <a:t> </a:t>
            </a:r>
            <a:r>
              <a:rPr lang="en-US" sz="2800" b="1" dirty="0" smtClean="0">
                <a:solidFill>
                  <a:srgbClr val="FF0000"/>
                </a:solidFill>
              </a:rPr>
              <a:t>Cultural specific strategies to trauma:</a:t>
            </a:r>
          </a:p>
          <a:p>
            <a:endParaRPr lang="en-US" sz="2800" dirty="0">
              <a:solidFill>
                <a:srgbClr val="FF0000"/>
              </a:solidFill>
            </a:endParaRPr>
          </a:p>
          <a:p>
            <a:r>
              <a:rPr lang="en-US" dirty="0">
                <a:latin typeface="Wingdings"/>
              </a:rPr>
              <a:t> </a:t>
            </a:r>
            <a:r>
              <a:rPr lang="en-US" sz="2400" b="1" dirty="0"/>
              <a:t>Indian Indigenous Therapies </a:t>
            </a:r>
            <a:r>
              <a:rPr lang="en-US" sz="2400" b="1" dirty="0" smtClean="0"/>
              <a:t>:</a:t>
            </a:r>
            <a:endParaRPr lang="en-US" sz="2400" dirty="0"/>
          </a:p>
          <a:p>
            <a:pPr marL="342900" indent="-342900">
              <a:buFont typeface="Wingdings" charset="2"/>
              <a:buChar char="u"/>
            </a:pPr>
            <a:r>
              <a:rPr lang="en-US" sz="2400" dirty="0" smtClean="0"/>
              <a:t>Indians </a:t>
            </a:r>
            <a:r>
              <a:rPr lang="en-US" sz="2400" dirty="0"/>
              <a:t>also believe in their indigenous therapies which are perceived by them as more natural and side effect free . In </a:t>
            </a:r>
            <a:r>
              <a:rPr lang="en-US" sz="2400" dirty="0" smtClean="0"/>
              <a:t>India, </a:t>
            </a:r>
            <a:r>
              <a:rPr lang="en-US" sz="2400" dirty="0"/>
              <a:t>Ayurveda and Yoga therapies are considered major indigenous therapies. </a:t>
            </a:r>
          </a:p>
          <a:p>
            <a:pPr marL="342900" indent="-342900">
              <a:buFont typeface="Wingdings" charset="2"/>
              <a:buChar char="u"/>
            </a:pPr>
            <a:r>
              <a:rPr lang="en-US" sz="2400" dirty="0" smtClean="0"/>
              <a:t>Ayurveda </a:t>
            </a:r>
            <a:r>
              <a:rPr lang="en-US" sz="2400" dirty="0"/>
              <a:t>is a traditional Indian system of medicine which includes herbal medicines, dietary restrictions, and physical exercises. It is believed that Ayurveda not only takes care of physical aspect but also restores body-mind balance and has lesser side effects. </a:t>
            </a:r>
          </a:p>
          <a:p>
            <a:pPr marL="342900" indent="-342900">
              <a:buFont typeface="Wingdings" charset="2"/>
              <a:buChar char="u"/>
            </a:pPr>
            <a:r>
              <a:rPr lang="en-US" sz="2400" dirty="0" smtClean="0"/>
              <a:t>Yoga </a:t>
            </a:r>
            <a:r>
              <a:rPr lang="en-US" sz="2400" dirty="0"/>
              <a:t>is another indigenous therapy in India which is widely used for the treatment of many psychological disorders including PTSD. </a:t>
            </a:r>
          </a:p>
          <a:p>
            <a:endParaRPr lang="fr-CH" sz="2400" dirty="0">
              <a:solidFill>
                <a:schemeClr val="tx1"/>
              </a:solidFill>
            </a:endParaRPr>
          </a:p>
        </p:txBody>
      </p:sp>
      <p:pic>
        <p:nvPicPr>
          <p:cNvPr id="2" name="slide 2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5373216"/>
            <a:ext cx="812800" cy="812800"/>
          </a:xfrm>
          <a:prstGeom prst="rect">
            <a:avLst/>
          </a:prstGeom>
        </p:spPr>
      </p:pic>
    </p:spTree>
    <p:extLst>
      <p:ext uri="{BB962C8B-B14F-4D97-AF65-F5344CB8AC3E}">
        <p14:creationId xmlns:p14="http://schemas.microsoft.com/office/powerpoint/2010/main" val="42405834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04_UNIFR_PPT_Template_Acad_Lettres">
  <a:themeElements>
    <a:clrScheme name="UNI FR Colors">
      <a:dk1>
        <a:sysClr val="windowText" lastClr="000000"/>
      </a:dk1>
      <a:lt1>
        <a:sysClr val="window" lastClr="FFFFFF"/>
      </a:lt1>
      <a:dk2>
        <a:srgbClr val="0A3859"/>
      </a:dk2>
      <a:lt2>
        <a:srgbClr val="FFFFFF"/>
      </a:lt2>
      <a:accent1>
        <a:srgbClr val="0A3859"/>
      </a:accent1>
      <a:accent2>
        <a:srgbClr val="54748B"/>
      </a:accent2>
      <a:accent3>
        <a:srgbClr val="9DAFBD"/>
      </a:accent3>
      <a:accent4>
        <a:srgbClr val="D06516"/>
      </a:accent4>
      <a:accent5>
        <a:srgbClr val="DE945C"/>
      </a:accent5>
      <a:accent6>
        <a:srgbClr val="ECC1A2"/>
      </a:accent6>
      <a:hlink>
        <a:srgbClr val="0A3859"/>
      </a:hlink>
      <a:folHlink>
        <a:srgbClr val="D06516"/>
      </a:folHlink>
    </a:clrScheme>
    <a:fontScheme name="UNI FR 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lnSpc>
            <a:spcPts val="2700"/>
          </a:lnSpc>
          <a:defRPr sz="2000" dirty="0" smtClean="0"/>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04_UNIFR_PPT_Template_Acad_Lettres.potx</Template>
  <TotalTime>354</TotalTime>
  <Words>1552</Words>
  <Application>Microsoft Macintosh PowerPoint</Application>
  <PresentationFormat>On-screen Show (4:3)</PresentationFormat>
  <Paragraphs>103</Paragraphs>
  <Slides>17</Slides>
  <Notes>0</Notes>
  <HiddenSlides>0</HiddenSlides>
  <MMClips>16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04_UNIFR_PPT_Template_Acad_Lettres</vt:lpstr>
      <vt:lpstr>PowerPoint Presentation</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Title : Indian Concept of Trauma </vt:lpstr>
      <vt:lpstr>PowerPoint Presentation</vt:lpstr>
      <vt:lpstr>PowerPoint Presentation</vt:lpstr>
      <vt:lpstr>PowerPoint Presentation</vt:lpstr>
    </vt:vector>
  </TitlesOfParts>
  <Company>UNIFR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SCHOENMANN Daniel</dc:creator>
  <cp:lastModifiedBy>Pradeep tandon</cp:lastModifiedBy>
  <cp:revision>79</cp:revision>
  <dcterms:created xsi:type="dcterms:W3CDTF">2014-01-16T17:47:06Z</dcterms:created>
  <dcterms:modified xsi:type="dcterms:W3CDTF">2020-04-08T09:20:16Z</dcterms:modified>
</cp:coreProperties>
</file>