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23"/>
  </p:notesMasterIdLst>
  <p:handoutMasterIdLst>
    <p:handoutMasterId r:id="rId24"/>
  </p:handoutMasterIdLst>
  <p:sldIdLst>
    <p:sldId id="321" r:id="rId3"/>
    <p:sldId id="628" r:id="rId4"/>
    <p:sldId id="627" r:id="rId5"/>
    <p:sldId id="580" r:id="rId6"/>
    <p:sldId id="629" r:id="rId7"/>
    <p:sldId id="630" r:id="rId8"/>
    <p:sldId id="631" r:id="rId9"/>
    <p:sldId id="616" r:id="rId10"/>
    <p:sldId id="385" r:id="rId11"/>
    <p:sldId id="571" r:id="rId12"/>
    <p:sldId id="618" r:id="rId13"/>
    <p:sldId id="590" r:id="rId14"/>
    <p:sldId id="617" r:id="rId15"/>
    <p:sldId id="604" r:id="rId16"/>
    <p:sldId id="619" r:id="rId17"/>
    <p:sldId id="602" r:id="rId18"/>
    <p:sldId id="593" r:id="rId19"/>
    <p:sldId id="594" r:id="rId20"/>
    <p:sldId id="595" r:id="rId21"/>
    <p:sldId id="387" r:id="rId22"/>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75"/>
  </p:normalViewPr>
  <p:slideViewPr>
    <p:cSldViewPr snapToGrid="0" snapToObjects="1">
      <p:cViewPr varScale="1">
        <p:scale>
          <a:sx n="110" d="100"/>
          <a:sy n="110" d="100"/>
        </p:scale>
        <p:origin x="16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30E17FF7-DB27-4A90-AE73-4A7248653B7C}" type="datetimeFigureOut">
              <a:rPr lang="fr-CH" smtClean="0"/>
              <a:t>01.03.23</a:t>
            </a:fld>
            <a:endParaRPr lang="fr-CH"/>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17618E39-BE00-4041-BF92-4BD55FF86B8F}" type="slidenum">
              <a:rPr lang="fr-CH" smtClean="0"/>
              <a:t>‹#›</a:t>
            </a:fld>
            <a:endParaRPr lang="fr-CH"/>
          </a:p>
        </p:txBody>
      </p:sp>
    </p:spTree>
    <p:extLst>
      <p:ext uri="{BB962C8B-B14F-4D97-AF65-F5344CB8AC3E}">
        <p14:creationId xmlns:p14="http://schemas.microsoft.com/office/powerpoint/2010/main" val="2857992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panose="020B0604020202020204" pitchFamily="34" charset="0"/>
              </a:defRPr>
            </a:lvl1pPr>
          </a:lstStyle>
          <a:p>
            <a:fld id="{856EAAC0-2713-AF40-A036-7B899D3F1C09}" type="datetimeFigureOut">
              <a:rPr lang="fr-FR" smtClean="0"/>
              <a:pPr/>
              <a:t>01/03/2023</a:t>
            </a:fld>
            <a:endParaRPr lang="fr-FR" dirty="0"/>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panose="020B0604020202020204" pitchFamily="34" charset="0"/>
              </a:defRPr>
            </a:lvl1pPr>
          </a:lstStyle>
          <a:p>
            <a:fld id="{16FC1868-4CA9-9642-85E9-DDDA3B87BD9B}" type="slidenum">
              <a:rPr lang="fr-FR" smtClean="0"/>
              <a:pPr/>
              <a:t>‹#›</a:t>
            </a:fld>
            <a:endParaRPr lang="fr-FR" dirty="0"/>
          </a:p>
        </p:txBody>
      </p:sp>
    </p:spTree>
    <p:extLst>
      <p:ext uri="{BB962C8B-B14F-4D97-AF65-F5344CB8AC3E}">
        <p14:creationId xmlns:p14="http://schemas.microsoft.com/office/powerpoint/2010/main" val="2103492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fr-FR" dirty="0"/>
          </a:p>
        </p:txBody>
      </p:sp>
      <p:sp>
        <p:nvSpPr>
          <p:cNvPr id="153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pPr>
            <a:fld id="{722B0841-8D9A-484B-BEC6-489EB913F1C5}" type="slidenum">
              <a:rPr lang="fr-FR" sz="1200">
                <a:solidFill>
                  <a:srgbClr val="FFFFFF"/>
                </a:solidFill>
                <a:latin typeface="Gill Sans" charset="0"/>
                <a:ea typeface="ヒラギノ角ゴ ProN W3" charset="0"/>
                <a:cs typeface="ヒラギノ角ゴ ProN W3" charset="0"/>
                <a:sym typeface="Gill Sans" charset="0"/>
              </a:rPr>
              <a:pPr eaLnBrk="1" fontAlgn="base" hangingPunct="1">
                <a:spcBef>
                  <a:spcPct val="0"/>
                </a:spcBef>
                <a:spcAft>
                  <a:spcPct val="0"/>
                </a:spcAft>
              </a:pPr>
              <a:t>1</a:t>
            </a:fld>
            <a:endParaRPr lang="fr-FR" sz="1200">
              <a:solidFill>
                <a:srgbClr val="FFFFFF"/>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080171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17</a:t>
            </a:fld>
            <a:endParaRPr lang="fr-FR"/>
          </a:p>
        </p:txBody>
      </p:sp>
    </p:spTree>
    <p:extLst>
      <p:ext uri="{BB962C8B-B14F-4D97-AF65-F5344CB8AC3E}">
        <p14:creationId xmlns:p14="http://schemas.microsoft.com/office/powerpoint/2010/main" val="74217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18</a:t>
            </a:fld>
            <a:endParaRPr lang="fr-FR"/>
          </a:p>
        </p:txBody>
      </p:sp>
    </p:spTree>
    <p:extLst>
      <p:ext uri="{BB962C8B-B14F-4D97-AF65-F5344CB8AC3E}">
        <p14:creationId xmlns:p14="http://schemas.microsoft.com/office/powerpoint/2010/main" val="235168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19</a:t>
            </a:fld>
            <a:endParaRPr lang="fr-FR"/>
          </a:p>
        </p:txBody>
      </p:sp>
    </p:spTree>
    <p:extLst>
      <p:ext uri="{BB962C8B-B14F-4D97-AF65-F5344CB8AC3E}">
        <p14:creationId xmlns:p14="http://schemas.microsoft.com/office/powerpoint/2010/main" val="276986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20</a:t>
            </a:fld>
            <a:endParaRPr lang="fr-FR"/>
          </a:p>
        </p:txBody>
      </p:sp>
    </p:spTree>
    <p:extLst>
      <p:ext uri="{BB962C8B-B14F-4D97-AF65-F5344CB8AC3E}">
        <p14:creationId xmlns:p14="http://schemas.microsoft.com/office/powerpoint/2010/main" val="193661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Exposition à Messe, au musée Pompidou, sur Eisenstein, Cinéaste et historien de l’art. </a:t>
            </a:r>
          </a:p>
          <a:p>
            <a:r>
              <a:rPr lang="fr-FR" dirty="0"/>
              <a:t>1 heure de train de Paris, visite le mercredi matin. </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AEA405-D252-DE4B-A7F4-E105CC2D6E1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08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FC1868-4CA9-9642-85E9-DDDA3B87BD9B}" type="slidenum">
              <a:rPr lang="fr-FR" smtClean="0"/>
              <a:pPr/>
              <a:t>8</a:t>
            </a:fld>
            <a:endParaRPr lang="fr-FR" dirty="0"/>
          </a:p>
        </p:txBody>
      </p:sp>
    </p:spTree>
    <p:extLst>
      <p:ext uri="{BB962C8B-B14F-4D97-AF65-F5344CB8AC3E}">
        <p14:creationId xmlns:p14="http://schemas.microsoft.com/office/powerpoint/2010/main" val="5985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9</a:t>
            </a:fld>
            <a:endParaRPr lang="fr-FR"/>
          </a:p>
        </p:txBody>
      </p:sp>
    </p:spTree>
    <p:extLst>
      <p:ext uri="{BB962C8B-B14F-4D97-AF65-F5344CB8AC3E}">
        <p14:creationId xmlns:p14="http://schemas.microsoft.com/office/powerpoint/2010/main" val="304687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10</a:t>
            </a:fld>
            <a:endParaRPr lang="fr-FR"/>
          </a:p>
        </p:txBody>
      </p:sp>
    </p:spTree>
    <p:extLst>
      <p:ext uri="{BB962C8B-B14F-4D97-AF65-F5344CB8AC3E}">
        <p14:creationId xmlns:p14="http://schemas.microsoft.com/office/powerpoint/2010/main" val="104573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12</a:t>
            </a:fld>
            <a:endParaRPr lang="fr-FR"/>
          </a:p>
        </p:txBody>
      </p:sp>
    </p:spTree>
    <p:extLst>
      <p:ext uri="{BB962C8B-B14F-4D97-AF65-F5344CB8AC3E}">
        <p14:creationId xmlns:p14="http://schemas.microsoft.com/office/powerpoint/2010/main" val="344332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14</a:t>
            </a:fld>
            <a:endParaRPr lang="fr-FR"/>
          </a:p>
        </p:txBody>
      </p:sp>
    </p:spTree>
    <p:extLst>
      <p:ext uri="{BB962C8B-B14F-4D97-AF65-F5344CB8AC3E}">
        <p14:creationId xmlns:p14="http://schemas.microsoft.com/office/powerpoint/2010/main" val="422671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15</a:t>
            </a:fld>
            <a:endParaRPr lang="fr-FR"/>
          </a:p>
        </p:txBody>
      </p:sp>
    </p:spTree>
    <p:extLst>
      <p:ext uri="{BB962C8B-B14F-4D97-AF65-F5344CB8AC3E}">
        <p14:creationId xmlns:p14="http://schemas.microsoft.com/office/powerpoint/2010/main" val="160910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AEA405-D252-DE4B-A7F4-E105CC2D6E1A}" type="slidenum">
              <a:rPr lang="fr-FR" smtClean="0"/>
              <a:t>16</a:t>
            </a:fld>
            <a:endParaRPr lang="fr-FR"/>
          </a:p>
        </p:txBody>
      </p:sp>
    </p:spTree>
    <p:extLst>
      <p:ext uri="{BB962C8B-B14F-4D97-AF65-F5344CB8AC3E}">
        <p14:creationId xmlns:p14="http://schemas.microsoft.com/office/powerpoint/2010/main" val="344970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419FE5-0526-674F-A625-FE976FC49C47}" type="slidenum">
              <a:rPr lang="fr-FR" smtClean="0"/>
              <a:t>‹#›</a:t>
            </a:fld>
            <a:endParaRPr lang="fr-FR"/>
          </a:p>
        </p:txBody>
      </p:sp>
    </p:spTree>
    <p:extLst>
      <p:ext uri="{BB962C8B-B14F-4D97-AF65-F5344CB8AC3E}">
        <p14:creationId xmlns:p14="http://schemas.microsoft.com/office/powerpoint/2010/main" val="150146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2D2834B-E832-EF43-B834-FFE525561F3B}" type="datetimeFigureOut">
              <a:rPr lang="fr-FR" smtClean="0"/>
              <a:t>01/03/2023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76754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D2834B-E832-EF43-B834-FFE525561F3B}" type="datetimeFigureOut">
              <a:rPr lang="fr-FR" smtClean="0"/>
              <a:t>01/03/2023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302058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2D2834B-E832-EF43-B834-FFE525561F3B}" type="datetimeFigureOut">
              <a:rPr lang="fr-FR" smtClean="0"/>
              <a:t>01/03/2023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393218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2D2834B-E832-EF43-B834-FFE525561F3B}" type="datetimeFigureOut">
              <a:rPr lang="fr-FR" smtClean="0"/>
              <a:t>01/03/2023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422300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D2834B-E832-EF43-B834-FFE525561F3B}"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2686696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D2834B-E832-EF43-B834-FFE525561F3B}"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155691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3" name="Espace réservé du contenu 12"/>
          <p:cNvSpPr>
            <a:spLocks noGrp="1"/>
          </p:cNvSpPr>
          <p:nvPr>
            <p:ph sz="quarter" idx="10"/>
          </p:nvPr>
        </p:nvSpPr>
        <p:spPr>
          <a:xfrm>
            <a:off x="404601" y="6252519"/>
            <a:ext cx="8350981" cy="444843"/>
          </a:xfrm>
        </p:spPr>
        <p:txBody>
          <a:bodyPr>
            <a:normAutofit/>
          </a:bodyPr>
          <a:lstStyle>
            <a:lvl1pPr marL="0" indent="0" algn="l">
              <a:buNone/>
              <a:defRPr sz="1600">
                <a:solidFill>
                  <a:schemeClr val="tx1"/>
                </a:solidFill>
              </a:defRPr>
            </a:lvl1pPr>
          </a:lstStyle>
          <a:p>
            <a:pPr lvl="0"/>
            <a:endParaRPr lang="fr-CH" dirty="0"/>
          </a:p>
        </p:txBody>
      </p:sp>
    </p:spTree>
    <p:extLst>
      <p:ext uri="{BB962C8B-B14F-4D97-AF65-F5344CB8AC3E}">
        <p14:creationId xmlns:p14="http://schemas.microsoft.com/office/powerpoint/2010/main" val="428094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fld id="{0B8D43C6-A9B4-784F-9753-DF2CBE73F189}"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4E3A4C-D7C6-D44F-9F93-42291282AC44}" type="slidenum">
              <a:rPr lang="fr-FR" smtClean="0"/>
              <a:t>‹#›</a:t>
            </a:fld>
            <a:endParaRPr lang="fr-FR"/>
          </a:p>
        </p:txBody>
      </p:sp>
    </p:spTree>
    <p:extLst>
      <p:ext uri="{BB962C8B-B14F-4D97-AF65-F5344CB8AC3E}">
        <p14:creationId xmlns:p14="http://schemas.microsoft.com/office/powerpoint/2010/main" val="299288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Bild">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0" y="6524625"/>
            <a:ext cx="9144000" cy="333374"/>
          </a:xfrm>
        </p:spPr>
        <p:txBody>
          <a:bodyPr anchor="b">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2" name="Inhaltsplatzhalter 2"/>
          <p:cNvSpPr>
            <a:spLocks noGrp="1"/>
          </p:cNvSpPr>
          <p:nvPr>
            <p:ph idx="1"/>
          </p:nvPr>
        </p:nvSpPr>
        <p:spPr>
          <a:xfrm>
            <a:off x="0" y="0"/>
            <a:ext cx="9143999" cy="6524625"/>
          </a:xfrm>
        </p:spPr>
        <p:txBody>
          <a:bodyPr/>
          <a:lstStyle/>
          <a:p>
            <a:pPr lvl="0"/>
            <a:r>
              <a:rPr lang="de-DE"/>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2E61B8C2-18B5-457C-A127-CC993FC95212}" type="slidenum">
              <a:rPr lang="de-CH"/>
              <a:pPr>
                <a:defRPr/>
              </a:pPr>
              <a:t>‹#›</a:t>
            </a:fld>
            <a:endParaRPr lang="de-CH"/>
          </a:p>
        </p:txBody>
      </p:sp>
    </p:spTree>
    <p:extLst>
      <p:ext uri="{BB962C8B-B14F-4D97-AF65-F5344CB8AC3E}">
        <p14:creationId xmlns:p14="http://schemas.microsoft.com/office/powerpoint/2010/main" val="19017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2D2834B-E832-EF43-B834-FFE525561F3B}"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344326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D2834B-E832-EF43-B834-FFE525561F3B}"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386753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2D2834B-E832-EF43-B834-FFE525561F3B}"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371295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D2834B-E832-EF43-B834-FFE525561F3B}" type="datetimeFigureOut">
              <a:rPr lang="fr-FR" smtClean="0"/>
              <a:t>01/03/2023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338534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D2834B-E832-EF43-B834-FFE525561F3B}" type="datetimeFigureOut">
              <a:rPr lang="fr-FR" smtClean="0"/>
              <a:t>01/03/2023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FE209F-80FB-3D45-A96F-E631C21DC73A}" type="slidenum">
              <a:rPr lang="fr-FR" smtClean="0"/>
              <a:t>‹#›</a:t>
            </a:fld>
            <a:endParaRPr lang="fr-FR"/>
          </a:p>
        </p:txBody>
      </p:sp>
    </p:spTree>
    <p:extLst>
      <p:ext uri="{BB962C8B-B14F-4D97-AF65-F5344CB8AC3E}">
        <p14:creationId xmlns:p14="http://schemas.microsoft.com/office/powerpoint/2010/main" val="3518200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A59C4-D9D6-BA44-8EFA-4ADCB1ECBD5A}" type="datetimeFigureOut">
              <a:rPr lang="fr-FR" smtClean="0"/>
              <a:t>01/03/2023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19FE5-0526-674F-A625-FE976FC49C47}" type="slidenum">
              <a:rPr lang="fr-FR" smtClean="0"/>
              <a:t>‹#›</a:t>
            </a:fld>
            <a:endParaRPr lang="fr-FR"/>
          </a:p>
        </p:txBody>
      </p:sp>
    </p:spTree>
    <p:extLst>
      <p:ext uri="{BB962C8B-B14F-4D97-AF65-F5344CB8AC3E}">
        <p14:creationId xmlns:p14="http://schemas.microsoft.com/office/powerpoint/2010/main" val="1528697070"/>
      </p:ext>
    </p:extLst>
  </p:cSld>
  <p:clrMap bg1="dk1" tx1="lt1" bg2="dk2" tx2="lt2" accent1="accent1" accent2="accent2" accent3="accent3" accent4="accent4" accent5="accent5" accent6="accent6" hlink="hlink" folHlink="folHlink"/>
  <p:sldLayoutIdLst>
    <p:sldLayoutId id="2147483650" r:id="rId1"/>
    <p:sldLayoutId id="2147483655" r:id="rId2"/>
    <p:sldLayoutId id="2147483657" r:id="rId3"/>
    <p:sldLayoutId id="214748365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2834B-E832-EF43-B834-FFE525561F3B}" type="datetimeFigureOut">
              <a:rPr lang="fr-FR" smtClean="0"/>
              <a:t>01/03/2023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E209F-80FB-3D45-A96F-E631C21DC73A}" type="slidenum">
              <a:rPr lang="fr-FR" smtClean="0"/>
              <a:t>‹#›</a:t>
            </a:fld>
            <a:endParaRPr lang="fr-FR"/>
          </a:p>
        </p:txBody>
      </p:sp>
    </p:spTree>
    <p:extLst>
      <p:ext uri="{BB962C8B-B14F-4D97-AF65-F5344CB8AC3E}">
        <p14:creationId xmlns:p14="http://schemas.microsoft.com/office/powerpoint/2010/main" val="154672532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ZoneTexte 9"/>
          <p:cNvSpPr txBox="1">
            <a:spLocks noChangeArrowheads="1"/>
          </p:cNvSpPr>
          <p:nvPr/>
        </p:nvSpPr>
        <p:spPr bwMode="auto">
          <a:xfrm>
            <a:off x="361507" y="2695969"/>
            <a:ext cx="8366856"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r>
              <a:rPr lang="fr-CH" b="1" dirty="0"/>
              <a:t> </a:t>
            </a:r>
            <a:endParaRPr lang="fr-CH" dirty="0"/>
          </a:p>
          <a:p>
            <a:r>
              <a:rPr lang="fr-CH" b="1" dirty="0"/>
              <a:t> </a:t>
            </a:r>
            <a:endParaRPr lang="fr-CH" dirty="0"/>
          </a:p>
          <a:p>
            <a:r>
              <a:rPr lang="fr-CH" sz="3900" b="1" dirty="0"/>
              <a:t>Voyage d’études à Rome</a:t>
            </a:r>
            <a:endParaRPr lang="fr-CH" sz="3900" dirty="0"/>
          </a:p>
          <a:p>
            <a:r>
              <a:rPr lang="fr-CH" sz="2800" b="1" dirty="0">
                <a:solidFill>
                  <a:schemeClr val="accent2"/>
                </a:solidFill>
              </a:rPr>
              <a:t>19 – 23 juin 2023</a:t>
            </a:r>
            <a:endParaRPr lang="fr-CH" sz="2800" dirty="0">
              <a:solidFill>
                <a:schemeClr val="accent2"/>
              </a:solidFill>
            </a:endParaRPr>
          </a:p>
          <a:p>
            <a:r>
              <a:rPr lang="fr-CH" dirty="0"/>
              <a:t> </a:t>
            </a:r>
          </a:p>
          <a:p>
            <a:endParaRPr lang="fr-CH" dirty="0"/>
          </a:p>
          <a:p>
            <a:r>
              <a:rPr lang="fr-CH" dirty="0"/>
              <a:t>Séance d’information</a:t>
            </a:r>
          </a:p>
          <a:p>
            <a:br>
              <a:rPr lang="fr-CH" dirty="0"/>
            </a:br>
            <a:r>
              <a:rPr lang="fr-CH" dirty="0"/>
              <a:t> </a:t>
            </a:r>
          </a:p>
        </p:txBody>
      </p:sp>
      <p:cxnSp>
        <p:nvCxnSpPr>
          <p:cNvPr id="3" name="Connecteur droit 2">
            <a:extLst>
              <a:ext uri="{FF2B5EF4-FFF2-40B4-BE49-F238E27FC236}">
                <a16:creationId xmlns:a16="http://schemas.microsoft.com/office/drawing/2014/main" id="{DAB8CD6E-1F82-0646-9BC6-E5F1F3311CEA}"/>
              </a:ext>
            </a:extLst>
          </p:cNvPr>
          <p:cNvCxnSpPr>
            <a:cxnSpLocks/>
          </p:cNvCxnSpPr>
          <p:nvPr/>
        </p:nvCxnSpPr>
        <p:spPr>
          <a:xfrm>
            <a:off x="361507" y="3261115"/>
            <a:ext cx="8366856" cy="0"/>
          </a:xfrm>
          <a:prstGeom prst="line">
            <a:avLst/>
          </a:prstGeom>
          <a:ln w="69850"/>
        </p:spPr>
        <p:style>
          <a:lnRef idx="2">
            <a:schemeClr val="accent1"/>
          </a:lnRef>
          <a:fillRef idx="0">
            <a:schemeClr val="accent1"/>
          </a:fillRef>
          <a:effectRef idx="1">
            <a:schemeClr val="accent1"/>
          </a:effectRef>
          <a:fontRef idx="minor">
            <a:schemeClr val="tx1"/>
          </a:fontRef>
        </p:style>
      </p:cxnSp>
      <p:cxnSp>
        <p:nvCxnSpPr>
          <p:cNvPr id="7" name="Connecteur droit 6">
            <a:extLst>
              <a:ext uri="{FF2B5EF4-FFF2-40B4-BE49-F238E27FC236}">
                <a16:creationId xmlns:a16="http://schemas.microsoft.com/office/drawing/2014/main" id="{9CA111CF-E322-A24F-A90F-37F0060238C2}"/>
              </a:ext>
            </a:extLst>
          </p:cNvPr>
          <p:cNvCxnSpPr>
            <a:cxnSpLocks/>
          </p:cNvCxnSpPr>
          <p:nvPr/>
        </p:nvCxnSpPr>
        <p:spPr>
          <a:xfrm>
            <a:off x="361507" y="5675538"/>
            <a:ext cx="8366856" cy="0"/>
          </a:xfrm>
          <a:prstGeom prst="line">
            <a:avLst/>
          </a:prstGeom>
          <a:ln w="69850"/>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4A1FF1A9-26D8-A54F-993E-D687FD04CA5E}"/>
              </a:ext>
            </a:extLst>
          </p:cNvPr>
          <p:cNvSpPr/>
          <p:nvPr/>
        </p:nvSpPr>
        <p:spPr>
          <a:xfrm>
            <a:off x="361507" y="270065"/>
            <a:ext cx="4994264" cy="707886"/>
          </a:xfrm>
          <a:prstGeom prst="rect">
            <a:avLst/>
          </a:prstGeom>
        </p:spPr>
        <p:txBody>
          <a:bodyPr wrap="square">
            <a:spAutoFit/>
          </a:bodyPr>
          <a:lstStyle/>
          <a:p>
            <a:r>
              <a:rPr lang="fr-CH" altLang="fr-FR" sz="2000" b="1" dirty="0">
                <a:solidFill>
                  <a:schemeClr val="tx1">
                    <a:lumMod val="85000"/>
                  </a:schemeClr>
                </a:solidFill>
                <a:latin typeface="+mj-lt"/>
              </a:rPr>
              <a:t>Voyage d’étude Rome</a:t>
            </a:r>
          </a:p>
          <a:p>
            <a:r>
              <a:rPr lang="fr-CH" altLang="fr-FR" sz="2000" dirty="0">
                <a:solidFill>
                  <a:schemeClr val="tx1">
                    <a:lumMod val="85000"/>
                  </a:schemeClr>
                </a:solidFill>
                <a:latin typeface="+mj-lt"/>
              </a:rPr>
              <a:t>Prof. Julia Gelshorn</a:t>
            </a:r>
          </a:p>
        </p:txBody>
      </p:sp>
      <p:sp>
        <p:nvSpPr>
          <p:cNvPr id="9" name="Rectangle 8">
            <a:extLst>
              <a:ext uri="{FF2B5EF4-FFF2-40B4-BE49-F238E27FC236}">
                <a16:creationId xmlns:a16="http://schemas.microsoft.com/office/drawing/2014/main" id="{778F2D8B-3A19-5B46-A295-F1267B23FB67}"/>
              </a:ext>
            </a:extLst>
          </p:cNvPr>
          <p:cNvSpPr/>
          <p:nvPr/>
        </p:nvSpPr>
        <p:spPr>
          <a:xfrm>
            <a:off x="5745677" y="397022"/>
            <a:ext cx="2982686" cy="400110"/>
          </a:xfrm>
          <a:prstGeom prst="rect">
            <a:avLst/>
          </a:prstGeom>
        </p:spPr>
        <p:txBody>
          <a:bodyPr wrap="square">
            <a:spAutoFit/>
          </a:bodyPr>
          <a:lstStyle/>
          <a:p>
            <a:pPr algn="r"/>
            <a:r>
              <a:rPr lang="fr-CH" altLang="fr-FR" sz="2000" b="1" dirty="0">
                <a:solidFill>
                  <a:schemeClr val="tx1">
                    <a:lumMod val="85000"/>
                  </a:schemeClr>
                </a:solidFill>
                <a:latin typeface="+mj-lt"/>
              </a:rPr>
              <a:t>01.03.2023</a:t>
            </a:r>
            <a:endParaRPr lang="fr-CH" sz="1600" b="1" dirty="0">
              <a:solidFill>
                <a:schemeClr val="tx1">
                  <a:lumMod val="85000"/>
                </a:schemeClr>
              </a:solidFill>
              <a:latin typeface="+mj-lt"/>
            </a:endParaRPr>
          </a:p>
        </p:txBody>
      </p:sp>
    </p:spTree>
    <p:extLst>
      <p:ext uri="{BB962C8B-B14F-4D97-AF65-F5344CB8AC3E}">
        <p14:creationId xmlns:p14="http://schemas.microsoft.com/office/powerpoint/2010/main" val="22416447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5DD3414-22D0-214E-A3E3-098C700CC21A}"/>
              </a:ext>
            </a:extLst>
          </p:cNvPr>
          <p:cNvSpPr txBox="1"/>
          <p:nvPr/>
        </p:nvSpPr>
        <p:spPr>
          <a:xfrm>
            <a:off x="638423" y="4333157"/>
            <a:ext cx="5734667" cy="707886"/>
          </a:xfrm>
          <a:prstGeom prst="rect">
            <a:avLst/>
          </a:prstGeom>
          <a:noFill/>
        </p:spPr>
        <p:txBody>
          <a:bodyPr wrap="square" rtlCol="0">
            <a:spAutoFit/>
          </a:bodyPr>
          <a:lstStyle/>
          <a:p>
            <a:r>
              <a:rPr lang="de-DE" sz="4000" spc="200" dirty="0"/>
              <a:t>Budget </a:t>
            </a:r>
            <a:r>
              <a:rPr lang="de-DE" sz="4000" spc="200" dirty="0" err="1"/>
              <a:t>approximatif</a:t>
            </a:r>
            <a:endParaRPr lang="de-DE" sz="4000" spc="200" dirty="0"/>
          </a:p>
        </p:txBody>
      </p:sp>
    </p:spTree>
    <p:extLst>
      <p:ext uri="{BB962C8B-B14F-4D97-AF65-F5344CB8AC3E}">
        <p14:creationId xmlns:p14="http://schemas.microsoft.com/office/powerpoint/2010/main" val="23721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8F69C2-C332-0944-B916-3FCE157478B6}"/>
              </a:ext>
            </a:extLst>
          </p:cNvPr>
          <p:cNvSpPr>
            <a:spLocks noGrp="1"/>
          </p:cNvSpPr>
          <p:nvPr>
            <p:ph type="subTitle" idx="1"/>
          </p:nvPr>
        </p:nvSpPr>
        <p:spPr/>
        <p:txBody>
          <a:bodyPr/>
          <a:lstStyle/>
          <a:p>
            <a:endParaRPr lang="en-FR"/>
          </a:p>
        </p:txBody>
      </p:sp>
      <p:pic>
        <p:nvPicPr>
          <p:cNvPr id="4098" name="Picture 2" descr="Roman Holiday Movie Quotes. QuotesGram">
            <a:extLst>
              <a:ext uri="{FF2B5EF4-FFF2-40B4-BE49-F238E27FC236}">
                <a16:creationId xmlns:a16="http://schemas.microsoft.com/office/drawing/2014/main" id="{B29DD17F-0A28-CF44-AB60-5F06354E4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17" y="543231"/>
            <a:ext cx="7697165" cy="57715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7B8A922-B48E-8746-86C7-7D9648EB189E}"/>
              </a:ext>
            </a:extLst>
          </p:cNvPr>
          <p:cNvSpPr>
            <a:spLocks noGrp="1"/>
          </p:cNvSpPr>
          <p:nvPr>
            <p:ph type="ctrTitle"/>
          </p:nvPr>
        </p:nvSpPr>
        <p:spPr>
          <a:xfrm>
            <a:off x="545424" y="3198167"/>
            <a:ext cx="8053149" cy="461665"/>
          </a:xfrm>
          <a:prstGeom prst="rect">
            <a:avLst/>
          </a:prstGeom>
          <a:solidFill>
            <a:schemeClr val="bg2"/>
          </a:solidFill>
        </p:spPr>
        <p:txBody>
          <a:bodyPr wrap="square">
            <a:spAutoFit/>
          </a:bodyPr>
          <a:lstStyle/>
          <a:p>
            <a:r>
              <a:rPr lang="fr-CH" sz="2400" b="1" dirty="0">
                <a:latin typeface="Arial" panose="020B0604020202020204" pitchFamily="34" charset="0"/>
                <a:ea typeface="Calibri" panose="020F0502020204030204" pitchFamily="34" charset="0"/>
                <a:cs typeface="Arial" panose="020B0604020202020204" pitchFamily="34" charset="0"/>
              </a:rPr>
              <a:t>LOGEMENT</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2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09A387-2C7F-CA48-8C88-494241D5569E}"/>
              </a:ext>
            </a:extLst>
          </p:cNvPr>
          <p:cNvSpPr/>
          <p:nvPr/>
        </p:nvSpPr>
        <p:spPr>
          <a:xfrm>
            <a:off x="223479" y="496509"/>
            <a:ext cx="8697041" cy="2523768"/>
          </a:xfrm>
          <a:prstGeom prst="rect">
            <a:avLst/>
          </a:prstGeom>
        </p:spPr>
        <p:txBody>
          <a:bodyPr wrap="square">
            <a:spAutoFit/>
          </a:bodyPr>
          <a:lstStyle/>
          <a:p>
            <a:pPr marL="400050" indent="-400050">
              <a:buAutoNum type="romanUcPeriod"/>
            </a:pPr>
            <a:r>
              <a:rPr lang="fr-CH" sz="2400" b="1" dirty="0"/>
              <a:t>LOGEMENT: </a:t>
            </a:r>
          </a:p>
          <a:p>
            <a:endParaRPr lang="fr-CH" sz="2400" b="1" dirty="0"/>
          </a:p>
          <a:p>
            <a:endParaRPr lang="fr-CH" b="1" dirty="0"/>
          </a:p>
          <a:p>
            <a:r>
              <a:rPr lang="en-GB" sz="2400" b="1" i="0" dirty="0">
                <a:effectLst/>
                <a:latin typeface="system-ui"/>
              </a:rPr>
              <a:t>Domus Ester </a:t>
            </a:r>
            <a:r>
              <a:rPr lang="en-GB" b="0" i="0" dirty="0">
                <a:effectLst/>
                <a:latin typeface="system-ui"/>
              </a:rPr>
              <a:t>Via S. Salvatore In Campo 38, Navona, 00186 Rome, Italie </a:t>
            </a:r>
          </a:p>
          <a:p>
            <a:r>
              <a:rPr lang="fr-CH" b="1" dirty="0"/>
              <a:t>5x Chambres Doubles</a:t>
            </a:r>
            <a:r>
              <a:rPr lang="fr-CH" dirty="0"/>
              <a:t>	</a:t>
            </a:r>
          </a:p>
          <a:p>
            <a:r>
              <a:rPr lang="fr-CH" dirty="0"/>
              <a:t> 									</a:t>
            </a:r>
            <a:r>
              <a:rPr lang="fr-CH" b="1" dirty="0"/>
              <a:t>PRIX</a:t>
            </a:r>
            <a:r>
              <a:rPr lang="fr-CH" dirty="0"/>
              <a:t> : </a:t>
            </a:r>
            <a:r>
              <a:rPr lang="fr-CH" b="1" u="sng" dirty="0"/>
              <a:t>2,881 CHF</a:t>
            </a:r>
            <a:r>
              <a:rPr lang="fr-CH" u="sng" dirty="0"/>
              <a:t> (</a:t>
            </a:r>
            <a:r>
              <a:rPr lang="fr-CH" b="1" u="sng" dirty="0"/>
              <a:t>288,1 CHF/pers</a:t>
            </a:r>
            <a:r>
              <a:rPr lang="fr-CH" u="sng" dirty="0"/>
              <a:t>.)</a:t>
            </a:r>
            <a:endParaRPr lang="fr-CH" dirty="0"/>
          </a:p>
          <a:p>
            <a:endParaRPr lang="fr-CH" dirty="0"/>
          </a:p>
          <a:p>
            <a:pPr lvl="0"/>
            <a:r>
              <a:rPr lang="fr-CH" sz="1400" dirty="0">
                <a:solidFill>
                  <a:prstClr val="white"/>
                </a:solidFill>
              </a:rPr>
              <a:t>N.B. : Ces tarifs risquent de changer en fonction du nombre d’inscrits et en fonction du taux de change. </a:t>
            </a:r>
          </a:p>
        </p:txBody>
      </p:sp>
    </p:spTree>
    <p:extLst>
      <p:ext uri="{BB962C8B-B14F-4D97-AF65-F5344CB8AC3E}">
        <p14:creationId xmlns:p14="http://schemas.microsoft.com/office/powerpoint/2010/main" val="77830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oman Holiday – Golden Age Cinema and Bar">
            <a:extLst>
              <a:ext uri="{FF2B5EF4-FFF2-40B4-BE49-F238E27FC236}">
                <a16:creationId xmlns:a16="http://schemas.microsoft.com/office/drawing/2014/main" id="{2D2546A6-ACB6-EA45-967F-C815AF3F7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89" y="791860"/>
            <a:ext cx="7911421" cy="52742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F0C2A63-6748-8D48-B6CD-702A5F086AB8}"/>
              </a:ext>
            </a:extLst>
          </p:cNvPr>
          <p:cNvSpPr>
            <a:spLocks noGrp="1"/>
          </p:cNvSpPr>
          <p:nvPr>
            <p:ph type="ctrTitle"/>
          </p:nvPr>
        </p:nvSpPr>
        <p:spPr>
          <a:xfrm>
            <a:off x="545424" y="3198167"/>
            <a:ext cx="8053149" cy="461665"/>
          </a:xfrm>
          <a:prstGeom prst="rect">
            <a:avLst/>
          </a:prstGeom>
          <a:solidFill>
            <a:schemeClr val="bg2"/>
          </a:solidFill>
        </p:spPr>
        <p:txBody>
          <a:bodyPr wrap="square">
            <a:spAutoFit/>
          </a:bodyPr>
          <a:lstStyle/>
          <a:p>
            <a:r>
              <a:rPr lang="fr-CH" sz="2400" b="1" dirty="0">
                <a:latin typeface="Arial" panose="020B0604020202020204" pitchFamily="34" charset="0"/>
                <a:ea typeface="Calibri" panose="020F0502020204030204" pitchFamily="34" charset="0"/>
                <a:cs typeface="Arial" panose="020B0604020202020204" pitchFamily="34" charset="0"/>
              </a:rPr>
              <a:t>TRANSPORT</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811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9A387-2C7F-CA48-8C88-494241D5569E}"/>
              </a:ext>
            </a:extLst>
          </p:cNvPr>
          <p:cNvSpPr/>
          <p:nvPr/>
        </p:nvSpPr>
        <p:spPr>
          <a:xfrm>
            <a:off x="225286" y="184666"/>
            <a:ext cx="8521147" cy="461665"/>
          </a:xfrm>
          <a:prstGeom prst="rect">
            <a:avLst/>
          </a:prstGeom>
        </p:spPr>
        <p:txBody>
          <a:bodyPr wrap="square">
            <a:spAutoFit/>
          </a:bodyPr>
          <a:lstStyle/>
          <a:p>
            <a:r>
              <a:rPr lang="fr-CH" sz="2400" b="1" dirty="0">
                <a:latin typeface="Arial" panose="020B0604020202020204" pitchFamily="34" charset="0"/>
                <a:ea typeface="Calibri" panose="020F0502020204030204" pitchFamily="34" charset="0"/>
                <a:cs typeface="Arial" panose="020B0604020202020204" pitchFamily="34" charset="0"/>
              </a:rPr>
              <a:t>II. A) TRANSPORT (TRAIN)</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ADC7F9A-88E5-644F-9714-5BC8E2413792}"/>
              </a:ext>
            </a:extLst>
          </p:cNvPr>
          <p:cNvSpPr/>
          <p:nvPr/>
        </p:nvSpPr>
        <p:spPr>
          <a:xfrm>
            <a:off x="225286" y="646331"/>
            <a:ext cx="8724750" cy="338554"/>
          </a:xfrm>
          <a:prstGeom prst="rect">
            <a:avLst/>
          </a:prstGeom>
        </p:spPr>
        <p:txBody>
          <a:bodyPr wrap="square">
            <a:spAutoFit/>
          </a:bodyPr>
          <a:lstStyle/>
          <a:p>
            <a:pPr>
              <a:spcAft>
                <a:spcPts val="0"/>
              </a:spcAft>
            </a:pPr>
            <a:r>
              <a:rPr lang="fr-CH" sz="16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N.B. Tarifs provenant du guichet CFF, sans billets dégriffés, et correspondant aux dates du voyage.</a:t>
            </a:r>
          </a:p>
        </p:txBody>
      </p:sp>
      <p:sp>
        <p:nvSpPr>
          <p:cNvPr id="4" name="Rectangle 3">
            <a:extLst>
              <a:ext uri="{FF2B5EF4-FFF2-40B4-BE49-F238E27FC236}">
                <a16:creationId xmlns:a16="http://schemas.microsoft.com/office/drawing/2014/main" id="{709C6CF5-7F28-144B-88E4-8217BBA826CE}"/>
              </a:ext>
            </a:extLst>
          </p:cNvPr>
          <p:cNvSpPr/>
          <p:nvPr/>
        </p:nvSpPr>
        <p:spPr>
          <a:xfrm>
            <a:off x="112643" y="1235299"/>
            <a:ext cx="8918714" cy="4508927"/>
          </a:xfrm>
          <a:prstGeom prst="rect">
            <a:avLst/>
          </a:prstGeom>
        </p:spPr>
        <p:txBody>
          <a:bodyPr wrap="square">
            <a:spAutoFit/>
          </a:bodyPr>
          <a:lstStyle/>
          <a:p>
            <a:pPr>
              <a:spcAft>
                <a:spcPts val="0"/>
              </a:spcAft>
              <a:tabLst>
                <a:tab pos="4527550" algn="l"/>
                <a:tab pos="7191375" algn="l"/>
              </a:tabLst>
            </a:pPr>
            <a:r>
              <a:rPr lang="fr-CH" sz="2400" dirty="0">
                <a:latin typeface="Calibri" panose="020F0502020204030204" pitchFamily="34" charset="0"/>
                <a:ea typeface="Calibri" panose="020F0502020204030204" pitchFamily="34" charset="0"/>
                <a:cs typeface="Times New Roman" panose="02020603050405020304" pitchFamily="18" charset="0"/>
              </a:rPr>
              <a:t>                                                                 </a:t>
            </a:r>
            <a:r>
              <a:rPr lang="fr-CH" sz="2000" dirty="0">
                <a:latin typeface="Calibri" panose="020F0502020204030204" pitchFamily="34" charset="0"/>
                <a:ea typeface="Calibri" panose="020F0502020204030204" pitchFamily="34" charset="0"/>
                <a:cs typeface="Times New Roman" panose="02020603050405020304" pitchFamily="18" charset="0"/>
              </a:rPr>
              <a:t>PLEIN TARIF         ½ TARIF	           AG</a:t>
            </a:r>
            <a:endParaRPr lang="fr-CH" sz="2400" dirty="0">
              <a:latin typeface="Calibri" panose="020F0502020204030204" pitchFamily="34" charset="0"/>
              <a:ea typeface="Calibri" panose="020F0502020204030204" pitchFamily="34" charset="0"/>
              <a:cs typeface="Times New Roman" panose="02020603050405020304" pitchFamily="18" charset="0"/>
            </a:endParaRPr>
          </a:p>
          <a:p>
            <a:r>
              <a:rPr lang="fr-CH" sz="2400" dirty="0">
                <a:latin typeface="Calibri" panose="020F0502020204030204" pitchFamily="34" charset="0"/>
                <a:ea typeface="Calibri" panose="020F0502020204030204" pitchFamily="34" charset="0"/>
                <a:cs typeface="Times New Roman" panose="02020603050405020304" pitchFamily="18" charset="0"/>
              </a:rPr>
              <a:t>ALLER </a:t>
            </a:r>
            <a:r>
              <a:rPr lang="fr-CH" sz="20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fr-FR" sz="1200" b="1" dirty="0">
                <a:latin typeface="Calibri" panose="020F0502020204030204" pitchFamily="34" charset="0"/>
                <a:ea typeface="Calibri" panose="020F0502020204030204" pitchFamily="34" charset="0"/>
                <a:cs typeface="Times New Roman" panose="02020603050405020304" pitchFamily="18" charset="0"/>
              </a:rPr>
              <a:t> </a:t>
            </a:r>
            <a:endParaRPr lang="fr-CH" sz="1200" dirty="0">
              <a:latin typeface="Calibri" panose="020F0502020204030204" pitchFamily="34" charset="0"/>
              <a:ea typeface="Calibri" panose="020F0502020204030204" pitchFamily="34" charset="0"/>
              <a:cs typeface="Times New Roman" panose="02020603050405020304" pitchFamily="18" charset="0"/>
            </a:endParaRPr>
          </a:p>
          <a:p>
            <a:pPr>
              <a:tabLst>
                <a:tab pos="4264025" algn="l"/>
              </a:tabLst>
            </a:pPr>
            <a:r>
              <a:rPr lang="en-US" b="1" dirty="0">
                <a:latin typeface="Calibri" panose="020F0502020204030204" pitchFamily="34" charset="0"/>
                <a:ea typeface="Calibri" panose="020F0502020204030204" pitchFamily="34" charset="0"/>
                <a:cs typeface="Times New Roman" panose="02020603050405020304" pitchFamily="18" charset="0"/>
              </a:rPr>
              <a:t>09:04 – 14:17 Fribourg – Milano Centrale</a:t>
            </a:r>
            <a:r>
              <a:rPr lang="en-US" dirty="0">
                <a:latin typeface="Calibri" panose="020F0502020204030204" pitchFamily="34" charset="0"/>
                <a:ea typeface="Calibri" panose="020F0502020204030204" pitchFamily="34" charset="0"/>
                <a:cs typeface="Times New Roman" panose="02020603050405020304" pitchFamily="18" charset="0"/>
              </a:rPr>
              <a:t>	      109 CHF                	57 CHF 		5 CHF</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tabLst>
                <a:tab pos="4264025" algn="l"/>
              </a:tabLst>
            </a:pPr>
            <a:r>
              <a:rPr lang="fr-CH"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N.B. Le check-in pour l’hôtel									</a:t>
            </a:r>
            <a:r>
              <a:rPr lang="fr-FR" sz="1400" dirty="0">
                <a:latin typeface="Calibri" panose="020F0502020204030204" pitchFamily="34" charset="0"/>
                <a:ea typeface="Calibri" panose="020F0502020204030204" pitchFamily="34" charset="0"/>
                <a:cs typeface="Times New Roman" panose="02020603050405020304" pitchFamily="18" charset="0"/>
              </a:rPr>
              <a:t>Via Zürich</a:t>
            </a:r>
            <a:endParaRPr lang="fr-CH"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 pos="4050665" algn="l"/>
              </a:tabLst>
            </a:pP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 pos="4050665" algn="l"/>
              </a:tabLst>
            </a:pPr>
            <a:r>
              <a:rPr lang="fr-FR" sz="900" dirty="0">
                <a:latin typeface="Calibri" panose="020F0502020204030204" pitchFamily="34" charset="0"/>
                <a:ea typeface="Calibri" panose="020F0502020204030204" pitchFamily="34" charset="0"/>
                <a:cs typeface="Times New Roman" panose="02020603050405020304" pitchFamily="18" charset="0"/>
              </a:rPr>
              <a:t> </a:t>
            </a:r>
            <a:endParaRPr lang="fr-CH" sz="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264025" algn="l"/>
              </a:tabLst>
            </a:pPr>
            <a:r>
              <a:rPr lang="en-US" b="1" dirty="0">
                <a:latin typeface="Calibri" panose="020F0502020204030204" pitchFamily="34" charset="0"/>
                <a:ea typeface="Calibri" panose="020F0502020204030204" pitchFamily="34" charset="0"/>
                <a:cs typeface="Times New Roman" panose="02020603050405020304" pitchFamily="18" charset="0"/>
              </a:rPr>
              <a:t>14:40–18:19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Milano – Roma</a:t>
            </a:r>
            <a:r>
              <a:rPr lang="en-US" dirty="0">
                <a:latin typeface="Calibri" panose="020F0502020204030204" pitchFamily="34" charset="0"/>
                <a:ea typeface="Calibri" panose="020F0502020204030204" pitchFamily="34" charset="0"/>
                <a:cs typeface="Times New Roman" panose="02020603050405020304" pitchFamily="18" charset="0"/>
              </a:rPr>
              <a:t>	       44.90 CHF 	   44.90 CHF	   44.90 CHF</a:t>
            </a:r>
            <a:endParaRPr lang="fr-CH"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050665" algn="l"/>
              </a:tabLst>
            </a:pPr>
            <a:r>
              <a:rPr lang="fr-CH"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tabLst>
                <a:tab pos="4050665" algn="l"/>
              </a:tabLst>
            </a:pPr>
            <a:r>
              <a:rPr lang="fr-CH"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RETOUR : </a:t>
            </a:r>
            <a:endParaRPr lang="fr-CH"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tabLst>
                <a:tab pos="3060700" algn="l"/>
                <a:tab pos="4050665" algn="l"/>
              </a:tabLst>
            </a:pPr>
            <a:r>
              <a:rPr lang="fr-FR"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endParaRPr lang="fr-CH" sz="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a:tabLst>
                <a:tab pos="4264025" algn="l"/>
              </a:tabLst>
            </a:pPr>
            <a:r>
              <a:rPr lang="en-US" b="1" dirty="0">
                <a:latin typeface="Calibri" panose="020F0502020204030204" pitchFamily="34" charset="0"/>
                <a:ea typeface="Calibri" panose="020F0502020204030204" pitchFamily="34" charset="0"/>
                <a:cs typeface="Times New Roman" panose="02020603050405020304" pitchFamily="18" charset="0"/>
              </a:rPr>
              <a:t>11:40 – 15:20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Roma – Milano Centrale</a:t>
            </a:r>
            <a:r>
              <a:rPr lang="en-US" dirty="0">
                <a:latin typeface="Calibri" panose="020F0502020204030204" pitchFamily="34" charset="0"/>
                <a:ea typeface="Calibri" panose="020F0502020204030204" pitchFamily="34" charset="0"/>
                <a:cs typeface="Times New Roman" panose="02020603050405020304" pitchFamily="18" charset="0"/>
              </a:rPr>
              <a:t>	      53.90 CHF           53.90 CHF 	   53.90 CHF</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tabLst>
                <a:tab pos="4264025" algn="l"/>
              </a:tabLst>
            </a:pPr>
            <a:r>
              <a:rPr lang="fr-CH"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N.B. Le check-out pour l’hôtel									</a:t>
            </a:r>
            <a:endParaRPr lang="fr-CH"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 pos="4050665" algn="l"/>
              </a:tabLst>
            </a:pP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 pos="4050665" algn="l"/>
              </a:tabLst>
            </a:pPr>
            <a:r>
              <a:rPr lang="fr-FR" sz="900" dirty="0">
                <a:latin typeface="Calibri" panose="020F0502020204030204" pitchFamily="34" charset="0"/>
                <a:ea typeface="Calibri" panose="020F0502020204030204" pitchFamily="34" charset="0"/>
                <a:cs typeface="Times New Roman" panose="02020603050405020304" pitchFamily="18" charset="0"/>
              </a:rPr>
              <a:t> </a:t>
            </a:r>
            <a:endParaRPr lang="fr-CH" sz="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264025" algn="l"/>
              </a:tabLst>
            </a:pPr>
            <a:r>
              <a:rPr lang="en-US" b="1" dirty="0">
                <a:latin typeface="Calibri" panose="020F0502020204030204" pitchFamily="34" charset="0"/>
                <a:ea typeface="Calibri" panose="020F0502020204030204" pitchFamily="34" charset="0"/>
                <a:cs typeface="Times New Roman" panose="02020603050405020304" pitchFamily="18" charset="0"/>
              </a:rPr>
              <a:t>15:43 - 20:55</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Milano Centrale – Fribourg</a:t>
            </a:r>
            <a:r>
              <a:rPr lang="en-US" dirty="0">
                <a:latin typeface="Calibri" panose="020F0502020204030204" pitchFamily="34" charset="0"/>
                <a:ea typeface="Calibri" panose="020F0502020204030204" pitchFamily="34" charset="0"/>
                <a:cs typeface="Times New Roman" panose="02020603050405020304" pitchFamily="18" charset="0"/>
              </a:rPr>
              <a:t>	       109 CHF 	                57  CHF		5 CHF</a:t>
            </a:r>
            <a:endParaRPr lang="fr-CH"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												Via Zürich</a:t>
            </a:r>
            <a:endParaRPr lang="fr-CH"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348163" algn="l"/>
              </a:tabLst>
            </a:pPr>
            <a:r>
              <a:rPr lang="fr-CH" sz="2400" b="1" dirty="0">
                <a:latin typeface="Calibri" panose="020F0502020204030204" pitchFamily="34" charset="0"/>
                <a:ea typeface="Calibri" panose="020F0502020204030204" pitchFamily="34" charset="0"/>
                <a:cs typeface="Times New Roman" panose="02020603050405020304" pitchFamily="18" charset="0"/>
              </a:rPr>
              <a:t>TOTAL 	</a:t>
            </a:r>
            <a:r>
              <a:rPr lang="fr-CH" sz="2400" b="1" u="sng" dirty="0">
                <a:latin typeface="Calibri" panose="020F0502020204030204" pitchFamily="34" charset="0"/>
                <a:ea typeface="Calibri" panose="020F0502020204030204" pitchFamily="34" charset="0"/>
                <a:cs typeface="Times New Roman" panose="02020603050405020304" pitchFamily="18" charset="0"/>
              </a:rPr>
              <a:t>316.80 CHF</a:t>
            </a:r>
            <a:r>
              <a:rPr lang="fr-CH" sz="2400" b="1" dirty="0">
                <a:latin typeface="Calibri" panose="020F0502020204030204" pitchFamily="34" charset="0"/>
                <a:ea typeface="Calibri" panose="020F0502020204030204" pitchFamily="34" charset="0"/>
                <a:cs typeface="Times New Roman" panose="02020603050405020304" pitchFamily="18" charset="0"/>
              </a:rPr>
              <a:t> </a:t>
            </a:r>
            <a:r>
              <a:rPr lang="fr-CH" sz="2400" b="1" u="sng" dirty="0">
                <a:latin typeface="Calibri" panose="020F0502020204030204" pitchFamily="34" charset="0"/>
                <a:ea typeface="Calibri" panose="020F0502020204030204" pitchFamily="34" charset="0"/>
                <a:cs typeface="Times New Roman" panose="02020603050405020304" pitchFamily="18" charset="0"/>
              </a:rPr>
              <a:t>212.80 CHF</a:t>
            </a:r>
            <a:r>
              <a:rPr lang="fr-CH" sz="2400" b="1" dirty="0">
                <a:latin typeface="Calibri" panose="020F0502020204030204" pitchFamily="34" charset="0"/>
                <a:ea typeface="Calibri" panose="020F0502020204030204" pitchFamily="34" charset="0"/>
                <a:cs typeface="Times New Roman" panose="02020603050405020304" pitchFamily="18" charset="0"/>
              </a:rPr>
              <a:t> </a:t>
            </a:r>
            <a:r>
              <a:rPr lang="fr-CH" sz="2400" b="1" u="sng" dirty="0">
                <a:latin typeface="Calibri" panose="020F0502020204030204" pitchFamily="34" charset="0"/>
                <a:ea typeface="Calibri" panose="020F0502020204030204" pitchFamily="34" charset="0"/>
                <a:cs typeface="Times New Roman" panose="02020603050405020304" pitchFamily="18" charset="0"/>
              </a:rPr>
              <a:t>108.80 CHF</a:t>
            </a:r>
            <a:endParaRPr lang="fr-CH"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02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9A387-2C7F-CA48-8C88-494241D5569E}"/>
              </a:ext>
            </a:extLst>
          </p:cNvPr>
          <p:cNvSpPr/>
          <p:nvPr/>
        </p:nvSpPr>
        <p:spPr>
          <a:xfrm>
            <a:off x="225286" y="184666"/>
            <a:ext cx="8521147" cy="461665"/>
          </a:xfrm>
          <a:prstGeom prst="rect">
            <a:avLst/>
          </a:prstGeom>
        </p:spPr>
        <p:txBody>
          <a:bodyPr wrap="square">
            <a:spAutoFit/>
          </a:bodyPr>
          <a:lstStyle/>
          <a:p>
            <a:r>
              <a:rPr lang="fr-CH" sz="2400" b="1" dirty="0">
                <a:latin typeface="Arial" panose="020B0604020202020204" pitchFamily="34" charset="0"/>
                <a:ea typeface="Calibri" panose="020F0502020204030204" pitchFamily="34" charset="0"/>
                <a:cs typeface="Arial" panose="020B0604020202020204" pitchFamily="34" charset="0"/>
              </a:rPr>
              <a:t>II. B) TRANSPORT (AVION)</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ADC7F9A-88E5-644F-9714-5BC8E2413792}"/>
              </a:ext>
            </a:extLst>
          </p:cNvPr>
          <p:cNvSpPr/>
          <p:nvPr/>
        </p:nvSpPr>
        <p:spPr>
          <a:xfrm>
            <a:off x="225286" y="646331"/>
            <a:ext cx="8724750" cy="338554"/>
          </a:xfrm>
          <a:prstGeom prst="rect">
            <a:avLst/>
          </a:prstGeom>
        </p:spPr>
        <p:txBody>
          <a:bodyPr wrap="square">
            <a:spAutoFit/>
          </a:bodyPr>
          <a:lstStyle/>
          <a:p>
            <a:pPr>
              <a:spcAft>
                <a:spcPts val="0"/>
              </a:spcAft>
            </a:pPr>
            <a:r>
              <a:rPr lang="fr-CH" sz="16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N.B. Tarifs approximatifs, car extrêmement variables</a:t>
            </a:r>
          </a:p>
        </p:txBody>
      </p:sp>
      <p:sp>
        <p:nvSpPr>
          <p:cNvPr id="4" name="Rectangle 3">
            <a:extLst>
              <a:ext uri="{FF2B5EF4-FFF2-40B4-BE49-F238E27FC236}">
                <a16:creationId xmlns:a16="http://schemas.microsoft.com/office/drawing/2014/main" id="{709C6CF5-7F28-144B-88E4-8217BBA826CE}"/>
              </a:ext>
            </a:extLst>
          </p:cNvPr>
          <p:cNvSpPr/>
          <p:nvPr/>
        </p:nvSpPr>
        <p:spPr>
          <a:xfrm>
            <a:off x="112643" y="1235299"/>
            <a:ext cx="8918714" cy="2108269"/>
          </a:xfrm>
          <a:prstGeom prst="rect">
            <a:avLst/>
          </a:prstGeom>
        </p:spPr>
        <p:txBody>
          <a:bodyPr wrap="square">
            <a:spAutoFit/>
          </a:bodyPr>
          <a:lstStyle/>
          <a:p>
            <a:r>
              <a:rPr lang="fr-CH" sz="2400" dirty="0">
                <a:latin typeface="Calibri" panose="020F0502020204030204" pitchFamily="34" charset="0"/>
                <a:ea typeface="Calibri" panose="020F0502020204030204" pitchFamily="34" charset="0"/>
                <a:cs typeface="Times New Roman" panose="02020603050405020304" pitchFamily="18" charset="0"/>
              </a:rPr>
              <a:t>EASYJET	</a:t>
            </a:r>
            <a:r>
              <a:rPr lang="fr-CH"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Vols 	    	         </a:t>
            </a:r>
            <a:r>
              <a:rPr lang="en-US" sz="2000" dirty="0" err="1">
                <a:latin typeface="Calibri" panose="020F0502020204030204" pitchFamily="34" charset="0"/>
                <a:ea typeface="Calibri" panose="020F0502020204030204" pitchFamily="34" charset="0"/>
                <a:cs typeface="Times New Roman" panose="02020603050405020304" pitchFamily="18" charset="0"/>
              </a:rPr>
              <a:t>Bagage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en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cabine</a:t>
            </a:r>
            <a:r>
              <a:rPr lang="en-US" sz="2000" dirty="0">
                <a:latin typeface="Calibri" panose="020F0502020204030204" pitchFamily="34" charset="0"/>
                <a:ea typeface="Calibri" panose="020F0502020204030204" pitchFamily="34" charset="0"/>
                <a:cs typeface="Times New Roman" panose="02020603050405020304" pitchFamily="18" charset="0"/>
              </a:rPr>
              <a:t>	TOTAL</a:t>
            </a:r>
          </a:p>
          <a:p>
            <a:r>
              <a:rPr lang="fr-CH" sz="2000" dirty="0">
                <a:latin typeface="Calibri" panose="020F0502020204030204" pitchFamily="34" charset="0"/>
                <a:ea typeface="Calibri" panose="020F0502020204030204" pitchFamily="34" charset="0"/>
                <a:cs typeface="Times New Roman" panose="02020603050405020304" pitchFamily="18" charset="0"/>
              </a:rPr>
              <a:t>(Genève-Rome)</a:t>
            </a:r>
          </a:p>
          <a:p>
            <a:r>
              <a:rPr lang="fr-CH" dirty="0">
                <a:latin typeface="Calibri" panose="020F0502020204030204" pitchFamily="34" charset="0"/>
                <a:ea typeface="Calibri" panose="020F0502020204030204" pitchFamily="34" charset="0"/>
                <a:cs typeface="Times New Roman" panose="02020603050405020304" pitchFamily="18" charset="0"/>
              </a:rPr>
              <a:t>18:45-20:20</a:t>
            </a:r>
            <a:r>
              <a:rPr lang="en-US" dirty="0">
                <a:latin typeface="Calibri" panose="020F0502020204030204" pitchFamily="34" charset="0"/>
                <a:ea typeface="Calibri" panose="020F0502020204030204" pitchFamily="34" charset="0"/>
                <a:cs typeface="Times New Roman" panose="02020603050405020304" pitchFamily="18" charset="0"/>
              </a:rPr>
              <a:t>			45.45 CHF 	               		 44.95 CHF		</a:t>
            </a:r>
            <a:r>
              <a:rPr lang="en-US" b="1" dirty="0">
                <a:latin typeface="Calibri" panose="020F0502020204030204" pitchFamily="34" charset="0"/>
                <a:ea typeface="Calibri" panose="020F0502020204030204" pitchFamily="34" charset="0"/>
                <a:cs typeface="Times New Roman" panose="02020603050405020304" pitchFamily="18" charset="0"/>
              </a:rPr>
              <a:t>175.81 CHF </a:t>
            </a:r>
            <a:endParaRPr lang="fr-CH"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050665" algn="l"/>
              </a:tabLst>
            </a:pPr>
            <a:r>
              <a:rPr lang="fr-CH" dirty="0">
                <a:latin typeface="Calibri" panose="020F0502020204030204" pitchFamily="34" charset="0"/>
                <a:ea typeface="Calibri" panose="020F0502020204030204" pitchFamily="34" charset="0"/>
                <a:cs typeface="Times New Roman" panose="02020603050405020304" pitchFamily="18" charset="0"/>
              </a:rPr>
              <a:t>20:55-22:30                      41.96 CHF				 43.45 CHF</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tabLst>
                <a:tab pos="4050665" algn="l"/>
              </a:tabLst>
            </a:pPr>
            <a:r>
              <a:rPr lang="fr-CH"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 pos="4050665" algn="l"/>
              </a:tabLst>
            </a:pPr>
            <a:r>
              <a:rPr lang="fr-FR" sz="900" dirty="0">
                <a:latin typeface="Calibri" panose="020F0502020204030204" pitchFamily="34" charset="0"/>
                <a:ea typeface="Calibri" panose="020F0502020204030204" pitchFamily="34" charset="0"/>
                <a:cs typeface="Times New Roman" panose="02020603050405020304" pitchFamily="18" charset="0"/>
              </a:rPr>
              <a:t> </a:t>
            </a:r>
            <a:endParaRPr lang="fr-CH" sz="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Lst>
            </a:pPr>
            <a:endParaRPr lang="fr-CH"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EC60E97-AA74-2A4E-B048-7EDCA4E924C4}"/>
              </a:ext>
            </a:extLst>
          </p:cNvPr>
          <p:cNvSpPr/>
          <p:nvPr/>
        </p:nvSpPr>
        <p:spPr>
          <a:xfrm>
            <a:off x="128304" y="2950281"/>
            <a:ext cx="8918714" cy="2077492"/>
          </a:xfrm>
          <a:prstGeom prst="rect">
            <a:avLst/>
          </a:prstGeom>
        </p:spPr>
        <p:txBody>
          <a:bodyPr wrap="square">
            <a:spAutoFit/>
          </a:bodyPr>
          <a:lstStyle/>
          <a:p>
            <a:r>
              <a:rPr lang="fr-CH" sz="2400" dirty="0">
                <a:latin typeface="Calibri" panose="020F0502020204030204" pitchFamily="34" charset="0"/>
                <a:ea typeface="Calibri" panose="020F0502020204030204" pitchFamily="34" charset="0"/>
                <a:cs typeface="Times New Roman" panose="02020603050405020304" pitchFamily="18" charset="0"/>
              </a:rPr>
              <a:t>SWISS</a:t>
            </a:r>
            <a:r>
              <a:rPr lang="fr-CH"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Vols 			 </a:t>
            </a:r>
            <a:r>
              <a:rPr lang="en-US" sz="2000" dirty="0" err="1">
                <a:latin typeface="Calibri" panose="020F0502020204030204" pitchFamily="34" charset="0"/>
                <a:ea typeface="Calibri" panose="020F0502020204030204" pitchFamily="34" charset="0"/>
                <a:cs typeface="Times New Roman" panose="02020603050405020304" pitchFamily="18" charset="0"/>
              </a:rPr>
              <a:t>Bagage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en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cabine</a:t>
            </a:r>
            <a:r>
              <a:rPr lang="en-US" sz="2000" dirty="0">
                <a:latin typeface="Calibri" panose="020F0502020204030204" pitchFamily="34" charset="0"/>
                <a:ea typeface="Calibri" panose="020F0502020204030204" pitchFamily="34" charset="0"/>
                <a:cs typeface="Times New Roman" panose="02020603050405020304" pitchFamily="18" charset="0"/>
              </a:rPr>
              <a:t>	TOTAL</a:t>
            </a:r>
          </a:p>
          <a:p>
            <a:r>
              <a:rPr lang="fr-CH" sz="2000" dirty="0">
                <a:latin typeface="Calibri" panose="020F0502020204030204" pitchFamily="34" charset="0"/>
                <a:ea typeface="Calibri" panose="020F0502020204030204" pitchFamily="34" charset="0"/>
                <a:cs typeface="Times New Roman" panose="02020603050405020304" pitchFamily="18" charset="0"/>
              </a:rPr>
              <a:t>(Zürich-Rome)</a:t>
            </a:r>
          </a:p>
          <a:p>
            <a:r>
              <a:rPr lang="fr-CH" dirty="0">
                <a:latin typeface="Calibri" panose="020F0502020204030204" pitchFamily="34" charset="0"/>
                <a:ea typeface="Calibri" panose="020F0502020204030204" pitchFamily="34" charset="0"/>
                <a:cs typeface="Times New Roman" panose="02020603050405020304" pitchFamily="18" charset="0"/>
              </a:rPr>
              <a:t>07:20-08:50			72</a:t>
            </a:r>
            <a:r>
              <a:rPr lang="en-US" dirty="0">
                <a:latin typeface="Calibri" panose="020F0502020204030204" pitchFamily="34" charset="0"/>
                <a:ea typeface="Calibri" panose="020F0502020204030204" pitchFamily="34" charset="0"/>
                <a:cs typeface="Times New Roman" panose="02020603050405020304" pitchFamily="18" charset="0"/>
              </a:rPr>
              <a:t> CHF 	               		 0 CHF				</a:t>
            </a:r>
            <a:r>
              <a:rPr lang="en-US" b="1" dirty="0">
                <a:latin typeface="Calibri" panose="020F0502020204030204" pitchFamily="34" charset="0"/>
                <a:ea typeface="Calibri" panose="020F0502020204030204" pitchFamily="34" charset="0"/>
                <a:cs typeface="Times New Roman" panose="02020603050405020304" pitchFamily="18" charset="0"/>
              </a:rPr>
              <a:t> 138.70 CHF </a:t>
            </a:r>
            <a:endParaRPr lang="fr-CH"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050665" algn="l"/>
              </a:tabLst>
            </a:pPr>
            <a:r>
              <a:rPr lang="fr-CH" dirty="0">
                <a:latin typeface="Calibri" panose="020F0502020204030204" pitchFamily="34" charset="0"/>
                <a:ea typeface="Calibri" panose="020F0502020204030204" pitchFamily="34" charset="0"/>
                <a:cs typeface="Times New Roman" panose="02020603050405020304" pitchFamily="18" charset="0"/>
              </a:rPr>
              <a:t>20:15-21:45                      66.70 CHF			 0 CHF</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tabLst>
                <a:tab pos="4050665" algn="l"/>
              </a:tabLst>
            </a:pPr>
            <a:r>
              <a:rPr lang="fr-CH"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 pos="4050665" algn="l"/>
              </a:tabLst>
            </a:pPr>
            <a:r>
              <a:rPr lang="fr-FR" sz="900" dirty="0">
                <a:latin typeface="Calibri" panose="020F0502020204030204" pitchFamily="34" charset="0"/>
                <a:ea typeface="Calibri" panose="020F0502020204030204" pitchFamily="34" charset="0"/>
                <a:cs typeface="Times New Roman" panose="02020603050405020304" pitchFamily="18" charset="0"/>
              </a:rPr>
              <a:t> </a:t>
            </a:r>
            <a:endParaRPr lang="fr-CH" sz="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Lst>
            </a:pPr>
            <a:endParaRPr lang="fr-CH"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9BABC4A-0A11-174B-BE26-A213EA4786AB}"/>
              </a:ext>
            </a:extLst>
          </p:cNvPr>
          <p:cNvSpPr/>
          <p:nvPr/>
        </p:nvSpPr>
        <p:spPr>
          <a:xfrm>
            <a:off x="112643" y="4410621"/>
            <a:ext cx="8918714" cy="2292935"/>
          </a:xfrm>
          <a:prstGeom prst="rect">
            <a:avLst/>
          </a:prstGeom>
        </p:spPr>
        <p:txBody>
          <a:bodyPr wrap="square">
            <a:spAutoFit/>
          </a:bodyPr>
          <a:lstStyle/>
          <a:p>
            <a:r>
              <a:rPr lang="fr-CH" sz="2400" dirty="0">
                <a:latin typeface="Calibri" panose="020F0502020204030204" pitchFamily="34" charset="0"/>
                <a:ea typeface="Calibri" panose="020F0502020204030204" pitchFamily="34" charset="0"/>
                <a:cs typeface="Times New Roman" panose="02020603050405020304" pitchFamily="18" charset="0"/>
              </a:rPr>
              <a:t>Il faut ajouter à cela les coûts du transport de notre domicile à l’aéroport en Suisse, ainsi que les 14</a:t>
            </a:r>
            <a:r>
              <a:rPr lang="fr-CH" sz="2400" dirty="0">
                <a:latin typeface="Calibri" panose="020F0502020204030204" pitchFamily="34" charset="0"/>
                <a:cs typeface="Calibri" panose="020F0502020204030204" pitchFamily="34" charset="0"/>
              </a:rPr>
              <a:t>€</a:t>
            </a:r>
            <a:r>
              <a:rPr lang="fr-FR" sz="2400" dirty="0">
                <a:latin typeface="Calibri" panose="020F0502020204030204" pitchFamily="34" charset="0"/>
                <a:ea typeface="Calibri" panose="020F0502020204030204" pitchFamily="34" charset="0"/>
                <a:cs typeface="Times New Roman" panose="02020603050405020304" pitchFamily="18" charset="0"/>
              </a:rPr>
              <a:t>  aller-retour de Roma Fiumicino à Roma </a:t>
            </a:r>
            <a:r>
              <a:rPr lang="fr-FR" sz="2400" dirty="0" err="1">
                <a:latin typeface="Calibri" panose="020F0502020204030204" pitchFamily="34" charset="0"/>
                <a:ea typeface="Calibri" panose="020F0502020204030204" pitchFamily="34" charset="0"/>
                <a:cs typeface="Times New Roman" panose="02020603050405020304" pitchFamily="18" charset="0"/>
              </a:rPr>
              <a:t>Termini</a:t>
            </a:r>
            <a:r>
              <a:rPr lang="fr-FR" sz="2400" dirty="0">
                <a:latin typeface="Calibri" panose="020F0502020204030204" pitchFamily="34" charset="0"/>
                <a:ea typeface="Calibri" panose="020F0502020204030204" pitchFamily="34" charset="0"/>
                <a:cs typeface="Times New Roman" panose="02020603050405020304" pitchFamily="18" charset="0"/>
              </a:rPr>
              <a:t>.</a:t>
            </a:r>
          </a:p>
          <a:p>
            <a:r>
              <a:rPr lang="fr-FR" sz="2400" dirty="0">
                <a:latin typeface="Calibri" panose="020F0502020204030204" pitchFamily="34" charset="0"/>
                <a:ea typeface="Calibri" panose="020F0502020204030204" pitchFamily="34" charset="0"/>
                <a:cs typeface="Times New Roman" panose="02020603050405020304" pitchFamily="18" charset="0"/>
              </a:rPr>
              <a:t>Les compagnies et les villes de départ sélectionnées ici sont aléatoires. Pensez à consulter les autres sites.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 pos="4050665" algn="l"/>
              </a:tabLst>
            </a:pPr>
            <a:r>
              <a:rPr lang="fr-FR" sz="900" dirty="0">
                <a:latin typeface="Calibri" panose="020F0502020204030204" pitchFamily="34" charset="0"/>
                <a:ea typeface="Calibri" panose="020F0502020204030204" pitchFamily="34" charset="0"/>
                <a:cs typeface="Times New Roman" panose="02020603050405020304" pitchFamily="18" charset="0"/>
              </a:rPr>
              <a:t> </a:t>
            </a:r>
            <a:endParaRPr lang="fr-CH" sz="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3060700" algn="l"/>
              </a:tabLst>
            </a:pPr>
            <a:endParaRPr lang="fr-CH"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22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9A387-2C7F-CA48-8C88-494241D5569E}"/>
              </a:ext>
            </a:extLst>
          </p:cNvPr>
          <p:cNvSpPr/>
          <p:nvPr/>
        </p:nvSpPr>
        <p:spPr>
          <a:xfrm>
            <a:off x="225286" y="184666"/>
            <a:ext cx="8521147" cy="461665"/>
          </a:xfrm>
          <a:prstGeom prst="rect">
            <a:avLst/>
          </a:prstGeom>
        </p:spPr>
        <p:txBody>
          <a:bodyPr wrap="square">
            <a:spAutoFit/>
          </a:bodyPr>
          <a:lstStyle/>
          <a:p>
            <a:r>
              <a:rPr lang="fr-CH" sz="2400" b="1" dirty="0">
                <a:latin typeface="Arial" panose="020B0604020202020204" pitchFamily="34" charset="0"/>
                <a:ea typeface="Calibri" panose="020F0502020204030204" pitchFamily="34" charset="0"/>
                <a:cs typeface="Arial" panose="020B0604020202020204" pitchFamily="34" charset="0"/>
              </a:rPr>
              <a:t>III. DÉPLACEMENTS SUR PLACE</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09C6CF5-7F28-144B-88E4-8217BBA826CE}"/>
              </a:ext>
            </a:extLst>
          </p:cNvPr>
          <p:cNvSpPr/>
          <p:nvPr/>
        </p:nvSpPr>
        <p:spPr>
          <a:xfrm>
            <a:off x="128304" y="1415773"/>
            <a:ext cx="8918714" cy="2400657"/>
          </a:xfrm>
          <a:prstGeom prst="rect">
            <a:avLst/>
          </a:prstGeom>
        </p:spPr>
        <p:txBody>
          <a:bodyPr wrap="square">
            <a:spAutoFit/>
          </a:bodyPr>
          <a:lstStyle/>
          <a:p>
            <a:pPr>
              <a:spcAft>
                <a:spcPts val="0"/>
              </a:spcAft>
              <a:tabLst>
                <a:tab pos="4610100" algn="l"/>
                <a:tab pos="7191375" algn="l"/>
              </a:tabLst>
            </a:pPr>
            <a:endParaRPr lang="fr-CH"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fr-CH" u="sng" dirty="0"/>
              <a:t>ATAC</a:t>
            </a:r>
            <a:endParaRPr lang="fr-CH" dirty="0"/>
          </a:p>
          <a:p>
            <a:r>
              <a:rPr lang="fr-CH" dirty="0"/>
              <a:t> </a:t>
            </a:r>
          </a:p>
          <a:p>
            <a:r>
              <a:rPr lang="fr-CH" dirty="0"/>
              <a:t> Plus ou moins 2 trajets par jour: 2x1.50 €x 6 jours</a:t>
            </a:r>
          </a:p>
          <a:p>
            <a:endParaRPr lang="fr-CH" b="1" dirty="0"/>
          </a:p>
          <a:p>
            <a:endParaRPr lang="fr-CH" b="1" dirty="0"/>
          </a:p>
          <a:p>
            <a:r>
              <a:rPr lang="fr-CH" b="1" dirty="0"/>
              <a:t>TOTAL : 												</a:t>
            </a:r>
          </a:p>
          <a:p>
            <a:r>
              <a:rPr lang="fr-CH" b="1" u="sng" dirty="0"/>
              <a:t>												 +/- 18 </a:t>
            </a:r>
            <a:r>
              <a:rPr lang="fr-CH" u="sng" dirty="0"/>
              <a:t>€ </a:t>
            </a:r>
            <a:r>
              <a:rPr lang="fr-CH" b="1" u="sng" dirty="0"/>
              <a:t>/pers</a:t>
            </a:r>
            <a:endParaRPr lang="fr-CH" u="sng" dirty="0"/>
          </a:p>
        </p:txBody>
      </p:sp>
    </p:spTree>
    <p:extLst>
      <p:ext uri="{BB962C8B-B14F-4D97-AF65-F5344CB8AC3E}">
        <p14:creationId xmlns:p14="http://schemas.microsoft.com/office/powerpoint/2010/main" val="340307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9A387-2C7F-CA48-8C88-494241D5569E}"/>
              </a:ext>
            </a:extLst>
          </p:cNvPr>
          <p:cNvSpPr/>
          <p:nvPr/>
        </p:nvSpPr>
        <p:spPr>
          <a:xfrm>
            <a:off x="225286" y="184666"/>
            <a:ext cx="8521147" cy="461665"/>
          </a:xfrm>
          <a:prstGeom prst="rect">
            <a:avLst/>
          </a:prstGeom>
        </p:spPr>
        <p:txBody>
          <a:bodyPr wrap="square">
            <a:spAutoFit/>
          </a:bodyPr>
          <a:lstStyle/>
          <a:p>
            <a:r>
              <a:rPr lang="fr-CH" sz="2400" b="1" dirty="0">
                <a:latin typeface="Arial" panose="020B0604020202020204" pitchFamily="34" charset="0"/>
                <a:ea typeface="Calibri" panose="020F0502020204030204" pitchFamily="34" charset="0"/>
                <a:cs typeface="Arial" panose="020B0604020202020204" pitchFamily="34" charset="0"/>
              </a:rPr>
              <a:t>IV. AUTRES FRAIS</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ADC7F9A-88E5-644F-9714-5BC8E2413792}"/>
              </a:ext>
            </a:extLst>
          </p:cNvPr>
          <p:cNvSpPr/>
          <p:nvPr/>
        </p:nvSpPr>
        <p:spPr>
          <a:xfrm>
            <a:off x="249381" y="928116"/>
            <a:ext cx="8724750" cy="646331"/>
          </a:xfrm>
          <a:prstGeom prst="rect">
            <a:avLst/>
          </a:prstGeom>
        </p:spPr>
        <p:txBody>
          <a:bodyPr wrap="square">
            <a:spAutoFit/>
          </a:bodyPr>
          <a:lstStyle/>
          <a:p>
            <a:endParaRPr lang="fr-CH" dirty="0"/>
          </a:p>
          <a:p>
            <a:endParaRPr lang="fr-CH" dirty="0"/>
          </a:p>
        </p:txBody>
      </p:sp>
      <p:sp>
        <p:nvSpPr>
          <p:cNvPr id="7" name="Rectangle 6">
            <a:extLst>
              <a:ext uri="{FF2B5EF4-FFF2-40B4-BE49-F238E27FC236}">
                <a16:creationId xmlns:a16="http://schemas.microsoft.com/office/drawing/2014/main" id="{B0DF99A9-6195-A74F-AB04-AF38BEF1EE71}"/>
              </a:ext>
            </a:extLst>
          </p:cNvPr>
          <p:cNvSpPr/>
          <p:nvPr/>
        </p:nvSpPr>
        <p:spPr>
          <a:xfrm>
            <a:off x="365939" y="729320"/>
            <a:ext cx="8239840" cy="6401753"/>
          </a:xfrm>
          <a:prstGeom prst="rect">
            <a:avLst/>
          </a:prstGeom>
        </p:spPr>
        <p:txBody>
          <a:bodyPr wrap="square">
            <a:spAutoFit/>
          </a:bodyPr>
          <a:lstStyle/>
          <a:p>
            <a:r>
              <a:rPr lang="fr-CH" u="sng" dirty="0"/>
              <a:t>1. Nourriture: </a:t>
            </a:r>
          </a:p>
          <a:p>
            <a:r>
              <a:rPr lang="fr-CH" sz="1400" dirty="0"/>
              <a:t>(Selon les budgets établis par le Décanat des Lettres)</a:t>
            </a:r>
          </a:p>
          <a:p>
            <a:endParaRPr lang="fr-CH" sz="1400" dirty="0"/>
          </a:p>
          <a:p>
            <a:r>
              <a:rPr lang="fr-CH" dirty="0"/>
              <a:t>Petit déjeuner 5x : 									39,50 CHF</a:t>
            </a:r>
          </a:p>
          <a:p>
            <a:r>
              <a:rPr lang="fr-CH" dirty="0"/>
              <a:t>Repas 10 x : 											230 CHF</a:t>
            </a:r>
          </a:p>
          <a:p>
            <a:br>
              <a:rPr lang="fr-CH" dirty="0"/>
            </a:br>
            <a:r>
              <a:rPr lang="fr-CH" dirty="0"/>
              <a:t>TOTAL: 												</a:t>
            </a:r>
            <a:r>
              <a:rPr lang="fr-CH" b="1" u="sng" dirty="0"/>
              <a:t>269,50 CHF / pers.</a:t>
            </a:r>
          </a:p>
          <a:p>
            <a:endParaRPr lang="fr-CH" sz="1400" b="1" u="sng" dirty="0"/>
          </a:p>
          <a:p>
            <a:pPr algn="just"/>
            <a:r>
              <a:rPr lang="fr-CH" sz="1600" dirty="0">
                <a:solidFill>
                  <a:schemeClr val="tx1">
                    <a:lumMod val="65000"/>
                  </a:schemeClr>
                </a:solidFill>
              </a:rPr>
              <a:t>N.B : Il ne s’agit pas forcément du montant réel de vos frais de nourriture. Ce montant correspond à celui calculé par le décanat, et à partir duquel sera calculée la subvention. </a:t>
            </a:r>
            <a:endParaRPr lang="fr-CH" sz="1400" dirty="0"/>
          </a:p>
          <a:p>
            <a:endParaRPr lang="fr-CH" sz="1400" dirty="0"/>
          </a:p>
          <a:p>
            <a:r>
              <a:rPr lang="fr-CH" u="sng" dirty="0"/>
              <a:t>2. Entrées </a:t>
            </a:r>
            <a:r>
              <a:rPr lang="fr-CH" dirty="0"/>
              <a:t>: 	</a:t>
            </a:r>
          </a:p>
          <a:p>
            <a:r>
              <a:rPr lang="fr-CH" dirty="0"/>
              <a:t> </a:t>
            </a:r>
          </a:p>
          <a:p>
            <a:pPr marL="285750" indent="-285750">
              <a:buFontTx/>
              <a:buChar char="-"/>
            </a:pPr>
            <a:r>
              <a:rPr lang="fr-CH" dirty="0" err="1"/>
              <a:t>Maxxi</a:t>
            </a:r>
            <a:r>
              <a:rPr lang="fr-CH" dirty="0"/>
              <a:t>								 9 € / étudiant</a:t>
            </a:r>
          </a:p>
          <a:p>
            <a:pPr marL="285750" indent="-285750">
              <a:buFontTx/>
              <a:buChar char="-"/>
            </a:pPr>
            <a:r>
              <a:rPr lang="fr-CH" dirty="0"/>
              <a:t>Casa Balla						 11 € / étudiant</a:t>
            </a:r>
          </a:p>
          <a:p>
            <a:pPr marL="285750" indent="-285750">
              <a:buFontTx/>
              <a:buChar char="-"/>
            </a:pPr>
            <a:r>
              <a:rPr lang="fr-CH" dirty="0"/>
              <a:t>Macro							Gratuit</a:t>
            </a:r>
          </a:p>
          <a:p>
            <a:pPr marL="285750" indent="-285750">
              <a:buFontTx/>
              <a:buChar char="-"/>
            </a:pPr>
            <a:r>
              <a:rPr lang="fr-CH" dirty="0" err="1"/>
              <a:t>Galleria</a:t>
            </a:r>
            <a:r>
              <a:rPr lang="fr-CH" dirty="0"/>
              <a:t> Nazionale 					 2 € / étudiant</a:t>
            </a:r>
          </a:p>
          <a:p>
            <a:pPr marL="285750" indent="-285750">
              <a:buFontTx/>
              <a:buChar char="-"/>
            </a:pPr>
            <a:r>
              <a:rPr lang="fr-CH" dirty="0"/>
              <a:t>District EUR 						Gratuit</a:t>
            </a:r>
          </a:p>
          <a:p>
            <a:pPr marL="285750" indent="-285750">
              <a:buFontTx/>
              <a:buChar char="-"/>
            </a:pPr>
            <a:r>
              <a:rPr lang="fr-CH" dirty="0" err="1"/>
              <a:t>Palazzo</a:t>
            </a:r>
            <a:r>
              <a:rPr lang="fr-CH" dirty="0"/>
              <a:t> delle </a:t>
            </a:r>
            <a:r>
              <a:rPr lang="fr-CH" dirty="0" err="1"/>
              <a:t>Esposizioni</a:t>
            </a:r>
            <a:r>
              <a:rPr lang="fr-CH" dirty="0"/>
              <a:t>			16 € / étudiant</a:t>
            </a:r>
          </a:p>
          <a:p>
            <a:pPr marL="285750" indent="-285750">
              <a:buFontTx/>
              <a:buChar char="-"/>
            </a:pPr>
            <a:r>
              <a:rPr lang="fr-CH" dirty="0"/>
              <a:t>Villa Medici						4 € / étudiant (40 € groupe) 															</a:t>
            </a:r>
          </a:p>
          <a:p>
            <a:r>
              <a:rPr lang="fr-CH" dirty="0"/>
              <a:t>												</a:t>
            </a:r>
            <a:r>
              <a:rPr lang="fr-CH" b="1" dirty="0"/>
              <a:t>TOTAL: 42 € / étudiant</a:t>
            </a:r>
          </a:p>
          <a:p>
            <a:r>
              <a:rPr lang="fr-CH" dirty="0"/>
              <a:t>										</a:t>
            </a:r>
          </a:p>
          <a:p>
            <a:endParaRPr lang="fr-CH" sz="1600" dirty="0">
              <a:solidFill>
                <a:schemeClr val="tx1">
                  <a:lumMod val="65000"/>
                </a:schemeClr>
              </a:solidFill>
            </a:endParaRPr>
          </a:p>
        </p:txBody>
      </p:sp>
    </p:spTree>
    <p:extLst>
      <p:ext uri="{BB962C8B-B14F-4D97-AF65-F5344CB8AC3E}">
        <p14:creationId xmlns:p14="http://schemas.microsoft.com/office/powerpoint/2010/main" val="416065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9A387-2C7F-CA48-8C88-494241D5569E}"/>
              </a:ext>
            </a:extLst>
          </p:cNvPr>
          <p:cNvSpPr/>
          <p:nvPr/>
        </p:nvSpPr>
        <p:spPr>
          <a:xfrm>
            <a:off x="225286" y="410987"/>
            <a:ext cx="8521147" cy="461665"/>
          </a:xfrm>
          <a:prstGeom prst="rect">
            <a:avLst/>
          </a:prstGeom>
        </p:spPr>
        <p:txBody>
          <a:bodyPr wrap="square">
            <a:spAutoFit/>
          </a:bodyPr>
          <a:lstStyle/>
          <a:p>
            <a:r>
              <a:rPr lang="fr-CH" sz="2400" b="1" dirty="0">
                <a:latin typeface="Arial" panose="020B0604020202020204" pitchFamily="34" charset="0"/>
                <a:ea typeface="Calibri" panose="020F0502020204030204" pitchFamily="34" charset="0"/>
                <a:cs typeface="Arial" panose="020B0604020202020204" pitchFamily="34" charset="0"/>
              </a:rPr>
              <a:t>V. SUBVENTION DU DÉCANAT</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ADC7F9A-88E5-644F-9714-5BC8E2413792}"/>
              </a:ext>
            </a:extLst>
          </p:cNvPr>
          <p:cNvSpPr/>
          <p:nvPr/>
        </p:nvSpPr>
        <p:spPr>
          <a:xfrm>
            <a:off x="249381" y="928116"/>
            <a:ext cx="8724750" cy="646331"/>
          </a:xfrm>
          <a:prstGeom prst="rect">
            <a:avLst/>
          </a:prstGeom>
        </p:spPr>
        <p:txBody>
          <a:bodyPr wrap="square">
            <a:spAutoFit/>
          </a:bodyPr>
          <a:lstStyle/>
          <a:p>
            <a:endParaRPr lang="fr-CH" dirty="0"/>
          </a:p>
          <a:p>
            <a:endParaRPr lang="fr-CH" dirty="0"/>
          </a:p>
        </p:txBody>
      </p:sp>
      <p:sp>
        <p:nvSpPr>
          <p:cNvPr id="7" name="Rectangle 6">
            <a:extLst>
              <a:ext uri="{FF2B5EF4-FFF2-40B4-BE49-F238E27FC236}">
                <a16:creationId xmlns:a16="http://schemas.microsoft.com/office/drawing/2014/main" id="{B0DF99A9-6195-A74F-AB04-AF38BEF1EE71}"/>
              </a:ext>
            </a:extLst>
          </p:cNvPr>
          <p:cNvSpPr/>
          <p:nvPr/>
        </p:nvSpPr>
        <p:spPr>
          <a:xfrm>
            <a:off x="225286" y="1278852"/>
            <a:ext cx="8380494" cy="1754326"/>
          </a:xfrm>
          <a:prstGeom prst="rect">
            <a:avLst/>
          </a:prstGeom>
        </p:spPr>
        <p:txBody>
          <a:bodyPr wrap="square">
            <a:spAutoFit/>
          </a:bodyPr>
          <a:lstStyle/>
          <a:p>
            <a:pPr algn="just"/>
            <a:r>
              <a:rPr lang="fr-CH" dirty="0"/>
              <a:t>Le décanat nous offre une subvention correspondant à environ </a:t>
            </a:r>
            <a:r>
              <a:rPr lang="fr-CH" b="1" u="sng" dirty="0"/>
              <a:t>1/3 des frais du voyage</a:t>
            </a:r>
            <a:r>
              <a:rPr lang="fr-CH" dirty="0"/>
              <a:t>, lorsque celui-ci s’inscrit dans le cadre de notre programme d’étude. </a:t>
            </a:r>
          </a:p>
          <a:p>
            <a:pPr algn="just"/>
            <a:endParaRPr lang="fr-CH" dirty="0"/>
          </a:p>
          <a:p>
            <a:pPr algn="just"/>
            <a:r>
              <a:rPr lang="fr-CH" dirty="0"/>
              <a:t> </a:t>
            </a:r>
          </a:p>
          <a:p>
            <a:r>
              <a:rPr lang="fr-CH" b="1" dirty="0"/>
              <a:t>ATTENTION :</a:t>
            </a:r>
            <a:r>
              <a:rPr lang="fr-CH" dirty="0"/>
              <a:t> la Subvention du décanat se fait toujours en remboursement sur quittance, à la suite du voyage. </a:t>
            </a:r>
          </a:p>
        </p:txBody>
      </p:sp>
    </p:spTree>
    <p:extLst>
      <p:ext uri="{BB962C8B-B14F-4D97-AF65-F5344CB8AC3E}">
        <p14:creationId xmlns:p14="http://schemas.microsoft.com/office/powerpoint/2010/main" val="219434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9A387-2C7F-CA48-8C88-494241D5569E}"/>
              </a:ext>
            </a:extLst>
          </p:cNvPr>
          <p:cNvSpPr/>
          <p:nvPr/>
        </p:nvSpPr>
        <p:spPr>
          <a:xfrm>
            <a:off x="249381" y="291083"/>
            <a:ext cx="8521147" cy="461665"/>
          </a:xfrm>
          <a:prstGeom prst="rect">
            <a:avLst/>
          </a:prstGeom>
        </p:spPr>
        <p:txBody>
          <a:bodyPr wrap="square">
            <a:spAutoFit/>
          </a:bodyPr>
          <a:lstStyle/>
          <a:p>
            <a:r>
              <a:rPr lang="fr-CH" sz="2400" b="1" dirty="0">
                <a:latin typeface="Arial" panose="020B0604020202020204" pitchFamily="34" charset="0"/>
                <a:ea typeface="Calibri" panose="020F0502020204030204" pitchFamily="34" charset="0"/>
                <a:cs typeface="Arial" panose="020B0604020202020204" pitchFamily="34" charset="0"/>
              </a:rPr>
              <a:t>BUDGET APPROXIMATIF (voyage en train): </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ADC7F9A-88E5-644F-9714-5BC8E2413792}"/>
              </a:ext>
            </a:extLst>
          </p:cNvPr>
          <p:cNvSpPr/>
          <p:nvPr/>
        </p:nvSpPr>
        <p:spPr>
          <a:xfrm>
            <a:off x="249381" y="928116"/>
            <a:ext cx="8724750" cy="646331"/>
          </a:xfrm>
          <a:prstGeom prst="rect">
            <a:avLst/>
          </a:prstGeom>
        </p:spPr>
        <p:txBody>
          <a:bodyPr wrap="square">
            <a:spAutoFit/>
          </a:bodyPr>
          <a:lstStyle/>
          <a:p>
            <a:endParaRPr lang="fr-CH" dirty="0"/>
          </a:p>
          <a:p>
            <a:endParaRPr lang="fr-CH" dirty="0"/>
          </a:p>
        </p:txBody>
      </p:sp>
      <p:graphicFrame>
        <p:nvGraphicFramePr>
          <p:cNvPr id="6" name="Tableau 5">
            <a:extLst>
              <a:ext uri="{FF2B5EF4-FFF2-40B4-BE49-F238E27FC236}">
                <a16:creationId xmlns:a16="http://schemas.microsoft.com/office/drawing/2014/main" id="{255F301E-20B4-8D48-9B90-924A3F8B8611}"/>
              </a:ext>
            </a:extLst>
          </p:cNvPr>
          <p:cNvGraphicFramePr>
            <a:graphicFrameLocks noGrp="1"/>
          </p:cNvGraphicFramePr>
          <p:nvPr>
            <p:extLst>
              <p:ext uri="{D42A27DB-BD31-4B8C-83A1-F6EECF244321}">
                <p14:modId xmlns:p14="http://schemas.microsoft.com/office/powerpoint/2010/main" val="1173878338"/>
              </p:ext>
            </p:extLst>
          </p:nvPr>
        </p:nvGraphicFramePr>
        <p:xfrm>
          <a:off x="344556" y="794608"/>
          <a:ext cx="8425972" cy="5683440"/>
        </p:xfrm>
        <a:graphic>
          <a:graphicData uri="http://schemas.openxmlformats.org/drawingml/2006/table">
            <a:tbl>
              <a:tblPr firstRow="1" firstCol="1" bandRow="1">
                <a:tableStyleId>{5C22544A-7EE6-4342-B048-85BDC9FD1C3A}</a:tableStyleId>
              </a:tblPr>
              <a:tblGrid>
                <a:gridCol w="3505182">
                  <a:extLst>
                    <a:ext uri="{9D8B030D-6E8A-4147-A177-3AD203B41FA5}">
                      <a16:colId xmlns:a16="http://schemas.microsoft.com/office/drawing/2014/main" val="2750134239"/>
                    </a:ext>
                  </a:extLst>
                </a:gridCol>
                <a:gridCol w="2458109">
                  <a:extLst>
                    <a:ext uri="{9D8B030D-6E8A-4147-A177-3AD203B41FA5}">
                      <a16:colId xmlns:a16="http://schemas.microsoft.com/office/drawing/2014/main" val="498867590"/>
                    </a:ext>
                  </a:extLst>
                </a:gridCol>
                <a:gridCol w="2462681">
                  <a:extLst>
                    <a:ext uri="{9D8B030D-6E8A-4147-A177-3AD203B41FA5}">
                      <a16:colId xmlns:a16="http://schemas.microsoft.com/office/drawing/2014/main" val="2030823866"/>
                    </a:ext>
                  </a:extLst>
                </a:gridCol>
              </a:tblGrid>
              <a:tr h="376768">
                <a:tc>
                  <a:txBody>
                    <a:bodyPr/>
                    <a:lstStyle/>
                    <a:p>
                      <a:pPr algn="ctr">
                        <a:spcAft>
                          <a:spcPts val="0"/>
                        </a:spcAft>
                      </a:pPr>
                      <a:r>
                        <a:rPr lang="fr-CH" sz="2000" dirty="0">
                          <a:solidFill>
                            <a:schemeClr val="bg1"/>
                          </a:solidFill>
                          <a:effectLst/>
                        </a:rPr>
                        <a:t>Prix du voyage</a:t>
                      </a:r>
                      <a:endParaRPr lang="fr-C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a:txBody>
                    <a:bodyPr/>
                    <a:lstStyle/>
                    <a:p>
                      <a:pPr algn="ctr">
                        <a:spcAft>
                          <a:spcPts val="0"/>
                        </a:spcAft>
                      </a:pPr>
                      <a:r>
                        <a:rPr lang="fr-CH" sz="2000" dirty="0">
                          <a:solidFill>
                            <a:schemeClr val="bg1"/>
                          </a:solidFill>
                          <a:effectLst/>
                        </a:rPr>
                        <a:t> ½ tarif</a:t>
                      </a:r>
                      <a:endParaRPr lang="fr-C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a:txBody>
                    <a:bodyPr/>
                    <a:lstStyle/>
                    <a:p>
                      <a:pPr algn="ctr">
                        <a:spcAft>
                          <a:spcPts val="0"/>
                        </a:spcAft>
                      </a:pPr>
                      <a:r>
                        <a:rPr lang="fr-CH" sz="2000" dirty="0">
                          <a:solidFill>
                            <a:schemeClr val="bg1"/>
                          </a:solidFill>
                          <a:effectLst/>
                        </a:rPr>
                        <a:t> AG (+/- dégriffés)</a:t>
                      </a:r>
                      <a:endParaRPr lang="fr-C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extLst>
                  <a:ext uri="{0D108BD9-81ED-4DB2-BD59-A6C34878D82A}">
                    <a16:rowId xmlns:a16="http://schemas.microsoft.com/office/drawing/2014/main" val="413191696"/>
                  </a:ext>
                </a:extLst>
              </a:tr>
              <a:tr h="1120411">
                <a:tc>
                  <a:txBody>
                    <a:bodyPr/>
                    <a:lstStyle/>
                    <a:p>
                      <a:pPr algn="l">
                        <a:spcAft>
                          <a:spcPts val="0"/>
                        </a:spcAft>
                      </a:pPr>
                      <a:r>
                        <a:rPr lang="fr-CH" sz="1600" dirty="0">
                          <a:solidFill>
                            <a:schemeClr val="bg1"/>
                          </a:solidFill>
                          <a:effectLst/>
                        </a:rPr>
                        <a:t>Logement (5 nuits)</a:t>
                      </a:r>
                      <a:endParaRPr lang="fr-CH" sz="1400" dirty="0">
                        <a:solidFill>
                          <a:schemeClr val="bg1"/>
                        </a:solidFill>
                        <a:effectLst/>
                      </a:endParaRPr>
                    </a:p>
                    <a:p>
                      <a:pPr marL="283845" algn="l">
                        <a:spcAft>
                          <a:spcPts val="0"/>
                        </a:spcAft>
                      </a:pPr>
                      <a:r>
                        <a:rPr lang="fr-CH" sz="1600" dirty="0">
                          <a:solidFill>
                            <a:schemeClr val="bg1"/>
                          </a:solidFill>
                          <a:effectLst/>
                        </a:rPr>
                        <a:t> </a:t>
                      </a:r>
                      <a:endParaRPr lang="fr-CH"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rowSpan="3">
                  <a:txBody>
                    <a:bodyPr/>
                    <a:lstStyle/>
                    <a:p>
                      <a:pPr algn="r">
                        <a:spcAft>
                          <a:spcPts val="0"/>
                        </a:spcAft>
                      </a:pPr>
                      <a:r>
                        <a:rPr lang="fr-CH" sz="1600" dirty="0">
                          <a:effectLst/>
                        </a:rPr>
                        <a:t> </a:t>
                      </a:r>
                      <a:endParaRPr lang="fr-CH" sz="1400" dirty="0">
                        <a:effectLst/>
                      </a:endParaRPr>
                    </a:p>
                    <a:p>
                      <a:pPr algn="r">
                        <a:spcAft>
                          <a:spcPts val="0"/>
                        </a:spcAft>
                      </a:pPr>
                      <a:r>
                        <a:rPr lang="fr-CH" sz="1600" dirty="0">
                          <a:effectLst/>
                        </a:rPr>
                        <a:t>288,10</a:t>
                      </a:r>
                      <a:endParaRPr lang="fr-CH" sz="1400" dirty="0">
                        <a:effectLst/>
                      </a:endParaRPr>
                    </a:p>
                    <a:p>
                      <a:pPr algn="l">
                        <a:spcAft>
                          <a:spcPts val="0"/>
                        </a:spcAft>
                      </a:pPr>
                      <a:r>
                        <a:rPr lang="fr-CH" sz="1100" dirty="0">
                          <a:effectLst/>
                        </a:rPr>
                        <a:t> </a:t>
                      </a:r>
                    </a:p>
                    <a:p>
                      <a:pPr algn="r">
                        <a:spcAft>
                          <a:spcPts val="0"/>
                        </a:spcAft>
                      </a:pPr>
                      <a:endParaRPr lang="fr-CH" sz="1600" dirty="0">
                        <a:effectLst/>
                      </a:endParaRPr>
                    </a:p>
                    <a:p>
                      <a:pPr algn="r">
                        <a:spcAft>
                          <a:spcPts val="0"/>
                        </a:spcAft>
                      </a:pPr>
                      <a:r>
                        <a:rPr lang="fr-CH" sz="1600" dirty="0">
                          <a:effectLst/>
                        </a:rPr>
                        <a:t>212,80</a:t>
                      </a:r>
                    </a:p>
                    <a:p>
                      <a:pPr algn="r">
                        <a:spcAft>
                          <a:spcPts val="0"/>
                        </a:spcAft>
                      </a:pPr>
                      <a:r>
                        <a:rPr lang="fr-CH" sz="1600" dirty="0">
                          <a:effectLst/>
                        </a:rPr>
                        <a:t>18 </a:t>
                      </a:r>
                      <a:endParaRPr lang="fr-CH" sz="1400" dirty="0">
                        <a:effectLst/>
                      </a:endParaRPr>
                    </a:p>
                    <a:p>
                      <a:pPr algn="r">
                        <a:spcAft>
                          <a:spcPts val="0"/>
                        </a:spcAft>
                      </a:pPr>
                      <a:r>
                        <a:rPr lang="fr-CH" sz="1600" dirty="0">
                          <a:effectLst/>
                        </a:rPr>
                        <a:t> </a:t>
                      </a:r>
                      <a:endParaRPr lang="fr-CH" sz="1400" dirty="0">
                        <a:effectLst/>
                      </a:endParaRPr>
                    </a:p>
                    <a:p>
                      <a:pPr algn="r">
                        <a:spcAft>
                          <a:spcPts val="0"/>
                        </a:spcAft>
                      </a:pPr>
                      <a:r>
                        <a:rPr lang="fr-CH" sz="1600" dirty="0">
                          <a:effectLst/>
                        </a:rPr>
                        <a:t> </a:t>
                      </a:r>
                      <a:endParaRPr lang="fr-CH" sz="1400" dirty="0">
                        <a:effectLst/>
                      </a:endParaRPr>
                    </a:p>
                    <a:p>
                      <a:pPr algn="r">
                        <a:spcAft>
                          <a:spcPts val="0"/>
                        </a:spcAft>
                      </a:pPr>
                      <a:r>
                        <a:rPr lang="fr-CH" sz="1600" dirty="0">
                          <a:effectLst/>
                        </a:rPr>
                        <a:t>42</a:t>
                      </a:r>
                      <a:endParaRPr lang="fr-CH" sz="1400" dirty="0">
                        <a:effectLst/>
                      </a:endParaRPr>
                    </a:p>
                  </a:txBody>
                  <a:tcPr marL="61469" marR="61469" marT="0" marB="0" anchor="ctr"/>
                </a:tc>
                <a:tc rowSpan="3">
                  <a:txBody>
                    <a:bodyPr/>
                    <a:lstStyle/>
                    <a:p>
                      <a:pPr algn="r">
                        <a:spcAft>
                          <a:spcPts val="0"/>
                        </a:spcAft>
                      </a:pPr>
                      <a:endParaRPr lang="fr-CH" sz="1600" dirty="0">
                        <a:effectLst/>
                      </a:endParaRPr>
                    </a:p>
                    <a:p>
                      <a:pPr algn="r">
                        <a:spcAft>
                          <a:spcPts val="0"/>
                        </a:spcAft>
                      </a:pPr>
                      <a:endParaRPr lang="fr-CH" sz="1600" dirty="0">
                        <a:effectLst/>
                      </a:endParaRPr>
                    </a:p>
                    <a:p>
                      <a:pPr algn="r">
                        <a:spcAft>
                          <a:spcPts val="0"/>
                        </a:spcAft>
                      </a:pPr>
                      <a:r>
                        <a:rPr lang="fr-CH" sz="1600" dirty="0">
                          <a:effectLst/>
                        </a:rPr>
                        <a:t>288,10</a:t>
                      </a:r>
                      <a:endParaRPr lang="fr-CH" sz="1400" dirty="0">
                        <a:effectLst/>
                      </a:endParaRPr>
                    </a:p>
                    <a:p>
                      <a:pPr algn="r">
                        <a:spcAft>
                          <a:spcPts val="0"/>
                        </a:spcAft>
                      </a:pPr>
                      <a:endParaRPr lang="fr-CH" sz="1600" dirty="0">
                        <a:effectLst/>
                      </a:endParaRPr>
                    </a:p>
                    <a:p>
                      <a:pPr algn="r">
                        <a:spcAft>
                          <a:spcPts val="0"/>
                        </a:spcAft>
                      </a:pPr>
                      <a:r>
                        <a:rPr lang="fr-CH" sz="1600" dirty="0">
                          <a:effectLst/>
                        </a:rPr>
                        <a:t> </a:t>
                      </a:r>
                      <a:endParaRPr lang="fr-CH" sz="1400" dirty="0">
                        <a:effectLst/>
                      </a:endParaRPr>
                    </a:p>
                    <a:p>
                      <a:pPr algn="r">
                        <a:spcAft>
                          <a:spcPts val="0"/>
                        </a:spcAft>
                      </a:pPr>
                      <a:r>
                        <a:rPr lang="fr-CH" sz="1600" dirty="0">
                          <a:effectLst/>
                        </a:rPr>
                        <a:t>108,80</a:t>
                      </a:r>
                    </a:p>
                    <a:p>
                      <a:pPr algn="r">
                        <a:spcAft>
                          <a:spcPts val="0"/>
                        </a:spcAft>
                      </a:pPr>
                      <a:r>
                        <a:rPr lang="fr-CH" sz="1600" dirty="0">
                          <a:effectLst/>
                        </a:rPr>
                        <a:t>18</a:t>
                      </a:r>
                      <a:endParaRPr lang="fr-CH" sz="1400" dirty="0">
                        <a:effectLst/>
                      </a:endParaRPr>
                    </a:p>
                    <a:p>
                      <a:pPr algn="r">
                        <a:spcAft>
                          <a:spcPts val="0"/>
                        </a:spcAft>
                      </a:pPr>
                      <a:r>
                        <a:rPr lang="fr-CH" sz="1600" dirty="0">
                          <a:effectLst/>
                        </a:rPr>
                        <a:t> </a:t>
                      </a:r>
                      <a:endParaRPr lang="fr-CH" sz="1400" dirty="0">
                        <a:effectLst/>
                      </a:endParaRPr>
                    </a:p>
                    <a:p>
                      <a:pPr algn="r">
                        <a:spcAft>
                          <a:spcPts val="0"/>
                        </a:spcAft>
                      </a:pPr>
                      <a:r>
                        <a:rPr lang="fr-CH" sz="1600" dirty="0">
                          <a:effectLst/>
                        </a:rPr>
                        <a:t>  </a:t>
                      </a:r>
                      <a:endParaRPr lang="fr-CH" sz="1400" dirty="0">
                        <a:effectLst/>
                      </a:endParaRPr>
                    </a:p>
                    <a:p>
                      <a:pPr algn="r">
                        <a:spcAft>
                          <a:spcPts val="0"/>
                        </a:spcAft>
                      </a:pPr>
                      <a:r>
                        <a:rPr lang="fr-CH" sz="1600" dirty="0">
                          <a:effectLst/>
                          <a:latin typeface="Calibri" panose="020F0502020204030204" pitchFamily="34" charset="0"/>
                          <a:ea typeface="Calibri" panose="020F0502020204030204" pitchFamily="34" charset="0"/>
                          <a:cs typeface="Times New Roman" panose="02020603050405020304" pitchFamily="18" charset="0"/>
                        </a:rPr>
                        <a:t>42</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extLst>
                  <a:ext uri="{0D108BD9-81ED-4DB2-BD59-A6C34878D82A}">
                    <a16:rowId xmlns:a16="http://schemas.microsoft.com/office/drawing/2014/main" val="3483137358"/>
                  </a:ext>
                </a:extLst>
              </a:tr>
              <a:tr h="376768">
                <a:tc>
                  <a:txBody>
                    <a:bodyPr/>
                    <a:lstStyle/>
                    <a:p>
                      <a:pPr algn="l">
                        <a:spcAft>
                          <a:spcPts val="0"/>
                        </a:spcAft>
                      </a:pPr>
                      <a:r>
                        <a:rPr lang="fr-CH" sz="1600" dirty="0">
                          <a:solidFill>
                            <a:schemeClr val="bg1"/>
                          </a:solidFill>
                          <a:effectLst/>
                        </a:rPr>
                        <a:t>Transport </a:t>
                      </a:r>
                      <a:r>
                        <a:rPr lang="fr-CH" sz="1100" dirty="0">
                          <a:solidFill>
                            <a:schemeClr val="bg1"/>
                          </a:solidFill>
                          <a:effectLst/>
                        </a:rPr>
                        <a:t>(Train)</a:t>
                      </a:r>
                    </a:p>
                    <a:p>
                      <a:pPr algn="l">
                        <a:spcAft>
                          <a:spcPts val="0"/>
                        </a:spcAft>
                      </a:pPr>
                      <a:r>
                        <a:rPr lang="fr-CH" sz="1600" dirty="0">
                          <a:solidFill>
                            <a:schemeClr val="bg1"/>
                          </a:solidFill>
                          <a:effectLst/>
                        </a:rPr>
                        <a:t>Transport</a:t>
                      </a:r>
                      <a:r>
                        <a:rPr lang="fr-CH" sz="1400" dirty="0">
                          <a:solidFill>
                            <a:schemeClr val="bg1"/>
                          </a:solidFill>
                          <a:effectLst/>
                        </a:rPr>
                        <a:t> </a:t>
                      </a:r>
                      <a:r>
                        <a:rPr lang="fr-CH" sz="1100" dirty="0">
                          <a:solidFill>
                            <a:schemeClr val="bg1"/>
                          </a:solidFill>
                          <a:effectLst/>
                        </a:rPr>
                        <a:t>(Sur place)</a:t>
                      </a:r>
                      <a:endParaRPr lang="fr-CH"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774697744"/>
                  </a:ext>
                </a:extLst>
              </a:tr>
              <a:tr h="376768">
                <a:tc>
                  <a:txBody>
                    <a:bodyPr/>
                    <a:lstStyle/>
                    <a:p>
                      <a:pPr algn="l">
                        <a:spcAft>
                          <a:spcPts val="0"/>
                        </a:spcAft>
                      </a:pPr>
                      <a:r>
                        <a:rPr lang="fr-CH" sz="1600" dirty="0">
                          <a:solidFill>
                            <a:schemeClr val="bg1"/>
                          </a:solidFill>
                          <a:effectLst/>
                        </a:rPr>
                        <a:t>Visites sur place (environ)</a:t>
                      </a:r>
                      <a:endParaRPr lang="fr-CH"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455180712"/>
                  </a:ext>
                </a:extLst>
              </a:tr>
              <a:tr h="697531">
                <a:tc>
                  <a:txBody>
                    <a:bodyPr/>
                    <a:lstStyle/>
                    <a:p>
                      <a:pPr algn="l">
                        <a:spcAft>
                          <a:spcPts val="0"/>
                        </a:spcAft>
                      </a:pPr>
                      <a:r>
                        <a:rPr lang="fr-CH" sz="1800" dirty="0">
                          <a:solidFill>
                            <a:schemeClr val="bg1"/>
                          </a:solidFill>
                          <a:effectLst/>
                        </a:rPr>
                        <a:t>TOTAL : </a:t>
                      </a:r>
                      <a:endParaRPr lang="fr-CH" sz="1400" dirty="0">
                        <a:solidFill>
                          <a:schemeClr val="bg1"/>
                        </a:solidFill>
                        <a:effectLst/>
                      </a:endParaRPr>
                    </a:p>
                    <a:p>
                      <a:pPr algn="l">
                        <a:spcAft>
                          <a:spcPts val="0"/>
                        </a:spcAft>
                      </a:pPr>
                      <a:r>
                        <a:rPr lang="fr-CH" sz="1400" dirty="0">
                          <a:solidFill>
                            <a:schemeClr val="bg1"/>
                          </a:solidFill>
                          <a:effectLst/>
                        </a:rPr>
                        <a:t>(sans la nourriture)</a:t>
                      </a:r>
                      <a:endParaRPr lang="fr-CH"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90000"/>
                      </a:schemeClr>
                    </a:solidFill>
                  </a:tcPr>
                </a:tc>
                <a:tc>
                  <a:txBody>
                    <a:bodyPr/>
                    <a:lstStyle/>
                    <a:p>
                      <a:pPr algn="r">
                        <a:spcAft>
                          <a:spcPts val="0"/>
                        </a:spcAft>
                      </a:pPr>
                      <a:r>
                        <a:rPr lang="fr-CH" sz="1800" b="1" dirty="0">
                          <a:effectLst/>
                        </a:rPr>
                        <a:t>560,90</a:t>
                      </a:r>
                      <a:endParaRPr lang="fr-CH"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90000"/>
                      </a:schemeClr>
                    </a:solidFill>
                  </a:tcPr>
                </a:tc>
                <a:tc>
                  <a:txBody>
                    <a:bodyPr/>
                    <a:lstStyle/>
                    <a:p>
                      <a:pPr algn="r">
                        <a:spcAft>
                          <a:spcPts val="0"/>
                        </a:spcAft>
                      </a:pPr>
                      <a:r>
                        <a:rPr lang="fr-CH" sz="1800" b="1" dirty="0">
                          <a:effectLst/>
                        </a:rPr>
                        <a:t>456.90</a:t>
                      </a:r>
                      <a:endParaRPr lang="fr-CH"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90000"/>
                      </a:schemeClr>
                    </a:solidFill>
                  </a:tcPr>
                </a:tc>
                <a:extLst>
                  <a:ext uri="{0D108BD9-81ED-4DB2-BD59-A6C34878D82A}">
                    <a16:rowId xmlns:a16="http://schemas.microsoft.com/office/drawing/2014/main" val="804907955"/>
                  </a:ext>
                </a:extLst>
              </a:tr>
              <a:tr h="391950">
                <a:tc>
                  <a:txBody>
                    <a:bodyPr/>
                    <a:lstStyle/>
                    <a:p>
                      <a:pPr algn="l">
                        <a:spcAft>
                          <a:spcPts val="0"/>
                        </a:spcAft>
                      </a:pPr>
                      <a:r>
                        <a:rPr lang="fr-CH" sz="1600" dirty="0">
                          <a:solidFill>
                            <a:schemeClr val="bg1"/>
                          </a:solidFill>
                          <a:effectLst/>
                        </a:rPr>
                        <a:t>Nourriture </a:t>
                      </a:r>
                      <a:br>
                        <a:rPr lang="fr-CH" sz="1600" dirty="0">
                          <a:solidFill>
                            <a:schemeClr val="bg1"/>
                          </a:solidFill>
                          <a:effectLst/>
                        </a:rPr>
                      </a:br>
                      <a:r>
                        <a:rPr lang="fr-CH" sz="1100" dirty="0">
                          <a:solidFill>
                            <a:schemeClr val="bg1"/>
                          </a:solidFill>
                          <a:effectLst/>
                        </a:rPr>
                        <a:t>(selon calcul décanat)</a:t>
                      </a:r>
                      <a:endParaRPr lang="fr-CH"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a:txBody>
                    <a:bodyPr/>
                    <a:lstStyle/>
                    <a:p>
                      <a:pPr algn="r">
                        <a:spcAft>
                          <a:spcPts val="0"/>
                        </a:spcAft>
                      </a:pPr>
                      <a:r>
                        <a:rPr lang="fr-CH" sz="1600" dirty="0">
                          <a:effectLst/>
                        </a:rPr>
                        <a:t>269,50   </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a:txBody>
                    <a:bodyPr/>
                    <a:lstStyle/>
                    <a:p>
                      <a:pPr algn="r">
                        <a:spcAft>
                          <a:spcPts val="0"/>
                        </a:spcAft>
                      </a:pPr>
                      <a:r>
                        <a:rPr lang="fr-CH" sz="1600" dirty="0">
                          <a:effectLst/>
                        </a:rPr>
                        <a:t>269,50</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extLst>
                  <a:ext uri="{0D108BD9-81ED-4DB2-BD59-A6C34878D82A}">
                    <a16:rowId xmlns:a16="http://schemas.microsoft.com/office/drawing/2014/main" val="276678006"/>
                  </a:ext>
                </a:extLst>
              </a:tr>
              <a:tr h="427684">
                <a:tc>
                  <a:txBody>
                    <a:bodyPr/>
                    <a:lstStyle/>
                    <a:p>
                      <a:pPr algn="l">
                        <a:spcAft>
                          <a:spcPts val="0"/>
                        </a:spcAft>
                      </a:pPr>
                      <a:r>
                        <a:rPr lang="fr-CH" sz="1800" dirty="0">
                          <a:solidFill>
                            <a:schemeClr val="bg1"/>
                          </a:solidFill>
                          <a:effectLst/>
                        </a:rPr>
                        <a:t>TOTAL : </a:t>
                      </a:r>
                      <a:endParaRPr lang="fr-CH" sz="1400" dirty="0">
                        <a:solidFill>
                          <a:schemeClr val="bg1"/>
                        </a:solidFill>
                        <a:effectLst/>
                      </a:endParaRPr>
                    </a:p>
                    <a:p>
                      <a:pPr algn="l">
                        <a:spcAft>
                          <a:spcPts val="0"/>
                        </a:spcAft>
                      </a:pPr>
                      <a:r>
                        <a:rPr lang="fr-CH" sz="1400" dirty="0">
                          <a:solidFill>
                            <a:schemeClr val="bg1"/>
                          </a:solidFill>
                          <a:effectLst/>
                        </a:rPr>
                        <a:t>(pour calcul de la subvention)</a:t>
                      </a:r>
                      <a:endParaRPr lang="fr-CH"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90000"/>
                      </a:schemeClr>
                    </a:solidFill>
                  </a:tcPr>
                </a:tc>
                <a:tc>
                  <a:txBody>
                    <a:bodyPr/>
                    <a:lstStyle/>
                    <a:p>
                      <a:pPr algn="r">
                        <a:spcAft>
                          <a:spcPts val="0"/>
                        </a:spcAft>
                      </a:pPr>
                      <a:r>
                        <a:rPr lang="fr-CH" sz="1800" b="1" dirty="0">
                          <a:effectLst/>
                        </a:rPr>
                        <a:t>830,40</a:t>
                      </a:r>
                      <a:endParaRPr lang="fr-CH"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90000"/>
                      </a:schemeClr>
                    </a:solidFill>
                  </a:tcPr>
                </a:tc>
                <a:tc>
                  <a:txBody>
                    <a:bodyPr/>
                    <a:lstStyle/>
                    <a:p>
                      <a:pPr algn="r">
                        <a:spcAft>
                          <a:spcPts val="0"/>
                        </a:spcAft>
                      </a:pPr>
                      <a:r>
                        <a:rPr lang="fr-CH" sz="1800" b="1" dirty="0">
                          <a:effectLst/>
                        </a:rPr>
                        <a:t>726,40</a:t>
                      </a:r>
                      <a:endParaRPr lang="fr-CH"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90000"/>
                      </a:schemeClr>
                    </a:solidFill>
                  </a:tcPr>
                </a:tc>
                <a:extLst>
                  <a:ext uri="{0D108BD9-81ED-4DB2-BD59-A6C34878D82A}">
                    <a16:rowId xmlns:a16="http://schemas.microsoft.com/office/drawing/2014/main" val="2708545270"/>
                  </a:ext>
                </a:extLst>
              </a:tr>
              <a:tr h="783901">
                <a:tc>
                  <a:txBody>
                    <a:bodyPr/>
                    <a:lstStyle/>
                    <a:p>
                      <a:pPr algn="l">
                        <a:spcAft>
                          <a:spcPts val="0"/>
                        </a:spcAft>
                      </a:pPr>
                      <a:r>
                        <a:rPr lang="fr-CH" sz="1600" dirty="0">
                          <a:solidFill>
                            <a:schemeClr val="bg1"/>
                          </a:solidFill>
                          <a:effectLst/>
                        </a:rPr>
                        <a:t>SUBVENTION DU DÉCANAT : </a:t>
                      </a:r>
                      <a:endParaRPr lang="fr-CH" sz="1400" dirty="0">
                        <a:solidFill>
                          <a:schemeClr val="bg1"/>
                        </a:solidFill>
                        <a:effectLst/>
                      </a:endParaRPr>
                    </a:p>
                    <a:p>
                      <a:pPr algn="l">
                        <a:spcAft>
                          <a:spcPts val="0"/>
                        </a:spcAft>
                      </a:pPr>
                      <a:r>
                        <a:rPr lang="fr-CH" sz="1050" dirty="0">
                          <a:solidFill>
                            <a:schemeClr val="bg1"/>
                          </a:solidFill>
                          <a:effectLst/>
                        </a:rPr>
                        <a:t>(1/3 de</a:t>
                      </a:r>
                      <a:r>
                        <a:rPr lang="fr-CH" sz="1100" dirty="0">
                          <a:solidFill>
                            <a:schemeClr val="bg1"/>
                          </a:solidFill>
                          <a:effectLst/>
                        </a:rPr>
                        <a:t> l’ensemble des frais, nourriture comprise)</a:t>
                      </a:r>
                      <a:endParaRPr lang="fr-CH"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gridSpan="2">
                  <a:txBody>
                    <a:bodyPr/>
                    <a:lstStyle/>
                    <a:p>
                      <a:pPr algn="ctr">
                        <a:spcAft>
                          <a:spcPts val="0"/>
                        </a:spcAft>
                      </a:pPr>
                      <a:r>
                        <a:rPr lang="fr-CH" sz="1800" dirty="0">
                          <a:effectLst/>
                        </a:rPr>
                        <a:t>env. 240 CHF</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tc>
                <a:tc hMerge="1">
                  <a:txBody>
                    <a:bodyPr/>
                    <a:lstStyle/>
                    <a:p>
                      <a:endParaRPr lang="fr-FR"/>
                    </a:p>
                  </a:txBody>
                  <a:tcPr/>
                </a:tc>
                <a:extLst>
                  <a:ext uri="{0D108BD9-81ED-4DB2-BD59-A6C34878D82A}">
                    <a16:rowId xmlns:a16="http://schemas.microsoft.com/office/drawing/2014/main" val="752738430"/>
                  </a:ext>
                </a:extLst>
              </a:tr>
              <a:tr h="443074">
                <a:tc>
                  <a:txBody>
                    <a:bodyPr/>
                    <a:lstStyle/>
                    <a:p>
                      <a:pPr algn="l">
                        <a:spcAft>
                          <a:spcPts val="0"/>
                        </a:spcAft>
                      </a:pPr>
                      <a:r>
                        <a:rPr lang="fr-CH" sz="1600" dirty="0">
                          <a:solidFill>
                            <a:schemeClr val="bg1"/>
                          </a:solidFill>
                          <a:effectLst/>
                        </a:rPr>
                        <a:t>COÛT APPROXIMATIF </a:t>
                      </a:r>
                      <a:br>
                        <a:rPr lang="fr-CH" sz="1600" dirty="0">
                          <a:solidFill>
                            <a:schemeClr val="bg1"/>
                          </a:solidFill>
                          <a:effectLst/>
                        </a:rPr>
                      </a:br>
                      <a:r>
                        <a:rPr lang="fr-CH" sz="1600" dirty="0">
                          <a:solidFill>
                            <a:schemeClr val="bg1"/>
                          </a:solidFill>
                          <a:effectLst/>
                        </a:rPr>
                        <a:t>DU VOYAGE / personne : </a:t>
                      </a:r>
                      <a:endParaRPr lang="fr-CH"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75000"/>
                      </a:schemeClr>
                    </a:solidFill>
                  </a:tcPr>
                </a:tc>
                <a:tc>
                  <a:txBody>
                    <a:bodyPr/>
                    <a:lstStyle/>
                    <a:p>
                      <a:pPr algn="r">
                        <a:spcAft>
                          <a:spcPts val="0"/>
                        </a:spcAft>
                      </a:pPr>
                      <a:r>
                        <a:rPr lang="fr-CH" sz="1800" b="1" u="dbl" dirty="0">
                          <a:effectLst/>
                        </a:rPr>
                        <a:t>590,40 CHF</a:t>
                      </a:r>
                      <a:endParaRPr lang="fr-CH"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75000"/>
                      </a:schemeClr>
                    </a:solidFill>
                  </a:tcPr>
                </a:tc>
                <a:tc>
                  <a:txBody>
                    <a:bodyPr/>
                    <a:lstStyle/>
                    <a:p>
                      <a:pPr algn="r">
                        <a:spcAft>
                          <a:spcPts val="0"/>
                        </a:spcAft>
                      </a:pPr>
                      <a:r>
                        <a:rPr lang="fr-CH" sz="1800" b="1" u="dbl" dirty="0">
                          <a:effectLst/>
                        </a:rPr>
                        <a:t>486,40 CHF</a:t>
                      </a:r>
                      <a:endParaRPr lang="fr-CH"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69" marR="61469" marT="0" marB="0" anchor="ctr">
                    <a:solidFill>
                      <a:schemeClr val="tx2">
                        <a:lumMod val="75000"/>
                      </a:schemeClr>
                    </a:solidFill>
                  </a:tcPr>
                </a:tc>
                <a:extLst>
                  <a:ext uri="{0D108BD9-81ED-4DB2-BD59-A6C34878D82A}">
                    <a16:rowId xmlns:a16="http://schemas.microsoft.com/office/drawing/2014/main" val="1119844635"/>
                  </a:ext>
                </a:extLst>
              </a:tr>
            </a:tbl>
          </a:graphicData>
        </a:graphic>
      </p:graphicFrame>
      <p:sp>
        <p:nvSpPr>
          <p:cNvPr id="8" name="Rectangle 7">
            <a:extLst>
              <a:ext uri="{FF2B5EF4-FFF2-40B4-BE49-F238E27FC236}">
                <a16:creationId xmlns:a16="http://schemas.microsoft.com/office/drawing/2014/main" id="{8B84003B-55AA-3244-8987-99B73C0407BE}"/>
              </a:ext>
            </a:extLst>
          </p:cNvPr>
          <p:cNvSpPr/>
          <p:nvPr/>
        </p:nvSpPr>
        <p:spPr>
          <a:xfrm>
            <a:off x="344556" y="6499174"/>
            <a:ext cx="8724750" cy="338554"/>
          </a:xfrm>
          <a:prstGeom prst="rect">
            <a:avLst/>
          </a:prstGeom>
        </p:spPr>
        <p:txBody>
          <a:bodyPr wrap="square">
            <a:spAutoFit/>
          </a:bodyPr>
          <a:lstStyle/>
          <a:p>
            <a:pPr>
              <a:spcAft>
                <a:spcPts val="0"/>
              </a:spcAft>
            </a:pPr>
            <a:r>
              <a:rPr lang="fr-CH" sz="16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N.B. Prix calculés pour un voyage de 10 personnes avec les tarifs ci-dessus.</a:t>
            </a:r>
          </a:p>
        </p:txBody>
      </p:sp>
    </p:spTree>
    <p:extLst>
      <p:ext uri="{BB962C8B-B14F-4D97-AF65-F5344CB8AC3E}">
        <p14:creationId xmlns:p14="http://schemas.microsoft.com/office/powerpoint/2010/main" val="59517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3620A1-16CB-C048-A60C-DE6C820EE3CC}"/>
              </a:ext>
            </a:extLst>
          </p:cNvPr>
          <p:cNvSpPr>
            <a:spLocks noGrp="1"/>
          </p:cNvSpPr>
          <p:nvPr>
            <p:ph sz="quarter" idx="10"/>
          </p:nvPr>
        </p:nvSpPr>
        <p:spPr>
          <a:xfrm>
            <a:off x="396509" y="757438"/>
            <a:ext cx="8350981" cy="5343124"/>
          </a:xfrm>
        </p:spPr>
        <p:txBody>
          <a:bodyPr>
            <a:normAutofit/>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Die Studienreise im Bereich «Kunstgeschichte der Moderne und Gegenwart /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Histoire</a:t>
            </a:r>
            <a:r>
              <a:rPr lang="de-CH" sz="2000" dirty="0">
                <a:effectLst/>
                <a:latin typeface="Calibri" panose="020F0502020204030204" pitchFamily="34" charset="0"/>
                <a:ea typeface="Calibri" panose="020F0502020204030204" pitchFamily="34" charset="0"/>
                <a:cs typeface="Times New Roman" panose="02020603050405020304" pitchFamily="18" charset="0"/>
              </a:rPr>
              <a:t> de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l’art</a:t>
            </a:r>
            <a:r>
              <a:rPr lang="de-CH" sz="2000" dirty="0">
                <a:effectLst/>
                <a:latin typeface="Calibri" panose="020F0502020204030204" pitchFamily="34" charset="0"/>
                <a:ea typeface="Calibri" panose="020F0502020204030204" pitchFamily="34" charset="0"/>
                <a:cs typeface="Times New Roman" panose="02020603050405020304" pitchFamily="18" charset="0"/>
              </a:rPr>
              <a:t>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contemporain</a:t>
            </a:r>
            <a:r>
              <a:rPr lang="de-CH" sz="2000" dirty="0">
                <a:effectLst/>
                <a:latin typeface="Calibri" panose="020F0502020204030204" pitchFamily="34" charset="0"/>
                <a:ea typeface="Calibri" panose="020F0502020204030204" pitchFamily="34" charset="0"/>
                <a:cs typeface="Times New Roman" panose="02020603050405020304" pitchFamily="18" charset="0"/>
              </a:rPr>
              <a:t>» führt uns vom 15.-23. Juni 2023 unter dem Titel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Rome</a:t>
            </a:r>
            <a:r>
              <a:rPr lang="de-CH" sz="2000" dirty="0">
                <a:effectLst/>
                <a:latin typeface="Calibri" panose="020F0502020204030204" pitchFamily="34" charset="0"/>
                <a:ea typeface="Calibri" panose="020F0502020204030204" pitchFamily="34" charset="0"/>
                <a:cs typeface="Times New Roman" panose="02020603050405020304" pitchFamily="18" charset="0"/>
              </a:rPr>
              <a:t> Contemporary», in die «Ewige Stadt» Rom, in der wir für einmal die Kunst, Architektur und Geschichte der Moderne in den Blick nehmen wollen. Dabei wird ein Zeitraum verhandelt, der sich von der Einheit Italiens seit der zweiten Hälfte des 19. Jahrhunderts über die Geschichte des faschistischen Regimes und seine Nachwirkungen bis in die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postfordistische</a:t>
            </a:r>
            <a:r>
              <a:rPr lang="de-CH" sz="2000" dirty="0">
                <a:effectLst/>
                <a:latin typeface="Calibri" panose="020F0502020204030204" pitchFamily="34" charset="0"/>
                <a:ea typeface="Calibri" panose="020F0502020204030204" pitchFamily="34" charset="0"/>
                <a:cs typeface="Times New Roman" panose="02020603050405020304" pitchFamily="18" charset="0"/>
              </a:rPr>
              <a:t>, globalisierte Gegenwart erstreckt. Uns wird Rom als Metropole und in der Moderne eher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peripherisierte</a:t>
            </a:r>
            <a:r>
              <a:rPr lang="de-CH" sz="2000" dirty="0">
                <a:effectLst/>
                <a:latin typeface="Calibri" panose="020F0502020204030204" pitchFamily="34" charset="0"/>
                <a:ea typeface="Calibri" panose="020F0502020204030204" pitchFamily="34" charset="0"/>
                <a:cs typeface="Times New Roman" panose="02020603050405020304" pitchFamily="18" charset="0"/>
              </a:rPr>
              <a:t> Stadt ebenso interessieren wie die italienisch geprägten Bewegungen des Futurismus, der Arte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Povera</a:t>
            </a:r>
            <a:r>
              <a:rPr lang="de-CH" sz="2000" dirty="0">
                <a:effectLst/>
                <a:latin typeface="Calibri" panose="020F0502020204030204" pitchFamily="34" charset="0"/>
                <a:ea typeface="Calibri" panose="020F0502020204030204" pitchFamily="34" charset="0"/>
                <a:cs typeface="Times New Roman" panose="02020603050405020304" pitchFamily="18" charset="0"/>
              </a:rPr>
              <a:t> oder feministische Positionen seit den 1970er Jahren sowie ihre lokalen Manifestationen und Ausstellungen. In der Auseinandersetzung mit Galerien, Sammlungen und Institutionen sowie Akteur*innen der Geschichte und Gegenwart wollen wir den Stellenwert Roms im Kunstfeld der Moderne diskutieren und darüber hinaus auch die Vielfalt in Rom angesiedelter internationaler Künstlerakademien und Forschungsinstitute kennenlernen, wie etwa das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Istituto</a:t>
            </a:r>
            <a:r>
              <a:rPr lang="de-CH" sz="2000" dirty="0">
                <a:effectLst/>
                <a:latin typeface="Calibri" panose="020F0502020204030204" pitchFamily="34" charset="0"/>
                <a:ea typeface="Calibri" panose="020F0502020204030204" pitchFamily="34" charset="0"/>
                <a:cs typeface="Times New Roman" panose="02020603050405020304" pitchFamily="18" charset="0"/>
              </a:rPr>
              <a:t>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Svizzero</a:t>
            </a:r>
            <a:r>
              <a:rPr lang="de-CH" sz="2000" dirty="0">
                <a:effectLst/>
                <a:latin typeface="Calibri" panose="020F0502020204030204" pitchFamily="34" charset="0"/>
                <a:ea typeface="Calibri" panose="020F0502020204030204" pitchFamily="34" charset="0"/>
                <a:cs typeface="Times New Roman" panose="02020603050405020304" pitchFamily="18" charset="0"/>
              </a:rPr>
              <a:t>, das deutsche Max-Planck-Institut für Kunstgeschichte oder die Villa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Médicis</a:t>
            </a:r>
            <a:r>
              <a:rPr lang="de-CH" sz="2000" dirty="0">
                <a:effectLst/>
                <a:latin typeface="Calibri" panose="020F0502020204030204" pitchFamily="34" charset="0"/>
                <a:ea typeface="Calibri" panose="020F0502020204030204" pitchFamily="34" charset="0"/>
                <a:cs typeface="Times New Roman" panose="02020603050405020304" pitchFamily="18" charset="0"/>
              </a:rPr>
              <a:t> –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Académie</a:t>
            </a:r>
            <a:r>
              <a:rPr lang="de-CH" sz="2000" dirty="0">
                <a:effectLst/>
                <a:latin typeface="Calibri" panose="020F0502020204030204" pitchFamily="34" charset="0"/>
                <a:ea typeface="Calibri" panose="020F0502020204030204" pitchFamily="34" charset="0"/>
                <a:cs typeface="Times New Roman" panose="02020603050405020304" pitchFamily="18" charset="0"/>
              </a:rPr>
              <a:t> de France à </a:t>
            </a:r>
            <a:r>
              <a:rPr lang="de-CH" sz="2000" dirty="0" err="1">
                <a:effectLst/>
                <a:latin typeface="Calibri" panose="020F0502020204030204" pitchFamily="34" charset="0"/>
                <a:ea typeface="Calibri" panose="020F0502020204030204" pitchFamily="34" charset="0"/>
                <a:cs typeface="Times New Roman" panose="02020603050405020304" pitchFamily="18" charset="0"/>
              </a:rPr>
              <a:t>Rome</a:t>
            </a:r>
            <a:r>
              <a:rPr lang="de-CH" sz="2000" dirty="0">
                <a:effectLst/>
                <a:latin typeface="Calibri" panose="020F0502020204030204" pitchFamily="34" charset="0"/>
                <a:ea typeface="Calibri" panose="020F0502020204030204" pitchFamily="34" charset="0"/>
                <a:cs typeface="Times New Roman" panose="02020603050405020304" pitchFamily="18" charset="0"/>
              </a:rPr>
              <a:t>.</a:t>
            </a:r>
            <a:endParaRPr lang="en-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Tree>
    <p:extLst>
      <p:ext uri="{BB962C8B-B14F-4D97-AF65-F5344CB8AC3E}">
        <p14:creationId xmlns:p14="http://schemas.microsoft.com/office/powerpoint/2010/main" val="201236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09A387-2C7F-CA48-8C88-494241D5569E}"/>
              </a:ext>
            </a:extLst>
          </p:cNvPr>
          <p:cNvSpPr/>
          <p:nvPr/>
        </p:nvSpPr>
        <p:spPr>
          <a:xfrm>
            <a:off x="560879" y="344557"/>
            <a:ext cx="8344581" cy="6395597"/>
          </a:xfrm>
          <a:prstGeom prst="rect">
            <a:avLst/>
          </a:prstGeom>
        </p:spPr>
        <p:txBody>
          <a:bodyPr wrap="square">
            <a:spAutoFit/>
          </a:bodyPr>
          <a:lstStyle/>
          <a:p>
            <a:pPr>
              <a:lnSpc>
                <a:spcPct val="115000"/>
              </a:lnSpc>
              <a:spcAft>
                <a:spcPts val="0"/>
              </a:spcAft>
            </a:pPr>
            <a:r>
              <a:rPr lang="fr-CH" b="1" dirty="0">
                <a:latin typeface="Arial" panose="020B0604020202020204" pitchFamily="34" charset="0"/>
                <a:ea typeface="Calibri" panose="020F0502020204030204" pitchFamily="34" charset="0"/>
                <a:cs typeface="Arial" panose="020B0604020202020204" pitchFamily="34" charset="0"/>
              </a:rPr>
              <a:t>INTÉRESSÉ·E·S ?</a:t>
            </a:r>
          </a:p>
          <a:p>
            <a:pPr>
              <a:lnSpc>
                <a:spcPct val="115000"/>
              </a:lnSpc>
              <a:spcAft>
                <a:spcPts val="0"/>
              </a:spcAft>
            </a:pPr>
            <a:r>
              <a:rPr lang="fr-CH" b="1" dirty="0">
                <a:latin typeface="Arial" panose="020B0604020202020204" pitchFamily="34" charset="0"/>
                <a:ea typeface="Calibri" panose="020F0502020204030204" pitchFamily="34" charset="0"/>
                <a:cs typeface="Arial" panose="020B0604020202020204" pitchFamily="34" charset="0"/>
              </a:rPr>
              <a:t>MOODLE: Rome2023</a:t>
            </a:r>
            <a:endParaRPr lang="fr-FR"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itchFamily="2" charset="2"/>
              <a:buChar char="à"/>
            </a:pPr>
            <a:r>
              <a:rPr lang="fr-FR" dirty="0">
                <a:latin typeface="Arial" panose="020B0604020202020204" pitchFamily="34" charset="0"/>
                <a:ea typeface="Calibri" panose="020F0502020204030204" pitchFamily="34" charset="0"/>
                <a:cs typeface="Arial" panose="020B0604020202020204" pitchFamily="34" charset="0"/>
              </a:rPr>
              <a:t>D’ici </a:t>
            </a:r>
            <a:r>
              <a:rPr lang="fr-FR" b="1" u="sng" dirty="0">
                <a:latin typeface="Arial" panose="020B0604020202020204" pitchFamily="34" charset="0"/>
                <a:ea typeface="Calibri" panose="020F0502020204030204" pitchFamily="34" charset="0"/>
                <a:cs typeface="Arial" panose="020B0604020202020204" pitchFamily="34" charset="0"/>
              </a:rPr>
              <a:t>le 3 mars 2023</a:t>
            </a:r>
            <a:r>
              <a:rPr lang="fr-FR" dirty="0">
                <a:latin typeface="Arial" panose="020B0604020202020204" pitchFamily="34" charset="0"/>
                <a:ea typeface="Calibri" panose="020F0502020204030204" pitchFamily="34" charset="0"/>
                <a:cs typeface="Arial" panose="020B0604020202020204" pitchFamily="34" charset="0"/>
              </a:rPr>
              <a:t> : Envoyer/rendre (au bureau des assistants ou par mail) </a:t>
            </a:r>
          </a:p>
          <a:p>
            <a:r>
              <a:rPr lang="fr-FR" dirty="0">
                <a:latin typeface="Arial" panose="020B0604020202020204" pitchFamily="34" charset="0"/>
                <a:ea typeface="Calibri" panose="020F0502020204030204" pitchFamily="34" charset="0"/>
                <a:cs typeface="Arial" panose="020B0604020202020204" pitchFamily="34" charset="0"/>
              </a:rPr>
              <a:t>1. Le document « informations personnelles » rempli par mail à </a:t>
            </a:r>
            <a:r>
              <a:rPr lang="fr-FR" dirty="0" err="1">
                <a:latin typeface="Arial" panose="020B0604020202020204" pitchFamily="34" charset="0"/>
                <a:ea typeface="Calibri" panose="020F0502020204030204" pitchFamily="34" charset="0"/>
                <a:cs typeface="Arial" panose="020B0604020202020204" pitchFamily="34" charset="0"/>
              </a:rPr>
              <a:t>Meagane</a:t>
            </a:r>
            <a:r>
              <a:rPr lang="fr-FR" dirty="0">
                <a:latin typeface="Arial" panose="020B0604020202020204" pitchFamily="34" charset="0"/>
                <a:ea typeface="Calibri" panose="020F0502020204030204" pitchFamily="34" charset="0"/>
                <a:cs typeface="Arial" panose="020B0604020202020204" pitchFamily="34" charset="0"/>
              </a:rPr>
              <a:t> </a:t>
            </a:r>
            <a:r>
              <a:rPr lang="fr-FR" dirty="0" err="1">
                <a:latin typeface="Arial" panose="020B0604020202020204" pitchFamily="34" charset="0"/>
                <a:ea typeface="Calibri" panose="020F0502020204030204" pitchFamily="34" charset="0"/>
                <a:cs typeface="Arial" panose="020B0604020202020204" pitchFamily="34" charset="0"/>
              </a:rPr>
              <a:t>Zurfluh</a:t>
            </a:r>
            <a:r>
              <a:rPr lang="fr-FR" dirty="0">
                <a:latin typeface="Arial" panose="020B0604020202020204" pitchFamily="34" charset="0"/>
                <a:ea typeface="Calibri" panose="020F0502020204030204" pitchFamily="34" charset="0"/>
                <a:cs typeface="Arial" panose="020B0604020202020204" pitchFamily="34" charset="0"/>
              </a:rPr>
              <a:t> ainsi qu’une copie de votre carte d’identité.</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2. Le document signé informant votre inscription définitive et votre engagement de paiement. </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3. Votre choix de thème, ainsi que deux autres options </a:t>
            </a:r>
            <a:endParaRPr lang="fr-CH"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 </a:t>
            </a:r>
            <a:endParaRPr lang="fr-CH" sz="7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N.B: Les annulations d’inscription après cette date ne pourront pas être remboursées à 100%.</a:t>
            </a:r>
          </a:p>
          <a:p>
            <a:pPr>
              <a:spcAft>
                <a:spcPts val="0"/>
              </a:spcAft>
            </a:pPr>
            <a:endParaRPr lang="fr-FR"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CH" b="1" dirty="0">
                <a:latin typeface="Arial" panose="020B0604020202020204" pitchFamily="34" charset="0"/>
                <a:ea typeface="Calibri" panose="020F0502020204030204" pitchFamily="34" charset="0"/>
                <a:cs typeface="Arial" panose="020B0604020202020204" pitchFamily="34" charset="0"/>
              </a:rPr>
              <a:t>NOTA BENE</a:t>
            </a:r>
            <a:endParaRPr lang="fr-CH"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itchFamily="2" charset="2"/>
              <a:buChar char=""/>
            </a:pPr>
            <a:r>
              <a:rPr lang="fr-CH" dirty="0">
                <a:latin typeface="Arial" panose="020B0604020202020204" pitchFamily="34" charset="0"/>
                <a:ea typeface="Calibri" panose="020F0502020204030204" pitchFamily="34" charset="0"/>
                <a:cs typeface="Times New Roman" panose="02020603050405020304" pitchFamily="18" charset="0"/>
              </a:rPr>
              <a:t>Assurance  de voyage ?</a:t>
            </a:r>
            <a:endParaRPr lang="fr-CH"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itchFamily="2" charset="2"/>
              <a:buChar char=""/>
            </a:pPr>
            <a:r>
              <a:rPr lang="fr-CH" dirty="0">
                <a:latin typeface="Arial" panose="020B0604020202020204" pitchFamily="34" charset="0"/>
                <a:ea typeface="Calibri" panose="020F0502020204030204" pitchFamily="34" charset="0"/>
                <a:cs typeface="Times New Roman" panose="02020603050405020304" pitchFamily="18" charset="0"/>
              </a:rPr>
              <a:t>Passeport / Carte d’identité </a:t>
            </a:r>
          </a:p>
          <a:p>
            <a:pPr marL="342900" lvl="0" indent="-342900">
              <a:lnSpc>
                <a:spcPct val="115000"/>
              </a:lnSpc>
              <a:spcAft>
                <a:spcPts val="0"/>
              </a:spcAft>
              <a:buFont typeface="Symbol" pitchFamily="2" charset="2"/>
              <a:buChar char=""/>
            </a:pPr>
            <a:r>
              <a:rPr lang="fr-CH" dirty="0">
                <a:latin typeface="Arial" panose="020B0604020202020204" pitchFamily="34" charset="0"/>
                <a:ea typeface="Calibri" panose="020F0502020204030204" pitchFamily="34" charset="0"/>
                <a:cs typeface="Times New Roman" panose="02020603050405020304" pitchFamily="18" charset="0"/>
              </a:rPr>
              <a:t>Carte étudiant valide et carte légitimation étudiant en histoire de l’art </a:t>
            </a:r>
          </a:p>
          <a:p>
            <a:pPr lvl="0">
              <a:lnSpc>
                <a:spcPct val="115000"/>
              </a:lnSpc>
              <a:spcAft>
                <a:spcPts val="0"/>
              </a:spcAft>
            </a:pPr>
            <a:r>
              <a:rPr lang="fr-CH" dirty="0">
                <a:latin typeface="Arial" panose="020B0604020202020204" pitchFamily="34" charset="0"/>
                <a:ea typeface="Calibri" panose="020F0502020204030204" pitchFamily="34" charset="0"/>
                <a:cs typeface="Times New Roman" panose="02020603050405020304" pitchFamily="18" charset="0"/>
              </a:rPr>
              <a:t>(à obtenir auprès de </a:t>
            </a:r>
            <a:r>
              <a:rPr lang="fr-CH" dirty="0" err="1">
                <a:latin typeface="Arial" panose="020B0604020202020204" pitchFamily="34" charset="0"/>
                <a:ea typeface="Calibri" panose="020F0502020204030204" pitchFamily="34" charset="0"/>
                <a:cs typeface="Times New Roman" panose="02020603050405020304" pitchFamily="18" charset="0"/>
              </a:rPr>
              <a:t>Kalinka</a:t>
            </a:r>
            <a:r>
              <a:rPr lang="fr-CH" dirty="0">
                <a:latin typeface="Arial" panose="020B0604020202020204" pitchFamily="34" charset="0"/>
                <a:ea typeface="Calibri" panose="020F0502020204030204" pitchFamily="34" charset="0"/>
                <a:cs typeface="Times New Roman" panose="02020603050405020304" pitchFamily="18" charset="0"/>
              </a:rPr>
              <a:t> </a:t>
            </a:r>
            <a:r>
              <a:rPr lang="fr-CH" dirty="0" err="1">
                <a:latin typeface="Arial" panose="020B0604020202020204" pitchFamily="34" charset="0"/>
                <a:ea typeface="Calibri" panose="020F0502020204030204" pitchFamily="34" charset="0"/>
                <a:cs typeface="Times New Roman" panose="02020603050405020304" pitchFamily="18" charset="0"/>
              </a:rPr>
              <a:t>Janowski</a:t>
            </a:r>
            <a:r>
              <a:rPr lang="fr-CH" dirty="0">
                <a:latin typeface="Arial" panose="020B0604020202020204" pitchFamily="34" charset="0"/>
                <a:ea typeface="Calibri" panose="020F0502020204030204" pitchFamily="34" charset="0"/>
                <a:cs typeface="Times New Roman" panose="02020603050405020304" pitchFamily="18" charset="0"/>
              </a:rPr>
              <a:t> au bureau 2021)</a:t>
            </a:r>
            <a:endParaRPr lang="fr-CH"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fr-CH" b="1" dirty="0">
                <a:latin typeface="Arial" panose="020B0604020202020204" pitchFamily="34" charset="0"/>
                <a:ea typeface="Calibri" panose="020F0502020204030204" pitchFamily="34" charset="0"/>
                <a:cs typeface="Arial" panose="020B0604020202020204" pitchFamily="34" charset="0"/>
              </a:rPr>
              <a:t> </a:t>
            </a:r>
            <a:endParaRPr lang="fr-CH"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CH" b="1" dirty="0">
                <a:latin typeface="Arial" panose="020B0604020202020204" pitchFamily="34" charset="0"/>
                <a:ea typeface="Calibri" panose="020F0502020204030204" pitchFamily="34" charset="0"/>
                <a:cs typeface="Arial" panose="020B0604020202020204" pitchFamily="34" charset="0"/>
              </a:rPr>
              <a:t>CONTACT</a:t>
            </a:r>
            <a:endParaRPr lang="fr-CH"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CH" b="1" u="sng" dirty="0" err="1">
                <a:latin typeface="Arial" panose="020B0604020202020204" pitchFamily="34" charset="0"/>
                <a:ea typeface="Calibri" panose="020F0502020204030204" pitchFamily="34" charset="0"/>
                <a:cs typeface="Arial" panose="020B0604020202020204" pitchFamily="34" charset="0"/>
              </a:rPr>
              <a:t>Meagane</a:t>
            </a:r>
            <a:r>
              <a:rPr lang="fr-CH" b="1" u="sng" dirty="0">
                <a:latin typeface="Arial" panose="020B0604020202020204" pitchFamily="34" charset="0"/>
                <a:ea typeface="Calibri" panose="020F0502020204030204" pitchFamily="34" charset="0"/>
                <a:cs typeface="Arial" panose="020B0604020202020204" pitchFamily="34" charset="0"/>
              </a:rPr>
              <a:t> </a:t>
            </a:r>
            <a:r>
              <a:rPr lang="fr-CH" b="1" u="sng" dirty="0" err="1">
                <a:latin typeface="Arial" panose="020B0604020202020204" pitchFamily="34" charset="0"/>
                <a:ea typeface="Calibri" panose="020F0502020204030204" pitchFamily="34" charset="0"/>
                <a:cs typeface="Arial" panose="020B0604020202020204" pitchFamily="34" charset="0"/>
              </a:rPr>
              <a:t>Zurfluh</a:t>
            </a:r>
            <a:endParaRPr lang="fr-CH" u="sng"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bureau des assistants (MIS 2021)</a:t>
            </a:r>
            <a:endParaRPr lang="fr-CH"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err="1">
                <a:latin typeface="Arial" panose="020B0604020202020204" pitchFamily="34" charset="0"/>
                <a:ea typeface="Calibri" panose="020F0502020204030204" pitchFamily="34" charset="0"/>
                <a:cs typeface="Arial" panose="020B0604020202020204" pitchFamily="34" charset="0"/>
              </a:rPr>
              <a:t>meagane.zurfluh@unifr.ch</a:t>
            </a:r>
            <a:endParaRPr lang="fr-CH"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09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B8E62E-3841-C545-80C5-7E94422D56F1}"/>
              </a:ext>
            </a:extLst>
          </p:cNvPr>
          <p:cNvSpPr>
            <a:spLocks noGrp="1"/>
          </p:cNvSpPr>
          <p:nvPr>
            <p:ph sz="quarter" idx="10"/>
          </p:nvPr>
        </p:nvSpPr>
        <p:spPr>
          <a:xfrm>
            <a:off x="252713" y="918388"/>
            <a:ext cx="8741328" cy="5021223"/>
          </a:xfrm>
        </p:spPr>
        <p:txBody>
          <a:bodyPr>
            <a:noAutofit/>
          </a:bodyPr>
          <a:lstStyle/>
          <a:p>
            <a:r>
              <a:rPr lang="en-GB" sz="2000" b="0" i="0" u="none" strike="noStrike" dirty="0">
                <a:solidFill>
                  <a:schemeClr val="tx1">
                    <a:lumMod val="95000"/>
                  </a:schemeClr>
                </a:solidFill>
                <a:effectLst/>
                <a:latin typeface="-webkit-standard"/>
              </a:rPr>
              <a:t>Le voyage </a:t>
            </a:r>
            <a:r>
              <a:rPr lang="en-GB" sz="2000" b="0" i="0" u="none" strike="noStrike" dirty="0" err="1">
                <a:solidFill>
                  <a:schemeClr val="tx1">
                    <a:lumMod val="95000"/>
                  </a:schemeClr>
                </a:solidFill>
                <a:effectLst/>
                <a:latin typeface="-webkit-standard"/>
              </a:rPr>
              <a:t>d'études</a:t>
            </a:r>
            <a:r>
              <a:rPr lang="en-GB" sz="2000" b="0" i="0" u="none" strike="noStrike" dirty="0">
                <a:solidFill>
                  <a:schemeClr val="tx1">
                    <a:lumMod val="95000"/>
                  </a:schemeClr>
                </a:solidFill>
                <a:effectLst/>
                <a:latin typeface="-webkit-standard"/>
              </a:rPr>
              <a:t> dans le </a:t>
            </a:r>
            <a:r>
              <a:rPr lang="en-GB" sz="2000" b="0" i="0" u="none" strike="noStrike" dirty="0" err="1">
                <a:solidFill>
                  <a:schemeClr val="tx1">
                    <a:lumMod val="95000"/>
                  </a:schemeClr>
                </a:solidFill>
                <a:effectLst/>
                <a:latin typeface="-webkit-standard"/>
              </a:rPr>
              <a:t>domaine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Histoire</a:t>
            </a:r>
            <a:r>
              <a:rPr lang="en-GB" sz="2000" b="0" i="0" u="none" strike="noStrike" dirty="0">
                <a:solidFill>
                  <a:schemeClr val="tx1">
                    <a:lumMod val="95000"/>
                  </a:schemeClr>
                </a:solidFill>
                <a:effectLst/>
                <a:latin typeface="-webkit-standard"/>
              </a:rPr>
              <a:t> de </a:t>
            </a:r>
            <a:r>
              <a:rPr lang="en-GB" sz="2000" b="0" i="0" u="none" strike="noStrike" dirty="0" err="1">
                <a:solidFill>
                  <a:schemeClr val="tx1">
                    <a:lumMod val="95000"/>
                  </a:schemeClr>
                </a:solidFill>
                <a:effectLst/>
                <a:latin typeface="-webkit-standard"/>
              </a:rPr>
              <a:t>l'art</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contemporain</a:t>
            </a:r>
            <a:r>
              <a:rPr lang="en-GB" sz="2000" b="0" i="0" u="none" strike="noStrike" dirty="0">
                <a:solidFill>
                  <a:schemeClr val="tx1">
                    <a:lumMod val="95000"/>
                  </a:schemeClr>
                </a:solidFill>
                <a:effectLst/>
                <a:latin typeface="-webkit-standard"/>
              </a:rPr>
              <a:t> / </a:t>
            </a:r>
            <a:r>
              <a:rPr lang="en-GB" sz="2000" b="0" i="0" u="none" strike="noStrike" dirty="0" err="1">
                <a:solidFill>
                  <a:schemeClr val="tx1">
                    <a:lumMod val="95000"/>
                  </a:schemeClr>
                </a:solidFill>
                <a:effectLst/>
                <a:latin typeface="-webkit-standard"/>
              </a:rPr>
              <a:t>Kunstgeschichte</a:t>
            </a:r>
            <a:r>
              <a:rPr lang="en-GB" sz="2000" b="0" i="0" u="none" strike="noStrike" dirty="0">
                <a:solidFill>
                  <a:schemeClr val="tx1">
                    <a:lumMod val="95000"/>
                  </a:schemeClr>
                </a:solidFill>
                <a:effectLst/>
                <a:latin typeface="-webkit-standard"/>
              </a:rPr>
              <a:t> der </a:t>
            </a:r>
            <a:r>
              <a:rPr lang="en-GB" sz="2000" b="0" i="0" u="none" strike="noStrike" dirty="0" err="1">
                <a:solidFill>
                  <a:schemeClr val="tx1">
                    <a:lumMod val="95000"/>
                  </a:schemeClr>
                </a:solidFill>
                <a:effectLst/>
                <a:latin typeface="-webkit-standard"/>
              </a:rPr>
              <a:t>Moderne</a:t>
            </a:r>
            <a:r>
              <a:rPr lang="en-GB" sz="2000" b="0" i="0" u="none" strike="noStrike" dirty="0">
                <a:solidFill>
                  <a:schemeClr val="tx1">
                    <a:lumMod val="95000"/>
                  </a:schemeClr>
                </a:solidFill>
                <a:effectLst/>
                <a:latin typeface="-webkit-standard"/>
              </a:rPr>
              <a:t> und </a:t>
            </a:r>
            <a:r>
              <a:rPr lang="en-GB" sz="2000" b="0" i="0" u="none" strike="noStrike" dirty="0" err="1">
                <a:solidFill>
                  <a:schemeClr val="tx1">
                    <a:lumMod val="95000"/>
                  </a:schemeClr>
                </a:solidFill>
                <a:effectLst/>
                <a:latin typeface="-webkit-standard"/>
              </a:rPr>
              <a:t>Gegenwart</a:t>
            </a:r>
            <a:r>
              <a:rPr lang="en-GB" sz="2000" b="0" i="0" u="none" strike="noStrike" dirty="0">
                <a:solidFill>
                  <a:schemeClr val="tx1">
                    <a:lumMod val="95000"/>
                  </a:schemeClr>
                </a:solidFill>
                <a:effectLst/>
                <a:latin typeface="-webkit-standard"/>
              </a:rPr>
              <a:t>" nous </a:t>
            </a:r>
            <a:r>
              <a:rPr lang="en-GB" sz="2000" b="0" i="0" u="none" strike="noStrike" dirty="0" err="1">
                <a:solidFill>
                  <a:schemeClr val="tx1">
                    <a:lumMod val="95000"/>
                  </a:schemeClr>
                </a:solidFill>
                <a:effectLst/>
                <a:latin typeface="-webkit-standard"/>
              </a:rPr>
              <a:t>conduira</a:t>
            </a:r>
            <a:r>
              <a:rPr lang="en-GB" sz="2000" b="0" i="0" u="none" strike="noStrike" dirty="0">
                <a:solidFill>
                  <a:schemeClr val="tx1">
                    <a:lumMod val="95000"/>
                  </a:schemeClr>
                </a:solidFill>
                <a:effectLst/>
                <a:latin typeface="-webkit-standard"/>
              </a:rPr>
              <a:t> du 15 au 23 </a:t>
            </a:r>
            <a:r>
              <a:rPr lang="en-GB" sz="2000" b="0" i="0" u="none" strike="noStrike" dirty="0" err="1">
                <a:solidFill>
                  <a:schemeClr val="tx1">
                    <a:lumMod val="95000"/>
                  </a:schemeClr>
                </a:solidFill>
                <a:effectLst/>
                <a:latin typeface="-webkit-standard"/>
              </a:rPr>
              <a:t>juin</a:t>
            </a:r>
            <a:r>
              <a:rPr lang="en-GB" sz="2000" b="0" i="0" u="none" strike="noStrike" dirty="0">
                <a:solidFill>
                  <a:schemeClr val="tx1">
                    <a:lumMod val="95000"/>
                  </a:schemeClr>
                </a:solidFill>
                <a:effectLst/>
                <a:latin typeface="-webkit-standard"/>
              </a:rPr>
              <a:t> 2023, sous le titre "Rome Contemporary", dans la "Ville </a:t>
            </a:r>
            <a:r>
              <a:rPr lang="en-GB" sz="2000" b="0" i="0" u="none" strike="noStrike" dirty="0" err="1">
                <a:solidFill>
                  <a:schemeClr val="tx1">
                    <a:lumMod val="95000"/>
                  </a:schemeClr>
                </a:solidFill>
                <a:effectLst/>
                <a:latin typeface="-webkit-standard"/>
              </a:rPr>
              <a:t>éternelle</a:t>
            </a:r>
            <a:r>
              <a:rPr lang="en-GB" sz="2000" b="0" i="0" u="none" strike="noStrike" dirty="0">
                <a:solidFill>
                  <a:schemeClr val="tx1">
                    <a:lumMod val="95000"/>
                  </a:schemeClr>
                </a:solidFill>
                <a:effectLst/>
                <a:latin typeface="-webkit-standard"/>
              </a:rPr>
              <a:t>" de Rome, </a:t>
            </a:r>
            <a:r>
              <a:rPr lang="en-GB" sz="2000" b="0" i="0" u="none" strike="noStrike" dirty="0" err="1">
                <a:solidFill>
                  <a:schemeClr val="tx1">
                    <a:lumMod val="95000"/>
                  </a:schemeClr>
                </a:solidFill>
                <a:effectLst/>
                <a:latin typeface="-webkit-standard"/>
              </a:rPr>
              <a:t>où</a:t>
            </a:r>
            <a:r>
              <a:rPr lang="en-GB" sz="2000" b="0" i="0" u="none" strike="noStrike" dirty="0">
                <a:solidFill>
                  <a:schemeClr val="tx1">
                    <a:lumMod val="95000"/>
                  </a:schemeClr>
                </a:solidFill>
                <a:effectLst/>
                <a:latin typeface="-webkit-standard"/>
              </a:rPr>
              <a:t> nous </a:t>
            </a:r>
            <a:r>
              <a:rPr lang="en-GB" sz="2000" b="0" i="0" u="none" strike="noStrike" dirty="0" err="1">
                <a:solidFill>
                  <a:schemeClr val="tx1">
                    <a:lumMod val="95000"/>
                  </a:schemeClr>
                </a:solidFill>
                <a:effectLst/>
                <a:latin typeface="-webkit-standard"/>
              </a:rPr>
              <a:t>voulons</a:t>
            </a:r>
            <a:r>
              <a:rPr lang="en-GB" sz="2000" b="0" i="0" u="none" strike="noStrike" dirty="0">
                <a:solidFill>
                  <a:schemeClr val="tx1">
                    <a:lumMod val="95000"/>
                  </a:schemeClr>
                </a:solidFill>
                <a:effectLst/>
                <a:latin typeface="-webkit-standard"/>
              </a:rPr>
              <a:t> pour </a:t>
            </a:r>
            <a:r>
              <a:rPr lang="en-GB" sz="2000" b="0" i="0" u="none" strike="noStrike" dirty="0" err="1">
                <a:solidFill>
                  <a:schemeClr val="tx1">
                    <a:lumMod val="95000"/>
                  </a:schemeClr>
                </a:solidFill>
                <a:effectLst/>
                <a:latin typeface="-webkit-standard"/>
              </a:rPr>
              <a:t>une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fois</a:t>
            </a:r>
            <a:r>
              <a:rPr lang="en-GB" sz="2000" b="0" i="0" u="none" strike="noStrike" dirty="0">
                <a:solidFill>
                  <a:schemeClr val="tx1">
                    <a:lumMod val="95000"/>
                  </a:schemeClr>
                </a:solidFill>
                <a:effectLst/>
                <a:latin typeface="-webkit-standard"/>
              </a:rPr>
              <a:t> nous </a:t>
            </a:r>
            <a:r>
              <a:rPr lang="en-GB" sz="2000" b="0" i="0" u="none" strike="noStrike" dirty="0" err="1">
                <a:solidFill>
                  <a:schemeClr val="tx1">
                    <a:lumMod val="95000"/>
                  </a:schemeClr>
                </a:solidFill>
                <a:effectLst/>
                <a:latin typeface="-webkit-standard"/>
              </a:rPr>
              <a:t>pencher</a:t>
            </a:r>
            <a:r>
              <a:rPr lang="en-GB" sz="2000" b="0" i="0" u="none" strike="noStrike" dirty="0">
                <a:solidFill>
                  <a:schemeClr val="tx1">
                    <a:lumMod val="95000"/>
                  </a:schemeClr>
                </a:solidFill>
                <a:effectLst/>
                <a:latin typeface="-webkit-standard"/>
              </a:rPr>
              <a:t> sur </a:t>
            </a:r>
            <a:r>
              <a:rPr lang="en-GB" sz="2000" b="0" i="0" u="none" strike="noStrike" dirty="0" err="1">
                <a:solidFill>
                  <a:schemeClr val="tx1">
                    <a:lumMod val="95000"/>
                  </a:schemeClr>
                </a:solidFill>
                <a:effectLst/>
                <a:latin typeface="-webkit-standard"/>
              </a:rPr>
              <a:t>l'art</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l'architecture</a:t>
            </a:r>
            <a:r>
              <a:rPr lang="en-GB" sz="2000" b="0" i="0" u="none" strike="noStrike" dirty="0">
                <a:solidFill>
                  <a:schemeClr val="tx1">
                    <a:lumMod val="95000"/>
                  </a:schemeClr>
                </a:solidFill>
                <a:effectLst/>
                <a:latin typeface="-webkit-standard"/>
              </a:rPr>
              <a:t> et </a:t>
            </a:r>
            <a:r>
              <a:rPr lang="en-GB" sz="2000" b="0" i="0" u="none" strike="noStrike" dirty="0" err="1">
                <a:solidFill>
                  <a:schemeClr val="tx1">
                    <a:lumMod val="95000"/>
                  </a:schemeClr>
                </a:solidFill>
                <a:effectLst/>
                <a:latin typeface="-webkit-standard"/>
              </a:rPr>
              <a:t>l'histoire</a:t>
            </a:r>
            <a:r>
              <a:rPr lang="en-GB" sz="2000" b="0" i="0" u="none" strike="noStrike" dirty="0">
                <a:solidFill>
                  <a:schemeClr val="tx1">
                    <a:lumMod val="95000"/>
                  </a:schemeClr>
                </a:solidFill>
                <a:effectLst/>
                <a:latin typeface="-webkit-standard"/>
              </a:rPr>
              <a:t> de la </a:t>
            </a:r>
            <a:r>
              <a:rPr lang="en-GB" sz="2000" b="0" i="0" u="none" strike="noStrike" dirty="0" err="1">
                <a:solidFill>
                  <a:schemeClr val="tx1">
                    <a:lumMod val="95000"/>
                  </a:schemeClr>
                </a:solidFill>
                <a:effectLst/>
                <a:latin typeface="-webkit-standard"/>
              </a:rPr>
              <a:t>modernité</a:t>
            </a:r>
            <a:r>
              <a:rPr lang="en-GB" sz="2000" b="0" i="0" u="none" strike="noStrike" dirty="0">
                <a:solidFill>
                  <a:schemeClr val="tx1">
                    <a:lumMod val="95000"/>
                  </a:schemeClr>
                </a:solidFill>
                <a:effectLst/>
                <a:latin typeface="-webkit-standard"/>
              </a:rPr>
              <a:t>. Il </a:t>
            </a:r>
            <a:r>
              <a:rPr lang="en-GB" sz="2000" b="0" i="0" u="none" strike="noStrike" dirty="0" err="1">
                <a:solidFill>
                  <a:schemeClr val="tx1">
                    <a:lumMod val="95000"/>
                  </a:schemeClr>
                </a:solidFill>
                <a:effectLst/>
                <a:latin typeface="-webkit-standard"/>
              </a:rPr>
              <a:t>s'agira</a:t>
            </a:r>
            <a:r>
              <a:rPr lang="en-GB" sz="2000" b="0" i="0" u="none" strike="noStrike" dirty="0">
                <a:solidFill>
                  <a:schemeClr val="tx1">
                    <a:lumMod val="95000"/>
                  </a:schemeClr>
                </a:solidFill>
                <a:effectLst/>
                <a:latin typeface="-webkit-standard"/>
              </a:rPr>
              <a:t> de </a:t>
            </a:r>
            <a:r>
              <a:rPr lang="en-GB" sz="2000" b="0" i="0" u="none" strike="noStrike" dirty="0" err="1">
                <a:solidFill>
                  <a:schemeClr val="tx1">
                    <a:lumMod val="95000"/>
                  </a:schemeClr>
                </a:solidFill>
                <a:effectLst/>
                <a:latin typeface="-webkit-standard"/>
              </a:rPr>
              <a:t>négocier</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une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période</a:t>
            </a:r>
            <a:r>
              <a:rPr lang="en-GB" sz="2000" b="0" i="0" u="none" strike="noStrike" dirty="0">
                <a:solidFill>
                  <a:schemeClr val="tx1">
                    <a:lumMod val="95000"/>
                  </a:schemeClr>
                </a:solidFill>
                <a:effectLst/>
                <a:latin typeface="-webkit-standard"/>
              </a:rPr>
              <a:t> qui </a:t>
            </a:r>
            <a:r>
              <a:rPr lang="en-GB" sz="2000" b="0" i="0" u="none" strike="noStrike" dirty="0" err="1">
                <a:solidFill>
                  <a:schemeClr val="tx1">
                    <a:lumMod val="95000"/>
                  </a:schemeClr>
                </a:solidFill>
                <a:effectLst/>
                <a:latin typeface="-webkit-standard"/>
              </a:rPr>
              <a:t>s'étend</a:t>
            </a:r>
            <a:r>
              <a:rPr lang="en-GB" sz="2000" b="0" i="0" u="none" strike="noStrike" dirty="0">
                <a:solidFill>
                  <a:schemeClr val="tx1">
                    <a:lumMod val="95000"/>
                  </a:schemeClr>
                </a:solidFill>
                <a:effectLst/>
                <a:latin typeface="-webkit-standard"/>
              </a:rPr>
              <a:t> de </a:t>
            </a:r>
            <a:r>
              <a:rPr lang="en-GB" sz="2000" b="0" i="0" u="none" strike="noStrike" dirty="0" err="1">
                <a:solidFill>
                  <a:schemeClr val="tx1">
                    <a:lumMod val="95000"/>
                  </a:schemeClr>
                </a:solidFill>
                <a:effectLst/>
                <a:latin typeface="-webkit-standard"/>
              </a:rPr>
              <a:t>l'unité</a:t>
            </a:r>
            <a:r>
              <a:rPr lang="en-GB" sz="2000" b="0" i="0" u="none" strike="noStrike" dirty="0">
                <a:solidFill>
                  <a:schemeClr val="tx1">
                    <a:lumMod val="95000"/>
                  </a:schemeClr>
                </a:solidFill>
                <a:effectLst/>
                <a:latin typeface="-webkit-standard"/>
              </a:rPr>
              <a:t> de </a:t>
            </a:r>
            <a:r>
              <a:rPr lang="en-GB" sz="2000" b="0" i="0" u="none" strike="noStrike" dirty="0" err="1">
                <a:solidFill>
                  <a:schemeClr val="tx1">
                    <a:lumMod val="95000"/>
                  </a:schemeClr>
                </a:solidFill>
                <a:effectLst/>
                <a:latin typeface="-webkit-standard"/>
              </a:rPr>
              <a:t>l'Italie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depuis</a:t>
            </a:r>
            <a:r>
              <a:rPr lang="en-GB" sz="2000" b="0" i="0" u="none" strike="noStrike" dirty="0">
                <a:solidFill>
                  <a:schemeClr val="tx1">
                    <a:lumMod val="95000"/>
                  </a:schemeClr>
                </a:solidFill>
                <a:effectLst/>
                <a:latin typeface="-webkit-standard"/>
              </a:rPr>
              <a:t> la </a:t>
            </a:r>
            <a:r>
              <a:rPr lang="en-GB" sz="2000" b="0" i="0" u="none" strike="noStrike" dirty="0" err="1">
                <a:solidFill>
                  <a:schemeClr val="tx1">
                    <a:lumMod val="95000"/>
                  </a:schemeClr>
                </a:solidFill>
                <a:effectLst/>
                <a:latin typeface="-webkit-standard"/>
              </a:rPr>
              <a:t>seconde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moitié</a:t>
            </a:r>
            <a:r>
              <a:rPr lang="en-GB" sz="2000" b="0" i="0" u="none" strike="noStrike" dirty="0">
                <a:solidFill>
                  <a:schemeClr val="tx1">
                    <a:lumMod val="95000"/>
                  </a:schemeClr>
                </a:solidFill>
                <a:effectLst/>
                <a:latin typeface="-webkit-standard"/>
              </a:rPr>
              <a:t> du </a:t>
            </a:r>
            <a:r>
              <a:rPr lang="en-GB" sz="2000" b="0" i="0" u="none" strike="noStrike" dirty="0" err="1">
                <a:solidFill>
                  <a:schemeClr val="tx1">
                    <a:lumMod val="95000"/>
                  </a:schemeClr>
                </a:solidFill>
                <a:effectLst/>
                <a:latin typeface="-webkit-standard"/>
              </a:rPr>
              <a:t>XIXe</a:t>
            </a:r>
            <a:r>
              <a:rPr lang="en-GB" sz="2000" b="0" i="0" u="none" strike="noStrike" dirty="0">
                <a:solidFill>
                  <a:schemeClr val="tx1">
                    <a:lumMod val="95000"/>
                  </a:schemeClr>
                </a:solidFill>
                <a:effectLst/>
                <a:latin typeface="-webkit-standard"/>
              </a:rPr>
              <a:t> siècle </a:t>
            </a:r>
            <a:r>
              <a:rPr lang="en-GB" sz="2000" b="0" i="0" u="none" strike="noStrike" dirty="0" err="1">
                <a:solidFill>
                  <a:schemeClr val="tx1">
                    <a:lumMod val="95000"/>
                  </a:schemeClr>
                </a:solidFill>
                <a:effectLst/>
                <a:latin typeface="-webkit-standard"/>
              </a:rPr>
              <a:t>jusqu'à</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l'actualité</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postfordiste</a:t>
            </a:r>
            <a:r>
              <a:rPr lang="en-GB" sz="2000" b="0" i="0" u="none" strike="noStrike" dirty="0">
                <a:solidFill>
                  <a:schemeClr val="tx1">
                    <a:lumMod val="95000"/>
                  </a:schemeClr>
                </a:solidFill>
                <a:effectLst/>
                <a:latin typeface="-webkit-standard"/>
              </a:rPr>
              <a:t> et </a:t>
            </a:r>
            <a:r>
              <a:rPr lang="en-GB" sz="2000" b="0" i="0" u="none" strike="noStrike" dirty="0" err="1">
                <a:solidFill>
                  <a:schemeClr val="tx1">
                    <a:lumMod val="95000"/>
                  </a:schemeClr>
                </a:solidFill>
                <a:effectLst/>
                <a:latin typeface="-webkit-standard"/>
              </a:rPr>
              <a:t>mondialisée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en</a:t>
            </a:r>
            <a:r>
              <a:rPr lang="en-GB" sz="2000" b="0" i="0" u="none" strike="noStrike" dirty="0">
                <a:solidFill>
                  <a:schemeClr val="tx1">
                    <a:lumMod val="95000"/>
                  </a:schemeClr>
                </a:solidFill>
                <a:effectLst/>
                <a:latin typeface="-webkit-standard"/>
              </a:rPr>
              <a:t> passant par </a:t>
            </a:r>
            <a:r>
              <a:rPr lang="en-GB" sz="2000" b="0" i="0" u="none" strike="noStrike" dirty="0" err="1">
                <a:solidFill>
                  <a:schemeClr val="tx1">
                    <a:lumMod val="95000"/>
                  </a:schemeClr>
                </a:solidFill>
                <a:effectLst/>
                <a:latin typeface="-webkit-standard"/>
              </a:rPr>
              <a:t>l'histoire</a:t>
            </a:r>
            <a:r>
              <a:rPr lang="en-GB" sz="2000" b="0" i="0" u="none" strike="noStrike" dirty="0">
                <a:solidFill>
                  <a:schemeClr val="tx1">
                    <a:lumMod val="95000"/>
                  </a:schemeClr>
                </a:solidFill>
                <a:effectLst/>
                <a:latin typeface="-webkit-standard"/>
              </a:rPr>
              <a:t> du </a:t>
            </a:r>
            <a:r>
              <a:rPr lang="en-GB" sz="2000" b="0" i="0" u="none" strike="noStrike" dirty="0" err="1">
                <a:solidFill>
                  <a:schemeClr val="tx1">
                    <a:lumMod val="95000"/>
                  </a:schemeClr>
                </a:solidFill>
                <a:effectLst/>
                <a:latin typeface="-webkit-standard"/>
              </a:rPr>
              <a:t>régime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fasciste</a:t>
            </a:r>
            <a:r>
              <a:rPr lang="en-GB" sz="2000" b="0" i="0" u="none" strike="noStrike" dirty="0">
                <a:solidFill>
                  <a:schemeClr val="tx1">
                    <a:lumMod val="95000"/>
                  </a:schemeClr>
                </a:solidFill>
                <a:effectLst/>
                <a:latin typeface="-webkit-standard"/>
              </a:rPr>
              <a:t> et </a:t>
            </a:r>
            <a:r>
              <a:rPr lang="en-GB" sz="2000" b="0" i="0" u="none" strike="noStrike" dirty="0" err="1">
                <a:solidFill>
                  <a:schemeClr val="tx1">
                    <a:lumMod val="95000"/>
                  </a:schemeClr>
                </a:solidFill>
                <a:effectLst/>
                <a:latin typeface="-webkit-standard"/>
              </a:rPr>
              <a:t>ses</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répercussions</a:t>
            </a:r>
            <a:r>
              <a:rPr lang="en-GB" sz="2000" b="0" i="0" u="none" strike="noStrike" dirty="0">
                <a:solidFill>
                  <a:schemeClr val="tx1">
                    <a:lumMod val="95000"/>
                  </a:schemeClr>
                </a:solidFill>
                <a:effectLst/>
                <a:latin typeface="-webkit-standard"/>
              </a:rPr>
              <a:t>. Rome, </a:t>
            </a:r>
            <a:r>
              <a:rPr lang="en-GB" sz="2000" b="0" i="0" u="none" strike="noStrike" dirty="0" err="1">
                <a:solidFill>
                  <a:schemeClr val="tx1">
                    <a:lumMod val="95000"/>
                  </a:schemeClr>
                </a:solidFill>
                <a:effectLst/>
                <a:latin typeface="-webkit-standard"/>
              </a:rPr>
              <a:t>métropole</a:t>
            </a:r>
            <a:r>
              <a:rPr lang="en-GB" sz="2000" b="0" i="0" u="none" strike="noStrike" dirty="0">
                <a:solidFill>
                  <a:schemeClr val="tx1">
                    <a:lumMod val="95000"/>
                  </a:schemeClr>
                </a:solidFill>
                <a:effectLst/>
                <a:latin typeface="-webkit-standard"/>
              </a:rPr>
              <a:t> et </a:t>
            </a:r>
            <a:r>
              <a:rPr lang="en-GB" sz="2000" b="0" i="0" u="none" strike="noStrike" dirty="0" err="1">
                <a:solidFill>
                  <a:schemeClr val="tx1">
                    <a:lumMod val="95000"/>
                  </a:schemeClr>
                </a:solidFill>
                <a:effectLst/>
                <a:latin typeface="-webkit-standard"/>
              </a:rPr>
              <a:t>ville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plutôt</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périphérique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à</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l'époque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moderne</a:t>
            </a:r>
            <a:r>
              <a:rPr lang="en-GB" sz="2000" b="0" i="0" u="none" strike="noStrike" dirty="0">
                <a:solidFill>
                  <a:schemeClr val="tx1">
                    <a:lumMod val="95000"/>
                  </a:schemeClr>
                </a:solidFill>
                <a:effectLst/>
                <a:latin typeface="-webkit-standard"/>
              </a:rPr>
              <a:t>, nous </a:t>
            </a:r>
            <a:r>
              <a:rPr lang="en-GB" sz="2000" b="0" i="0" u="none" strike="noStrike" dirty="0" err="1">
                <a:solidFill>
                  <a:schemeClr val="tx1">
                    <a:lumMod val="95000"/>
                  </a:schemeClr>
                </a:solidFill>
                <a:effectLst/>
                <a:latin typeface="-webkit-standard"/>
              </a:rPr>
              <a:t>intéressera</a:t>
            </a:r>
            <a:r>
              <a:rPr lang="en-GB" sz="2000" b="0" i="0" u="none" strike="noStrike" dirty="0">
                <a:solidFill>
                  <a:schemeClr val="tx1">
                    <a:lumMod val="95000"/>
                  </a:schemeClr>
                </a:solidFill>
                <a:effectLst/>
                <a:latin typeface="-webkit-standard"/>
              </a:rPr>
              <a:t> tout </a:t>
            </a:r>
            <a:r>
              <a:rPr lang="en-GB" sz="2000" b="0" i="0" u="none" strike="noStrike" dirty="0" err="1">
                <a:solidFill>
                  <a:schemeClr val="tx1">
                    <a:lumMod val="95000"/>
                  </a:schemeClr>
                </a:solidFill>
                <a:effectLst/>
                <a:latin typeface="-webkit-standard"/>
              </a:rPr>
              <a:t>autant</a:t>
            </a:r>
            <a:r>
              <a:rPr lang="en-GB" sz="2000" b="0" i="0" u="none" strike="noStrike" dirty="0">
                <a:solidFill>
                  <a:schemeClr val="tx1">
                    <a:lumMod val="95000"/>
                  </a:schemeClr>
                </a:solidFill>
                <a:effectLst/>
                <a:latin typeface="-webkit-standard"/>
              </a:rPr>
              <a:t> que les </a:t>
            </a:r>
            <a:r>
              <a:rPr lang="en-GB" sz="2000" b="0" i="0" u="none" strike="noStrike" dirty="0" err="1">
                <a:solidFill>
                  <a:schemeClr val="tx1">
                    <a:lumMod val="95000"/>
                  </a:schemeClr>
                </a:solidFill>
                <a:effectLst/>
                <a:latin typeface="-webkit-standard"/>
              </a:rPr>
              <a:t>mouvements</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d'inspiration</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italienne</a:t>
            </a:r>
            <a:r>
              <a:rPr lang="en-GB" sz="2000" b="0" i="0" u="none" strike="noStrike" dirty="0">
                <a:solidFill>
                  <a:schemeClr val="tx1">
                    <a:lumMod val="95000"/>
                  </a:schemeClr>
                </a:solidFill>
                <a:effectLst/>
                <a:latin typeface="-webkit-standard"/>
              </a:rPr>
              <a:t> du </a:t>
            </a:r>
            <a:r>
              <a:rPr lang="en-GB" sz="2000" b="0" i="0" u="none" strike="noStrike" dirty="0" err="1">
                <a:solidFill>
                  <a:schemeClr val="tx1">
                    <a:lumMod val="95000"/>
                  </a:schemeClr>
                </a:solidFill>
                <a:effectLst/>
                <a:latin typeface="-webkit-standard"/>
              </a:rPr>
              <a:t>futurisme</a:t>
            </a:r>
            <a:r>
              <a:rPr lang="en-GB" sz="2000" b="0" i="0" u="none" strike="noStrike" dirty="0">
                <a:solidFill>
                  <a:schemeClr val="tx1">
                    <a:lumMod val="95000"/>
                  </a:schemeClr>
                </a:solidFill>
                <a:effectLst/>
                <a:latin typeface="-webkit-standard"/>
              </a:rPr>
              <a:t>, de </a:t>
            </a:r>
            <a:r>
              <a:rPr lang="en-GB" sz="2000" b="0" i="0" u="none" strike="noStrike" dirty="0" err="1">
                <a:solidFill>
                  <a:schemeClr val="tx1">
                    <a:lumMod val="95000"/>
                  </a:schemeClr>
                </a:solidFill>
                <a:effectLst/>
                <a:latin typeface="-webkit-standard"/>
              </a:rPr>
              <a:t>l'Arte</a:t>
            </a:r>
            <a:r>
              <a:rPr lang="en-GB" sz="2000" b="0" i="0" u="none" strike="noStrike" dirty="0">
                <a:solidFill>
                  <a:schemeClr val="tx1">
                    <a:lumMod val="95000"/>
                  </a:schemeClr>
                </a:solidFill>
                <a:effectLst/>
                <a:latin typeface="-webkit-standard"/>
              </a:rPr>
              <a:t> Povera </a:t>
            </a:r>
            <a:r>
              <a:rPr lang="en-GB" sz="2000" b="0" i="0" u="none" strike="noStrike" dirty="0" err="1">
                <a:solidFill>
                  <a:schemeClr val="tx1">
                    <a:lumMod val="95000"/>
                  </a:schemeClr>
                </a:solidFill>
                <a:effectLst/>
                <a:latin typeface="-webkit-standard"/>
              </a:rPr>
              <a:t>ou</a:t>
            </a:r>
            <a:r>
              <a:rPr lang="en-GB" sz="2000" b="0" i="0" u="none" strike="noStrike" dirty="0">
                <a:solidFill>
                  <a:schemeClr val="tx1">
                    <a:lumMod val="95000"/>
                  </a:schemeClr>
                </a:solidFill>
                <a:effectLst/>
                <a:latin typeface="-webkit-standard"/>
              </a:rPr>
              <a:t> les positions </a:t>
            </a:r>
            <a:r>
              <a:rPr lang="en-GB" sz="2000" b="0" i="0" u="none" strike="noStrike" dirty="0" err="1">
                <a:solidFill>
                  <a:schemeClr val="tx1">
                    <a:lumMod val="95000"/>
                  </a:schemeClr>
                </a:solidFill>
                <a:effectLst/>
                <a:latin typeface="-webkit-standard"/>
              </a:rPr>
              <a:t>féministes</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depuis</a:t>
            </a:r>
            <a:r>
              <a:rPr lang="en-GB" sz="2000" b="0" i="0" u="none" strike="noStrike" dirty="0">
                <a:solidFill>
                  <a:schemeClr val="tx1">
                    <a:lumMod val="95000"/>
                  </a:schemeClr>
                </a:solidFill>
                <a:effectLst/>
                <a:latin typeface="-webkit-standard"/>
              </a:rPr>
              <a:t> les </a:t>
            </a:r>
            <a:r>
              <a:rPr lang="en-GB" sz="2000" b="0" i="0" u="none" strike="noStrike" dirty="0" err="1">
                <a:solidFill>
                  <a:schemeClr val="tx1">
                    <a:lumMod val="95000"/>
                  </a:schemeClr>
                </a:solidFill>
                <a:effectLst/>
                <a:latin typeface="-webkit-standard"/>
              </a:rPr>
              <a:t>années</a:t>
            </a:r>
            <a:r>
              <a:rPr lang="en-GB" sz="2000" b="0" i="0" u="none" strike="noStrike" dirty="0">
                <a:solidFill>
                  <a:schemeClr val="tx1">
                    <a:lumMod val="95000"/>
                  </a:schemeClr>
                </a:solidFill>
                <a:effectLst/>
                <a:latin typeface="-webkit-standard"/>
              </a:rPr>
              <a:t> 1970, </a:t>
            </a:r>
            <a:r>
              <a:rPr lang="en-GB" sz="2000" b="0" i="0" u="none" strike="noStrike" dirty="0" err="1">
                <a:solidFill>
                  <a:schemeClr val="tx1">
                    <a:lumMod val="95000"/>
                  </a:schemeClr>
                </a:solidFill>
                <a:effectLst/>
                <a:latin typeface="-webkit-standard"/>
              </a:rPr>
              <a:t>ainsi</a:t>
            </a:r>
            <a:r>
              <a:rPr lang="en-GB" sz="2000" b="0" i="0" u="none" strike="noStrike" dirty="0">
                <a:solidFill>
                  <a:schemeClr val="tx1">
                    <a:lumMod val="95000"/>
                  </a:schemeClr>
                </a:solidFill>
                <a:effectLst/>
                <a:latin typeface="-webkit-standard"/>
              </a:rPr>
              <a:t> que </a:t>
            </a:r>
            <a:r>
              <a:rPr lang="en-GB" sz="2000" b="0" i="0" u="none" strike="noStrike" dirty="0" err="1">
                <a:solidFill>
                  <a:schemeClr val="tx1">
                    <a:lumMod val="95000"/>
                  </a:schemeClr>
                </a:solidFill>
                <a:effectLst/>
                <a:latin typeface="-webkit-standard"/>
              </a:rPr>
              <a:t>leurs</a:t>
            </a:r>
            <a:r>
              <a:rPr lang="en-GB" sz="2000" b="0" i="0" u="none" strike="noStrike" dirty="0">
                <a:solidFill>
                  <a:schemeClr val="tx1">
                    <a:lumMod val="95000"/>
                  </a:schemeClr>
                </a:solidFill>
                <a:effectLst/>
                <a:latin typeface="-webkit-standard"/>
              </a:rPr>
              <a:t> manifestations et expositions locales. </a:t>
            </a:r>
            <a:r>
              <a:rPr lang="en-GB" sz="2000" b="0" i="0" u="none" strike="noStrike" dirty="0" err="1">
                <a:solidFill>
                  <a:schemeClr val="tx1">
                    <a:lumMod val="95000"/>
                  </a:schemeClr>
                </a:solidFill>
                <a:effectLst/>
                <a:latin typeface="-webkit-standard"/>
              </a:rPr>
              <a:t>En</a:t>
            </a:r>
            <a:r>
              <a:rPr lang="en-GB" sz="2000" b="0" i="0" u="none" strike="noStrike" dirty="0">
                <a:solidFill>
                  <a:schemeClr val="tx1">
                    <a:lumMod val="95000"/>
                  </a:schemeClr>
                </a:solidFill>
                <a:effectLst/>
                <a:latin typeface="-webkit-standard"/>
              </a:rPr>
              <a:t> nous </a:t>
            </a:r>
            <a:r>
              <a:rPr lang="en-GB" sz="2000" b="0" i="0" u="none" strike="noStrike" dirty="0" err="1">
                <a:solidFill>
                  <a:schemeClr val="tx1">
                    <a:lumMod val="95000"/>
                  </a:schemeClr>
                </a:solidFill>
                <a:effectLst/>
                <a:latin typeface="-webkit-standard"/>
              </a:rPr>
              <a:t>confrontant</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à</a:t>
            </a:r>
            <a:r>
              <a:rPr lang="en-GB" sz="2000" b="0" i="0" u="none" strike="noStrike" dirty="0">
                <a:solidFill>
                  <a:schemeClr val="tx1">
                    <a:lumMod val="95000"/>
                  </a:schemeClr>
                </a:solidFill>
                <a:effectLst/>
                <a:latin typeface="-webkit-standard"/>
              </a:rPr>
              <a:t> des </a:t>
            </a:r>
            <a:r>
              <a:rPr lang="en-GB" sz="2000" b="0" i="0" u="none" strike="noStrike" dirty="0" err="1">
                <a:solidFill>
                  <a:schemeClr val="tx1">
                    <a:lumMod val="95000"/>
                  </a:schemeClr>
                </a:solidFill>
                <a:effectLst/>
                <a:latin typeface="-webkit-standard"/>
              </a:rPr>
              <a:t>galeries</a:t>
            </a:r>
            <a:r>
              <a:rPr lang="en-GB" sz="2000" b="0" i="0" u="none" strike="noStrike" dirty="0">
                <a:solidFill>
                  <a:schemeClr val="tx1">
                    <a:lumMod val="95000"/>
                  </a:schemeClr>
                </a:solidFill>
                <a:effectLst/>
                <a:latin typeface="-webkit-standard"/>
              </a:rPr>
              <a:t>, des collections et des institutions </a:t>
            </a:r>
            <a:r>
              <a:rPr lang="en-GB" sz="2000" b="0" i="0" u="none" strike="noStrike" dirty="0" err="1">
                <a:solidFill>
                  <a:schemeClr val="tx1">
                    <a:lumMod val="95000"/>
                  </a:schemeClr>
                </a:solidFill>
                <a:effectLst/>
                <a:latin typeface="-webkit-standard"/>
              </a:rPr>
              <a:t>ainsi</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qu'à</a:t>
            </a:r>
            <a:r>
              <a:rPr lang="en-GB" sz="2000" b="0" i="0" u="none" strike="noStrike" dirty="0">
                <a:solidFill>
                  <a:schemeClr val="tx1">
                    <a:lumMod val="95000"/>
                  </a:schemeClr>
                </a:solidFill>
                <a:effectLst/>
                <a:latin typeface="-webkit-standard"/>
              </a:rPr>
              <a:t> des </a:t>
            </a:r>
            <a:r>
              <a:rPr lang="en-GB" sz="2000" b="0" i="0" u="none" strike="noStrike" dirty="0" err="1">
                <a:solidFill>
                  <a:schemeClr val="tx1">
                    <a:lumMod val="95000"/>
                  </a:schemeClr>
                </a:solidFill>
                <a:effectLst/>
                <a:latin typeface="-webkit-standard"/>
              </a:rPr>
              <a:t>acteurs</a:t>
            </a:r>
            <a:r>
              <a:rPr lang="en-GB" sz="2000" b="0" i="0" u="none" strike="noStrike" dirty="0">
                <a:solidFill>
                  <a:schemeClr val="tx1">
                    <a:lumMod val="95000"/>
                  </a:schemeClr>
                </a:solidFill>
                <a:effectLst/>
                <a:latin typeface="-webkit-standard"/>
              </a:rPr>
              <a:t> du passé et du </a:t>
            </a:r>
            <a:r>
              <a:rPr lang="en-GB" sz="2000" b="0" i="0" u="none" strike="noStrike" dirty="0" err="1">
                <a:solidFill>
                  <a:schemeClr val="tx1">
                    <a:lumMod val="95000"/>
                  </a:schemeClr>
                </a:solidFill>
                <a:effectLst/>
                <a:latin typeface="-webkit-standard"/>
              </a:rPr>
              <a:t>présent</a:t>
            </a:r>
            <a:r>
              <a:rPr lang="en-GB" sz="2000" b="0" i="0" u="none" strike="noStrike" dirty="0">
                <a:solidFill>
                  <a:schemeClr val="tx1">
                    <a:lumMod val="95000"/>
                  </a:schemeClr>
                </a:solidFill>
                <a:effectLst/>
                <a:latin typeface="-webkit-standard"/>
              </a:rPr>
              <a:t>, nous </a:t>
            </a:r>
            <a:r>
              <a:rPr lang="en-GB" sz="2000" b="0" i="0" u="none" strike="noStrike" dirty="0" err="1">
                <a:solidFill>
                  <a:schemeClr val="tx1">
                    <a:lumMod val="95000"/>
                  </a:schemeClr>
                </a:solidFill>
                <a:effectLst/>
                <a:latin typeface="-webkit-standard"/>
              </a:rPr>
              <a:t>voulons</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discuter</a:t>
            </a:r>
            <a:r>
              <a:rPr lang="en-GB" sz="2000" b="0" i="0" u="none" strike="noStrike" dirty="0">
                <a:solidFill>
                  <a:schemeClr val="tx1">
                    <a:lumMod val="95000"/>
                  </a:schemeClr>
                </a:solidFill>
                <a:effectLst/>
                <a:latin typeface="-webkit-standard"/>
              </a:rPr>
              <a:t> de la place de Rome dans le champ de </a:t>
            </a:r>
            <a:r>
              <a:rPr lang="en-GB" sz="2000" b="0" i="0" u="none" strike="noStrike" dirty="0" err="1">
                <a:solidFill>
                  <a:schemeClr val="tx1">
                    <a:lumMod val="95000"/>
                  </a:schemeClr>
                </a:solidFill>
                <a:effectLst/>
                <a:latin typeface="-webkit-standard"/>
              </a:rPr>
              <a:t>l'art</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moderne</a:t>
            </a:r>
            <a:r>
              <a:rPr lang="en-GB" sz="2000" b="0" i="0" u="none" strike="noStrike" dirty="0">
                <a:solidFill>
                  <a:schemeClr val="tx1">
                    <a:lumMod val="95000"/>
                  </a:schemeClr>
                </a:solidFill>
                <a:effectLst/>
                <a:latin typeface="-webkit-standard"/>
              </a:rPr>
              <a:t> et, </a:t>
            </a:r>
            <a:r>
              <a:rPr lang="en-GB" sz="2000" b="0" i="0" u="none" strike="noStrike" dirty="0" err="1">
                <a:solidFill>
                  <a:schemeClr val="tx1">
                    <a:lumMod val="95000"/>
                  </a:schemeClr>
                </a:solidFill>
                <a:effectLst/>
                <a:latin typeface="-webkit-standard"/>
              </a:rPr>
              <a:t>en</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outre</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découvrir</a:t>
            </a:r>
            <a:r>
              <a:rPr lang="en-GB" sz="2000" b="0" i="0" u="none" strike="noStrike" dirty="0">
                <a:solidFill>
                  <a:schemeClr val="tx1">
                    <a:lumMod val="95000"/>
                  </a:schemeClr>
                </a:solidFill>
                <a:effectLst/>
                <a:latin typeface="-webkit-standard"/>
              </a:rPr>
              <a:t> la </a:t>
            </a:r>
            <a:r>
              <a:rPr lang="en-GB" sz="2000" b="0" i="0" u="none" strike="noStrike" dirty="0" err="1">
                <a:solidFill>
                  <a:schemeClr val="tx1">
                    <a:lumMod val="95000"/>
                  </a:schemeClr>
                </a:solidFill>
                <a:effectLst/>
                <a:latin typeface="-webkit-standard"/>
              </a:rPr>
              <a:t>diversité</a:t>
            </a:r>
            <a:r>
              <a:rPr lang="en-GB" sz="2000" b="0" i="0" u="none" strike="noStrike" dirty="0">
                <a:solidFill>
                  <a:schemeClr val="tx1">
                    <a:lumMod val="95000"/>
                  </a:schemeClr>
                </a:solidFill>
                <a:effectLst/>
                <a:latin typeface="-webkit-standard"/>
              </a:rPr>
              <a:t> des </a:t>
            </a:r>
            <a:r>
              <a:rPr lang="en-GB" sz="2000" b="0" i="0" u="none" strike="noStrike" dirty="0" err="1">
                <a:solidFill>
                  <a:schemeClr val="tx1">
                    <a:lumMod val="95000"/>
                  </a:schemeClr>
                </a:solidFill>
                <a:effectLst/>
                <a:latin typeface="-webkit-standard"/>
              </a:rPr>
              <a:t>académies</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d'artistes</a:t>
            </a:r>
            <a:r>
              <a:rPr lang="en-GB" sz="2000" b="0" i="0" u="none" strike="noStrike" dirty="0">
                <a:solidFill>
                  <a:schemeClr val="tx1">
                    <a:lumMod val="95000"/>
                  </a:schemeClr>
                </a:solidFill>
                <a:effectLst/>
                <a:latin typeface="-webkit-standard"/>
              </a:rPr>
              <a:t> et des </a:t>
            </a:r>
            <a:r>
              <a:rPr lang="en-GB" sz="2000" b="0" i="0" u="none" strike="noStrike" dirty="0" err="1">
                <a:solidFill>
                  <a:schemeClr val="tx1">
                    <a:lumMod val="95000"/>
                  </a:schemeClr>
                </a:solidFill>
                <a:effectLst/>
                <a:latin typeface="-webkit-standard"/>
              </a:rPr>
              <a:t>instituts</a:t>
            </a:r>
            <a:r>
              <a:rPr lang="en-GB" sz="2000" b="0" i="0" u="none" strike="noStrike" dirty="0">
                <a:solidFill>
                  <a:schemeClr val="tx1">
                    <a:lumMod val="95000"/>
                  </a:schemeClr>
                </a:solidFill>
                <a:effectLst/>
                <a:latin typeface="-webkit-standard"/>
              </a:rPr>
              <a:t> de recherche </a:t>
            </a:r>
            <a:r>
              <a:rPr lang="en-GB" sz="2000" b="0" i="0" u="none" strike="noStrike" dirty="0" err="1">
                <a:solidFill>
                  <a:schemeClr val="tx1">
                    <a:lumMod val="95000"/>
                  </a:schemeClr>
                </a:solidFill>
                <a:effectLst/>
                <a:latin typeface="-webkit-standard"/>
              </a:rPr>
              <a:t>internationaux</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installés</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à</a:t>
            </a:r>
            <a:r>
              <a:rPr lang="en-GB" sz="2000" b="0" i="0" u="none" strike="noStrike" dirty="0">
                <a:solidFill>
                  <a:schemeClr val="tx1">
                    <a:lumMod val="95000"/>
                  </a:schemeClr>
                </a:solidFill>
                <a:effectLst/>
                <a:latin typeface="-webkit-standard"/>
              </a:rPr>
              <a:t> Rome, </a:t>
            </a:r>
            <a:r>
              <a:rPr lang="en-GB" sz="2000" b="0" i="0" u="none" strike="noStrike" dirty="0" err="1">
                <a:solidFill>
                  <a:schemeClr val="tx1">
                    <a:lumMod val="95000"/>
                  </a:schemeClr>
                </a:solidFill>
                <a:effectLst/>
                <a:latin typeface="-webkit-standard"/>
              </a:rPr>
              <a:t>tels</a:t>
            </a:r>
            <a:r>
              <a:rPr lang="en-GB" sz="2000" b="0" i="0" u="none" strike="noStrike" dirty="0">
                <a:solidFill>
                  <a:schemeClr val="tx1">
                    <a:lumMod val="95000"/>
                  </a:schemeClr>
                </a:solidFill>
                <a:effectLst/>
                <a:latin typeface="-webkit-standard"/>
              </a:rPr>
              <a:t> que </a:t>
            </a:r>
            <a:r>
              <a:rPr lang="en-GB" sz="2000" b="0" i="0" u="none" strike="noStrike" dirty="0" err="1">
                <a:solidFill>
                  <a:schemeClr val="tx1">
                    <a:lumMod val="95000"/>
                  </a:schemeClr>
                </a:solidFill>
                <a:effectLst/>
                <a:latin typeface="-webkit-standard"/>
              </a:rPr>
              <a:t>l'Istituto</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Svizzero</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l'Institut</a:t>
            </a:r>
            <a:r>
              <a:rPr lang="en-GB" sz="2000" b="0" i="0" u="none" strike="noStrike" dirty="0">
                <a:solidFill>
                  <a:schemeClr val="tx1">
                    <a:lumMod val="95000"/>
                  </a:schemeClr>
                </a:solidFill>
                <a:effectLst/>
                <a:latin typeface="-webkit-standard"/>
              </a:rPr>
              <a:t> Max-Planck </a:t>
            </a:r>
            <a:r>
              <a:rPr lang="en-GB" sz="2000" b="0" i="0" u="none" strike="noStrike" dirty="0" err="1">
                <a:solidFill>
                  <a:schemeClr val="tx1">
                    <a:lumMod val="95000"/>
                  </a:schemeClr>
                </a:solidFill>
                <a:effectLst/>
                <a:latin typeface="-webkit-standard"/>
              </a:rPr>
              <a:t>d'histoire</a:t>
            </a:r>
            <a:r>
              <a:rPr lang="en-GB" sz="2000" b="0" i="0" u="none" strike="noStrike" dirty="0">
                <a:solidFill>
                  <a:schemeClr val="tx1">
                    <a:lumMod val="95000"/>
                  </a:schemeClr>
                </a:solidFill>
                <a:effectLst/>
                <a:latin typeface="-webkit-standard"/>
              </a:rPr>
              <a:t> de </a:t>
            </a:r>
            <a:r>
              <a:rPr lang="en-GB" sz="2000" b="0" i="0" u="none" strike="noStrike" dirty="0" err="1">
                <a:solidFill>
                  <a:schemeClr val="tx1">
                    <a:lumMod val="95000"/>
                  </a:schemeClr>
                </a:solidFill>
                <a:effectLst/>
                <a:latin typeface="-webkit-standard"/>
              </a:rPr>
              <a:t>l'art</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allemand</a:t>
            </a:r>
            <a:r>
              <a:rPr lang="en-GB" sz="2000" b="0" i="0" u="none" strike="noStrike" dirty="0">
                <a:solidFill>
                  <a:schemeClr val="tx1">
                    <a:lumMod val="95000"/>
                  </a:schemeClr>
                </a:solidFill>
                <a:effectLst/>
                <a:latin typeface="-webkit-standard"/>
              </a:rPr>
              <a:t> </a:t>
            </a:r>
            <a:r>
              <a:rPr lang="en-GB" sz="2000" b="0" i="0" u="none" strike="noStrike" dirty="0" err="1">
                <a:solidFill>
                  <a:schemeClr val="tx1">
                    <a:lumMod val="95000"/>
                  </a:schemeClr>
                </a:solidFill>
                <a:effectLst/>
                <a:latin typeface="-webkit-standard"/>
              </a:rPr>
              <a:t>ou</a:t>
            </a:r>
            <a:r>
              <a:rPr lang="en-GB" sz="2000" b="0" i="0" u="none" strike="noStrike" dirty="0">
                <a:solidFill>
                  <a:schemeClr val="tx1">
                    <a:lumMod val="95000"/>
                  </a:schemeClr>
                </a:solidFill>
                <a:effectLst/>
                <a:latin typeface="-webkit-standard"/>
              </a:rPr>
              <a:t> la Villa </a:t>
            </a:r>
            <a:r>
              <a:rPr lang="en-GB" sz="2000" b="0" i="0" u="none" strike="noStrike" dirty="0" err="1">
                <a:solidFill>
                  <a:schemeClr val="tx1">
                    <a:lumMod val="95000"/>
                  </a:schemeClr>
                </a:solidFill>
                <a:effectLst/>
                <a:latin typeface="-webkit-standard"/>
              </a:rPr>
              <a:t>Médicis</a:t>
            </a:r>
            <a:r>
              <a:rPr lang="en-GB" sz="2000" b="0" i="0" u="none" strike="noStrike" dirty="0">
                <a:solidFill>
                  <a:schemeClr val="tx1">
                    <a:lumMod val="95000"/>
                  </a:schemeClr>
                </a:solidFill>
                <a:effectLst/>
                <a:latin typeface="-webkit-standard"/>
              </a:rPr>
              <a:t> - Académie de France </a:t>
            </a:r>
            <a:r>
              <a:rPr lang="en-GB" sz="2000" b="0" i="0" u="none" strike="noStrike" dirty="0" err="1">
                <a:solidFill>
                  <a:schemeClr val="tx1">
                    <a:lumMod val="95000"/>
                  </a:schemeClr>
                </a:solidFill>
                <a:effectLst/>
                <a:latin typeface="-webkit-standard"/>
              </a:rPr>
              <a:t>à</a:t>
            </a:r>
            <a:r>
              <a:rPr lang="en-GB" sz="2000" b="0" i="0" u="none" strike="noStrike" dirty="0">
                <a:solidFill>
                  <a:schemeClr val="tx1">
                    <a:lumMod val="95000"/>
                  </a:schemeClr>
                </a:solidFill>
                <a:effectLst/>
                <a:latin typeface="-webkit-standard"/>
              </a:rPr>
              <a:t> Rome.</a:t>
            </a:r>
            <a:br>
              <a:rPr lang="en-GB" sz="2000" dirty="0">
                <a:solidFill>
                  <a:schemeClr val="tx1">
                    <a:lumMod val="95000"/>
                  </a:schemeClr>
                </a:solidFill>
              </a:rPr>
            </a:br>
            <a:br>
              <a:rPr lang="en-GB" dirty="0">
                <a:solidFill>
                  <a:schemeClr val="tx1">
                    <a:lumMod val="95000"/>
                  </a:schemeClr>
                </a:solidFill>
              </a:rPr>
            </a:br>
            <a:endParaRPr lang="en-FR" dirty="0">
              <a:solidFill>
                <a:schemeClr val="tx1">
                  <a:lumMod val="95000"/>
                </a:schemeClr>
              </a:solidFill>
            </a:endParaRPr>
          </a:p>
        </p:txBody>
      </p:sp>
      <p:sp>
        <p:nvSpPr>
          <p:cNvPr id="3" name="Content Placeholder 1">
            <a:extLst>
              <a:ext uri="{FF2B5EF4-FFF2-40B4-BE49-F238E27FC236}">
                <a16:creationId xmlns:a16="http://schemas.microsoft.com/office/drawing/2014/main" id="{456162A3-F4C6-B744-9200-A63F8ED588CA}"/>
              </a:ext>
            </a:extLst>
          </p:cNvPr>
          <p:cNvSpPr txBox="1">
            <a:spLocks/>
          </p:cNvSpPr>
          <p:nvPr/>
        </p:nvSpPr>
        <p:spPr>
          <a:xfrm>
            <a:off x="4469245" y="175809"/>
            <a:ext cx="4422042" cy="502122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1">
                    <a:lumMod val="95000"/>
                  </a:schemeClr>
                </a:solidFill>
              </a:rPr>
            </a:br>
            <a:br>
              <a:rPr lang="en-GB" dirty="0">
                <a:solidFill>
                  <a:schemeClr val="tx1">
                    <a:lumMod val="95000"/>
                  </a:schemeClr>
                </a:solidFill>
              </a:rPr>
            </a:br>
            <a:endParaRPr lang="en-FR" dirty="0">
              <a:solidFill>
                <a:schemeClr val="tx1">
                  <a:lumMod val="95000"/>
                </a:schemeClr>
              </a:solidFill>
            </a:endParaRPr>
          </a:p>
        </p:txBody>
      </p:sp>
    </p:spTree>
    <p:extLst>
      <p:ext uri="{BB962C8B-B14F-4D97-AF65-F5344CB8AC3E}">
        <p14:creationId xmlns:p14="http://schemas.microsoft.com/office/powerpoint/2010/main" val="72531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99807F37-534C-F049-95E2-C1C4B349AFB5}"/>
              </a:ext>
            </a:extLst>
          </p:cNvPr>
          <p:cNvCxnSpPr>
            <a:cxnSpLocks/>
          </p:cNvCxnSpPr>
          <p:nvPr/>
        </p:nvCxnSpPr>
        <p:spPr>
          <a:xfrm>
            <a:off x="139486" y="309293"/>
            <a:ext cx="8694548"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id="{8CD56FEE-00F2-BE4A-94E5-7F617BA6914A}"/>
              </a:ext>
            </a:extLst>
          </p:cNvPr>
          <p:cNvCxnSpPr>
            <a:cxnSpLocks/>
          </p:cNvCxnSpPr>
          <p:nvPr/>
        </p:nvCxnSpPr>
        <p:spPr>
          <a:xfrm flipV="1">
            <a:off x="665018" y="367821"/>
            <a:ext cx="8169016" cy="246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1F6591B-F09A-424F-8E8B-EE5EBDBB42EA}"/>
              </a:ext>
            </a:extLst>
          </p:cNvPr>
          <p:cNvSpPr txBox="1"/>
          <p:nvPr/>
        </p:nvSpPr>
        <p:spPr>
          <a:xfrm>
            <a:off x="665018" y="1431358"/>
            <a:ext cx="7205241" cy="4956229"/>
          </a:xfrm>
          <a:prstGeom prst="rect">
            <a:avLst/>
          </a:prstGeom>
          <a:noFill/>
        </p:spPr>
        <p:txBody>
          <a:bodyPr wrap="square">
            <a:spAutoFit/>
          </a:bodyPr>
          <a:lstStyle/>
          <a:p>
            <a:pPr>
              <a:lnSpc>
                <a:spcPct val="105000"/>
              </a:lnSpc>
              <a:spcAft>
                <a:spcPts val="800"/>
              </a:spcAft>
            </a:pPr>
            <a:r>
              <a:rPr lang="de-CH"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Vom 19. Jahrhundert zu den Avantgarden</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buFont typeface="+mj-lt"/>
              <a:buAutoNum type="arabicParenR"/>
            </a:pPr>
            <a:r>
              <a:rPr lang="de-CH"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Malerei des 19. Jahrhunderts: Realismus etc. (</a:t>
            </a:r>
            <a:r>
              <a:rPr lang="de-CH" sz="28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Galeria</a:t>
            </a:r>
            <a:r>
              <a:rPr lang="de-CH"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de-CH" sz="28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nazionale</a:t>
            </a:r>
            <a:r>
              <a:rPr lang="de-CH"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mj-lt"/>
              <a:buAutoNum type="arabicParenR"/>
            </a:pPr>
            <a:r>
              <a:rPr lang="it-IT" sz="28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Futurismus</a:t>
            </a:r>
            <a:r>
              <a:rPr lang="it-IT"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28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Galeria</a:t>
            </a:r>
            <a:r>
              <a:rPr lang="it-IT"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Nazionale)</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it-IT"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Art Deco </a:t>
            </a:r>
            <a:r>
              <a:rPr lang="it-IT" sz="2800" b="1"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Architektur</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5000"/>
              </a:lnSpc>
              <a:spcAft>
                <a:spcPts val="800"/>
              </a:spcAft>
            </a:pPr>
            <a:r>
              <a:rPr lang="it-IT"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3) </a:t>
            </a:r>
            <a:r>
              <a:rPr lang="it-IT" sz="28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Coppedè</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it-IT" sz="2800" b="1"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Faschistische</a:t>
            </a:r>
            <a:r>
              <a:rPr lang="it-IT"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2800" b="1"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Architektur</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5000"/>
              </a:lnSpc>
            </a:pPr>
            <a:r>
              <a:rPr lang="it-IT"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4) Piacentini, Sapienza</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5000"/>
              </a:lnSpc>
            </a:pPr>
            <a:r>
              <a:rPr lang="en-FR"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5) </a:t>
            </a:r>
            <a:r>
              <a:rPr lang="it-IT"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EUR</a:t>
            </a:r>
          </a:p>
          <a:p>
            <a:pPr marL="342900" lvl="0" indent="-342900">
              <a:lnSpc>
                <a:spcPct val="105000"/>
              </a:lnSpc>
              <a:spcAft>
                <a:spcPts val="800"/>
              </a:spcAft>
              <a:buFont typeface="+mj-lt"/>
              <a:buAutoNum type="arabicParenR"/>
            </a:pPr>
            <a:endParaRPr lang="en-FR" sz="1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B2971B-FBA0-AE47-88AA-779E11FE3BA5}"/>
              </a:ext>
            </a:extLst>
          </p:cNvPr>
          <p:cNvSpPr txBox="1"/>
          <p:nvPr/>
        </p:nvSpPr>
        <p:spPr>
          <a:xfrm>
            <a:off x="665018" y="659757"/>
            <a:ext cx="6268217" cy="584775"/>
          </a:xfrm>
          <a:prstGeom prst="rect">
            <a:avLst/>
          </a:prstGeom>
          <a:noFill/>
        </p:spPr>
        <p:txBody>
          <a:bodyPr wrap="square" rtlCol="0">
            <a:spAutoFit/>
          </a:bodyPr>
          <a:lstStyle/>
          <a:p>
            <a:r>
              <a:rPr lang="en-FR" sz="3200" b="1" dirty="0">
                <a:solidFill>
                  <a:schemeClr val="bg1"/>
                </a:solidFill>
              </a:rPr>
              <a:t>Exposés</a:t>
            </a:r>
            <a:r>
              <a:rPr lang="en-FR" sz="3200" dirty="0">
                <a:solidFill>
                  <a:schemeClr val="bg1"/>
                </a:solidFill>
              </a:rPr>
              <a:t> </a:t>
            </a:r>
            <a:r>
              <a:rPr lang="en-FR" sz="3200" b="1" dirty="0">
                <a:solidFill>
                  <a:schemeClr val="bg1"/>
                </a:solidFill>
              </a:rPr>
              <a:t>provisoires</a:t>
            </a:r>
          </a:p>
        </p:txBody>
      </p:sp>
    </p:spTree>
    <p:extLst>
      <p:ext uri="{BB962C8B-B14F-4D97-AF65-F5344CB8AC3E}">
        <p14:creationId xmlns:p14="http://schemas.microsoft.com/office/powerpoint/2010/main" val="326703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A9ACE-3CCB-464D-84EF-59F3320DD9AB}"/>
              </a:ext>
            </a:extLst>
          </p:cNvPr>
          <p:cNvSpPr>
            <a:spLocks noGrp="1"/>
          </p:cNvSpPr>
          <p:nvPr>
            <p:ph idx="1"/>
          </p:nvPr>
        </p:nvSpPr>
        <p:spPr>
          <a:xfrm>
            <a:off x="634726" y="1056190"/>
            <a:ext cx="8229600" cy="5176754"/>
          </a:xfrm>
        </p:spPr>
        <p:txBody>
          <a:bodyPr>
            <a:normAutofit/>
          </a:bodyPr>
          <a:lstStyle/>
          <a:p>
            <a:pPr marL="0" indent="0">
              <a:lnSpc>
                <a:spcPct val="105000"/>
              </a:lnSpc>
              <a:spcAft>
                <a:spcPts val="800"/>
              </a:spcAft>
              <a:buNone/>
            </a:pPr>
            <a:r>
              <a:rPr lang="it-IT" sz="26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Galleria d’arte Moderna Roma</a:t>
            </a:r>
            <a:endParaRPr lang="en-FR"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buNone/>
            </a:pP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6) </a:t>
            </a: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Römische</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Skulptur</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der</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Moderne</a:t>
            </a:r>
            <a:endParaRPr lang="en-FR"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5000"/>
              </a:lnSpc>
              <a:spcAft>
                <a:spcPts val="800"/>
              </a:spcAft>
            </a:pP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Ausstellung</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FR"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r>
              <a:rPr lang="de-CH" sz="26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Rom in den 1960er/1970er Jahren (Ausstellungen und Galerien)</a:t>
            </a:r>
            <a:endParaRPr lang="en-FR"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buNone/>
            </a:pP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7) </a:t>
            </a: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Galerien</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Tartaruga, </a:t>
            </a: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Pieroni</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Barucchelli</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u.a.</a:t>
            </a:r>
            <a:endParaRPr lang="en-FR" sz="26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buNone/>
            </a:pPr>
            <a:r>
              <a:rPr lang="en-FR"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8) </a:t>
            </a: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Feministische</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26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Positionen</a:t>
            </a: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(Galleria Nazionale)</a:t>
            </a:r>
            <a:endParaRPr lang="en-FR"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Aft>
                <a:spcPts val="800"/>
              </a:spcAft>
              <a:buNone/>
            </a:pPr>
            <a:r>
              <a:rPr lang="it-IT"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9) Arte Povera (Galleria Nazionale)</a:t>
            </a:r>
          </a:p>
          <a:p>
            <a:pPr marL="0" lvl="0" indent="0">
              <a:lnSpc>
                <a:spcPct val="105000"/>
              </a:lnSpc>
              <a:spcAft>
                <a:spcPts val="800"/>
              </a:spcAft>
              <a:buNone/>
            </a:pPr>
            <a:r>
              <a:rPr lang="it-IT" sz="26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sym typeface="Wingdings" pitchFamily="2" charset="2"/>
              </a:rPr>
              <a:t> Archive Piersanti</a:t>
            </a:r>
            <a:endParaRPr lang="en-FR"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cxnSp>
        <p:nvCxnSpPr>
          <p:cNvPr id="4" name="Connecteur droit 8">
            <a:extLst>
              <a:ext uri="{FF2B5EF4-FFF2-40B4-BE49-F238E27FC236}">
                <a16:creationId xmlns:a16="http://schemas.microsoft.com/office/drawing/2014/main" id="{D85A8C9B-1275-4A41-8558-40CAE6B43098}"/>
              </a:ext>
            </a:extLst>
          </p:cNvPr>
          <p:cNvCxnSpPr>
            <a:cxnSpLocks/>
          </p:cNvCxnSpPr>
          <p:nvPr/>
        </p:nvCxnSpPr>
        <p:spPr>
          <a:xfrm flipV="1">
            <a:off x="665018" y="367821"/>
            <a:ext cx="8169016" cy="246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90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A39E2-4A36-064C-A61A-CE23E224D9A4}"/>
              </a:ext>
            </a:extLst>
          </p:cNvPr>
          <p:cNvSpPr>
            <a:spLocks noGrp="1"/>
          </p:cNvSpPr>
          <p:nvPr>
            <p:ph idx="1"/>
          </p:nvPr>
        </p:nvSpPr>
        <p:spPr>
          <a:xfrm>
            <a:off x="665018" y="1033040"/>
            <a:ext cx="8229600" cy="4525963"/>
          </a:xfrm>
        </p:spPr>
        <p:txBody>
          <a:bodyPr/>
          <a:lstStyle/>
          <a:p>
            <a:pPr marL="0" indent="0">
              <a:lnSpc>
                <a:spcPct val="105000"/>
              </a:lnSpc>
              <a:spcAft>
                <a:spcPts val="800"/>
              </a:spcAft>
              <a:buNone/>
            </a:pPr>
            <a:r>
              <a:rPr lang="it-IT"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Neo-Realismo</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Aft>
                <a:spcPts val="800"/>
              </a:spcAft>
              <a:buNone/>
            </a:pPr>
            <a:r>
              <a:rPr lang="it-IT"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10) Pasolini</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r>
              <a:rPr lang="it-IT"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1980er: Transavanguardia</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Aft>
                <a:spcPts val="800"/>
              </a:spcAft>
              <a:buNone/>
            </a:pPr>
            <a:r>
              <a:rPr lang="it-IT"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11) Enzo Cucchi (MAXXI)</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r>
              <a:rPr lang="it-IT" sz="2800" b="1"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Zeitgenössische</a:t>
            </a:r>
            <a:r>
              <a:rPr lang="it-IT"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2800" b="1"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Architektur</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Aft>
                <a:spcPts val="800"/>
              </a:spcAft>
              <a:buNone/>
            </a:pPr>
            <a:r>
              <a:rPr lang="de-CH"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12) Richard Meyer, Ara </a:t>
            </a:r>
            <a:r>
              <a:rPr lang="de-CH" sz="2800"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Pacis</a:t>
            </a:r>
            <a:endParaRPr lang="de-CH"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Aft>
                <a:spcPts val="800"/>
              </a:spcAft>
              <a:buNone/>
            </a:pPr>
            <a:r>
              <a:rPr lang="de-CH"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13) </a:t>
            </a:r>
            <a:r>
              <a:rPr lang="de-CH" sz="2800" dirty="0" err="1">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Zaha</a:t>
            </a:r>
            <a:r>
              <a:rPr lang="de-CH"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 </a:t>
            </a:r>
            <a:r>
              <a:rPr lang="de-CH" sz="2800" dirty="0" err="1">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Hadid</a:t>
            </a:r>
            <a:r>
              <a:rPr lang="de-CH"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 </a:t>
            </a:r>
            <a:r>
              <a:rPr lang="de-CH" sz="2800" dirty="0" err="1">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Maxxi</a:t>
            </a:r>
            <a:endParaRPr lang="en-FR"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cxnSp>
        <p:nvCxnSpPr>
          <p:cNvPr id="4" name="Connecteur droit 8">
            <a:extLst>
              <a:ext uri="{FF2B5EF4-FFF2-40B4-BE49-F238E27FC236}">
                <a16:creationId xmlns:a16="http://schemas.microsoft.com/office/drawing/2014/main" id="{7316D684-998A-4D43-B19E-2F127AFF5987}"/>
              </a:ext>
            </a:extLst>
          </p:cNvPr>
          <p:cNvCxnSpPr>
            <a:cxnSpLocks/>
          </p:cNvCxnSpPr>
          <p:nvPr/>
        </p:nvCxnSpPr>
        <p:spPr>
          <a:xfrm flipV="1">
            <a:off x="665018" y="367821"/>
            <a:ext cx="8169016" cy="246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75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44138-3113-054B-BE27-C426122318F5}"/>
              </a:ext>
            </a:extLst>
          </p:cNvPr>
          <p:cNvSpPr>
            <a:spLocks noGrp="1"/>
          </p:cNvSpPr>
          <p:nvPr>
            <p:ph idx="1"/>
          </p:nvPr>
        </p:nvSpPr>
        <p:spPr>
          <a:xfrm>
            <a:off x="457200" y="905719"/>
            <a:ext cx="8229600" cy="5305528"/>
          </a:xfrm>
        </p:spPr>
        <p:txBody>
          <a:bodyPr>
            <a:normAutofit fontScale="92500" lnSpcReduction="20000"/>
          </a:bodyPr>
          <a:lstStyle/>
          <a:p>
            <a:pPr marL="0" indent="0">
              <a:lnSpc>
                <a:spcPct val="105000"/>
              </a:lnSpc>
              <a:spcAft>
                <a:spcPts val="800"/>
              </a:spcAft>
              <a:buNone/>
            </a:pPr>
            <a:r>
              <a:rPr lang="de-CH"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Zeitgenössische Kunst in Rom ausstellen</a:t>
            </a:r>
            <a:endParaRPr lang="en-FR"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Aft>
                <a:spcPts val="800"/>
              </a:spcAft>
              <a:buNone/>
            </a:pP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 Hou </a:t>
            </a: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Hanru</a:t>
            </a: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Interview (Hertziana)</a:t>
            </a:r>
          </a:p>
          <a:p>
            <a:pPr marL="0" lvl="0" indent="0">
              <a:lnSpc>
                <a:spcPct val="105000"/>
              </a:lnSpc>
              <a:spcAft>
                <a:spcPts val="800"/>
              </a:spcAft>
              <a:buNone/>
            </a:pP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 MACRO: </a:t>
            </a: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exposer</a:t>
            </a: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l’art</a:t>
            </a: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e-CH"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contemporain</a:t>
            </a:r>
            <a:endPar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Aft>
                <a:spcPts val="800"/>
              </a:spcAft>
              <a:buNone/>
            </a:pPr>
            <a:endParaRPr lang="en-FR"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EUR: MUCIF</a:t>
            </a:r>
            <a:endParaRPr lang="en-FR"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it-IT"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Palazzo delle Esposizioni: Mostra Accademie</a:t>
            </a:r>
            <a:endParaRPr lang="en-FR"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Matatoio</a:t>
            </a: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Ausstellung?</a:t>
            </a:r>
            <a:endParaRPr lang="en-FR"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Istituto</a:t>
            </a: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Svizzero</a:t>
            </a: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Ausstellung </a:t>
            </a: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Klodin</a:t>
            </a: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Erb: Gespräch mit </a:t>
            </a: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Gioa</a:t>
            </a:r>
            <a:r>
              <a:rPr lang="de-CH"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Dal </a:t>
            </a:r>
            <a:r>
              <a:rPr lang="de-CH"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Molin</a:t>
            </a:r>
            <a:endParaRPr lang="en-FR"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it-IT"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Villa Medici: </a:t>
            </a:r>
            <a:r>
              <a:rPr lang="it-IT" sz="2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Ausstellung</a:t>
            </a:r>
            <a:endParaRPr lang="en-FR"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it-IT"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Studio Fabio Mauri</a:t>
            </a:r>
            <a:endParaRPr lang="en-FR"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cxnSp>
        <p:nvCxnSpPr>
          <p:cNvPr id="4" name="Connecteur droit 8">
            <a:extLst>
              <a:ext uri="{FF2B5EF4-FFF2-40B4-BE49-F238E27FC236}">
                <a16:creationId xmlns:a16="http://schemas.microsoft.com/office/drawing/2014/main" id="{34BE3548-C8F8-9E41-8C3F-0C8F8FA0CC38}"/>
              </a:ext>
            </a:extLst>
          </p:cNvPr>
          <p:cNvCxnSpPr>
            <a:cxnSpLocks/>
          </p:cNvCxnSpPr>
          <p:nvPr/>
        </p:nvCxnSpPr>
        <p:spPr>
          <a:xfrm flipV="1">
            <a:off x="665018" y="367821"/>
            <a:ext cx="8169016" cy="246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10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F048880-BFB2-4EAC-8087-2C6B93EBFA5D}"/>
              </a:ext>
            </a:extLst>
          </p:cNvPr>
          <p:cNvSpPr txBox="1">
            <a:spLocks noChangeArrowheads="1"/>
          </p:cNvSpPr>
          <p:nvPr/>
        </p:nvSpPr>
        <p:spPr bwMode="auto">
          <a:xfrm>
            <a:off x="0" y="325899"/>
            <a:ext cx="9144000" cy="78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40000"/>
              </a:spcBef>
              <a:spcAft>
                <a:spcPct val="0"/>
              </a:spcAft>
              <a:buFont typeface="Arial" panose="020B0604020202020204" pitchFamily="34"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panose="020B0604020202020204" pitchFamily="34"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panose="020B0604020202020204" pitchFamily="34"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panose="020B0604020202020204" pitchFamily="34"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panose="020B0604020202020204" pitchFamily="34"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fontAlgn="t"/>
            <a:r>
              <a:rPr lang="fr-FR" sz="2400" b="1" dirty="0"/>
              <a:t> MARDI</a:t>
            </a:r>
            <a:r>
              <a:rPr lang="fr-CH" sz="2400" dirty="0"/>
              <a:t>  - </a:t>
            </a:r>
            <a:r>
              <a:rPr lang="fr-CH" sz="2400" b="1" dirty="0"/>
              <a:t>20.</a:t>
            </a:r>
            <a:r>
              <a:rPr lang="fr-FR" sz="2400" b="1" dirty="0"/>
              <a:t>06.2023 :</a:t>
            </a:r>
            <a:r>
              <a:rPr lang="fr-CH" sz="2400" b="1" dirty="0"/>
              <a:t>				Souper de groupe?</a:t>
            </a:r>
          </a:p>
          <a:p>
            <a:r>
              <a:rPr lang="it-CH" b="1" dirty="0"/>
              <a:t>	</a:t>
            </a:r>
            <a:endParaRPr lang="fr-CH" dirty="0"/>
          </a:p>
          <a:p>
            <a:pPr fontAlgn="t"/>
            <a:endParaRPr lang="fr-CH" sz="2400" b="1" dirty="0"/>
          </a:p>
          <a:p>
            <a:pPr fontAlgn="t"/>
            <a:r>
              <a:rPr lang="fr-CH" sz="2400" b="1" dirty="0"/>
              <a:t>												</a:t>
            </a:r>
            <a:endParaRPr lang="fr-CH" sz="2000" dirty="0"/>
          </a:p>
        </p:txBody>
      </p:sp>
      <p:sp>
        <p:nvSpPr>
          <p:cNvPr id="11" name="Rectangle 3">
            <a:extLst>
              <a:ext uri="{FF2B5EF4-FFF2-40B4-BE49-F238E27FC236}">
                <a16:creationId xmlns:a16="http://schemas.microsoft.com/office/drawing/2014/main" id="{570EC56A-16FC-CD46-BCF9-E50DE6467FF5}"/>
              </a:ext>
            </a:extLst>
          </p:cNvPr>
          <p:cNvSpPr txBox="1">
            <a:spLocks noChangeArrowheads="1"/>
          </p:cNvSpPr>
          <p:nvPr/>
        </p:nvSpPr>
        <p:spPr bwMode="auto">
          <a:xfrm>
            <a:off x="4136171" y="6015789"/>
            <a:ext cx="5007829" cy="70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algn="l" rtl="0" eaLnBrk="1" fontAlgn="base" hangingPunct="1">
              <a:spcBef>
                <a:spcPct val="40000"/>
              </a:spcBef>
              <a:spcAft>
                <a:spcPct val="0"/>
              </a:spcAft>
              <a:buFont typeface="Arial" panose="020B0604020202020204" pitchFamily="34"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panose="020B0604020202020204" pitchFamily="34"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panose="020B0604020202020204" pitchFamily="34"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panose="020B0604020202020204" pitchFamily="34"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panose="020B0604020202020204" pitchFamily="34"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marL="0" lvl="0" algn="ctr">
              <a:spcBef>
                <a:spcPts val="0"/>
              </a:spcBef>
            </a:pPr>
            <a:endParaRPr lang="de-CH" sz="1200" spc="50" dirty="0"/>
          </a:p>
        </p:txBody>
      </p:sp>
      <p:pic>
        <p:nvPicPr>
          <p:cNvPr id="2050" name="Picture 2" descr="Roman Holiday...Revisited - Antico Sole Italy">
            <a:extLst>
              <a:ext uri="{FF2B5EF4-FFF2-40B4-BE49-F238E27FC236}">
                <a16:creationId xmlns:a16="http://schemas.microsoft.com/office/drawing/2014/main" id="{04B0945D-9F8A-F94F-8003-7E1E7CF3E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699" y="1261640"/>
            <a:ext cx="5772602" cy="433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1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33F04-BA0E-0B4C-AA29-D9FE2A2734A6}"/>
              </a:ext>
            </a:extLst>
          </p:cNvPr>
          <p:cNvSpPr/>
          <p:nvPr/>
        </p:nvSpPr>
        <p:spPr>
          <a:xfrm>
            <a:off x="553453" y="754986"/>
            <a:ext cx="7796463" cy="7294305"/>
          </a:xfrm>
          <a:prstGeom prst="rect">
            <a:avLst/>
          </a:prstGeom>
        </p:spPr>
        <p:txBody>
          <a:bodyPr wrap="square">
            <a:spAutoFit/>
          </a:bodyPr>
          <a:lstStyle/>
          <a:p>
            <a:pPr algn="just"/>
            <a:r>
              <a:rPr lang="fr-CH" sz="2400" b="1" dirty="0">
                <a:latin typeface="Arial" panose="020B0604020202020204" pitchFamily="34" charset="0"/>
                <a:ea typeface="Times New Roman" panose="02020603050405020304" pitchFamily="18" charset="0"/>
                <a:cs typeface="Arial" panose="020B0604020202020204" pitchFamily="34" charset="0"/>
              </a:rPr>
              <a:t>VALIDATION DU VOYAGE (</a:t>
            </a:r>
            <a:r>
              <a:rPr lang="fr-CH" sz="2400" b="1" dirty="0">
                <a:latin typeface="Arial" panose="020B0604020202020204" pitchFamily="34" charset="0"/>
                <a:ea typeface="Calibri" panose="020F0502020204030204" pitchFamily="34" charset="0"/>
                <a:cs typeface="Arial" panose="020B0604020202020204" pitchFamily="34" charset="0"/>
              </a:rPr>
              <a:t>3 ECTS) :</a:t>
            </a:r>
          </a:p>
          <a:p>
            <a:pPr algn="just">
              <a:spcAft>
                <a:spcPts val="0"/>
              </a:spcAft>
            </a:pPr>
            <a:r>
              <a:rPr lang="fr-CH" sz="2000" b="1" dirty="0">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endParaRPr lang="fr-CH" sz="20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CH" sz="20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CH"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CH" b="1" dirty="0">
                <a:latin typeface="Arial" panose="020B0604020202020204" pitchFamily="34" charset="0"/>
                <a:ea typeface="Times New Roman" panose="02020603050405020304" pitchFamily="18" charset="0"/>
                <a:cs typeface="Arial" panose="020B0604020202020204" pitchFamily="34" charset="0"/>
              </a:rPr>
              <a:t>Chaque </a:t>
            </a:r>
            <a:r>
              <a:rPr lang="fr-CH" b="1" dirty="0" err="1">
                <a:latin typeface="Arial" panose="020B0604020202020204" pitchFamily="34" charset="0"/>
                <a:ea typeface="Times New Roman" panose="02020603050405020304" pitchFamily="18" charset="0"/>
                <a:cs typeface="Arial" panose="020B0604020202020204" pitchFamily="34" charset="0"/>
              </a:rPr>
              <a:t>étudiant·e</a:t>
            </a:r>
            <a:r>
              <a:rPr lang="fr-CH" b="1" dirty="0">
                <a:latin typeface="Arial" panose="020B0604020202020204" pitchFamily="34" charset="0"/>
                <a:ea typeface="Times New Roman" panose="02020603050405020304" pitchFamily="18" charset="0"/>
                <a:cs typeface="Arial" panose="020B0604020202020204" pitchFamily="34" charset="0"/>
              </a:rPr>
              <a:t> réalise une présentation sur place sur un des thèmes proposé et fournit une contribution (3-5 pages) au </a:t>
            </a:r>
            <a:r>
              <a:rPr lang="fr-CH" b="1" dirty="0" err="1">
                <a:latin typeface="Arial" panose="020B0604020202020204" pitchFamily="34" charset="0"/>
                <a:ea typeface="Times New Roman" panose="02020603050405020304" pitchFamily="18" charset="0"/>
                <a:cs typeface="Arial" panose="020B0604020202020204" pitchFamily="34" charset="0"/>
              </a:rPr>
              <a:t>reader</a:t>
            </a:r>
            <a:r>
              <a:rPr lang="fr-CH" b="1" dirty="0">
                <a:latin typeface="Arial" panose="020B0604020202020204" pitchFamily="34" charset="0"/>
                <a:ea typeface="Times New Roman" panose="02020603050405020304" pitchFamily="18" charset="0"/>
                <a:cs typeface="Arial" panose="020B0604020202020204" pitchFamily="34" charset="0"/>
              </a:rPr>
              <a:t> jusqu’au mercredi 7 juin.</a:t>
            </a:r>
          </a:p>
          <a:p>
            <a:pPr algn="just">
              <a:spcAft>
                <a:spcPts val="0"/>
              </a:spcAft>
            </a:pPr>
            <a:endParaRPr lang="fr-CH"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CH" b="1" dirty="0">
                <a:latin typeface="Arial" panose="020B0604020202020204" pitchFamily="34" charset="0"/>
                <a:ea typeface="Times New Roman" panose="02020603050405020304" pitchFamily="18" charset="0"/>
                <a:cs typeface="Arial" panose="020B0604020202020204" pitchFamily="34" charset="0"/>
              </a:rPr>
              <a:t>	15’ / présentation</a:t>
            </a:r>
          </a:p>
          <a:p>
            <a:pPr algn="just">
              <a:spcAft>
                <a:spcPts val="0"/>
              </a:spcAft>
            </a:pPr>
            <a:r>
              <a:rPr lang="fr-CH" b="1" dirty="0">
                <a:latin typeface="Arial" panose="020B0604020202020204" pitchFamily="34" charset="0"/>
                <a:ea typeface="Times New Roman" panose="02020603050405020304" pitchFamily="18" charset="0"/>
                <a:cs typeface="Arial" panose="020B0604020202020204" pitchFamily="34" charset="0"/>
              </a:rPr>
              <a:t>	15’ / discussion</a:t>
            </a:r>
          </a:p>
          <a:p>
            <a:pPr algn="just">
              <a:spcAft>
                <a:spcPts val="0"/>
              </a:spcAft>
            </a:pPr>
            <a:r>
              <a:rPr lang="fr-CH" b="1" dirty="0">
                <a:latin typeface="Arial" panose="020B0604020202020204" pitchFamily="34" charset="0"/>
                <a:ea typeface="Times New Roman" panose="02020603050405020304" pitchFamily="18" charset="0"/>
                <a:cs typeface="Arial" panose="020B0604020202020204" pitchFamily="34" charset="0"/>
              </a:rPr>
              <a:t>	+ contribution au reader</a:t>
            </a:r>
            <a:r>
              <a:rPr lang="fr-CH" b="1" baseline="30000" dirty="0">
                <a:latin typeface="Arial" panose="020B0604020202020204" pitchFamily="34" charset="0"/>
                <a:ea typeface="Times New Roman" panose="02020603050405020304" pitchFamily="18" charset="0"/>
                <a:cs typeface="Arial" panose="020B0604020202020204" pitchFamily="34" charset="0"/>
              </a:rPr>
              <a:t>1</a:t>
            </a:r>
          </a:p>
          <a:p>
            <a:pPr algn="just">
              <a:spcAft>
                <a:spcPts val="0"/>
              </a:spcAft>
            </a:pPr>
            <a:endParaRPr lang="fr-CH" baseline="300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CH" baseline="300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CH" baseline="30000" dirty="0">
                <a:latin typeface="Arial" panose="020B0604020202020204" pitchFamily="34" charset="0"/>
                <a:ea typeface="Times New Roman" panose="02020603050405020304" pitchFamily="18" charset="0"/>
                <a:cs typeface="Arial" panose="020B0604020202020204" pitchFamily="34" charset="0"/>
              </a:rPr>
              <a:t>1 </a:t>
            </a:r>
            <a:r>
              <a:rPr lang="fr-CH" dirty="0">
                <a:latin typeface="Arial" panose="020B0604020202020204" pitchFamily="34" charset="0"/>
                <a:ea typeface="Times New Roman" panose="02020603050405020304" pitchFamily="18" charset="0"/>
                <a:cs typeface="Arial" panose="020B0604020202020204" pitchFamily="34" charset="0"/>
              </a:rPr>
              <a:t>Votre contribution au </a:t>
            </a:r>
            <a:r>
              <a:rPr lang="fr-CH" dirty="0" err="1">
                <a:latin typeface="Arial" panose="020B0604020202020204" pitchFamily="34" charset="0"/>
                <a:ea typeface="Times New Roman" panose="02020603050405020304" pitchFamily="18" charset="0"/>
                <a:cs typeface="Arial" panose="020B0604020202020204" pitchFamily="34" charset="0"/>
              </a:rPr>
              <a:t>reader</a:t>
            </a:r>
            <a:r>
              <a:rPr lang="fr-CH" dirty="0">
                <a:latin typeface="Arial" panose="020B0604020202020204" pitchFamily="34" charset="0"/>
                <a:ea typeface="Times New Roman" panose="02020603050405020304" pitchFamily="18" charset="0"/>
                <a:cs typeface="Arial" panose="020B0604020202020204" pitchFamily="34" charset="0"/>
              </a:rPr>
              <a:t>, permet au groupe de se familiariser avec votre sujet de présentation avant notre arrivée sur place, il sert aussi à engager la discussion. Il comportera si nécessaire les plans des structures architecturales présentées, ou des œuvres/images auxquelles vous ferez référence durant votre présentation. Ce n’est </a:t>
            </a:r>
            <a:r>
              <a:rPr lang="fr-CH" b="1" dirty="0">
                <a:latin typeface="Arial" panose="020B0604020202020204" pitchFamily="34" charset="0"/>
                <a:ea typeface="Times New Roman" panose="02020603050405020304" pitchFamily="18" charset="0"/>
                <a:cs typeface="Arial" panose="020B0604020202020204" pitchFamily="34" charset="0"/>
              </a:rPr>
              <a:t>pas un résumé </a:t>
            </a:r>
            <a:r>
              <a:rPr lang="fr-CH" dirty="0">
                <a:latin typeface="Arial" panose="020B0604020202020204" pitchFamily="34" charset="0"/>
                <a:ea typeface="Times New Roman" panose="02020603050405020304" pitchFamily="18" charset="0"/>
                <a:cs typeface="Arial" panose="020B0604020202020204" pitchFamily="34" charset="0"/>
              </a:rPr>
              <a:t>de votre présentation!!</a:t>
            </a:r>
          </a:p>
          <a:p>
            <a:pPr algn="just">
              <a:spcAft>
                <a:spcPts val="0"/>
              </a:spcAft>
            </a:pPr>
            <a:endParaRPr lang="fr-CH"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CH"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CH"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CH" b="1"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fr-CH" b="1"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fr-CH"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9095417"/>
      </p:ext>
    </p:extLst>
  </p:cSld>
  <p:clrMapOvr>
    <a:masterClrMapping/>
  </p:clrMapOvr>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1600" dirty="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smtClean="0">
            <a:solidFill>
              <a:schemeClr val="tx1"/>
            </a:solidFill>
          </a:defRPr>
        </a:defPPr>
      </a:lstStyle>
    </a:tx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1843</Words>
  <Application>Microsoft Macintosh PowerPoint</Application>
  <PresentationFormat>On-screen Show (4:3)</PresentationFormat>
  <Paragraphs>232</Paragraphs>
  <Slides>20</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-webkit-standard</vt:lpstr>
      <vt:lpstr>Arial</vt:lpstr>
      <vt:lpstr>Calibri</vt:lpstr>
      <vt:lpstr>Gill Sans</vt:lpstr>
      <vt:lpstr>Symbol</vt:lpstr>
      <vt:lpstr>system-ui</vt:lpstr>
      <vt:lpstr>Wingdings</vt: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LOGEMENT</vt:lpstr>
      <vt:lpstr>PowerPoint Presentation</vt:lpstr>
      <vt:lpstr>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ZURFLUH Meagane</cp:lastModifiedBy>
  <cp:revision>24</cp:revision>
  <dcterms:modified xsi:type="dcterms:W3CDTF">2023-03-01T16:28:48Z</dcterms:modified>
</cp:coreProperties>
</file>