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319" r:id="rId2"/>
    <p:sldId id="347" r:id="rId3"/>
    <p:sldId id="360" r:id="rId4"/>
    <p:sldId id="292" r:id="rId5"/>
    <p:sldId id="294" r:id="rId6"/>
    <p:sldId id="260" r:id="rId7"/>
    <p:sldId id="258" r:id="rId8"/>
    <p:sldId id="257" r:id="rId9"/>
    <p:sldId id="372" r:id="rId10"/>
    <p:sldId id="363" r:id="rId11"/>
    <p:sldId id="362" r:id="rId12"/>
    <p:sldId id="361" r:id="rId13"/>
    <p:sldId id="359" r:id="rId14"/>
    <p:sldId id="334" r:id="rId15"/>
    <p:sldId id="344" r:id="rId16"/>
    <p:sldId id="345" r:id="rId17"/>
    <p:sldId id="348" r:id="rId18"/>
    <p:sldId id="285" r:id="rId19"/>
    <p:sldId id="364" r:id="rId20"/>
    <p:sldId id="261" r:id="rId21"/>
    <p:sldId id="265" r:id="rId22"/>
    <p:sldId id="349" r:id="rId23"/>
    <p:sldId id="286" r:id="rId24"/>
    <p:sldId id="826" r:id="rId25"/>
    <p:sldId id="353" r:id="rId26"/>
    <p:sldId id="298" r:id="rId27"/>
    <p:sldId id="350" r:id="rId28"/>
    <p:sldId id="299" r:id="rId29"/>
    <p:sldId id="351" r:id="rId30"/>
    <p:sldId id="310" r:id="rId31"/>
    <p:sldId id="309" r:id="rId32"/>
    <p:sldId id="330" r:id="rId33"/>
    <p:sldId id="331" r:id="rId34"/>
    <p:sldId id="374" r:id="rId35"/>
    <p:sldId id="321" r:id="rId36"/>
    <p:sldId id="358" r:id="rId37"/>
    <p:sldId id="326" r:id="rId38"/>
    <p:sldId id="357" r:id="rId39"/>
    <p:sldId id="317" r:id="rId40"/>
    <p:sldId id="354" r:id="rId4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4D691-7869-4329-B88C-DFCCAB242A97}" type="datetimeFigureOut">
              <a:rPr lang="fr-CH" smtClean="0"/>
              <a:t>01.05.2023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052C1-748F-45C0-99CD-17E82041FC1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85502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202C1-5A5D-184A-9263-EECF33EF047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29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7162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184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653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3454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440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479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199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0608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027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562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36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8ADD8-3786-D642-B082-A619EED1A37E}" type="datetimeFigureOut">
              <a:rPr lang="fr-FR" smtClean="0"/>
              <a:t>01/05/2023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815B2-6CDD-4A44-96D0-C1B3306971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929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29883" y="267705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3100" dirty="0">
                <a:solidFill>
                  <a:srgbClr val="FFFFFF"/>
                </a:solidFill>
                <a:latin typeface="Courier"/>
                <a:cs typeface="Courier"/>
              </a:rPr>
              <a:t>Les graffitis d’artistes à l’époque moderne</a:t>
            </a:r>
            <a:br>
              <a:rPr lang="fr-FR" sz="3100" dirty="0">
                <a:solidFill>
                  <a:srgbClr val="FFFFFF"/>
                </a:solidFill>
                <a:latin typeface="Courier"/>
                <a:cs typeface="Courier"/>
              </a:rPr>
            </a:br>
            <a:br>
              <a:rPr lang="fr-FR" sz="3100" dirty="0">
                <a:solidFill>
                  <a:srgbClr val="FFFFFF"/>
                </a:solidFill>
                <a:latin typeface="Courier"/>
                <a:cs typeface="Courier"/>
              </a:rPr>
            </a:br>
            <a:br>
              <a:rPr lang="fr-FR" sz="3100" dirty="0">
                <a:solidFill>
                  <a:srgbClr val="FFFFFF"/>
                </a:solidFill>
                <a:latin typeface="Courier"/>
                <a:cs typeface="Courier"/>
              </a:rPr>
            </a:br>
            <a:br>
              <a:rPr lang="fr-FR" sz="2400" dirty="0">
                <a:solidFill>
                  <a:srgbClr val="FFFFFF"/>
                </a:solidFill>
                <a:latin typeface="Courier"/>
                <a:cs typeface="Courier"/>
              </a:rPr>
            </a:br>
            <a:br>
              <a:rPr lang="fr-FR" sz="2400" dirty="0">
                <a:solidFill>
                  <a:srgbClr val="FFFFFF"/>
                </a:solidFill>
                <a:latin typeface="Courier"/>
                <a:cs typeface="Courier"/>
              </a:rPr>
            </a:br>
            <a:br>
              <a:rPr lang="fr-FR" sz="2400" dirty="0">
                <a:solidFill>
                  <a:srgbClr val="FFFFFF"/>
                </a:solidFill>
                <a:latin typeface="Courier"/>
                <a:cs typeface="Courier"/>
              </a:rPr>
            </a:br>
            <a:br>
              <a:rPr lang="fr-FR" sz="2400" dirty="0">
                <a:solidFill>
                  <a:srgbClr val="FFFFFF"/>
                </a:solidFill>
                <a:latin typeface="Courier"/>
                <a:cs typeface="Courier"/>
              </a:rPr>
            </a:br>
            <a:br>
              <a:rPr lang="fr-FR" sz="2400" dirty="0">
                <a:solidFill>
                  <a:srgbClr val="FFFFFF"/>
                </a:solidFill>
                <a:latin typeface="Courier"/>
                <a:cs typeface="Courier"/>
              </a:rPr>
            </a:br>
            <a:br>
              <a:rPr lang="fr-FR" sz="2400" dirty="0">
                <a:solidFill>
                  <a:srgbClr val="FFFFFF"/>
                </a:solidFill>
                <a:latin typeface="Courier"/>
                <a:cs typeface="Courier"/>
              </a:rPr>
            </a:br>
            <a:br>
              <a:rPr lang="fr-FR" sz="2400" dirty="0">
                <a:solidFill>
                  <a:srgbClr val="FFFFFF"/>
                </a:solidFill>
                <a:latin typeface="Courier"/>
                <a:cs typeface="Courier"/>
              </a:rPr>
            </a:br>
            <a:br>
              <a:rPr lang="fr-FR" sz="2400" dirty="0">
                <a:solidFill>
                  <a:srgbClr val="FFFFFF"/>
                </a:solidFill>
                <a:latin typeface="Courier"/>
                <a:cs typeface="Courier"/>
              </a:rPr>
            </a:br>
            <a:endParaRPr lang="fr-FR" sz="2000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822896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D5914E-35A9-9445-836B-54B9D3BB4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Raphaël et Giulio Romano, Chambre de Constantin, 1517-1525, Vatican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6D2F6F4-393A-CE4F-B5CA-78DA34E71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528" y="1600201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057562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EB8BC4-591A-FB46-8917-F8E35189B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Le 26 décembre 1560 fut fait pape Pie IV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BDD814C-2FC0-2D4B-8AA5-D535F2261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528" y="1600201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83725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35EA3A-64EA-FF4C-B71B-A36CCF930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Château de Gruyères, graffitis du XVIIe siècle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DF3716D-3205-AF4A-B772-21D87379B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82858" y="1963237"/>
            <a:ext cx="5261318" cy="394598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1EA7E7-2692-4E4A-8F1B-D2EF74E04C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39618" y="1964408"/>
            <a:ext cx="5270696" cy="395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24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6B9EA7-1BB6-9E44-8B9C-E1D85618D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Graffitis d’artistes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1A0EFF-B381-5648-AB8A-731E846AA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0603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tumblr_ndjyxnBhIZ1qi1sjeo1_128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023" r="-59023"/>
          <a:stretch>
            <a:fillRect/>
          </a:stretch>
        </p:blipFill>
        <p:spPr>
          <a:xfrm>
            <a:off x="-131119" y="1947579"/>
            <a:ext cx="6229389" cy="3425924"/>
          </a:xfrm>
        </p:spPr>
      </p:pic>
      <p:sp>
        <p:nvSpPr>
          <p:cNvPr id="4" name="Rectangle 3"/>
          <p:cNvSpPr/>
          <p:nvPr/>
        </p:nvSpPr>
        <p:spPr>
          <a:xfrm>
            <a:off x="3766581" y="5005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/>
            <a:r>
              <a:rPr lang="fr-FR" sz="1400" dirty="0">
                <a:solidFill>
                  <a:srgbClr val="FFFFFF"/>
                </a:solidFill>
                <a:latin typeface="Courier"/>
                <a:cs typeface="Courier"/>
              </a:rPr>
              <a:t>Pieter Saenredam, </a:t>
            </a:r>
            <a:r>
              <a:rPr lang="fr-FR" sz="1400" i="1" dirty="0" err="1">
                <a:solidFill>
                  <a:srgbClr val="FFFFFF"/>
                </a:solidFill>
                <a:latin typeface="Courier"/>
                <a:cs typeface="Courier"/>
              </a:rPr>
              <a:t>Interieur</a:t>
            </a:r>
            <a:r>
              <a:rPr lang="fr-FR" sz="1400" i="1" dirty="0">
                <a:solidFill>
                  <a:srgbClr val="FFFFFF"/>
                </a:solidFill>
                <a:latin typeface="Courier"/>
                <a:cs typeface="Courier"/>
              </a:rPr>
              <a:t> de la </a:t>
            </a:r>
            <a:r>
              <a:rPr lang="fr-FR" sz="1400" i="1" dirty="0" err="1">
                <a:solidFill>
                  <a:srgbClr val="FFFFFF"/>
                </a:solidFill>
                <a:latin typeface="Courier"/>
                <a:cs typeface="Courier"/>
              </a:rPr>
              <a:t>Buurkerk</a:t>
            </a:r>
            <a:r>
              <a:rPr lang="fr-FR" sz="1400" i="1" dirty="0">
                <a:solidFill>
                  <a:srgbClr val="FFFFFF"/>
                </a:solidFill>
                <a:latin typeface="Courier"/>
                <a:cs typeface="Courier"/>
              </a:rPr>
              <a:t> d’Utrecht,</a:t>
            </a:r>
            <a:r>
              <a:rPr lang="fr-FR" sz="1400" dirty="0">
                <a:solidFill>
                  <a:srgbClr val="FFFFFF"/>
                </a:solidFill>
                <a:latin typeface="Courier"/>
                <a:cs typeface="Courier"/>
              </a:rPr>
              <a:t> 1644, Londres, NG</a:t>
            </a:r>
          </a:p>
        </p:txBody>
      </p:sp>
      <p:pic>
        <p:nvPicPr>
          <p:cNvPr id="6" name="Image 5" descr="tumblr_ndjyxnBhIZ1qi1sjeo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889" y="1614684"/>
            <a:ext cx="6141836" cy="414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7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35F15D-06E3-DC48-8471-1107E4211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203663"/>
            <a:ext cx="8229600" cy="1143000"/>
          </a:xfrm>
        </p:spPr>
        <p:txBody>
          <a:bodyPr>
            <a:normAutofit/>
          </a:bodyPr>
          <a:lstStyle/>
          <a:p>
            <a:r>
              <a:rPr lang="fr-FR" sz="1600" dirty="0" err="1">
                <a:solidFill>
                  <a:schemeClr val="bg1"/>
                </a:solidFill>
              </a:rPr>
              <a:t>Domus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Aurea</a:t>
            </a:r>
            <a:r>
              <a:rPr lang="fr-FR" sz="1600" dirty="0">
                <a:solidFill>
                  <a:schemeClr val="bg1"/>
                </a:solidFill>
              </a:rPr>
              <a:t>, Rome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FC544F3-B2BA-B640-84A9-6616DF1C7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8259" y="840863"/>
            <a:ext cx="7235483" cy="5728091"/>
          </a:xfrm>
        </p:spPr>
      </p:pic>
    </p:spTree>
    <p:extLst>
      <p:ext uri="{BB962C8B-B14F-4D97-AF65-F5344CB8AC3E}">
        <p14:creationId xmlns:p14="http://schemas.microsoft.com/office/powerpoint/2010/main" val="2674716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88FBEB-EF29-0F40-91F2-9F561EB40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19257"/>
            <a:ext cx="8229600" cy="114300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Graffiti de Giovanni  da Udine dans le </a:t>
            </a:r>
            <a:r>
              <a:rPr lang="fr-FR" sz="1600" dirty="0" err="1">
                <a:solidFill>
                  <a:schemeClr val="bg1"/>
                </a:solidFill>
              </a:rPr>
              <a:t>chambe</a:t>
            </a:r>
            <a:r>
              <a:rPr lang="fr-FR" sz="1600" dirty="0">
                <a:solidFill>
                  <a:schemeClr val="bg1"/>
                </a:solidFill>
              </a:rPr>
              <a:t> 70 du cryptoportique de la </a:t>
            </a:r>
            <a:r>
              <a:rPr lang="fr-FR" sz="1600" dirty="0" err="1">
                <a:solidFill>
                  <a:schemeClr val="bg1"/>
                </a:solidFill>
              </a:rPr>
              <a:t>Domus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Aurea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2F7DAC8-DF10-CC49-B9EE-BF5839B40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4672" y="881612"/>
            <a:ext cx="7446498" cy="3226816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154C55F-6094-DB48-8622-38137D83F35D}"/>
              </a:ext>
            </a:extLst>
          </p:cNvPr>
          <p:cNvSpPr txBox="1"/>
          <p:nvPr/>
        </p:nvSpPr>
        <p:spPr>
          <a:xfrm>
            <a:off x="2565009" y="5416062"/>
            <a:ext cx="4079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dirty="0">
                <a:solidFill>
                  <a:prstClr val="white"/>
                </a:solidFill>
                <a:latin typeface="Calibri"/>
              </a:rPr>
              <a:t>Ghirlandaio, Pinturicchio, Lippi, Lagrenée </a:t>
            </a:r>
          </a:p>
        </p:txBody>
      </p:sp>
    </p:spTree>
    <p:extLst>
      <p:ext uri="{BB962C8B-B14F-4D97-AF65-F5344CB8AC3E}">
        <p14:creationId xmlns:p14="http://schemas.microsoft.com/office/powerpoint/2010/main" val="1427316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A126E7-EFE4-B24B-BE97-ABAEFDCE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Raphaël et  Giovanni da Udine, </a:t>
            </a:r>
            <a:r>
              <a:rPr lang="fr-FR" sz="1600" dirty="0" err="1">
                <a:solidFill>
                  <a:schemeClr val="bg1"/>
                </a:solidFill>
              </a:rPr>
              <a:t>Loggetta</a:t>
            </a:r>
            <a:r>
              <a:rPr lang="fr-FR" sz="1600" dirty="0">
                <a:solidFill>
                  <a:schemeClr val="bg1"/>
                </a:solidFill>
              </a:rPr>
              <a:t> du Cardinal </a:t>
            </a:r>
            <a:r>
              <a:rPr lang="fr-FR" sz="1600" dirty="0" err="1">
                <a:solidFill>
                  <a:schemeClr val="bg1"/>
                </a:solidFill>
              </a:rPr>
              <a:t>Bibbiena</a:t>
            </a:r>
            <a:r>
              <a:rPr lang="fr-FR" sz="1600" dirty="0">
                <a:solidFill>
                  <a:schemeClr val="bg1"/>
                </a:solidFill>
              </a:rPr>
              <a:t>, 1515-1516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8B2366A-9ACC-B04A-B0C1-73DCB4286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3443" y="1259485"/>
            <a:ext cx="6345115" cy="5261803"/>
          </a:xfrm>
        </p:spPr>
      </p:pic>
    </p:spTree>
    <p:extLst>
      <p:ext uri="{BB962C8B-B14F-4D97-AF65-F5344CB8AC3E}">
        <p14:creationId xmlns:p14="http://schemas.microsoft.com/office/powerpoint/2010/main" val="1250650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8234" y="-205581"/>
            <a:ext cx="8229600" cy="114300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Raphaël, Chambre d’Héliodore,1511-1514, Vatican</a:t>
            </a:r>
            <a:endParaRPr lang="fr-FR" sz="1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167" y="937420"/>
            <a:ext cx="7367666" cy="530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21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3546E3-6E89-9942-B9FC-5DC5A6E38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4C395F0-F69B-FD43-ACBA-3F67228E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164" y="344978"/>
            <a:ext cx="9062633" cy="6041756"/>
          </a:xfrm>
        </p:spPr>
      </p:pic>
    </p:spTree>
    <p:extLst>
      <p:ext uri="{BB962C8B-B14F-4D97-AF65-F5344CB8AC3E}">
        <p14:creationId xmlns:p14="http://schemas.microsoft.com/office/powerpoint/2010/main" val="3217969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61064E-C2CC-074E-B54F-6D7B1EBE6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sz="1600" dirty="0">
                <a:solidFill>
                  <a:schemeClr val="bg1"/>
                </a:solidFill>
              </a:rPr>
              <a:t>Jérémie </a:t>
            </a:r>
            <a:r>
              <a:rPr lang="fr-FR" sz="1600" dirty="0" err="1">
                <a:solidFill>
                  <a:schemeClr val="bg1"/>
                </a:solidFill>
              </a:rPr>
              <a:t>Koering</a:t>
            </a:r>
            <a:r>
              <a:rPr lang="fr-FR" sz="1600" dirty="0">
                <a:solidFill>
                  <a:schemeClr val="bg1"/>
                </a:solidFill>
              </a:rPr>
              <a:t> et Isolde </a:t>
            </a:r>
            <a:r>
              <a:rPr lang="fr-FR" sz="1600" dirty="0" err="1">
                <a:solidFill>
                  <a:schemeClr val="bg1"/>
                </a:solidFill>
              </a:rPr>
              <a:t>Pludermacher</a:t>
            </a:r>
            <a:r>
              <a:rPr lang="fr-FR" sz="1600" dirty="0">
                <a:solidFill>
                  <a:schemeClr val="bg1"/>
                </a:solidFill>
              </a:rPr>
              <a:t> : « Les graffitis d’artistes : signes de dévotion artistique, Rome, Latium, XV</a:t>
            </a:r>
            <a:r>
              <a:rPr lang="fr-FR" sz="1600" baseline="30000" dirty="0">
                <a:solidFill>
                  <a:schemeClr val="bg1"/>
                </a:solidFill>
              </a:rPr>
              <a:t>e</a:t>
            </a:r>
            <a:r>
              <a:rPr lang="fr-FR" sz="1600" dirty="0">
                <a:solidFill>
                  <a:schemeClr val="bg1"/>
                </a:solidFill>
              </a:rPr>
              <a:t>-XIX</a:t>
            </a:r>
            <a:r>
              <a:rPr lang="fr-FR" sz="1600" baseline="30000" dirty="0">
                <a:solidFill>
                  <a:schemeClr val="bg1"/>
                </a:solidFill>
              </a:rPr>
              <a:t>e</a:t>
            </a:r>
            <a:r>
              <a:rPr lang="fr-FR" sz="1600" dirty="0">
                <a:solidFill>
                  <a:schemeClr val="bg1"/>
                </a:solidFill>
              </a:rPr>
              <a:t> siècles », </a:t>
            </a:r>
            <a:r>
              <a:rPr lang="fr-FR" sz="1600" i="1" dirty="0">
                <a:solidFill>
                  <a:schemeClr val="bg1"/>
                </a:solidFill>
              </a:rPr>
              <a:t>Revue de l’art</a:t>
            </a:r>
            <a:r>
              <a:rPr lang="fr-FR" sz="1600" dirty="0">
                <a:solidFill>
                  <a:schemeClr val="bg1"/>
                </a:solidFill>
              </a:rPr>
              <a:t>, 184, 2014, p. 25-34</a:t>
            </a:r>
            <a:br>
              <a:rPr lang="fr-FR" sz="1600" dirty="0">
                <a:solidFill>
                  <a:schemeClr val="bg1"/>
                </a:solidFill>
              </a:rPr>
            </a:br>
            <a:endParaRPr lang="fr-FR" sz="1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82D7B7-5DB3-5A4A-8331-014C51088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022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Fig. 4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4572968" cy="6858000"/>
          </a:xfrm>
          <a:prstGeom prst="rect">
            <a:avLst/>
          </a:prstGeom>
        </p:spPr>
      </p:pic>
      <p:pic>
        <p:nvPicPr>
          <p:cNvPr id="11" name="Espace réservé du contenu 10" descr="2013-06-21 11.09.06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>
          <a:xfrm>
            <a:off x="2747890" y="356262"/>
            <a:ext cx="11174375" cy="6145476"/>
          </a:xfrm>
        </p:spPr>
      </p:pic>
    </p:spTree>
    <p:extLst>
      <p:ext uri="{BB962C8B-B14F-4D97-AF65-F5344CB8AC3E}">
        <p14:creationId xmlns:p14="http://schemas.microsoft.com/office/powerpoint/2010/main" val="3404055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Fig. 7.tif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23" r="-10623"/>
          <a:stretch>
            <a:fillRect/>
          </a:stretch>
        </p:blipFill>
        <p:spPr>
          <a:xfrm>
            <a:off x="1155848" y="274638"/>
            <a:ext cx="5233770" cy="2878372"/>
          </a:xfrm>
        </p:spPr>
      </p:pic>
      <p:pic>
        <p:nvPicPr>
          <p:cNvPr id="5" name="Espace réservé du contenu 3" descr="Fig. 6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23" r="-10623"/>
          <a:stretch>
            <a:fillRect/>
          </a:stretch>
        </p:blipFill>
        <p:spPr>
          <a:xfrm>
            <a:off x="5794578" y="274638"/>
            <a:ext cx="5233769" cy="2878372"/>
          </a:xfrm>
          <a:prstGeom prst="rect">
            <a:avLst/>
          </a:prstGeom>
        </p:spPr>
      </p:pic>
      <p:pic>
        <p:nvPicPr>
          <p:cNvPr id="6" name="Image 5" descr="2013-06-21 10.33.2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659" y="3811879"/>
            <a:ext cx="4339604" cy="2893069"/>
          </a:xfrm>
          <a:prstGeom prst="rect">
            <a:avLst/>
          </a:prstGeom>
        </p:spPr>
      </p:pic>
      <p:pic>
        <p:nvPicPr>
          <p:cNvPr id="7" name="Image 6" descr="2013-06-21 10.39.0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339" y="3824150"/>
            <a:ext cx="4302789" cy="286852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B4F03EC-0053-AE4A-8B42-05292D811106}"/>
              </a:ext>
            </a:extLst>
          </p:cNvPr>
          <p:cNvSpPr txBox="1"/>
          <p:nvPr/>
        </p:nvSpPr>
        <p:spPr>
          <a:xfrm>
            <a:off x="3561216" y="3291642"/>
            <a:ext cx="5656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dirty="0">
                <a:solidFill>
                  <a:prstClr val="white"/>
                </a:solidFill>
                <a:latin typeface="Calibri"/>
              </a:rPr>
              <a:t>Poussin, Van </a:t>
            </a:r>
            <a:r>
              <a:rPr lang="fr-FR" dirty="0" err="1">
                <a:solidFill>
                  <a:prstClr val="white"/>
                </a:solidFill>
                <a:latin typeface="Calibri"/>
              </a:rPr>
              <a:t>Loo</a:t>
            </a:r>
            <a:r>
              <a:rPr lang="fr-FR" dirty="0">
                <a:solidFill>
                  <a:prstClr val="white"/>
                </a:solidFill>
                <a:latin typeface="Calibri"/>
              </a:rPr>
              <a:t>, </a:t>
            </a:r>
            <a:r>
              <a:rPr lang="fr-FR" dirty="0" err="1">
                <a:solidFill>
                  <a:prstClr val="white"/>
                </a:solidFill>
                <a:latin typeface="Calibri"/>
              </a:rPr>
              <a:t>Taraval</a:t>
            </a:r>
            <a:r>
              <a:rPr lang="fr-FR" dirty="0">
                <a:solidFill>
                  <a:prstClr val="white"/>
                </a:solidFill>
                <a:latin typeface="Calibri"/>
              </a:rPr>
              <a:t>, </a:t>
            </a:r>
            <a:r>
              <a:rPr lang="fr-FR" dirty="0" err="1">
                <a:solidFill>
                  <a:prstClr val="white"/>
                </a:solidFill>
                <a:latin typeface="Calibri"/>
              </a:rPr>
              <a:t>Guiard</a:t>
            </a:r>
            <a:r>
              <a:rPr lang="fr-FR" dirty="0">
                <a:solidFill>
                  <a:prstClr val="white"/>
                </a:solidFill>
                <a:latin typeface="Calibri"/>
              </a:rPr>
              <a:t>, Rosa, Agricola, </a:t>
            </a:r>
            <a:r>
              <a:rPr lang="fr-FR" dirty="0" err="1">
                <a:solidFill>
                  <a:prstClr val="white"/>
                </a:solidFill>
                <a:latin typeface="Calibri"/>
              </a:rPr>
              <a:t>Bonami</a:t>
            </a:r>
            <a:r>
              <a:rPr lang="fr-FR" dirty="0">
                <a:solidFill>
                  <a:prstClr val="white"/>
                </a:solidFill>
                <a:latin typeface="Calibri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706611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67132" y="-6615"/>
            <a:ext cx="8229600" cy="114300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Raphaël et atelier, Loggia de Léon X, 1517-1519, Vatican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00EC8082-412E-9F41-AB89-9F054252B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1625" y="1037529"/>
            <a:ext cx="8584712" cy="5711672"/>
          </a:xfrm>
        </p:spPr>
      </p:pic>
    </p:spTree>
    <p:extLst>
      <p:ext uri="{BB962C8B-B14F-4D97-AF65-F5344CB8AC3E}">
        <p14:creationId xmlns:p14="http://schemas.microsoft.com/office/powerpoint/2010/main" val="2981497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67132" y="-6615"/>
            <a:ext cx="8229600" cy="114300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Raphaël et atelier, Loggia de Léon X, Vatican</a:t>
            </a:r>
          </a:p>
        </p:txBody>
      </p:sp>
      <p:pic>
        <p:nvPicPr>
          <p:cNvPr id="4" name="Espace réservé du contenu 3" descr="thumb_IMG_5914_102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>
          <a:xfrm>
            <a:off x="4163060" y="1296244"/>
            <a:ext cx="8229600" cy="4525963"/>
          </a:xfrm>
        </p:spPr>
      </p:pic>
      <p:pic>
        <p:nvPicPr>
          <p:cNvPr id="5" name="Image 4" descr="thumb_IMG_5915_102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3884" y="1189672"/>
            <a:ext cx="3759416" cy="501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03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E736A-4B79-C8D0-1CF2-61113B62B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917" y="320582"/>
            <a:ext cx="4045814" cy="114300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Graffiti de Francesco Monti dit Il </a:t>
            </a:r>
            <a:r>
              <a:rPr lang="fr-FR" sz="1600" dirty="0" err="1">
                <a:solidFill>
                  <a:schemeClr val="bg1"/>
                </a:solidFill>
              </a:rPr>
              <a:t>Brescianino</a:t>
            </a:r>
            <a:r>
              <a:rPr lang="fr-FR" sz="1600" dirty="0">
                <a:solidFill>
                  <a:schemeClr val="bg1"/>
                </a:solidFill>
              </a:rPr>
              <a:t> (1670) sur les fresques de Pordenone à Santa Maria in </a:t>
            </a:r>
            <a:r>
              <a:rPr lang="fr-FR" sz="1600" dirty="0" err="1">
                <a:solidFill>
                  <a:schemeClr val="bg1"/>
                </a:solidFill>
              </a:rPr>
              <a:t>Campagna</a:t>
            </a:r>
            <a:r>
              <a:rPr lang="fr-FR" sz="1600" dirty="0">
                <a:solidFill>
                  <a:schemeClr val="bg1"/>
                </a:solidFill>
              </a:rPr>
              <a:t>, </a:t>
            </a:r>
            <a:r>
              <a:rPr lang="fr-FR" sz="1600" dirty="0" err="1">
                <a:solidFill>
                  <a:schemeClr val="bg1"/>
                </a:solidFill>
              </a:rPr>
              <a:t>Piacenza</a:t>
            </a:r>
            <a:r>
              <a:rPr lang="fr-FR" sz="1600" dirty="0">
                <a:solidFill>
                  <a:schemeClr val="bg1"/>
                </a:solidFill>
              </a:rPr>
              <a:t> (1530-1534)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AD90370-534B-5090-8834-361383643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1967" y="2137886"/>
            <a:ext cx="5394418" cy="4045813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9CB7F2B-84F7-27A8-CC86-EFCA3EA28A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265" y="1723324"/>
            <a:ext cx="3423117" cy="513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06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22FEAC-C0A5-8A47-826A-9B847E20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2919046" cy="1143000"/>
          </a:xfrm>
        </p:spPr>
        <p:txBody>
          <a:bodyPr>
            <a:normAutofit fontScale="90000"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Annibal Carrache, Galerie du Palais </a:t>
            </a:r>
            <a:r>
              <a:rPr lang="fr-FR" sz="1600" dirty="0" err="1">
                <a:solidFill>
                  <a:schemeClr val="bg1"/>
                </a:solidFill>
              </a:rPr>
              <a:t>Farnese</a:t>
            </a:r>
            <a:r>
              <a:rPr lang="fr-FR" sz="1600" dirty="0">
                <a:solidFill>
                  <a:schemeClr val="bg1"/>
                </a:solidFill>
              </a:rPr>
              <a:t>, Rome</a:t>
            </a:r>
            <a:br>
              <a:rPr lang="fr-FR" sz="1600" dirty="0">
                <a:solidFill>
                  <a:schemeClr val="bg1"/>
                </a:solidFill>
              </a:rPr>
            </a:br>
            <a:br>
              <a:rPr lang="fr-FR" sz="16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</a:rPr>
              <a:t> Graffitis de </a:t>
            </a:r>
            <a:r>
              <a:rPr lang="fr-FR" sz="1600" dirty="0" err="1">
                <a:solidFill>
                  <a:schemeClr val="bg1"/>
                </a:solidFill>
              </a:rPr>
              <a:t>Strigelli</a:t>
            </a:r>
            <a:r>
              <a:rPr lang="fr-FR" sz="1600" dirty="0">
                <a:solidFill>
                  <a:schemeClr val="bg1"/>
                </a:solidFill>
              </a:rPr>
              <a:t>, </a:t>
            </a:r>
            <a:r>
              <a:rPr lang="fr-FR" sz="1600" dirty="0" err="1">
                <a:solidFill>
                  <a:schemeClr val="bg1"/>
                </a:solidFill>
              </a:rPr>
              <a:t>Zoffany</a:t>
            </a:r>
            <a:r>
              <a:rPr lang="fr-FR" sz="1600" dirty="0">
                <a:solidFill>
                  <a:schemeClr val="bg1"/>
                </a:solidFill>
              </a:rPr>
              <a:t>, Slodtz… 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D345A9FD-DB93-5D40-B36E-9F5253319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8699" y="274639"/>
            <a:ext cx="5103679" cy="6351245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C9956D3-CBF1-6B4A-838B-4141BB0A9C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298" y="3411415"/>
            <a:ext cx="2410851" cy="321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49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199" y="105826"/>
            <a:ext cx="8229600" cy="114300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Dominiquin, </a:t>
            </a:r>
            <a:r>
              <a:rPr lang="fr-FR" sz="1600" i="1" dirty="0">
                <a:solidFill>
                  <a:schemeClr val="bg1"/>
                </a:solidFill>
              </a:rPr>
              <a:t>Cycle sur la vie de Sainte Cécile</a:t>
            </a:r>
            <a:r>
              <a:rPr lang="fr-FR" sz="1600" dirty="0">
                <a:solidFill>
                  <a:schemeClr val="bg1"/>
                </a:solidFill>
              </a:rPr>
              <a:t>, 1611-1614, Saint-Louis-des-Français, </a:t>
            </a:r>
            <a:br>
              <a:rPr lang="fr-FR" sz="16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</a:rPr>
              <a:t>chapelle Sainte Cécile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65CC3126-0CCF-BE4F-81A7-B399A9CD5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8020" y="1248826"/>
            <a:ext cx="5235959" cy="5324206"/>
          </a:xfrm>
        </p:spPr>
      </p:pic>
    </p:spTree>
    <p:extLst>
      <p:ext uri="{BB962C8B-B14F-4D97-AF65-F5344CB8AC3E}">
        <p14:creationId xmlns:p14="http://schemas.microsoft.com/office/powerpoint/2010/main" val="3587530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199" y="105826"/>
            <a:ext cx="8229600" cy="114300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Dominiquin, </a:t>
            </a:r>
            <a:r>
              <a:rPr lang="fr-FR" sz="1600" i="1" dirty="0">
                <a:solidFill>
                  <a:schemeClr val="bg1"/>
                </a:solidFill>
              </a:rPr>
              <a:t>Cycle sur la vie de Sainte Cécile</a:t>
            </a:r>
            <a:r>
              <a:rPr lang="fr-FR" sz="1600" dirty="0">
                <a:solidFill>
                  <a:schemeClr val="bg1"/>
                </a:solidFill>
              </a:rPr>
              <a:t>, 1611-1614, Saint-Louis-des-Français, </a:t>
            </a:r>
            <a:br>
              <a:rPr lang="fr-FR" sz="16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</a:rPr>
              <a:t>chapelle Sainte Cécile</a:t>
            </a:r>
          </a:p>
        </p:txBody>
      </p:sp>
      <p:pic>
        <p:nvPicPr>
          <p:cNvPr id="4" name="Espace réservé du contenu 3" descr="IMG_198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>
          <a:xfrm>
            <a:off x="1197344" y="1417639"/>
            <a:ext cx="9797313" cy="5388145"/>
          </a:xfrm>
        </p:spPr>
      </p:pic>
    </p:spTree>
    <p:extLst>
      <p:ext uri="{BB962C8B-B14F-4D97-AF65-F5344CB8AC3E}">
        <p14:creationId xmlns:p14="http://schemas.microsoft.com/office/powerpoint/2010/main" val="1001443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09335" y="-217732"/>
            <a:ext cx="8229600" cy="114300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Graffiti de Claude Nattiez, peintre actif à Rome entre 1641 et 1660</a:t>
            </a:r>
          </a:p>
        </p:txBody>
      </p:sp>
      <p:pic>
        <p:nvPicPr>
          <p:cNvPr id="4" name="Espace réservé du contenu 3" descr="IMG_198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>
          <a:xfrm>
            <a:off x="2009335" y="1509906"/>
            <a:ext cx="8547836" cy="4700980"/>
          </a:xfrm>
        </p:spPr>
      </p:pic>
    </p:spTree>
    <p:extLst>
      <p:ext uri="{BB962C8B-B14F-4D97-AF65-F5344CB8AC3E}">
        <p14:creationId xmlns:p14="http://schemas.microsoft.com/office/powerpoint/2010/main" val="3635882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09335" y="-217732"/>
            <a:ext cx="8229600" cy="114300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Graffiti de Claude Nattiez, peintre actif  à Rome entre 1641 et 1660</a:t>
            </a:r>
          </a:p>
        </p:txBody>
      </p:sp>
      <p:pic>
        <p:nvPicPr>
          <p:cNvPr id="4" name="Espace réservé du contenu 3" descr="IMG_198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>
          <a:xfrm>
            <a:off x="-5315760" y="-1388040"/>
            <a:ext cx="21964242" cy="12079486"/>
          </a:xfrm>
        </p:spPr>
      </p:pic>
    </p:spTree>
    <p:extLst>
      <p:ext uri="{BB962C8B-B14F-4D97-AF65-F5344CB8AC3E}">
        <p14:creationId xmlns:p14="http://schemas.microsoft.com/office/powerpoint/2010/main" val="3565879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BD7537-D542-3443-B18E-9F300DDA5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Le graffiti : trace, expression, reconnaissance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ECB9F6-C2A5-BA45-9C01-2B0AC7AFD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46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-133645"/>
            <a:ext cx="8229600" cy="114300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Guido Reni et Dominiquin, Martyre de Saint André, 1608, Rome, San Gregorio </a:t>
            </a:r>
            <a:r>
              <a:rPr lang="fr-FR" sz="1600" dirty="0" err="1">
                <a:solidFill>
                  <a:schemeClr val="bg1"/>
                </a:solidFill>
              </a:rPr>
              <a:t>Magno</a:t>
            </a:r>
            <a:r>
              <a:rPr lang="fr-FR" sz="1600" dirty="0">
                <a:solidFill>
                  <a:schemeClr val="bg1"/>
                </a:solidFill>
              </a:rPr>
              <a:t> al Celio, Oratorio San Andrea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1262575"/>
            <a:ext cx="88900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59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199" y="-67764"/>
            <a:ext cx="8229600" cy="114300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Le Sueur, </a:t>
            </a:r>
            <a:r>
              <a:rPr lang="fr-FR" sz="1600" dirty="0" err="1">
                <a:solidFill>
                  <a:schemeClr val="bg1"/>
                </a:solidFill>
              </a:rPr>
              <a:t>Taraval</a:t>
            </a:r>
            <a:r>
              <a:rPr lang="fr-FR" sz="1600" dirty="0">
                <a:solidFill>
                  <a:schemeClr val="bg1"/>
                </a:solidFill>
              </a:rPr>
              <a:t>, </a:t>
            </a:r>
            <a:r>
              <a:rPr lang="fr-FR" sz="1600" dirty="0" err="1">
                <a:solidFill>
                  <a:schemeClr val="bg1"/>
                </a:solidFill>
              </a:rPr>
              <a:t>Guiard</a:t>
            </a:r>
            <a:r>
              <a:rPr lang="fr-FR" sz="1600" dirty="0">
                <a:solidFill>
                  <a:schemeClr val="bg1"/>
                </a:solidFill>
              </a:rPr>
              <a:t> et </a:t>
            </a:r>
            <a:r>
              <a:rPr lang="fr-FR" sz="1600" dirty="0" err="1">
                <a:solidFill>
                  <a:schemeClr val="bg1"/>
                </a:solidFill>
              </a:rPr>
              <a:t>Salghetti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Espace réservé du contenu 3" descr="IMG_956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>
          <a:xfrm>
            <a:off x="838574" y="1075236"/>
            <a:ext cx="10514853" cy="5782764"/>
          </a:xfrm>
        </p:spPr>
      </p:pic>
    </p:spTree>
    <p:extLst>
      <p:ext uri="{BB962C8B-B14F-4D97-AF65-F5344CB8AC3E}">
        <p14:creationId xmlns:p14="http://schemas.microsoft.com/office/powerpoint/2010/main" val="2818160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3674368" cy="114300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Courier"/>
                <a:cs typeface="Courier"/>
              </a:rPr>
              <a:t>Le temps du regard : </a:t>
            </a:r>
            <a:br>
              <a:rPr lang="fr-FR" sz="1600" dirty="0">
                <a:solidFill>
                  <a:schemeClr val="bg1"/>
                </a:solidFill>
                <a:latin typeface="Courier"/>
                <a:cs typeface="Courier"/>
              </a:rPr>
            </a:br>
            <a:r>
              <a:rPr lang="fr-FR" sz="1600" dirty="0">
                <a:solidFill>
                  <a:schemeClr val="bg1"/>
                </a:solidFill>
                <a:latin typeface="Courier"/>
                <a:cs typeface="Courier"/>
              </a:rPr>
              <a:t>Villa </a:t>
            </a:r>
            <a:r>
              <a:rPr lang="fr-FR" sz="1600" dirty="0" err="1">
                <a:solidFill>
                  <a:schemeClr val="bg1"/>
                </a:solidFill>
                <a:latin typeface="Courier"/>
                <a:cs typeface="Courier"/>
              </a:rPr>
              <a:t>Farnesina</a:t>
            </a:r>
            <a:endParaRPr lang="fr-FR" sz="1600" dirty="0">
              <a:solidFill>
                <a:schemeClr val="bg1"/>
              </a:solidFill>
              <a:latin typeface="Courier"/>
              <a:cs typeface="Courier"/>
            </a:endParaRPr>
          </a:p>
        </p:txBody>
      </p:sp>
      <p:pic>
        <p:nvPicPr>
          <p:cNvPr id="4" name="Espace réservé du contenu 3" descr="Mercure loggia farnesina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00" r="-7000"/>
          <a:stretch>
            <a:fillRect/>
          </a:stretch>
        </p:blipFill>
        <p:spPr>
          <a:xfrm>
            <a:off x="1524001" y="1938868"/>
            <a:ext cx="5095751" cy="2802467"/>
          </a:xfrm>
        </p:spPr>
      </p:pic>
      <p:pic>
        <p:nvPicPr>
          <p:cNvPr id="5" name="Image 4" descr="IMG_8966 - copi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752" y="620888"/>
            <a:ext cx="3857037" cy="578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96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IMG_8966 - copi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7979" y="-1292578"/>
            <a:ext cx="6130482" cy="919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62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199" y="-105188"/>
            <a:ext cx="8229600" cy="1143000"/>
          </a:xfrm>
        </p:spPr>
        <p:txBody>
          <a:bodyPr>
            <a:norm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Courier" pitchFamily="2" charset="0"/>
                <a:cs typeface="Courier"/>
              </a:rPr>
              <a:t>Federico </a:t>
            </a:r>
            <a:r>
              <a:rPr lang="fr-FR" sz="1400" dirty="0" err="1">
                <a:solidFill>
                  <a:schemeClr val="bg1"/>
                </a:solidFill>
                <a:latin typeface="Courier" pitchFamily="2" charset="0"/>
                <a:cs typeface="Courier"/>
              </a:rPr>
              <a:t>Zuccaro</a:t>
            </a:r>
            <a:r>
              <a:rPr lang="fr-FR" sz="1400" dirty="0">
                <a:solidFill>
                  <a:schemeClr val="bg1"/>
                </a:solidFill>
                <a:latin typeface="Courier" pitchFamily="2" charset="0"/>
                <a:cs typeface="Courier"/>
              </a:rPr>
              <a:t>, </a:t>
            </a:r>
            <a:r>
              <a:rPr lang="fr-FR" sz="1400" i="1" dirty="0">
                <a:solidFill>
                  <a:schemeClr val="bg1"/>
                </a:solidFill>
                <a:latin typeface="Courier" pitchFamily="2" charset="0"/>
                <a:cs typeface="Courier"/>
              </a:rPr>
              <a:t>Artistes dessinant d’après Michel-Ange dans la Chapelle Médicis</a:t>
            </a:r>
            <a:r>
              <a:rPr lang="fr-FR" sz="1400" dirty="0">
                <a:solidFill>
                  <a:schemeClr val="bg1"/>
                </a:solidFill>
                <a:latin typeface="Courier" pitchFamily="2" charset="0"/>
                <a:cs typeface="Courier"/>
              </a:rPr>
              <a:t>, v. 1575-1579, Paris, Musée du Louvre</a:t>
            </a:r>
          </a:p>
        </p:txBody>
      </p:sp>
      <p:pic>
        <p:nvPicPr>
          <p:cNvPr id="4" name="Image 3" descr="image1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985" y="1178488"/>
            <a:ext cx="7280031" cy="551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75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1" y="1110722"/>
            <a:ext cx="3437467" cy="114300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rgbClr val="FFFFFF"/>
                </a:solidFill>
                <a:latin typeface="Courier"/>
                <a:cs typeface="Courier"/>
              </a:rPr>
              <a:t>Imitation et traces d’une étude détaillée</a:t>
            </a:r>
          </a:p>
        </p:txBody>
      </p:sp>
      <p:pic>
        <p:nvPicPr>
          <p:cNvPr id="4" name="Espace réservé du contenu 3" descr="Fig. 7.tif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23" r="-10623"/>
          <a:stretch>
            <a:fillRect/>
          </a:stretch>
        </p:blipFill>
        <p:spPr>
          <a:xfrm>
            <a:off x="1251098" y="3594730"/>
            <a:ext cx="5233770" cy="2878372"/>
          </a:xfrm>
        </p:spPr>
      </p:pic>
      <p:pic>
        <p:nvPicPr>
          <p:cNvPr id="5" name="Espace réservé du contenu 3" descr="Fig. 6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23" r="-10623"/>
          <a:stretch>
            <a:fillRect/>
          </a:stretch>
        </p:blipFill>
        <p:spPr>
          <a:xfrm>
            <a:off x="5794578" y="274638"/>
            <a:ext cx="5233769" cy="2878372"/>
          </a:xfrm>
          <a:prstGeom prst="rect">
            <a:avLst/>
          </a:prstGeom>
        </p:spPr>
      </p:pic>
      <p:pic>
        <p:nvPicPr>
          <p:cNvPr id="6" name="Image 5" descr="2013-06-21 10.33.2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951" y="3594731"/>
            <a:ext cx="4339604" cy="289306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CF11E7A-0405-7749-8B35-DEE91C8A2A24}"/>
              </a:ext>
            </a:extLst>
          </p:cNvPr>
          <p:cNvSpPr txBox="1"/>
          <p:nvPr/>
        </p:nvSpPr>
        <p:spPr>
          <a:xfrm>
            <a:off x="2602325" y="2739560"/>
            <a:ext cx="219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dirty="0">
                <a:solidFill>
                  <a:prstClr val="white"/>
                </a:solidFill>
                <a:latin typeface="Calibri"/>
              </a:rPr>
              <a:t>Chambre d’Héliodore</a:t>
            </a:r>
          </a:p>
        </p:txBody>
      </p:sp>
    </p:spTree>
    <p:extLst>
      <p:ext uri="{BB962C8B-B14F-4D97-AF65-F5344CB8AC3E}">
        <p14:creationId xmlns:p14="http://schemas.microsoft.com/office/powerpoint/2010/main" val="1287879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Fig. 4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4572968" cy="6858000"/>
          </a:xfrm>
          <a:prstGeom prst="rect">
            <a:avLst/>
          </a:prstGeom>
        </p:spPr>
      </p:pic>
      <p:pic>
        <p:nvPicPr>
          <p:cNvPr id="11" name="Espace réservé du contenu 10" descr="2013-06-21 11.09.06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>
          <a:xfrm>
            <a:off x="2183689" y="15402"/>
            <a:ext cx="12441961" cy="6842599"/>
          </a:xfrm>
        </p:spPr>
      </p:pic>
    </p:spTree>
    <p:extLst>
      <p:ext uri="{BB962C8B-B14F-4D97-AF65-F5344CB8AC3E}">
        <p14:creationId xmlns:p14="http://schemas.microsoft.com/office/powerpoint/2010/main" val="2701624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701"/>
            <a:ext cx="9144000" cy="657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81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EFBEF9-D685-D34B-AFD3-294A386FE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François Baillairgé, </a:t>
            </a:r>
            <a:r>
              <a:rPr lang="fr-FR" sz="1600" i="1" dirty="0">
                <a:solidFill>
                  <a:schemeClr val="bg1"/>
                </a:solidFill>
              </a:rPr>
              <a:t>D’après Raphaël</a:t>
            </a:r>
            <a:r>
              <a:rPr lang="fr-FR" sz="1600" dirty="0">
                <a:solidFill>
                  <a:schemeClr val="bg1"/>
                </a:solidFill>
              </a:rPr>
              <a:t>, 1778-1781, Musée national des Beaux-Arts du Québec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1D0A90F-9F63-0B42-A549-4E82986BF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092" y="2236763"/>
            <a:ext cx="4347844" cy="325635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68F33B4-1594-F246-8029-A016A32E36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503" y="2348022"/>
            <a:ext cx="3895668" cy="291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23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38997" y="37781"/>
            <a:ext cx="8229600" cy="1143000"/>
          </a:xfrm>
        </p:spPr>
        <p:txBody>
          <a:bodyPr>
            <a:norm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Graffiti de Jean-Baptiste Carpeaux dans la Sala </a:t>
            </a:r>
            <a:r>
              <a:rPr lang="fr-FR" sz="1400" dirty="0" err="1">
                <a:solidFill>
                  <a:schemeClr val="bg1"/>
                </a:solidFill>
              </a:rPr>
              <a:t>Regia</a:t>
            </a:r>
            <a:r>
              <a:rPr lang="fr-FR" sz="1400" dirty="0">
                <a:solidFill>
                  <a:schemeClr val="bg1"/>
                </a:solidFill>
              </a:rPr>
              <a:t> du Vatican</a:t>
            </a:r>
            <a:br>
              <a:rPr lang="fr-FR" sz="1400" dirty="0">
                <a:solidFill>
                  <a:schemeClr val="bg1"/>
                </a:solidFill>
              </a:rPr>
            </a:br>
            <a:r>
              <a:rPr lang="fr-FR" sz="1400" dirty="0">
                <a:solidFill>
                  <a:schemeClr val="bg1"/>
                </a:solidFill>
              </a:rPr>
              <a:t>Salle voisine de la Cappella Paolina, chapelle privée du pape</a:t>
            </a:r>
          </a:p>
        </p:txBody>
      </p:sp>
      <p:pic>
        <p:nvPicPr>
          <p:cNvPr id="4" name="Espace réservé du contenu 3" descr="IMG_931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>
          <a:xfrm>
            <a:off x="-634861" y="1252823"/>
            <a:ext cx="8229600" cy="4525963"/>
          </a:xfrm>
        </p:spPr>
      </p:pic>
      <p:pic>
        <p:nvPicPr>
          <p:cNvPr id="5" name="Espace réservé du contenu 3" descr="IMG_931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4374223" y="1530634"/>
            <a:ext cx="7074049" cy="389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13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Monty Python, </a:t>
            </a:r>
            <a:r>
              <a:rPr lang="fr-FR" sz="1600" i="1" dirty="0">
                <a:solidFill>
                  <a:schemeClr val="bg1"/>
                </a:solidFill>
              </a:rPr>
              <a:t>Life of Brian</a:t>
            </a:r>
            <a:r>
              <a:rPr lang="fr-FR" sz="1600" dirty="0">
                <a:solidFill>
                  <a:schemeClr val="bg1"/>
                </a:solidFill>
              </a:rPr>
              <a:t>, 1979</a:t>
            </a:r>
            <a:endParaRPr lang="fr-FR" sz="1600" dirty="0"/>
          </a:p>
        </p:txBody>
      </p:sp>
      <p:pic>
        <p:nvPicPr>
          <p:cNvPr id="4" name="La vie de Brian - ROMANES EUNT DOMUS - Graffiti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417638"/>
            <a:ext cx="9010468" cy="4927600"/>
          </a:xfrm>
        </p:spPr>
      </p:pic>
    </p:spTree>
    <p:extLst>
      <p:ext uri="{BB962C8B-B14F-4D97-AF65-F5344CB8AC3E}">
        <p14:creationId xmlns:p14="http://schemas.microsoft.com/office/powerpoint/2010/main" val="122495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4AB720-66CA-774A-B743-40C83E562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4066046-2559-7149-9348-B0B802769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333" y="274638"/>
            <a:ext cx="7629125" cy="6381446"/>
          </a:xfrm>
        </p:spPr>
      </p:pic>
    </p:spTree>
    <p:extLst>
      <p:ext uri="{BB962C8B-B14F-4D97-AF65-F5344CB8AC3E}">
        <p14:creationId xmlns:p14="http://schemas.microsoft.com/office/powerpoint/2010/main" val="472592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Andrea Mantegna, </a:t>
            </a:r>
            <a:r>
              <a:rPr lang="fr-FR" sz="1600" i="1" dirty="0">
                <a:solidFill>
                  <a:schemeClr val="bg1"/>
                </a:solidFill>
              </a:rPr>
              <a:t>Camera picta</a:t>
            </a:r>
            <a:r>
              <a:rPr lang="fr-FR" sz="1600" dirty="0">
                <a:solidFill>
                  <a:schemeClr val="bg1"/>
                </a:solidFill>
              </a:rPr>
              <a:t>, 1465-1474, Mantoue, Palais Ducal, Castello San Giorgio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443" y="1291030"/>
            <a:ext cx="6981115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59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Mantegna détail camera pict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9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2553286" cy="4170753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Giulio Romano, </a:t>
            </a:r>
            <a:r>
              <a:rPr lang="fr-FR" sz="1600" i="1" dirty="0">
                <a:solidFill>
                  <a:schemeClr val="bg1"/>
                </a:solidFill>
              </a:rPr>
              <a:t>Salle des Géants</a:t>
            </a:r>
            <a:r>
              <a:rPr lang="fr-FR" sz="1600" dirty="0">
                <a:solidFill>
                  <a:schemeClr val="bg1"/>
                </a:solidFill>
              </a:rPr>
              <a:t>, c. 1530, Mantoue, </a:t>
            </a:r>
            <a:r>
              <a:rPr lang="fr-FR" sz="1600" dirty="0" err="1">
                <a:solidFill>
                  <a:schemeClr val="bg1"/>
                </a:solidFill>
              </a:rPr>
              <a:t>Palazzo</a:t>
            </a:r>
            <a:r>
              <a:rPr lang="fr-FR" sz="1600" dirty="0">
                <a:solidFill>
                  <a:schemeClr val="bg1"/>
                </a:solidFill>
              </a:rPr>
              <a:t> Te</a:t>
            </a:r>
          </a:p>
        </p:txBody>
      </p:sp>
      <p:pic>
        <p:nvPicPr>
          <p:cNvPr id="6" name="Espace réservé du contenu 5" descr="Salle des géants vue génér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142" r="-63142"/>
          <a:stretch>
            <a:fillRect/>
          </a:stretch>
        </p:blipFill>
        <p:spPr>
          <a:xfrm>
            <a:off x="1789404" y="274638"/>
            <a:ext cx="11681951" cy="6424623"/>
          </a:xfrm>
        </p:spPr>
      </p:pic>
    </p:spTree>
    <p:extLst>
      <p:ext uri="{BB962C8B-B14F-4D97-AF65-F5344CB8AC3E}">
        <p14:creationId xmlns:p14="http://schemas.microsoft.com/office/powerpoint/2010/main" val="1322039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 descr="2014-11-14 13.29.0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>
          <a:xfrm>
            <a:off x="5778001" y="274638"/>
            <a:ext cx="5415994" cy="2978588"/>
          </a:xfrm>
        </p:spPr>
      </p:pic>
      <p:pic>
        <p:nvPicPr>
          <p:cNvPr id="9" name="Image 8" descr="2014-11-14 13.29.2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076" y="274638"/>
            <a:ext cx="3971450" cy="2978588"/>
          </a:xfrm>
          <a:prstGeom prst="rect">
            <a:avLst/>
          </a:prstGeom>
        </p:spPr>
      </p:pic>
      <p:pic>
        <p:nvPicPr>
          <p:cNvPr id="10" name="Image 9" descr="2014-11-14 13.29.5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076" y="3647055"/>
            <a:ext cx="3971450" cy="2978588"/>
          </a:xfrm>
          <a:prstGeom prst="rect">
            <a:avLst/>
          </a:prstGeom>
        </p:spPr>
      </p:pic>
      <p:pic>
        <p:nvPicPr>
          <p:cNvPr id="11" name="Image 10" descr="2014-11-14 13.30.38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012" y="3647055"/>
            <a:ext cx="3980107" cy="29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51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59B562-0633-474F-A9FD-ED3F2B350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336" y="-119257"/>
            <a:ext cx="8229600" cy="1143000"/>
          </a:xfrm>
        </p:spPr>
        <p:txBody>
          <a:bodyPr>
            <a:normAutofit/>
          </a:bodyPr>
          <a:lstStyle/>
          <a:p>
            <a:r>
              <a:rPr lang="fr-FR" sz="1600" dirty="0" err="1">
                <a:solidFill>
                  <a:schemeClr val="bg1"/>
                </a:solidFill>
              </a:rPr>
              <a:t>Baldassare</a:t>
            </a:r>
            <a:r>
              <a:rPr lang="fr-FR" sz="1600" dirty="0">
                <a:solidFill>
                  <a:schemeClr val="bg1"/>
                </a:solidFill>
              </a:rPr>
              <a:t> Peruzzi, Sala delle </a:t>
            </a:r>
            <a:r>
              <a:rPr lang="fr-FR" sz="1600" dirty="0" err="1">
                <a:solidFill>
                  <a:schemeClr val="bg1"/>
                </a:solidFill>
              </a:rPr>
              <a:t>Prospettive</a:t>
            </a:r>
            <a:r>
              <a:rPr lang="fr-FR" sz="1600" dirty="0">
                <a:solidFill>
                  <a:schemeClr val="bg1"/>
                </a:solidFill>
              </a:rPr>
              <a:t>, Villa </a:t>
            </a:r>
            <a:r>
              <a:rPr lang="fr-FR" sz="1600" dirty="0" err="1">
                <a:solidFill>
                  <a:schemeClr val="bg1"/>
                </a:solidFill>
              </a:rPr>
              <a:t>Farnesina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A34BE11-CA41-BB4A-9ACA-66E244983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244" y="1125745"/>
            <a:ext cx="3721981" cy="5594389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401737-7C98-E645-A290-3EAC421A4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8376" y="3569877"/>
            <a:ext cx="4735049" cy="315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50833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448</Words>
  <Application>Microsoft Office PowerPoint</Application>
  <PresentationFormat>Grand écran</PresentationFormat>
  <Paragraphs>35</Paragraphs>
  <Slides>40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Courier</vt:lpstr>
      <vt:lpstr>1_Thème Office</vt:lpstr>
      <vt:lpstr>Les graffitis d’artistes à l’époque moderne           </vt:lpstr>
      <vt:lpstr>Jérémie Koering et Isolde Pludermacher : « Les graffitis d’artistes : signes de dévotion artistique, Rome, Latium, XVe-XIXe siècles », Revue de l’art, 184, 2014, p. 25-34 </vt:lpstr>
      <vt:lpstr>Le graffiti : trace, expression, reconnaissance</vt:lpstr>
      <vt:lpstr>Monty Python, Life of Brian, 1979</vt:lpstr>
      <vt:lpstr>Andrea Mantegna, Camera picta, 1465-1474, Mantoue, Palais Ducal, Castello San Giorgio </vt:lpstr>
      <vt:lpstr>Présentation PowerPoint</vt:lpstr>
      <vt:lpstr>Giulio Romano, Salle des Géants, c. 1530, Mantoue, Palazzo Te</vt:lpstr>
      <vt:lpstr>Présentation PowerPoint</vt:lpstr>
      <vt:lpstr>Baldassare Peruzzi, Sala delle Prospettive, Villa Farnesina</vt:lpstr>
      <vt:lpstr>Raphaël et Giulio Romano, Chambre de Constantin, 1517-1525, Vatican</vt:lpstr>
      <vt:lpstr>Le 26 décembre 1560 fut fait pape Pie IV</vt:lpstr>
      <vt:lpstr>Château de Gruyères, graffitis du XVIIe siècle</vt:lpstr>
      <vt:lpstr>Graffitis d’artistes</vt:lpstr>
      <vt:lpstr>Présentation PowerPoint</vt:lpstr>
      <vt:lpstr>Domus Aurea, Rome</vt:lpstr>
      <vt:lpstr>Graffiti de Giovanni  da Udine dans le chambe 70 du cryptoportique de la Domus Aurea</vt:lpstr>
      <vt:lpstr>Raphaël et  Giovanni da Udine, Loggetta du Cardinal Bibbiena, 1515-1516</vt:lpstr>
      <vt:lpstr>Raphaël, Chambre d’Héliodore,1511-1514, Vatican</vt:lpstr>
      <vt:lpstr>Présentation PowerPoint</vt:lpstr>
      <vt:lpstr>Présentation PowerPoint</vt:lpstr>
      <vt:lpstr>Présentation PowerPoint</vt:lpstr>
      <vt:lpstr>Raphaël et atelier, Loggia de Léon X, 1517-1519, Vatican</vt:lpstr>
      <vt:lpstr>Raphaël et atelier, Loggia de Léon X, Vatican</vt:lpstr>
      <vt:lpstr>Graffiti de Francesco Monti dit Il Brescianino (1670) sur les fresques de Pordenone à Santa Maria in Campagna, Piacenza (1530-1534)</vt:lpstr>
      <vt:lpstr>Annibal Carrache, Galerie du Palais Farnese, Rome   Graffitis de Strigelli, Zoffany, Slodtz… </vt:lpstr>
      <vt:lpstr>Dominiquin, Cycle sur la vie de Sainte Cécile, 1611-1614, Saint-Louis-des-Français,  chapelle Sainte Cécile</vt:lpstr>
      <vt:lpstr>Dominiquin, Cycle sur la vie de Sainte Cécile, 1611-1614, Saint-Louis-des-Français,  chapelle Sainte Cécile</vt:lpstr>
      <vt:lpstr>Graffiti de Claude Nattiez, peintre actif à Rome entre 1641 et 1660</vt:lpstr>
      <vt:lpstr>Graffiti de Claude Nattiez, peintre actif  à Rome entre 1641 et 1660</vt:lpstr>
      <vt:lpstr>Guido Reni et Dominiquin, Martyre de Saint André, 1608, Rome, San Gregorio Magno al Celio, Oratorio San Andrea</vt:lpstr>
      <vt:lpstr>Le Sueur, Taraval, Guiard et Salghetti </vt:lpstr>
      <vt:lpstr>Le temps du regard :  Villa Farnesina</vt:lpstr>
      <vt:lpstr>Présentation PowerPoint</vt:lpstr>
      <vt:lpstr>Federico Zuccaro, Artistes dessinant d’après Michel-Ange dans la Chapelle Médicis, v. 1575-1579, Paris, Musée du Louvre</vt:lpstr>
      <vt:lpstr>Imitation et traces d’une étude détaillée</vt:lpstr>
      <vt:lpstr>Présentation PowerPoint</vt:lpstr>
      <vt:lpstr>Présentation PowerPoint</vt:lpstr>
      <vt:lpstr>François Baillairgé, D’après Raphaël, 1778-1781, Musée national des Beaux-Arts du Québec</vt:lpstr>
      <vt:lpstr>Graffiti de Jean-Baptiste Carpeaux dans la Sala Regia du Vatican Salle voisine de la Cappella Paolina, chapelle privée du pape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graffitis d’artistes à l’époque moderne           </dc:title>
  <dc:creator>WERMELINGER Justine</dc:creator>
  <cp:lastModifiedBy>WERMELINGER Justine</cp:lastModifiedBy>
  <cp:revision>2</cp:revision>
  <dcterms:created xsi:type="dcterms:W3CDTF">2023-05-01T08:58:16Z</dcterms:created>
  <dcterms:modified xsi:type="dcterms:W3CDTF">2023-05-01T09:00:07Z</dcterms:modified>
</cp:coreProperties>
</file>