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84" r:id="rId3"/>
    <p:sldId id="316" r:id="rId4"/>
    <p:sldId id="333" r:id="rId5"/>
    <p:sldId id="334" r:id="rId6"/>
    <p:sldId id="317" r:id="rId7"/>
    <p:sldId id="332" r:id="rId8"/>
    <p:sldId id="335" r:id="rId9"/>
    <p:sldId id="336" r:id="rId10"/>
    <p:sldId id="337" r:id="rId11"/>
    <p:sldId id="340" r:id="rId12"/>
    <p:sldId id="339" r:id="rId13"/>
    <p:sldId id="338" r:id="rId14"/>
    <p:sldId id="341" r:id="rId15"/>
    <p:sldId id="343" r:id="rId16"/>
    <p:sldId id="34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32"/>
    <p:restoredTop sz="94650"/>
  </p:normalViewPr>
  <p:slideViewPr>
    <p:cSldViewPr snapToGrid="0" snapToObjects="1">
      <p:cViewPr varScale="1">
        <p:scale>
          <a:sx n="110" d="100"/>
          <a:sy n="110" d="100"/>
        </p:scale>
        <p:origin x="208"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E957A5-0533-4F48-97A0-05D793887F24}" type="datetimeFigureOut">
              <a:rPr lang="en-US" smtClean="0"/>
              <a:t>10/10/21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22969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957A5-0533-4F48-97A0-05D793887F24}" type="datetimeFigureOut">
              <a:rPr lang="en-US" smtClean="0"/>
              <a:t>10/10/21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108977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957A5-0533-4F48-97A0-05D793887F24}" type="datetimeFigureOut">
              <a:rPr lang="en-US" smtClean="0"/>
              <a:t>10/10/21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212195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957A5-0533-4F48-97A0-05D793887F24}" type="datetimeFigureOut">
              <a:rPr lang="en-US" smtClean="0"/>
              <a:t>10/10/21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60346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957A5-0533-4F48-97A0-05D793887F24}" type="datetimeFigureOut">
              <a:rPr lang="en-US" smtClean="0"/>
              <a:t>10/10/21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25127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E957A5-0533-4F48-97A0-05D793887F24}" type="datetimeFigureOut">
              <a:rPr lang="en-US" smtClean="0"/>
              <a:t>10/10/21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1208057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E957A5-0533-4F48-97A0-05D793887F24}" type="datetimeFigureOut">
              <a:rPr lang="en-US" smtClean="0"/>
              <a:t>10/10/21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1518625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E957A5-0533-4F48-97A0-05D793887F24}" type="datetimeFigureOut">
              <a:rPr lang="en-US" smtClean="0"/>
              <a:t>10/10/21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69933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957A5-0533-4F48-97A0-05D793887F24}" type="datetimeFigureOut">
              <a:rPr lang="en-US" smtClean="0"/>
              <a:t>10/10/21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485596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E957A5-0533-4F48-97A0-05D793887F24}" type="datetimeFigureOut">
              <a:rPr lang="en-US" smtClean="0"/>
              <a:t>10/10/21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97552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E957A5-0533-4F48-97A0-05D793887F24}" type="datetimeFigureOut">
              <a:rPr lang="en-US" smtClean="0"/>
              <a:t>10/10/21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176167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957A5-0533-4F48-97A0-05D793887F24}" type="datetimeFigureOut">
              <a:rPr lang="en-US" smtClean="0"/>
              <a:t>10/10/21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56152-21DF-1645-A07E-540FF7326D1F}" type="slidenum">
              <a:rPr lang="en-US" smtClean="0"/>
              <a:t>‹#›</a:t>
            </a:fld>
            <a:endParaRPr lang="en-US"/>
          </a:p>
        </p:txBody>
      </p:sp>
    </p:spTree>
    <p:extLst>
      <p:ext uri="{BB962C8B-B14F-4D97-AF65-F5344CB8AC3E}">
        <p14:creationId xmlns:p14="http://schemas.microsoft.com/office/powerpoint/2010/main" val="1229958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E1EFC2-8CFD-0744-81B2-00ADA5681C07}"/>
              </a:ext>
            </a:extLst>
          </p:cNvPr>
          <p:cNvSpPr txBox="1"/>
          <p:nvPr/>
        </p:nvSpPr>
        <p:spPr>
          <a:xfrm>
            <a:off x="700926" y="762912"/>
            <a:ext cx="3901342" cy="4647426"/>
          </a:xfrm>
          <a:prstGeom prst="rect">
            <a:avLst/>
          </a:prstGeom>
          <a:noFill/>
        </p:spPr>
        <p:txBody>
          <a:bodyPr wrap="square" rtlCol="0">
            <a:spAutoFit/>
          </a:bodyPr>
          <a:lstStyle/>
          <a:p>
            <a:pPr algn="ctr"/>
            <a:r>
              <a:rPr lang="en-CH" sz="3600" i="1" dirty="0">
                <a:solidFill>
                  <a:schemeClr val="bg1"/>
                </a:solidFill>
                <a:latin typeface="Bodoni 72 Oldstyle Book" pitchFamily="2" charset="0"/>
              </a:rPr>
              <a:t>Zur Geschichte der antiken Logik</a:t>
            </a:r>
          </a:p>
          <a:p>
            <a:pPr algn="ctr"/>
            <a:endParaRPr lang="en-CH" sz="3600" b="1" dirty="0">
              <a:solidFill>
                <a:schemeClr val="bg1"/>
              </a:solidFill>
              <a:latin typeface="Bodoni 72 Oldstyle Book" pitchFamily="2" charset="0"/>
            </a:endParaRPr>
          </a:p>
          <a:p>
            <a:pPr algn="ctr"/>
            <a:r>
              <a:rPr lang="en-CH" sz="3600" b="1" dirty="0">
                <a:solidFill>
                  <a:schemeClr val="bg1"/>
                </a:solidFill>
                <a:latin typeface="Bodoni 72 Oldstyle Book" pitchFamily="2" charset="0"/>
              </a:rPr>
              <a:t>Université Fribourg</a:t>
            </a:r>
            <a:endParaRPr lang="en-CH" sz="3600" dirty="0">
              <a:solidFill>
                <a:schemeClr val="bg1"/>
              </a:solidFill>
              <a:latin typeface="Bodoni 72 Oldstyle Book" pitchFamily="2" charset="0"/>
            </a:endParaRPr>
          </a:p>
          <a:p>
            <a:pPr algn="ctr"/>
            <a:r>
              <a:rPr lang="de-DE" sz="3200" dirty="0">
                <a:solidFill>
                  <a:schemeClr val="bg1"/>
                </a:solidFill>
                <a:latin typeface="Bodoni 72 Oldstyle Book" pitchFamily="2" charset="0"/>
              </a:rPr>
              <a:t>Herbstsemester 2021</a:t>
            </a:r>
            <a:endParaRPr lang="en-CH" sz="3600" i="1" dirty="0">
              <a:solidFill>
                <a:schemeClr val="bg1"/>
              </a:solidFill>
              <a:latin typeface="Bodoni 72 Oldstyle Book" pitchFamily="2" charset="0"/>
            </a:endParaRPr>
          </a:p>
          <a:p>
            <a:pPr algn="ctr"/>
            <a:endParaRPr lang="en-CH" sz="2000" i="1" dirty="0">
              <a:solidFill>
                <a:schemeClr val="bg1"/>
              </a:solidFill>
              <a:latin typeface="Bodoni 72 Oldstyle Book" pitchFamily="2" charset="0"/>
            </a:endParaRPr>
          </a:p>
          <a:p>
            <a:pPr algn="ctr"/>
            <a:r>
              <a:rPr lang="en-CH" sz="2000" dirty="0">
                <a:solidFill>
                  <a:schemeClr val="bg1"/>
                </a:solidFill>
                <a:latin typeface="Bodoni 72 Oldstyle Book" pitchFamily="2" charset="0"/>
              </a:rPr>
              <a:t>Colin Guthrie King</a:t>
            </a:r>
          </a:p>
          <a:p>
            <a:pPr algn="ctr"/>
            <a:r>
              <a:rPr lang="en-CH" sz="2000" dirty="0">
                <a:solidFill>
                  <a:schemeClr val="bg1"/>
                </a:solidFill>
                <a:latin typeface="Bodoni 72 Oldstyle Book" pitchFamily="2" charset="0"/>
              </a:rPr>
              <a:t>Chargé du cours</a:t>
            </a:r>
          </a:p>
          <a:p>
            <a:pPr algn="ctr"/>
            <a:r>
              <a:rPr lang="en-CH" sz="2000" dirty="0">
                <a:solidFill>
                  <a:schemeClr val="bg1"/>
                </a:solidFill>
                <a:latin typeface="Bodoni 72 Oldstyle Book" pitchFamily="2" charset="0"/>
              </a:rPr>
              <a:t>colin.king@unifr.ch</a:t>
            </a:r>
          </a:p>
          <a:p>
            <a:pPr algn="ctr"/>
            <a:endParaRPr lang="en-CH" sz="2000" dirty="0">
              <a:solidFill>
                <a:schemeClr val="bg1"/>
              </a:solidFill>
              <a:latin typeface="Bodoni 72 Oldstyle Book" pitchFamily="2" charset="0"/>
            </a:endParaRPr>
          </a:p>
          <a:p>
            <a:pPr algn="ctr"/>
            <a:r>
              <a:rPr lang="en-CH" sz="2000" dirty="0">
                <a:solidFill>
                  <a:schemeClr val="bg1"/>
                </a:solidFill>
                <a:latin typeface="Bodoni 72 Oldstyle Book" pitchFamily="2" charset="0"/>
              </a:rPr>
              <a:t>11. Oktober 2021</a:t>
            </a:r>
          </a:p>
        </p:txBody>
      </p:sp>
      <p:pic>
        <p:nvPicPr>
          <p:cNvPr id="4" name="Picture 3" descr="Text&#10;&#10;Description automatically generated">
            <a:extLst>
              <a:ext uri="{FF2B5EF4-FFF2-40B4-BE49-F238E27FC236}">
                <a16:creationId xmlns:a16="http://schemas.microsoft.com/office/drawing/2014/main" id="{331CDDEC-37F8-214C-89E9-60AC113732D7}"/>
              </a:ext>
            </a:extLst>
          </p:cNvPr>
          <p:cNvPicPr>
            <a:picLocks noChangeAspect="1"/>
          </p:cNvPicPr>
          <p:nvPr/>
        </p:nvPicPr>
        <p:blipFill rotWithShape="1">
          <a:blip r:embed="rId2"/>
          <a:srcRect l="791" t="20289" r="-440" b="-220"/>
          <a:stretch/>
        </p:blipFill>
        <p:spPr>
          <a:xfrm>
            <a:off x="5151008" y="1071072"/>
            <a:ext cx="6161315" cy="3706586"/>
          </a:xfrm>
          <a:prstGeom prst="rect">
            <a:avLst/>
          </a:prstGeom>
        </p:spPr>
      </p:pic>
      <p:sp>
        <p:nvSpPr>
          <p:cNvPr id="5" name="TextBox 4">
            <a:extLst>
              <a:ext uri="{FF2B5EF4-FFF2-40B4-BE49-F238E27FC236}">
                <a16:creationId xmlns:a16="http://schemas.microsoft.com/office/drawing/2014/main" id="{E7B4B47F-FAE6-AB4C-A99D-08CD425C291A}"/>
              </a:ext>
            </a:extLst>
          </p:cNvPr>
          <p:cNvSpPr txBox="1"/>
          <p:nvPr/>
        </p:nvSpPr>
        <p:spPr>
          <a:xfrm>
            <a:off x="5813374" y="5072697"/>
            <a:ext cx="4836581" cy="923330"/>
          </a:xfrm>
          <a:prstGeom prst="rect">
            <a:avLst/>
          </a:prstGeom>
          <a:noFill/>
        </p:spPr>
        <p:txBody>
          <a:bodyPr wrap="none" rtlCol="0">
            <a:spAutoFit/>
          </a:bodyPr>
          <a:lstStyle/>
          <a:p>
            <a:pPr algn="ctr"/>
            <a:r>
              <a:rPr lang="en-CH" dirty="0">
                <a:solidFill>
                  <a:schemeClr val="bg1"/>
                </a:solidFill>
                <a:latin typeface="Bodoni 72 Smallcaps Book" pitchFamily="2" charset="0"/>
              </a:rPr>
              <a:t>Basel Ms. 54, Katalog F II 21 [Aristotelis opuscula]</a:t>
            </a:r>
          </a:p>
          <a:p>
            <a:pPr algn="ctr"/>
            <a:r>
              <a:rPr lang="en-CH" dirty="0">
                <a:solidFill>
                  <a:schemeClr val="bg1"/>
                </a:solidFill>
                <a:latin typeface="Bodoni 72 Smallcaps Book" pitchFamily="2" charset="0"/>
              </a:rPr>
              <a:t>12. Jahrhundert Byzanz</a:t>
            </a:r>
          </a:p>
          <a:p>
            <a:pPr algn="ctr"/>
            <a:r>
              <a:rPr lang="en-CH" dirty="0">
                <a:solidFill>
                  <a:schemeClr val="bg1"/>
                </a:solidFill>
                <a:latin typeface="Bodoni 72 Smallcaps Book" pitchFamily="2" charset="0"/>
              </a:rPr>
              <a:t>Analytica Posteriora 89B. </a:t>
            </a:r>
          </a:p>
        </p:txBody>
      </p:sp>
    </p:spTree>
    <p:extLst>
      <p:ext uri="{BB962C8B-B14F-4D97-AF65-F5344CB8AC3E}">
        <p14:creationId xmlns:p14="http://schemas.microsoft.com/office/powerpoint/2010/main" val="1459413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593874" y="410498"/>
            <a:ext cx="8846052" cy="954107"/>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TOPOS S2:</a:t>
            </a:r>
          </a:p>
          <a:p>
            <a:pPr algn="ctr"/>
            <a:r>
              <a:rPr lang="de-DE" sz="2800" cap="small" dirty="0">
                <a:solidFill>
                  <a:schemeClr val="bg1"/>
                </a:solidFill>
                <a:latin typeface="Bodoni 72 Oldstyle Book" pitchFamily="2" charset="0"/>
                <a:ea typeface="New Athena Unicode" charset="0"/>
                <a:cs typeface="New Athena Unicode" charset="0"/>
              </a:rPr>
              <a:t>Schaue, ob es ein </a:t>
            </a:r>
            <a:r>
              <a:rPr lang="de-DE" sz="2800" cap="small">
                <a:solidFill>
                  <a:schemeClr val="bg1"/>
                </a:solidFill>
                <a:latin typeface="Bodoni 72 Oldstyle Book" pitchFamily="2" charset="0"/>
                <a:ea typeface="New Athena Unicode" charset="0"/>
                <a:cs typeface="New Athena Unicode" charset="0"/>
              </a:rPr>
              <a:t>Gegenbeispiel gibt</a:t>
            </a:r>
            <a:endParaRPr lang="fr-FR" sz="2800" cap="small" dirty="0">
              <a:solidFill>
                <a:schemeClr val="bg1"/>
              </a:solidFill>
              <a:latin typeface="Bodoni 72 Oldstyle Book" pitchFamily="2" charset="0"/>
              <a:ea typeface="New Athena Unicode" charset="0"/>
              <a:cs typeface="New Athena Unicode" charset="0"/>
            </a:endParaRPr>
          </a:p>
        </p:txBody>
      </p:sp>
      <p:sp>
        <p:nvSpPr>
          <p:cNvPr id="5" name="TextBox 4">
            <a:extLst>
              <a:ext uri="{FF2B5EF4-FFF2-40B4-BE49-F238E27FC236}">
                <a16:creationId xmlns:a16="http://schemas.microsoft.com/office/drawing/2014/main" id="{83FB31E4-95A2-9247-B46B-142CEC2495C1}"/>
              </a:ext>
            </a:extLst>
          </p:cNvPr>
          <p:cNvSpPr txBox="1"/>
          <p:nvPr/>
        </p:nvSpPr>
        <p:spPr>
          <a:xfrm>
            <a:off x="663608" y="2294621"/>
            <a:ext cx="10706583" cy="3046988"/>
          </a:xfrm>
          <a:prstGeom prst="rect">
            <a:avLst/>
          </a:prstGeom>
          <a:noFill/>
        </p:spPr>
        <p:txBody>
          <a:bodyPr wrap="square" rtlCol="0">
            <a:spAutoFit/>
          </a:bodyPr>
          <a:lstStyle/>
          <a:p>
            <a:r>
              <a:rPr lang="de-DE" sz="2400" dirty="0">
                <a:solidFill>
                  <a:schemeClr val="bg1"/>
                </a:solidFill>
                <a:latin typeface="Bodoni 72 Oldstyle Book" pitchFamily="2" charset="0"/>
              </a:rPr>
              <a:t>Dieser Topos lässt sich umkehren zum Aufstellen oder zum Bestreiten. Denn wenn, nachdem eine Einteilung durchgeführt wurde, es bei allen oder bei vielen zuzutreffen scheint, kann man einfordern, dass der Satz allgemein anerkannt wird, oder dass der Gegner einen Einwand vorbringt, dass dies nicht der Fall sei: wenn er keines der beiden machen kann, wird er seltsam erscheinen wenn er den Satz nicht akzeptiert. (</a:t>
            </a:r>
            <a:r>
              <a:rPr lang="de-DE" sz="2400" i="1" dirty="0">
                <a:solidFill>
                  <a:schemeClr val="bg1"/>
                </a:solidFill>
                <a:latin typeface="Bodoni 72 Oldstyle Book" pitchFamily="2" charset="0"/>
              </a:rPr>
              <a:t>Topik</a:t>
            </a:r>
            <a:r>
              <a:rPr lang="de-DE" sz="2400" dirty="0">
                <a:solidFill>
                  <a:schemeClr val="bg1"/>
                </a:solidFill>
                <a:latin typeface="Bodoni 72 Oldstyle Book" pitchFamily="2" charset="0"/>
              </a:rPr>
              <a:t>, 2.2, 109b25–29)</a:t>
            </a:r>
          </a:p>
          <a:p>
            <a:endParaRPr lang="de-DE" sz="2400" dirty="0">
              <a:solidFill>
                <a:schemeClr val="bg1"/>
              </a:solidFill>
              <a:latin typeface="Bodoni 72 Oldstyle Book" pitchFamily="2" charset="0"/>
            </a:endParaRPr>
          </a:p>
          <a:p>
            <a:r>
              <a:rPr lang="de-DE" sz="2400" dirty="0">
                <a:solidFill>
                  <a:srgbClr val="FFFF00"/>
                </a:solidFill>
                <a:latin typeface="Bodoni 72 Oldstyle Book" pitchFamily="2" charset="0"/>
              </a:rPr>
              <a:t>Norm der Akzeptanz</a:t>
            </a:r>
            <a:r>
              <a:rPr lang="de-DE" sz="2400" dirty="0">
                <a:solidFill>
                  <a:schemeClr val="bg1"/>
                </a:solidFill>
                <a:latin typeface="Bodoni 72 Oldstyle Book" pitchFamily="2" charset="0"/>
              </a:rPr>
              <a:t>: Was in allen oder den meisten Fällen der Fall zu sein scheint, soll akzeptiert werden.</a:t>
            </a:r>
          </a:p>
        </p:txBody>
      </p:sp>
    </p:spTree>
    <p:extLst>
      <p:ext uri="{BB962C8B-B14F-4D97-AF65-F5344CB8AC3E}">
        <p14:creationId xmlns:p14="http://schemas.microsoft.com/office/powerpoint/2010/main" val="3379482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593874" y="410498"/>
            <a:ext cx="8846052"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TOPOI der Gegensätze: </a:t>
            </a:r>
            <a:r>
              <a:rPr lang="de-DE" sz="2800" i="1" cap="small" dirty="0">
                <a:solidFill>
                  <a:schemeClr val="bg1"/>
                </a:solidFill>
                <a:latin typeface="Bodoni 72 Oldstyle Book" pitchFamily="2" charset="0"/>
                <a:ea typeface="New Athena Unicode" charset="0"/>
                <a:cs typeface="New Athena Unicode" charset="0"/>
              </a:rPr>
              <a:t>Topik</a:t>
            </a:r>
            <a:r>
              <a:rPr lang="de-DE" sz="2800" cap="small" dirty="0">
                <a:solidFill>
                  <a:schemeClr val="bg1"/>
                </a:solidFill>
                <a:latin typeface="Bodoni 72 Oldstyle Book" pitchFamily="2" charset="0"/>
                <a:ea typeface="New Athena Unicode" charset="0"/>
                <a:cs typeface="New Athena Unicode" charset="0"/>
              </a:rPr>
              <a:t> 2.7–8</a:t>
            </a:r>
            <a:endParaRPr lang="fr-FR" sz="2800" cap="small" dirty="0">
              <a:solidFill>
                <a:schemeClr val="bg1"/>
              </a:solidFill>
              <a:latin typeface="Bodoni 72 Oldstyle Book" pitchFamily="2" charset="0"/>
              <a:ea typeface="New Athena Unicode" charset="0"/>
              <a:cs typeface="New Athena Unicode" charset="0"/>
            </a:endParaRPr>
          </a:p>
        </p:txBody>
      </p:sp>
      <p:pic>
        <p:nvPicPr>
          <p:cNvPr id="1026" name="Picture 2" descr="7,749 Opposites Vector Images, Opposites Illustrations | Depositphotos">
            <a:extLst>
              <a:ext uri="{FF2B5EF4-FFF2-40B4-BE49-F238E27FC236}">
                <a16:creationId xmlns:a16="http://schemas.microsoft.com/office/drawing/2014/main" id="{60F53736-6E1C-2041-B28D-E9A73ABD63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343479"/>
            <a:ext cx="7620000" cy="466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94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593874" y="410498"/>
            <a:ext cx="8846052"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Die Anwendung von TOPOS S4</a:t>
            </a:r>
          </a:p>
        </p:txBody>
      </p:sp>
      <p:sp>
        <p:nvSpPr>
          <p:cNvPr id="5" name="TextBox 4">
            <a:extLst>
              <a:ext uri="{FF2B5EF4-FFF2-40B4-BE49-F238E27FC236}">
                <a16:creationId xmlns:a16="http://schemas.microsoft.com/office/drawing/2014/main" id="{83FB31E4-95A2-9247-B46B-142CEC2495C1}"/>
              </a:ext>
            </a:extLst>
          </p:cNvPr>
          <p:cNvSpPr txBox="1"/>
          <p:nvPr/>
        </p:nvSpPr>
        <p:spPr>
          <a:xfrm>
            <a:off x="663608" y="1866358"/>
            <a:ext cx="10706583" cy="3416320"/>
          </a:xfrm>
          <a:prstGeom prst="rect">
            <a:avLst/>
          </a:prstGeom>
          <a:noFill/>
        </p:spPr>
        <p:txBody>
          <a:bodyPr wrap="square" rtlCol="0">
            <a:spAutoFit/>
          </a:bodyPr>
          <a:lstStyle/>
          <a:p>
            <a:r>
              <a:rPr lang="de-DE" sz="2400" dirty="0">
                <a:solidFill>
                  <a:schemeClr val="bg1"/>
                </a:solidFill>
                <a:latin typeface="Bodoni 72 Oldstyle Book" pitchFamily="2" charset="0"/>
              </a:rPr>
              <a:t>Oder: wenn etwa derartiges von etwas ausgesagt wird, von dem es notwendig ist, dass Gegenteile ihm zukommen. Zum Beispiel wenn er gesagt hat, dass die Ideen in uns sind. Denn wird es der Fall sein, dass sie sowohl bewegt als auch ruhend sein werden, und dass sie sowohl wahrnehmbar als auch denkbar sind. Denn die Ideen scheinen zu ruhen und denkbar zu sein für diejenigen, die behaupten, dass es sie gibt; aber es ist unmöglich, dass sie in uns sind und unbewegt sind, da es notwendig ist, dass wir uns bewegen und alles, was in uns ist, mitbewegt wird. Es ist klar, dass sie wahrnehmbar sind, wenn sie in uns sind: denn durch optische Wahrnehmung erkennen wir die Form in jeder Sache. (</a:t>
            </a:r>
            <a:r>
              <a:rPr lang="de-DE" sz="2400" i="1" dirty="0">
                <a:solidFill>
                  <a:schemeClr val="bg1"/>
                </a:solidFill>
                <a:latin typeface="Bodoni 72 Oldstyle Book" pitchFamily="2" charset="0"/>
              </a:rPr>
              <a:t>Topik</a:t>
            </a:r>
            <a:r>
              <a:rPr lang="de-DE" sz="2400" dirty="0">
                <a:solidFill>
                  <a:schemeClr val="bg1"/>
                </a:solidFill>
                <a:latin typeface="Bodoni 72 Oldstyle Book" pitchFamily="2" charset="0"/>
              </a:rPr>
              <a:t> 2.7, 113a24–32)</a:t>
            </a:r>
          </a:p>
          <a:p>
            <a:endParaRPr lang="de-DE" sz="2400" dirty="0">
              <a:solidFill>
                <a:schemeClr val="bg1"/>
              </a:solidFill>
              <a:latin typeface="Bodoni 72 Oldstyle Book" pitchFamily="2" charset="0"/>
            </a:endParaRPr>
          </a:p>
        </p:txBody>
      </p:sp>
    </p:spTree>
    <p:extLst>
      <p:ext uri="{BB962C8B-B14F-4D97-AF65-F5344CB8AC3E}">
        <p14:creationId xmlns:p14="http://schemas.microsoft.com/office/powerpoint/2010/main" val="10149002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593874" y="410498"/>
            <a:ext cx="8846052" cy="954107"/>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TOPOS S3:</a:t>
            </a:r>
          </a:p>
          <a:p>
            <a:pPr algn="ctr"/>
            <a:r>
              <a:rPr lang="de-DE" sz="2800" cap="small" dirty="0">
                <a:solidFill>
                  <a:schemeClr val="bg1"/>
                </a:solidFill>
                <a:latin typeface="Bodoni 72 Oldstyle Book" pitchFamily="2" charset="0"/>
                <a:ea typeface="New Athena Unicode" charset="0"/>
                <a:cs typeface="New Athena Unicode" charset="0"/>
              </a:rPr>
              <a:t>Das Prinzip vom Widerspruch als Schlussregel</a:t>
            </a:r>
            <a:endParaRPr lang="fr-FR" sz="2800" cap="small" dirty="0">
              <a:solidFill>
                <a:schemeClr val="bg1"/>
              </a:solidFill>
              <a:latin typeface="Bodoni 72 Oldstyle Book" pitchFamily="2" charset="0"/>
              <a:ea typeface="New Athena Unicode" charset="0"/>
              <a:cs typeface="New Athena Unicode" charset="0"/>
            </a:endParaRPr>
          </a:p>
        </p:txBody>
      </p:sp>
      <p:sp>
        <p:nvSpPr>
          <p:cNvPr id="5" name="TextBox 4">
            <a:extLst>
              <a:ext uri="{FF2B5EF4-FFF2-40B4-BE49-F238E27FC236}">
                <a16:creationId xmlns:a16="http://schemas.microsoft.com/office/drawing/2014/main" id="{83FB31E4-95A2-9247-B46B-142CEC2495C1}"/>
              </a:ext>
            </a:extLst>
          </p:cNvPr>
          <p:cNvSpPr txBox="1"/>
          <p:nvPr/>
        </p:nvSpPr>
        <p:spPr>
          <a:xfrm>
            <a:off x="663608" y="2294621"/>
            <a:ext cx="10706583" cy="2677656"/>
          </a:xfrm>
          <a:prstGeom prst="rect">
            <a:avLst/>
          </a:prstGeom>
          <a:noFill/>
        </p:spPr>
        <p:txBody>
          <a:bodyPr wrap="square" rtlCol="0">
            <a:spAutoFit/>
          </a:bodyPr>
          <a:lstStyle/>
          <a:p>
            <a:r>
              <a:rPr lang="de-DE" sz="2400" dirty="0">
                <a:solidFill>
                  <a:schemeClr val="bg1"/>
                </a:solidFill>
                <a:latin typeface="Bodoni 72 Oldstyle Book" pitchFamily="2" charset="0"/>
              </a:rPr>
              <a:t>Ferner, wenn es irgendeinen Gegenteil gibt zu dem Akzidens, schaue ob es auch dem zukommt, von dem behauptet wurde, dass das Akzidens ihm zukomme. Wenn dieses dem Subjekt zukommt, so kann das Akzidens dem Subjekt nicht zukommen, </a:t>
            </a:r>
            <a:r>
              <a:rPr lang="de-DE" sz="2400" dirty="0">
                <a:solidFill>
                  <a:srgbClr val="FFFF00"/>
                </a:solidFill>
                <a:latin typeface="Bodoni 72 Oldstyle Book" pitchFamily="2" charset="0"/>
              </a:rPr>
              <a:t>denn es unmöglich, dass Gegenteile demselben Subjekt gleichzeitig zukommen</a:t>
            </a:r>
            <a:r>
              <a:rPr lang="de-DE" sz="2400" dirty="0">
                <a:solidFill>
                  <a:schemeClr val="bg1"/>
                </a:solidFill>
                <a:latin typeface="Bodoni 72 Oldstyle Book" pitchFamily="2" charset="0"/>
              </a:rPr>
              <a:t>. (</a:t>
            </a:r>
            <a:r>
              <a:rPr lang="de-DE" sz="2400" i="1" dirty="0">
                <a:solidFill>
                  <a:schemeClr val="bg1"/>
                </a:solidFill>
                <a:latin typeface="Bodoni 72 Oldstyle Book" pitchFamily="2" charset="0"/>
              </a:rPr>
              <a:t>Topik</a:t>
            </a:r>
            <a:r>
              <a:rPr lang="de-DE" sz="2400" dirty="0">
                <a:solidFill>
                  <a:schemeClr val="bg1"/>
                </a:solidFill>
                <a:latin typeface="Bodoni 72 Oldstyle Book" pitchFamily="2" charset="0"/>
              </a:rPr>
              <a:t> 2.7, 113a20–23)</a:t>
            </a:r>
          </a:p>
          <a:p>
            <a:endParaRPr lang="de-DE" sz="2400" dirty="0">
              <a:solidFill>
                <a:schemeClr val="bg1"/>
              </a:solidFill>
              <a:latin typeface="Bodoni 72 Oldstyle Book" pitchFamily="2" charset="0"/>
            </a:endParaRPr>
          </a:p>
          <a:p>
            <a:r>
              <a:rPr lang="de-DE" sz="2400" dirty="0">
                <a:solidFill>
                  <a:srgbClr val="FFFF00"/>
                </a:solidFill>
                <a:latin typeface="Bodoni 72 Oldstyle Book" pitchFamily="2" charset="0"/>
              </a:rPr>
              <a:t>Schlussregel</a:t>
            </a:r>
            <a:r>
              <a:rPr lang="de-DE" sz="2400" dirty="0">
                <a:solidFill>
                  <a:schemeClr val="bg1"/>
                </a:solidFill>
                <a:latin typeface="Bodoni 72 Oldstyle Book" pitchFamily="2" charset="0"/>
              </a:rPr>
              <a:t>: Wenn ein Prädikat und sein Gegenteil einem Subjekt ausgesagt werden, ist die Aussage falsch.</a:t>
            </a:r>
          </a:p>
        </p:txBody>
      </p:sp>
    </p:spTree>
    <p:extLst>
      <p:ext uri="{BB962C8B-B14F-4D97-AF65-F5344CB8AC3E}">
        <p14:creationId xmlns:p14="http://schemas.microsoft.com/office/powerpoint/2010/main" val="1268390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593874" y="410498"/>
            <a:ext cx="8846052"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TOPOI des Vorzüglichen: </a:t>
            </a:r>
            <a:r>
              <a:rPr lang="de-DE" sz="2800" i="1" cap="small" dirty="0">
                <a:solidFill>
                  <a:schemeClr val="bg1"/>
                </a:solidFill>
                <a:latin typeface="Bodoni 72 Oldstyle Book" pitchFamily="2" charset="0"/>
                <a:ea typeface="New Athena Unicode" charset="0"/>
                <a:cs typeface="New Athena Unicode" charset="0"/>
              </a:rPr>
              <a:t>Topik</a:t>
            </a:r>
            <a:r>
              <a:rPr lang="de-DE" sz="2800" cap="small" dirty="0">
                <a:solidFill>
                  <a:schemeClr val="bg1"/>
                </a:solidFill>
                <a:latin typeface="Bodoni 72 Oldstyle Book" pitchFamily="2" charset="0"/>
                <a:ea typeface="New Athena Unicode" charset="0"/>
                <a:cs typeface="New Athena Unicode" charset="0"/>
              </a:rPr>
              <a:t> 3</a:t>
            </a:r>
            <a:endParaRPr lang="fr-FR" sz="2800" cap="small" dirty="0">
              <a:solidFill>
                <a:schemeClr val="bg1"/>
              </a:solidFill>
              <a:latin typeface="Bodoni 72 Oldstyle Book" pitchFamily="2" charset="0"/>
              <a:ea typeface="New Athena Unicode" charset="0"/>
              <a:cs typeface="New Athena Unicode" charset="0"/>
            </a:endParaRPr>
          </a:p>
        </p:txBody>
      </p:sp>
      <p:pic>
        <p:nvPicPr>
          <p:cNvPr id="3074" name="Picture 2" descr="Pros and Cons of Price Comparison Sites - Competitor Monitor">
            <a:extLst>
              <a:ext uri="{FF2B5EF4-FFF2-40B4-BE49-F238E27FC236}">
                <a16:creationId xmlns:a16="http://schemas.microsoft.com/office/drawing/2014/main" id="{BDF138EE-FBEA-5445-913B-D1B486727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0" y="1435100"/>
            <a:ext cx="10414000" cy="398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9504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593874" y="410498"/>
            <a:ext cx="8846052"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Das Feld: Problematische Vergleiche</a:t>
            </a:r>
            <a:endParaRPr lang="fr-FR" sz="2800" cap="small" dirty="0">
              <a:solidFill>
                <a:schemeClr val="bg1"/>
              </a:solidFill>
              <a:latin typeface="Bodoni 72 Oldstyle Book" pitchFamily="2" charset="0"/>
              <a:ea typeface="New Athena Unicode" charset="0"/>
              <a:cs typeface="New Athena Unicode" charset="0"/>
            </a:endParaRPr>
          </a:p>
        </p:txBody>
      </p:sp>
      <p:sp>
        <p:nvSpPr>
          <p:cNvPr id="5" name="TextBox 4">
            <a:extLst>
              <a:ext uri="{FF2B5EF4-FFF2-40B4-BE49-F238E27FC236}">
                <a16:creationId xmlns:a16="http://schemas.microsoft.com/office/drawing/2014/main" id="{38786D49-E1A1-0E45-AFF0-A8B88043B9A2}"/>
              </a:ext>
            </a:extLst>
          </p:cNvPr>
          <p:cNvSpPr txBox="1"/>
          <p:nvPr/>
        </p:nvSpPr>
        <p:spPr>
          <a:xfrm>
            <a:off x="663608" y="1866358"/>
            <a:ext cx="10706583" cy="3046988"/>
          </a:xfrm>
          <a:prstGeom prst="rect">
            <a:avLst/>
          </a:prstGeom>
          <a:noFill/>
        </p:spPr>
        <p:txBody>
          <a:bodyPr wrap="square" rtlCol="0">
            <a:spAutoFit/>
          </a:bodyPr>
          <a:lstStyle/>
          <a:p>
            <a:r>
              <a:rPr lang="de-DE" sz="2400" dirty="0">
                <a:solidFill>
                  <a:schemeClr val="bg1"/>
                </a:solidFill>
                <a:latin typeface="Bodoni 72 Oldstyle Book" pitchFamily="2" charset="0"/>
              </a:rPr>
              <a:t>Welches von zwei oder mehreren Dingen </a:t>
            </a:r>
            <a:r>
              <a:rPr lang="de-DE" sz="2400" dirty="0" err="1">
                <a:solidFill>
                  <a:schemeClr val="bg1"/>
                </a:solidFill>
                <a:latin typeface="Bodoni 72 Oldstyle Book" pitchFamily="2" charset="0"/>
              </a:rPr>
              <a:t>wählenswerter</a:t>
            </a:r>
            <a:r>
              <a:rPr lang="de-DE" sz="2400" dirty="0">
                <a:solidFill>
                  <a:schemeClr val="bg1"/>
                </a:solidFill>
                <a:latin typeface="Bodoni 72 Oldstyle Book" pitchFamily="2" charset="0"/>
              </a:rPr>
              <a:t> oder besser ist, muss aus Folgendem geprüft werden. Zuerst sei aber bestimmt, dass wir die Untersuchung nicht für Dinge durchführen, die weit auseinander stehen und einen großen Unterschied zueinander aufweisen – niemand gerät nämlich bei der Frage in Schwierigkeiten, ob das Glück oder der Reichtum </a:t>
            </a:r>
            <a:r>
              <a:rPr lang="de-DE" sz="2400" dirty="0" err="1">
                <a:solidFill>
                  <a:schemeClr val="bg1"/>
                </a:solidFill>
                <a:latin typeface="Bodoni 72 Oldstyle Book" pitchFamily="2" charset="0"/>
              </a:rPr>
              <a:t>wählenswerter</a:t>
            </a:r>
            <a:r>
              <a:rPr lang="de-DE" sz="2400" dirty="0">
                <a:solidFill>
                  <a:schemeClr val="bg1"/>
                </a:solidFill>
                <a:latin typeface="Bodoni 72 Oldstyle Book" pitchFamily="2" charset="0"/>
              </a:rPr>
              <a:t> ist –, sondern für eng verwandte Dinge und für solche, bei denen wir im Zweifel sind, für welches von beiden man sich eher entscheiden soll, weil man keinen Vorzug des einen gegenüber dem anderen sieht. (</a:t>
            </a:r>
            <a:r>
              <a:rPr lang="de-DE" sz="2400" i="1" dirty="0">
                <a:solidFill>
                  <a:schemeClr val="bg1"/>
                </a:solidFill>
                <a:latin typeface="Bodoni 72 Oldstyle Book" pitchFamily="2" charset="0"/>
              </a:rPr>
              <a:t>Topik</a:t>
            </a:r>
            <a:r>
              <a:rPr lang="de-DE" sz="2400" dirty="0">
                <a:solidFill>
                  <a:schemeClr val="bg1"/>
                </a:solidFill>
                <a:latin typeface="Bodoni 72 Oldstyle Book" pitchFamily="2" charset="0"/>
              </a:rPr>
              <a:t> 3.1, 116a1–9)</a:t>
            </a:r>
          </a:p>
          <a:p>
            <a:endParaRPr lang="de-DE" sz="2400" dirty="0">
              <a:solidFill>
                <a:schemeClr val="bg1"/>
              </a:solidFill>
              <a:latin typeface="Bodoni 72 Oldstyle Book" pitchFamily="2" charset="0"/>
            </a:endParaRPr>
          </a:p>
        </p:txBody>
      </p:sp>
    </p:spTree>
    <p:extLst>
      <p:ext uri="{BB962C8B-B14F-4D97-AF65-F5344CB8AC3E}">
        <p14:creationId xmlns:p14="http://schemas.microsoft.com/office/powerpoint/2010/main" val="2472578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593874" y="410498"/>
            <a:ext cx="8846052" cy="954107"/>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TOPOS S5: </a:t>
            </a:r>
          </a:p>
          <a:p>
            <a:pPr algn="ctr"/>
            <a:r>
              <a:rPr lang="de-DE" sz="2800" cap="small" dirty="0">
                <a:solidFill>
                  <a:schemeClr val="bg1"/>
                </a:solidFill>
                <a:latin typeface="Bodoni 72 Oldstyle Book" pitchFamily="2" charset="0"/>
                <a:ea typeface="New Athena Unicode" charset="0"/>
                <a:cs typeface="New Athena Unicode" charset="0"/>
              </a:rPr>
              <a:t>Was </a:t>
            </a:r>
            <a:r>
              <a:rPr lang="de-DE" sz="2800" cap="small" dirty="0" err="1">
                <a:solidFill>
                  <a:schemeClr val="bg1"/>
                </a:solidFill>
                <a:latin typeface="Bodoni 72 Oldstyle Book" pitchFamily="2" charset="0"/>
                <a:ea typeface="New Athena Unicode" charset="0"/>
                <a:cs typeface="New Athena Unicode" charset="0"/>
              </a:rPr>
              <a:t>wählenswerter</a:t>
            </a:r>
            <a:r>
              <a:rPr lang="de-DE" sz="2800" cap="small" dirty="0">
                <a:solidFill>
                  <a:schemeClr val="bg1"/>
                </a:solidFill>
                <a:latin typeface="Bodoni 72 Oldstyle Book" pitchFamily="2" charset="0"/>
                <a:ea typeface="New Athena Unicode" charset="0"/>
                <a:cs typeface="New Athena Unicode" charset="0"/>
              </a:rPr>
              <a:t> ist</a:t>
            </a:r>
            <a:endParaRPr lang="fr-FR" sz="2800" cap="small" dirty="0">
              <a:solidFill>
                <a:schemeClr val="bg1"/>
              </a:solidFill>
              <a:latin typeface="Bodoni 72 Oldstyle Book" pitchFamily="2" charset="0"/>
              <a:ea typeface="New Athena Unicode" charset="0"/>
              <a:cs typeface="New Athena Unicode" charset="0"/>
            </a:endParaRPr>
          </a:p>
        </p:txBody>
      </p:sp>
      <p:sp>
        <p:nvSpPr>
          <p:cNvPr id="5" name="TextBox 4">
            <a:extLst>
              <a:ext uri="{FF2B5EF4-FFF2-40B4-BE49-F238E27FC236}">
                <a16:creationId xmlns:a16="http://schemas.microsoft.com/office/drawing/2014/main" id="{38786D49-E1A1-0E45-AFF0-A8B88043B9A2}"/>
              </a:ext>
            </a:extLst>
          </p:cNvPr>
          <p:cNvSpPr txBox="1"/>
          <p:nvPr/>
        </p:nvSpPr>
        <p:spPr>
          <a:xfrm>
            <a:off x="663608" y="1866358"/>
            <a:ext cx="10706583" cy="1938992"/>
          </a:xfrm>
          <a:prstGeom prst="rect">
            <a:avLst/>
          </a:prstGeom>
          <a:noFill/>
        </p:spPr>
        <p:txBody>
          <a:bodyPr wrap="square" rtlCol="0">
            <a:spAutoFit/>
          </a:bodyPr>
          <a:lstStyle/>
          <a:p>
            <a:r>
              <a:rPr lang="de-DE" sz="2400" dirty="0">
                <a:solidFill>
                  <a:schemeClr val="bg1"/>
                </a:solidFill>
                <a:latin typeface="Bodoni 72 Oldstyle Book" pitchFamily="2" charset="0"/>
              </a:rPr>
              <a:t>Zuerst ist also das, was längere Zeit andauert oder beständiger ist, </a:t>
            </a:r>
            <a:r>
              <a:rPr lang="de-DE" sz="2400" dirty="0" err="1">
                <a:solidFill>
                  <a:schemeClr val="bg1"/>
                </a:solidFill>
                <a:latin typeface="Bodoni 72 Oldstyle Book" pitchFamily="2" charset="0"/>
              </a:rPr>
              <a:t>wählenswerter</a:t>
            </a:r>
            <a:r>
              <a:rPr lang="de-DE" sz="2400" dirty="0">
                <a:solidFill>
                  <a:schemeClr val="bg1"/>
                </a:solidFill>
                <a:latin typeface="Bodoni 72 Oldstyle Book" pitchFamily="2" charset="0"/>
              </a:rPr>
              <a:t> als das, was dies in geringerem Maße ist. Und das, was der Vernünftige oder der gute Mann oder das richtige Gesetz eher wählen würde, oder diejenigen, die tugendhaft sind, wenn sie mit Blick auf eine jede Sache ihre Wahl treffen… (</a:t>
            </a:r>
            <a:r>
              <a:rPr lang="de-DE" sz="2400" i="1" dirty="0">
                <a:solidFill>
                  <a:schemeClr val="bg1"/>
                </a:solidFill>
                <a:latin typeface="Bodoni 72 Oldstyle Book" pitchFamily="2" charset="0"/>
              </a:rPr>
              <a:t>Topik</a:t>
            </a:r>
            <a:r>
              <a:rPr lang="de-DE" sz="2400" dirty="0">
                <a:solidFill>
                  <a:schemeClr val="bg1"/>
                </a:solidFill>
                <a:latin typeface="Bodoni 72 Oldstyle Book" pitchFamily="2" charset="0"/>
              </a:rPr>
              <a:t> 3.1, 116a13–16)</a:t>
            </a:r>
          </a:p>
          <a:p>
            <a:endParaRPr lang="de-DE" sz="2400" dirty="0">
              <a:solidFill>
                <a:schemeClr val="bg1"/>
              </a:solidFill>
              <a:latin typeface="Bodoni 72 Oldstyle Book" pitchFamily="2" charset="0"/>
            </a:endParaRPr>
          </a:p>
        </p:txBody>
      </p:sp>
    </p:spTree>
    <p:extLst>
      <p:ext uri="{BB962C8B-B14F-4D97-AF65-F5344CB8AC3E}">
        <p14:creationId xmlns:p14="http://schemas.microsoft.com/office/powerpoint/2010/main" val="7018032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42799" y="507703"/>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Quantifizierung: zwei Arten von Problemen</a:t>
            </a:r>
            <a:endParaRPr lang="fr-FR" sz="2800" cap="small" dirty="0">
              <a:solidFill>
                <a:schemeClr val="bg1"/>
              </a:solidFill>
              <a:latin typeface="Bodoni 72 Oldstyle Book" pitchFamily="2" charset="0"/>
              <a:ea typeface="New Athena Unicode" charset="0"/>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1175307" y="1030923"/>
            <a:ext cx="9683191" cy="5262979"/>
          </a:xfrm>
          <a:prstGeom prst="rect">
            <a:avLst/>
          </a:prstGeom>
          <a:noFill/>
        </p:spPr>
        <p:txBody>
          <a:bodyPr wrap="square" rtlCol="0">
            <a:spAutoFit/>
          </a:bodyPr>
          <a:lstStyle/>
          <a:p>
            <a:endParaRPr lang="de-DE" sz="2400" dirty="0">
              <a:solidFill>
                <a:schemeClr val="bg1"/>
              </a:solidFill>
              <a:latin typeface="Bodoni 72 Oldstyle Book" pitchFamily="2" charset="0"/>
            </a:endParaRPr>
          </a:p>
          <a:p>
            <a:r>
              <a:rPr lang="de-DE" sz="2400" dirty="0">
                <a:solidFill>
                  <a:schemeClr val="bg1"/>
                </a:solidFill>
                <a:latin typeface="Bodoni 72 Oldstyle Book" pitchFamily="2" charset="0"/>
              </a:rPr>
              <a:t>Von den Problemen sind die einen allgemein und die anderen partikulär. Allgemein ist zum Beispiel {die These}, dass jede Lust ein Gut ist, oder dass keine Lust ein Gut ist; partikulär, zum Beispiel, dass irgendeine Lust ein Gut ist, oder dass keine Lust ein Gut ist. In Bezug auf beide Arten von Problemen sind die allgemeinen brauchbar für Etablieren und Aufheben. Denn wenn wir gezeigt haben, dass es jedem zukommt, werden wir gezeigt haben, dass es einem bestimmten zukommt; und auf ähnliche Weise: wenn wir gezeigt haben, dass es keinem zukommt, werden wir gezeigt haben, dass es nicht jedem zukommt. Zuerst soll also von den allgemeinen aufhebenden gesprochen werden, da Dinge dieser Art gemeinsam sind für die allgemeinen und partikulären Probleme, und auch weil man gewöhnlich eher positive als negative Thesen verteidigt, und die Dialektiker daher die Thesen zu wiederlegen haben.  </a:t>
            </a:r>
            <a:r>
              <a:rPr lang="de-DE" sz="2400" i="1" dirty="0">
                <a:solidFill>
                  <a:schemeClr val="bg1"/>
                </a:solidFill>
                <a:latin typeface="Bodoni 72 Oldstyle Book" pitchFamily="2" charset="0"/>
              </a:rPr>
              <a:t>Topik</a:t>
            </a:r>
            <a:r>
              <a:rPr lang="de-DE" sz="2400" dirty="0">
                <a:solidFill>
                  <a:schemeClr val="bg1"/>
                </a:solidFill>
                <a:latin typeface="Bodoni 72 Oldstyle Book" pitchFamily="2" charset="0"/>
              </a:rPr>
              <a:t> 2.1, 108b34–109a10</a:t>
            </a:r>
          </a:p>
          <a:p>
            <a:endParaRPr lang="de-DE" sz="2400" dirty="0">
              <a:solidFill>
                <a:schemeClr val="bg1"/>
              </a:solidFill>
              <a:latin typeface="Bodoni 72 Oldstyle Book" pitchFamily="2" charset="0"/>
            </a:endParaRPr>
          </a:p>
        </p:txBody>
      </p:sp>
    </p:spTree>
    <p:extLst>
      <p:ext uri="{BB962C8B-B14F-4D97-AF65-F5344CB8AC3E}">
        <p14:creationId xmlns:p14="http://schemas.microsoft.com/office/powerpoint/2010/main" val="289233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42801" y="769313"/>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Quantifizierung: modern vs. antik</a:t>
            </a:r>
            <a:endParaRPr lang="fr-FR" sz="2800" cap="small" dirty="0">
              <a:solidFill>
                <a:schemeClr val="bg1"/>
              </a:solidFill>
              <a:latin typeface="Bodoni 72 Oldstyle Book" pitchFamily="2" charset="0"/>
              <a:ea typeface="New Athena Unicode" charset="0"/>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1393518" y="1536174"/>
            <a:ext cx="9683191" cy="4154984"/>
          </a:xfrm>
          <a:prstGeom prst="rect">
            <a:avLst/>
          </a:prstGeom>
          <a:noFill/>
        </p:spPr>
        <p:txBody>
          <a:bodyPr wrap="square" rtlCol="0">
            <a:spAutoFit/>
          </a:bodyPr>
          <a:lstStyle/>
          <a:p>
            <a:r>
              <a:rPr lang="de-DE" sz="2400" cap="small" dirty="0">
                <a:solidFill>
                  <a:schemeClr val="bg1"/>
                </a:solidFill>
                <a:latin typeface="Bodoni 72 Oldstyle Book" pitchFamily="2" charset="0"/>
                <a:ea typeface="New Athena Unicode" charset="0"/>
                <a:cs typeface="New Athena Unicode" charset="0"/>
              </a:rPr>
              <a:t>modern</a:t>
            </a:r>
            <a:endParaRPr lang="en-CH" sz="2400" dirty="0">
              <a:solidFill>
                <a:schemeClr val="bg1"/>
              </a:solidFill>
              <a:latin typeface="Bodoni 72 Oldstyle Book" pitchFamily="2" charset="0"/>
            </a:endParaRPr>
          </a:p>
          <a:p>
            <a:r>
              <a:rPr lang="de-DE" sz="2400" b="0" i="1" dirty="0" err="1">
                <a:solidFill>
                  <a:schemeClr val="bg1"/>
                </a:solidFill>
                <a:latin typeface="Bodoni 72 Oldstyle Book" pitchFamily="2" charset="0"/>
              </a:rPr>
              <a:t>Allquantor</a:t>
            </a:r>
            <a:r>
              <a:rPr lang="de-DE" sz="2400" b="0" dirty="0">
                <a:solidFill>
                  <a:schemeClr val="bg1"/>
                </a:solidFill>
                <a:latin typeface="Bodoni 72 Oldstyle Book" pitchFamily="2" charset="0"/>
              </a:rPr>
              <a:t>:</a:t>
            </a:r>
            <a:r>
              <a:rPr lang="de-DE" sz="2400" b="0" i="1" dirty="0">
                <a:solidFill>
                  <a:schemeClr val="bg1"/>
                </a:solidFill>
                <a:latin typeface="Bodoni 72 Oldstyle Book" pitchFamily="2" charset="0"/>
              </a:rPr>
              <a:t>  </a:t>
            </a:r>
            <a:r>
              <a:rPr lang="de-DE" sz="2400" dirty="0" err="1">
                <a:solidFill>
                  <a:schemeClr val="bg1"/>
                </a:solidFill>
                <a:latin typeface="Bodoni 72 Oldstyle Book" pitchFamily="2" charset="0"/>
              </a:rPr>
              <a:t>z.B</a:t>
            </a:r>
            <a:r>
              <a:rPr lang="de-DE" sz="2400" dirty="0">
                <a:solidFill>
                  <a:schemeClr val="bg1"/>
                </a:solidFill>
                <a:latin typeface="Bodoni 72 Oldstyle Book" pitchFamily="2" charset="0"/>
              </a:rPr>
              <a:t>  </a:t>
            </a:r>
            <a:r>
              <a:rPr lang="de-DE" sz="2400" b="0" dirty="0">
                <a:solidFill>
                  <a:schemeClr val="bg1"/>
                </a:solidFill>
                <a:latin typeface="Bodoni 72 Oldstyle Book" pitchFamily="2" charset="0"/>
              </a:rPr>
              <a:t>∀x(B</a:t>
            </a:r>
            <a:r>
              <a:rPr lang="de-DE" sz="2400" b="0" baseline="30000" dirty="0">
                <a:solidFill>
                  <a:schemeClr val="bg1"/>
                </a:solidFill>
                <a:latin typeface="Bodoni 72 Oldstyle Book" pitchFamily="2" charset="0"/>
              </a:rPr>
              <a:t>1</a:t>
            </a:r>
            <a:r>
              <a:rPr lang="de-DE" sz="2400" b="0" dirty="0">
                <a:solidFill>
                  <a:schemeClr val="bg1"/>
                </a:solidFill>
                <a:latin typeface="Bodoni 72 Oldstyle Book" pitchFamily="2" charset="0"/>
              </a:rPr>
              <a:t>x ⊃ G</a:t>
            </a:r>
            <a:r>
              <a:rPr lang="de-DE" sz="2400" b="0" baseline="30000" dirty="0">
                <a:solidFill>
                  <a:schemeClr val="bg1"/>
                </a:solidFill>
                <a:latin typeface="Bodoni 72 Oldstyle Book" pitchFamily="2" charset="0"/>
              </a:rPr>
              <a:t>1</a:t>
            </a:r>
            <a:r>
              <a:rPr lang="de-DE" sz="2400" b="0" dirty="0">
                <a:solidFill>
                  <a:schemeClr val="bg1"/>
                </a:solidFill>
                <a:latin typeface="Bodoni 72 Oldstyle Book" pitchFamily="2" charset="0"/>
              </a:rPr>
              <a:t>x) – „Alle Bäume sind grün“</a:t>
            </a:r>
            <a:endParaRPr lang="de-DE" sz="2400" b="0" baseline="30000" dirty="0">
              <a:solidFill>
                <a:schemeClr val="bg1"/>
              </a:solidFill>
              <a:latin typeface="Bodoni 72 Oldstyle Book" pitchFamily="2" charset="0"/>
            </a:endParaRPr>
          </a:p>
          <a:p>
            <a:r>
              <a:rPr lang="de-DE" sz="2400" i="1" dirty="0" err="1">
                <a:solidFill>
                  <a:schemeClr val="bg1"/>
                </a:solidFill>
                <a:latin typeface="Bodoni 72 Oldstyle Book" pitchFamily="2" charset="0"/>
                <a:ea typeface="Cambria Math" panose="02040503050406030204" pitchFamily="18" charset="0"/>
              </a:rPr>
              <a:t>Existenzquantor</a:t>
            </a:r>
            <a:r>
              <a:rPr lang="de-DE" sz="2400" dirty="0">
                <a:solidFill>
                  <a:schemeClr val="bg1"/>
                </a:solidFill>
                <a:latin typeface="Bodoni 72 Oldstyle Book" pitchFamily="2" charset="0"/>
                <a:ea typeface="Cambria Math" panose="02040503050406030204" pitchFamily="18" charset="0"/>
              </a:rPr>
              <a:t>:</a:t>
            </a:r>
            <a:r>
              <a:rPr lang="de-DE" sz="2400" i="1" dirty="0">
                <a:solidFill>
                  <a:schemeClr val="bg1"/>
                </a:solidFill>
                <a:latin typeface="Bodoni 72 Oldstyle Book" pitchFamily="2" charset="0"/>
                <a:ea typeface="Cambria Math" panose="02040503050406030204" pitchFamily="18" charset="0"/>
              </a:rPr>
              <a:t> </a:t>
            </a:r>
            <a:r>
              <a:rPr lang="de-DE" sz="2400" dirty="0">
                <a:solidFill>
                  <a:schemeClr val="bg1"/>
                </a:solidFill>
                <a:latin typeface="Bodoni 72 Oldstyle Book" pitchFamily="2" charset="0"/>
              </a:rPr>
              <a:t>∃x(B</a:t>
            </a:r>
            <a:r>
              <a:rPr lang="de-DE" sz="2400" baseline="30000" dirty="0">
                <a:solidFill>
                  <a:schemeClr val="bg1"/>
                </a:solidFill>
                <a:latin typeface="Bodoni 72 Oldstyle Book" pitchFamily="2" charset="0"/>
              </a:rPr>
              <a:t>1</a:t>
            </a:r>
            <a:r>
              <a:rPr lang="de-DE" sz="2400" dirty="0">
                <a:solidFill>
                  <a:schemeClr val="bg1"/>
                </a:solidFill>
                <a:latin typeface="Bodoni 72 Oldstyle Book" pitchFamily="2" charset="0"/>
              </a:rPr>
              <a:t>x &amp; G</a:t>
            </a:r>
            <a:r>
              <a:rPr lang="de-DE" sz="2400" baseline="30000" dirty="0">
                <a:solidFill>
                  <a:schemeClr val="bg1"/>
                </a:solidFill>
                <a:latin typeface="Bodoni 72 Oldstyle Book" pitchFamily="2" charset="0"/>
              </a:rPr>
              <a:t>1</a:t>
            </a:r>
            <a:r>
              <a:rPr lang="de-DE" sz="2400" dirty="0">
                <a:solidFill>
                  <a:schemeClr val="bg1"/>
                </a:solidFill>
                <a:latin typeface="Bodoni 72 Oldstyle Book" pitchFamily="2" charset="0"/>
              </a:rPr>
              <a:t>x) – „Es gibt (mindestens) einen grünen Baum“</a:t>
            </a:r>
          </a:p>
          <a:p>
            <a:endParaRPr lang="de-DE" sz="2400" dirty="0">
              <a:solidFill>
                <a:schemeClr val="bg1"/>
              </a:solidFill>
              <a:latin typeface="Bodoni 72 Oldstyle Book" pitchFamily="2" charset="0"/>
              <a:ea typeface="Cambria Math" panose="02040503050406030204" pitchFamily="18" charset="0"/>
            </a:endParaRPr>
          </a:p>
          <a:p>
            <a:r>
              <a:rPr lang="de-DE" sz="2400" dirty="0">
                <a:solidFill>
                  <a:schemeClr val="bg1"/>
                </a:solidFill>
                <a:latin typeface="Bodoni 72 Oldstyle Book" pitchFamily="2" charset="0"/>
                <a:ea typeface="Cambria Math" panose="02040503050406030204" pitchFamily="18" charset="0"/>
              </a:rPr>
              <a:t>Eine Quantifizierung über </a:t>
            </a:r>
            <a:r>
              <a:rPr lang="de-DE" sz="2400" i="1" dirty="0">
                <a:solidFill>
                  <a:schemeClr val="bg1"/>
                </a:solidFill>
                <a:latin typeface="Bodoni 72 Oldstyle Book" pitchFamily="2" charset="0"/>
                <a:ea typeface="Cambria Math" panose="02040503050406030204" pitchFamily="18" charset="0"/>
              </a:rPr>
              <a:t>Mitglieder</a:t>
            </a:r>
            <a:r>
              <a:rPr lang="de-DE" sz="2400" dirty="0">
                <a:solidFill>
                  <a:schemeClr val="bg1"/>
                </a:solidFill>
                <a:latin typeface="Bodoni 72 Oldstyle Book" pitchFamily="2" charset="0"/>
                <a:ea typeface="Cambria Math" panose="02040503050406030204" pitchFamily="18" charset="0"/>
              </a:rPr>
              <a:t> von </a:t>
            </a:r>
            <a:r>
              <a:rPr lang="de-DE" sz="2400" i="1" dirty="0">
                <a:solidFill>
                  <a:schemeClr val="bg1"/>
                </a:solidFill>
                <a:latin typeface="Bodoni 72 Oldstyle Book" pitchFamily="2" charset="0"/>
                <a:ea typeface="Cambria Math" panose="02040503050406030204" pitchFamily="18" charset="0"/>
              </a:rPr>
              <a:t>Klassen</a:t>
            </a:r>
            <a:r>
              <a:rPr lang="de-DE" sz="2400" dirty="0">
                <a:solidFill>
                  <a:schemeClr val="bg1"/>
                </a:solidFill>
                <a:latin typeface="Bodoni 72 Oldstyle Book" pitchFamily="2" charset="0"/>
                <a:ea typeface="Cambria Math" panose="02040503050406030204" pitchFamily="18" charset="0"/>
              </a:rPr>
              <a:t>. Setzt somit voraus, dass alles, was Gegenstand unserer Rede ist, Mitglied einer Klasse sein muss.</a:t>
            </a:r>
          </a:p>
          <a:p>
            <a:endParaRPr lang="de-DE" sz="2400" dirty="0">
              <a:solidFill>
                <a:schemeClr val="bg1"/>
              </a:solidFill>
              <a:latin typeface="Bodoni 72 Oldstyle Book" pitchFamily="2" charset="0"/>
              <a:ea typeface="Cambria Math" panose="02040503050406030204" pitchFamily="18" charset="0"/>
            </a:endParaRPr>
          </a:p>
          <a:p>
            <a:r>
              <a:rPr lang="de-DE" sz="2400" cap="small" dirty="0">
                <a:solidFill>
                  <a:schemeClr val="bg1"/>
                </a:solidFill>
                <a:latin typeface="Bodoni 72 Oldstyle Book" pitchFamily="2" charset="0"/>
                <a:ea typeface="New Athena Unicode" charset="0"/>
                <a:cs typeface="New Athena Unicode" charset="0"/>
              </a:rPr>
              <a:t>antik</a:t>
            </a:r>
            <a:endParaRPr lang="de-DE" sz="2400" dirty="0">
              <a:solidFill>
                <a:schemeClr val="bg1"/>
              </a:solidFill>
              <a:latin typeface="Bodoni 72 Oldstyle Book" pitchFamily="2" charset="0"/>
              <a:ea typeface="Cambria Math" panose="02040503050406030204" pitchFamily="18" charset="0"/>
            </a:endParaRPr>
          </a:p>
          <a:p>
            <a:r>
              <a:rPr lang="de-DE" sz="2400" i="1" dirty="0">
                <a:solidFill>
                  <a:schemeClr val="bg1"/>
                </a:solidFill>
                <a:latin typeface="Bodoni 72 Oldstyle Book" pitchFamily="2" charset="0"/>
                <a:ea typeface="Cambria Math" panose="02040503050406030204" pitchFamily="18" charset="0"/>
              </a:rPr>
              <a:t>Universell</a:t>
            </a:r>
            <a:r>
              <a:rPr lang="de-DE" sz="2400" dirty="0">
                <a:solidFill>
                  <a:schemeClr val="bg1"/>
                </a:solidFill>
                <a:latin typeface="Bodoni 72 Oldstyle Book" pitchFamily="2" charset="0"/>
                <a:ea typeface="Cambria Math" panose="02040503050406030204" pitchFamily="18" charset="0"/>
              </a:rPr>
              <a:t>: A kommt jedem B zu </a:t>
            </a:r>
            <a:r>
              <a:rPr lang="de-DE" sz="2400" i="1" dirty="0">
                <a:solidFill>
                  <a:schemeClr val="bg1"/>
                </a:solidFill>
                <a:latin typeface="Bodoni 72 Oldstyle Book" pitchFamily="2" charset="0"/>
                <a:ea typeface="Cambria Math" panose="02040503050406030204" pitchFamily="18" charset="0"/>
              </a:rPr>
              <a:t>und </a:t>
            </a:r>
            <a:r>
              <a:rPr lang="de-DE" sz="2400" dirty="0">
                <a:solidFill>
                  <a:schemeClr val="bg1"/>
                </a:solidFill>
                <a:latin typeface="Bodoni 72 Oldstyle Book" pitchFamily="2" charset="0"/>
                <a:ea typeface="Cambria Math" panose="02040503050406030204" pitchFamily="18" charset="0"/>
              </a:rPr>
              <a:t>A kommt keinem B zu</a:t>
            </a:r>
          </a:p>
          <a:p>
            <a:r>
              <a:rPr lang="de-DE" sz="2400" i="1" dirty="0">
                <a:solidFill>
                  <a:schemeClr val="bg1"/>
                </a:solidFill>
                <a:latin typeface="Bodoni 72 Oldstyle Book" pitchFamily="2" charset="0"/>
                <a:ea typeface="Cambria Math" panose="02040503050406030204" pitchFamily="18" charset="0"/>
              </a:rPr>
              <a:t>Partikulär</a:t>
            </a:r>
            <a:r>
              <a:rPr lang="de-DE" sz="2400" dirty="0">
                <a:solidFill>
                  <a:schemeClr val="bg1"/>
                </a:solidFill>
                <a:latin typeface="Bodoni 72 Oldstyle Book" pitchFamily="2" charset="0"/>
                <a:ea typeface="Cambria Math" panose="02040503050406030204" pitchFamily="18" charset="0"/>
              </a:rPr>
              <a:t>: A kommt einem/einigen B zu </a:t>
            </a:r>
            <a:r>
              <a:rPr lang="de-DE" sz="2400" i="1" dirty="0">
                <a:solidFill>
                  <a:schemeClr val="bg1"/>
                </a:solidFill>
                <a:latin typeface="Bodoni 72 Oldstyle Book" pitchFamily="2" charset="0"/>
                <a:ea typeface="Cambria Math" panose="02040503050406030204" pitchFamily="18" charset="0"/>
              </a:rPr>
              <a:t>und </a:t>
            </a:r>
            <a:r>
              <a:rPr lang="de-DE" sz="2400" dirty="0">
                <a:solidFill>
                  <a:schemeClr val="bg1"/>
                </a:solidFill>
                <a:latin typeface="Bodoni 72 Oldstyle Book" pitchFamily="2" charset="0"/>
                <a:ea typeface="Cambria Math" panose="02040503050406030204" pitchFamily="18" charset="0"/>
              </a:rPr>
              <a:t>A kommt nicht jedem B zu </a:t>
            </a:r>
          </a:p>
          <a:p>
            <a:endParaRPr lang="de-DE" sz="2400" dirty="0">
              <a:solidFill>
                <a:schemeClr val="bg1"/>
              </a:solidFill>
              <a:latin typeface="Bodoni 72 Oldstyle Book" pitchFamily="2" charset="0"/>
              <a:ea typeface="Cambria Math" panose="02040503050406030204" pitchFamily="18" charset="0"/>
            </a:endParaRPr>
          </a:p>
        </p:txBody>
      </p:sp>
    </p:spTree>
    <p:extLst>
      <p:ext uri="{BB962C8B-B14F-4D97-AF65-F5344CB8AC3E}">
        <p14:creationId xmlns:p14="http://schemas.microsoft.com/office/powerpoint/2010/main" val="336530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42801" y="769313"/>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Quantifizierung: modern</a:t>
            </a:r>
            <a:endParaRPr lang="fr-FR" sz="2800" cap="small" dirty="0">
              <a:solidFill>
                <a:schemeClr val="bg1"/>
              </a:solidFill>
              <a:latin typeface="Bodoni 72 Oldstyle Book" pitchFamily="2" charset="0"/>
              <a:ea typeface="New Athena Unicode" charset="0"/>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1393518" y="1536174"/>
            <a:ext cx="9683191" cy="4524315"/>
          </a:xfrm>
          <a:prstGeom prst="rect">
            <a:avLst/>
          </a:prstGeom>
          <a:noFill/>
        </p:spPr>
        <p:txBody>
          <a:bodyPr wrap="square" rtlCol="0">
            <a:spAutoFit/>
          </a:bodyPr>
          <a:lstStyle/>
          <a:p>
            <a:r>
              <a:rPr lang="de-DE" sz="2400" cap="small" dirty="0">
                <a:solidFill>
                  <a:schemeClr val="bg1"/>
                </a:solidFill>
                <a:latin typeface="Bodoni 72 Oldstyle Book" pitchFamily="2" charset="0"/>
                <a:ea typeface="New Athena Unicode" charset="0"/>
                <a:cs typeface="New Athena Unicode" charset="0"/>
              </a:rPr>
              <a:t>modern</a:t>
            </a:r>
            <a:endParaRPr lang="en-CH" sz="2400" dirty="0">
              <a:solidFill>
                <a:schemeClr val="bg1"/>
              </a:solidFill>
              <a:latin typeface="Bodoni 72 Oldstyle Book" pitchFamily="2" charset="0"/>
            </a:endParaRPr>
          </a:p>
          <a:p>
            <a:r>
              <a:rPr lang="de-DE" sz="2400" b="0" i="1" dirty="0">
                <a:solidFill>
                  <a:schemeClr val="bg1"/>
                </a:solidFill>
                <a:latin typeface="Bodoni 72 Oldstyle Book" pitchFamily="2" charset="0"/>
              </a:rPr>
              <a:t>These:</a:t>
            </a:r>
            <a:r>
              <a:rPr lang="de-DE" sz="2400" b="0" dirty="0">
                <a:solidFill>
                  <a:schemeClr val="bg1"/>
                </a:solidFill>
                <a:latin typeface="Bodoni 72 Oldstyle Book" pitchFamily="2" charset="0"/>
              </a:rPr>
              <a:t> Die logische Struktur der Sätze „Alle Bäume sind grün“ und </a:t>
            </a:r>
            <a:endParaRPr lang="de-DE" sz="2400" b="0" baseline="30000" dirty="0">
              <a:solidFill>
                <a:schemeClr val="bg1"/>
              </a:solidFill>
              <a:latin typeface="Bodoni 72 Oldstyle Book" pitchFamily="2" charset="0"/>
            </a:endParaRPr>
          </a:p>
          <a:p>
            <a:r>
              <a:rPr lang="de-DE" sz="2400" dirty="0">
                <a:solidFill>
                  <a:schemeClr val="bg1"/>
                </a:solidFill>
                <a:latin typeface="Bodoni 72 Oldstyle Book" pitchFamily="2" charset="0"/>
              </a:rPr>
              <a:t>„Dieser Baum ist grün“ ist grundsätzlich unterschiedlich. Die Kopula („ist“) bezieht sich in diesen Sätzen auf unterschiedliche logische Operationen. </a:t>
            </a:r>
          </a:p>
          <a:p>
            <a:endParaRPr lang="de-DE" sz="2400" dirty="0">
              <a:solidFill>
                <a:schemeClr val="bg1"/>
              </a:solidFill>
              <a:latin typeface="Bodoni 72 Oldstyle Book" pitchFamily="2" charset="0"/>
              <a:ea typeface="Cambria Math" panose="02040503050406030204" pitchFamily="18" charset="0"/>
            </a:endParaRPr>
          </a:p>
          <a:p>
            <a:r>
              <a:rPr lang="de-DE" sz="2400" dirty="0">
                <a:solidFill>
                  <a:schemeClr val="bg1"/>
                </a:solidFill>
                <a:latin typeface="Bodoni 72 Oldstyle Book" pitchFamily="2" charset="0"/>
                <a:ea typeface="Cambria Math" panose="02040503050406030204" pitchFamily="18" charset="0"/>
              </a:rPr>
              <a:t>(1) „Dieser Baum ist grün“: dieser Baum wird einer Klasse von grünen Gegenständen zugeordnet. Der Baum gehört zu dieser Klasse (∈).</a:t>
            </a:r>
          </a:p>
          <a:p>
            <a:r>
              <a:rPr lang="de-DE" sz="2400" dirty="0">
                <a:solidFill>
                  <a:schemeClr val="bg1"/>
                </a:solidFill>
                <a:latin typeface="Bodoni 72 Oldstyle Book" pitchFamily="2" charset="0"/>
                <a:ea typeface="Cambria Math" panose="02040503050406030204" pitchFamily="18" charset="0"/>
              </a:rPr>
              <a:t>(2) „Alle Bäume sind grün“: drückt die Inklusion (⊆) einer Klasse zu einer anderen aus: die Klasse der Bäume gehört zur Klasse der grünen Gegenstände.</a:t>
            </a:r>
          </a:p>
          <a:p>
            <a:endParaRPr lang="de-DE" sz="2400" dirty="0">
              <a:solidFill>
                <a:schemeClr val="bg1"/>
              </a:solidFill>
              <a:latin typeface="Bodoni 72 Oldstyle Book" pitchFamily="2" charset="0"/>
              <a:ea typeface="Cambria Math" panose="02040503050406030204" pitchFamily="18" charset="0"/>
            </a:endParaRPr>
          </a:p>
          <a:p>
            <a:r>
              <a:rPr lang="de-DE" sz="2400" dirty="0">
                <a:solidFill>
                  <a:schemeClr val="bg1"/>
                </a:solidFill>
                <a:latin typeface="Bodoni 72 Oldstyle Book" pitchFamily="2" charset="0"/>
                <a:ea typeface="Cambria Math" panose="02040503050406030204" pitchFamily="18" charset="0"/>
              </a:rPr>
              <a:t>Es handelt sich also um zwei grundsätzlich unterschiedliche Operationen, mit unterschiedlichen Arten von logischen Gegenständen.</a:t>
            </a:r>
          </a:p>
        </p:txBody>
      </p:sp>
    </p:spTree>
    <p:extLst>
      <p:ext uri="{BB962C8B-B14F-4D97-AF65-F5344CB8AC3E}">
        <p14:creationId xmlns:p14="http://schemas.microsoft.com/office/powerpoint/2010/main" val="14802446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42801" y="769313"/>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Quantifizierung: antik</a:t>
            </a:r>
            <a:endParaRPr lang="fr-FR" sz="2800" cap="small" dirty="0">
              <a:solidFill>
                <a:schemeClr val="bg1"/>
              </a:solidFill>
              <a:latin typeface="Bodoni 72 Oldstyle Book" pitchFamily="2" charset="0"/>
              <a:ea typeface="New Athena Unicode" charset="0"/>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1393518" y="1536174"/>
            <a:ext cx="9683191" cy="3139321"/>
          </a:xfrm>
          <a:prstGeom prst="rect">
            <a:avLst/>
          </a:prstGeom>
          <a:noFill/>
        </p:spPr>
        <p:txBody>
          <a:bodyPr wrap="square" rtlCol="0">
            <a:spAutoFit/>
          </a:bodyPr>
          <a:lstStyle/>
          <a:p>
            <a:r>
              <a:rPr lang="de-DE" sz="2400" cap="small" dirty="0">
                <a:solidFill>
                  <a:schemeClr val="bg1"/>
                </a:solidFill>
                <a:latin typeface="Bodoni 72 Oldstyle Book" pitchFamily="2" charset="0"/>
                <a:ea typeface="New Athena Unicode" charset="0"/>
                <a:cs typeface="New Athena Unicode" charset="0"/>
              </a:rPr>
              <a:t>Antik: </a:t>
            </a:r>
            <a:r>
              <a:rPr lang="de-DE" sz="2400" cap="small" dirty="0">
                <a:solidFill>
                  <a:srgbClr val="FFFF00"/>
                </a:solidFill>
                <a:latin typeface="Bodoni 72 Oldstyle Book" pitchFamily="2" charset="0"/>
                <a:cs typeface="New Athena Unicode" charset="0"/>
              </a:rPr>
              <a:t>Dictum de </a:t>
            </a:r>
            <a:r>
              <a:rPr lang="de-DE" sz="2400" cap="small" dirty="0" err="1">
                <a:solidFill>
                  <a:srgbClr val="FFFF00"/>
                </a:solidFill>
                <a:latin typeface="Bodoni 72 Oldstyle Book" pitchFamily="2" charset="0"/>
                <a:cs typeface="New Athena Unicode" charset="0"/>
              </a:rPr>
              <a:t>omne</a:t>
            </a:r>
            <a:r>
              <a:rPr lang="de-DE" sz="2400" cap="small" dirty="0">
                <a:solidFill>
                  <a:srgbClr val="FFFF00"/>
                </a:solidFill>
                <a:latin typeface="Bodoni 72 Oldstyle Book" pitchFamily="2" charset="0"/>
                <a:cs typeface="New Athena Unicode" charset="0"/>
              </a:rPr>
              <a:t> et de </a:t>
            </a:r>
            <a:r>
              <a:rPr lang="de-DE" sz="2400" cap="small" dirty="0" err="1">
                <a:solidFill>
                  <a:srgbClr val="FFFF00"/>
                </a:solidFill>
                <a:latin typeface="Bodoni 72 Oldstyle Book" pitchFamily="2" charset="0"/>
                <a:cs typeface="New Athena Unicode" charset="0"/>
              </a:rPr>
              <a:t>nullo</a:t>
            </a:r>
            <a:endParaRPr lang="en-CH" sz="2400" dirty="0">
              <a:solidFill>
                <a:srgbClr val="FFFF00"/>
              </a:solidFill>
              <a:latin typeface="Bodoni 72 Oldstyle Book" pitchFamily="2" charset="0"/>
            </a:endParaRPr>
          </a:p>
          <a:p>
            <a:r>
              <a:rPr lang="de-DE" sz="2400" dirty="0">
                <a:solidFill>
                  <a:schemeClr val="bg1"/>
                </a:solidFill>
                <a:latin typeface="New Athena Unicode" panose="02000503000000020003" pitchFamily="2" charset="77"/>
                <a:cs typeface="New Athena Unicode" panose="02000503000000020003" pitchFamily="2" charset="77"/>
              </a:rPr>
              <a:t>Wir sagen, dass etwas von jedem ausgesagt wird wenn es nicht ein </a:t>
            </a:r>
            <a:r>
              <a:rPr lang="el-GR" sz="2400" dirty="0">
                <a:solidFill>
                  <a:schemeClr val="bg1"/>
                </a:solidFill>
                <a:latin typeface="New Athena Unicode" panose="02000503000000020003" pitchFamily="2" charset="77"/>
                <a:cs typeface="New Athena Unicode" panose="02000503000000020003" pitchFamily="2" charset="77"/>
              </a:rPr>
              <a:t>[</a:t>
            </a:r>
            <a:r>
              <a:rPr lang="de-DE" sz="2400" dirty="0">
                <a:solidFill>
                  <a:schemeClr val="bg1"/>
                </a:solidFill>
                <a:latin typeface="New Athena Unicode" panose="02000503000000020003" pitchFamily="2" charset="77"/>
                <a:cs typeface="New Athena Unicode" panose="02000503000000020003" pitchFamily="2" charset="77"/>
              </a:rPr>
              <a:t>Subjekt</a:t>
            </a:r>
            <a:r>
              <a:rPr lang="el-GR" sz="2400" dirty="0">
                <a:solidFill>
                  <a:schemeClr val="bg1"/>
                </a:solidFill>
                <a:latin typeface="New Athena Unicode" panose="02000503000000020003" pitchFamily="2" charset="77"/>
                <a:cs typeface="New Athena Unicode" panose="02000503000000020003" pitchFamily="2" charset="77"/>
              </a:rPr>
              <a:t>]</a:t>
            </a:r>
            <a:r>
              <a:rPr lang="de-DE" sz="2400" dirty="0">
                <a:solidFill>
                  <a:schemeClr val="bg1"/>
                </a:solidFill>
                <a:latin typeface="New Athena Unicode" panose="02000503000000020003" pitchFamily="2" charset="77"/>
                <a:cs typeface="New Athena Unicode" panose="02000503000000020003" pitchFamily="2" charset="77"/>
              </a:rPr>
              <a:t> gibt, von dem das Prädikat nicht ausgesagt wird; und bei „von keinem“ genauso. (</a:t>
            </a:r>
            <a:r>
              <a:rPr lang="de-DE" sz="2400" i="1" dirty="0">
                <a:solidFill>
                  <a:schemeClr val="bg1"/>
                </a:solidFill>
                <a:latin typeface="New Athena Unicode" panose="02000503000000020003" pitchFamily="2" charset="77"/>
                <a:cs typeface="New Athena Unicode" panose="02000503000000020003" pitchFamily="2" charset="77"/>
              </a:rPr>
              <a:t>Erste Analytik</a:t>
            </a:r>
            <a:r>
              <a:rPr lang="de-DE" sz="2400" dirty="0">
                <a:solidFill>
                  <a:schemeClr val="bg1"/>
                </a:solidFill>
                <a:latin typeface="New Athena Unicode" panose="02000503000000020003" pitchFamily="2" charset="77"/>
                <a:cs typeface="New Athena Unicode" panose="02000503000000020003" pitchFamily="2" charset="77"/>
              </a:rPr>
              <a:t>, 1.1, 24b28–30) </a:t>
            </a:r>
          </a:p>
          <a:p>
            <a:endParaRPr lang="de-DE" sz="2400" dirty="0">
              <a:solidFill>
                <a:schemeClr val="bg1"/>
              </a:solidFill>
              <a:latin typeface="New Athena Unicode" panose="02000503000000020003" pitchFamily="2" charset="77"/>
              <a:cs typeface="New Athena Unicode" panose="02000503000000020003" pitchFamily="2" charset="77"/>
            </a:endParaRPr>
          </a:p>
          <a:p>
            <a:r>
              <a:rPr lang="el-GR" dirty="0" err="1">
                <a:solidFill>
                  <a:schemeClr val="bg1"/>
                </a:solidFill>
                <a:latin typeface="New Athena Unicode" panose="02000503000000020003" pitchFamily="2" charset="77"/>
                <a:cs typeface="New Athena Unicode" panose="02000503000000020003" pitchFamily="2" charset="77"/>
              </a:rPr>
              <a:t>λέγομεν</a:t>
            </a:r>
            <a:r>
              <a:rPr lang="el-GR" dirty="0">
                <a:solidFill>
                  <a:schemeClr val="bg1"/>
                </a:solidFill>
                <a:latin typeface="New Athena Unicode" panose="02000503000000020003" pitchFamily="2" charset="77"/>
                <a:cs typeface="New Athena Unicode" panose="02000503000000020003" pitchFamily="2" charset="77"/>
              </a:rPr>
              <a:t> </a:t>
            </a:r>
            <a:r>
              <a:rPr lang="el-GR" dirty="0" err="1">
                <a:solidFill>
                  <a:schemeClr val="bg1"/>
                </a:solidFill>
                <a:latin typeface="New Athena Unicode" panose="02000503000000020003" pitchFamily="2" charset="77"/>
                <a:cs typeface="New Athena Unicode" panose="02000503000000020003" pitchFamily="2" charset="77"/>
              </a:rPr>
              <a:t>δὲ</a:t>
            </a:r>
            <a:r>
              <a:rPr lang="el-GR" dirty="0">
                <a:solidFill>
                  <a:schemeClr val="bg1"/>
                </a:solidFill>
                <a:latin typeface="New Athena Unicode" panose="02000503000000020003" pitchFamily="2" charset="77"/>
                <a:cs typeface="New Athena Unicode" panose="02000503000000020003" pitchFamily="2" charset="77"/>
              </a:rPr>
              <a:t> </a:t>
            </a:r>
            <a:r>
              <a:rPr lang="el-GR" dirty="0" err="1">
                <a:solidFill>
                  <a:schemeClr val="bg1"/>
                </a:solidFill>
                <a:latin typeface="New Athena Unicode" panose="02000503000000020003" pitchFamily="2" charset="77"/>
                <a:cs typeface="New Athena Unicode" panose="02000503000000020003" pitchFamily="2" charset="77"/>
              </a:rPr>
              <a:t>τὸ</a:t>
            </a:r>
            <a:r>
              <a:rPr lang="el-GR" dirty="0">
                <a:solidFill>
                  <a:schemeClr val="bg1"/>
                </a:solidFill>
                <a:latin typeface="New Athena Unicode" panose="02000503000000020003" pitchFamily="2" charset="77"/>
                <a:cs typeface="New Athena Unicode" panose="02000503000000020003" pitchFamily="2" charset="77"/>
              </a:rPr>
              <a:t> </a:t>
            </a:r>
            <a:r>
              <a:rPr lang="el-GR" dirty="0" err="1">
                <a:solidFill>
                  <a:schemeClr val="bg1"/>
                </a:solidFill>
                <a:latin typeface="New Athena Unicode" panose="02000503000000020003" pitchFamily="2" charset="77"/>
                <a:cs typeface="New Athena Unicode" panose="02000503000000020003" pitchFamily="2" charset="77"/>
              </a:rPr>
              <a:t>κατὰ</a:t>
            </a:r>
            <a:r>
              <a:rPr lang="el-GR" dirty="0">
                <a:solidFill>
                  <a:schemeClr val="bg1"/>
                </a:solidFill>
                <a:latin typeface="New Athena Unicode" panose="02000503000000020003" pitchFamily="2" charset="77"/>
                <a:cs typeface="New Athena Unicode" panose="02000503000000020003" pitchFamily="2" charset="77"/>
              </a:rPr>
              <a:t> </a:t>
            </a:r>
            <a:r>
              <a:rPr lang="el-GR" dirty="0" err="1">
                <a:solidFill>
                  <a:schemeClr val="bg1"/>
                </a:solidFill>
                <a:latin typeface="New Athena Unicode" panose="02000503000000020003" pitchFamily="2" charset="77"/>
                <a:cs typeface="New Athena Unicode" panose="02000503000000020003" pitchFamily="2" charset="77"/>
              </a:rPr>
              <a:t>παντὸς</a:t>
            </a:r>
            <a:r>
              <a:rPr lang="el-GR" dirty="0">
                <a:solidFill>
                  <a:schemeClr val="bg1"/>
                </a:solidFill>
                <a:latin typeface="New Athena Unicode" panose="02000503000000020003" pitchFamily="2" charset="77"/>
                <a:cs typeface="New Athena Unicode" panose="02000503000000020003" pitchFamily="2" charset="77"/>
              </a:rPr>
              <a:t> </a:t>
            </a:r>
            <a:r>
              <a:rPr lang="el-GR" dirty="0" err="1">
                <a:solidFill>
                  <a:schemeClr val="bg1"/>
                </a:solidFill>
                <a:latin typeface="New Athena Unicode" panose="02000503000000020003" pitchFamily="2" charset="77"/>
                <a:cs typeface="New Athena Unicode" panose="02000503000000020003" pitchFamily="2" charset="77"/>
              </a:rPr>
              <a:t>κατηγορεῖσθαι</a:t>
            </a:r>
            <a:r>
              <a:rPr lang="el-GR" dirty="0">
                <a:solidFill>
                  <a:schemeClr val="bg1"/>
                </a:solidFill>
                <a:latin typeface="New Athena Unicode" panose="02000503000000020003" pitchFamily="2" charset="77"/>
                <a:cs typeface="New Athena Unicode" panose="02000503000000020003" pitchFamily="2" charset="77"/>
              </a:rPr>
              <a:t> </a:t>
            </a:r>
            <a:r>
              <a:rPr lang="el-GR" dirty="0" err="1">
                <a:solidFill>
                  <a:schemeClr val="bg1"/>
                </a:solidFill>
                <a:latin typeface="New Athena Unicode" panose="02000503000000020003" pitchFamily="2" charset="77"/>
                <a:cs typeface="New Athena Unicode" panose="02000503000000020003" pitchFamily="2" charset="77"/>
              </a:rPr>
              <a:t>ὅταν</a:t>
            </a:r>
            <a:r>
              <a:rPr lang="el-GR" dirty="0">
                <a:solidFill>
                  <a:schemeClr val="bg1"/>
                </a:solidFill>
                <a:latin typeface="New Athena Unicode" panose="02000503000000020003" pitchFamily="2" charset="77"/>
                <a:cs typeface="New Athena Unicode" panose="02000503000000020003" pitchFamily="2" charset="77"/>
              </a:rPr>
              <a:t> </a:t>
            </a:r>
            <a:r>
              <a:rPr lang="el-GR" dirty="0" err="1">
                <a:solidFill>
                  <a:schemeClr val="bg1"/>
                </a:solidFill>
                <a:latin typeface="New Athena Unicode" panose="02000503000000020003" pitchFamily="2" charset="77"/>
                <a:cs typeface="New Athena Unicode" panose="02000503000000020003" pitchFamily="2" charset="77"/>
              </a:rPr>
              <a:t>μηδὲν</a:t>
            </a:r>
            <a:r>
              <a:rPr lang="el-GR" dirty="0">
                <a:solidFill>
                  <a:schemeClr val="bg1"/>
                </a:solidFill>
                <a:latin typeface="New Athena Unicode" panose="02000503000000020003" pitchFamily="2" charset="77"/>
                <a:cs typeface="New Athena Unicode" panose="02000503000000020003" pitchFamily="2" charset="77"/>
              </a:rPr>
              <a:t> </a:t>
            </a:r>
            <a:r>
              <a:rPr lang="el-GR" dirty="0" err="1">
                <a:solidFill>
                  <a:schemeClr val="bg1"/>
                </a:solidFill>
                <a:latin typeface="New Athena Unicode" panose="02000503000000020003" pitchFamily="2" charset="77"/>
                <a:cs typeface="New Athena Unicode" panose="02000503000000020003" pitchFamily="2" charset="77"/>
              </a:rPr>
              <a:t>ᾖ</a:t>
            </a:r>
            <a:r>
              <a:rPr lang="el-GR" dirty="0">
                <a:solidFill>
                  <a:schemeClr val="bg1"/>
                </a:solidFill>
                <a:latin typeface="New Athena Unicode" panose="02000503000000020003" pitchFamily="2" charset="77"/>
                <a:cs typeface="New Athena Unicode" panose="02000503000000020003" pitchFamily="2" charset="77"/>
              </a:rPr>
              <a:t> </a:t>
            </a:r>
            <a:r>
              <a:rPr lang="el-GR" dirty="0" err="1">
                <a:solidFill>
                  <a:schemeClr val="bg1"/>
                </a:solidFill>
                <a:latin typeface="New Athena Unicode" panose="02000503000000020003" pitchFamily="2" charset="77"/>
                <a:cs typeface="New Athena Unicode" panose="02000503000000020003" pitchFamily="2" charset="77"/>
              </a:rPr>
              <a:t>λαβεῖν</a:t>
            </a:r>
            <a:r>
              <a:rPr lang="el-GR" dirty="0">
                <a:solidFill>
                  <a:schemeClr val="bg1"/>
                </a:solidFill>
                <a:latin typeface="New Athena Unicode" panose="02000503000000020003" pitchFamily="2" charset="77"/>
                <a:cs typeface="New Athena Unicode" panose="02000503000000020003" pitchFamily="2" charset="77"/>
              </a:rPr>
              <a:t> [</a:t>
            </a:r>
            <a:r>
              <a:rPr lang="el-GR" dirty="0" err="1">
                <a:solidFill>
                  <a:schemeClr val="bg1"/>
                </a:solidFill>
                <a:latin typeface="New Athena Unicode" panose="02000503000000020003" pitchFamily="2" charset="77"/>
                <a:cs typeface="New Athena Unicode" panose="02000503000000020003" pitchFamily="2" charset="77"/>
              </a:rPr>
              <a:t>τοῦ</a:t>
            </a:r>
            <a:r>
              <a:rPr lang="el-GR" dirty="0">
                <a:solidFill>
                  <a:schemeClr val="bg1"/>
                </a:solidFill>
                <a:latin typeface="New Athena Unicode" panose="02000503000000020003" pitchFamily="2" charset="77"/>
                <a:cs typeface="New Athena Unicode" panose="02000503000000020003" pitchFamily="2" charset="77"/>
              </a:rPr>
              <a:t> </a:t>
            </a:r>
            <a:r>
              <a:rPr lang="el-GR" dirty="0" err="1">
                <a:solidFill>
                  <a:schemeClr val="bg1"/>
                </a:solidFill>
                <a:latin typeface="New Athena Unicode" panose="02000503000000020003" pitchFamily="2" charset="77"/>
                <a:cs typeface="New Athena Unicode" panose="02000503000000020003" pitchFamily="2" charset="77"/>
              </a:rPr>
              <a:t>ὑποκειμένου</a:t>
            </a:r>
            <a:r>
              <a:rPr lang="el-GR" dirty="0">
                <a:solidFill>
                  <a:schemeClr val="bg1"/>
                </a:solidFill>
                <a:latin typeface="New Athena Unicode" panose="02000503000000020003" pitchFamily="2" charset="77"/>
                <a:cs typeface="New Athena Unicode" panose="02000503000000020003" pitchFamily="2" charset="77"/>
              </a:rPr>
              <a:t>] καθ' </a:t>
            </a:r>
            <a:r>
              <a:rPr lang="el-GR" dirty="0" err="1">
                <a:solidFill>
                  <a:schemeClr val="bg1"/>
                </a:solidFill>
                <a:latin typeface="New Athena Unicode" panose="02000503000000020003" pitchFamily="2" charset="77"/>
                <a:cs typeface="New Athena Unicode" panose="02000503000000020003" pitchFamily="2" charset="77"/>
              </a:rPr>
              <a:t>οὗ</a:t>
            </a:r>
            <a:r>
              <a:rPr lang="el-GR" dirty="0">
                <a:solidFill>
                  <a:schemeClr val="bg1"/>
                </a:solidFill>
                <a:latin typeface="New Athena Unicode" panose="02000503000000020003" pitchFamily="2" charset="77"/>
                <a:cs typeface="New Athena Unicode" panose="02000503000000020003" pitchFamily="2" charset="77"/>
              </a:rPr>
              <a:t> </a:t>
            </a:r>
            <a:r>
              <a:rPr lang="el-GR" dirty="0" err="1">
                <a:solidFill>
                  <a:schemeClr val="bg1"/>
                </a:solidFill>
                <a:latin typeface="New Athena Unicode" panose="02000503000000020003" pitchFamily="2" charset="77"/>
                <a:cs typeface="New Athena Unicode" panose="02000503000000020003" pitchFamily="2" charset="77"/>
              </a:rPr>
              <a:t>θάτερον</a:t>
            </a:r>
            <a:r>
              <a:rPr lang="el-GR" dirty="0">
                <a:solidFill>
                  <a:schemeClr val="bg1"/>
                </a:solidFill>
                <a:latin typeface="New Athena Unicode" panose="02000503000000020003" pitchFamily="2" charset="77"/>
                <a:cs typeface="New Athena Unicode" panose="02000503000000020003" pitchFamily="2" charset="77"/>
              </a:rPr>
              <a:t> </a:t>
            </a:r>
            <a:r>
              <a:rPr lang="el-GR" dirty="0" err="1">
                <a:solidFill>
                  <a:schemeClr val="bg1"/>
                </a:solidFill>
                <a:latin typeface="New Athena Unicode" panose="02000503000000020003" pitchFamily="2" charset="77"/>
                <a:cs typeface="New Athena Unicode" panose="02000503000000020003" pitchFamily="2" charset="77"/>
              </a:rPr>
              <a:t>οὐ</a:t>
            </a:r>
            <a:r>
              <a:rPr lang="el-GR" dirty="0">
                <a:solidFill>
                  <a:schemeClr val="bg1"/>
                </a:solidFill>
                <a:latin typeface="New Athena Unicode" panose="02000503000000020003" pitchFamily="2" charset="77"/>
                <a:cs typeface="New Athena Unicode" panose="02000503000000020003" pitchFamily="2" charset="77"/>
              </a:rPr>
              <a:t> </a:t>
            </a:r>
            <a:r>
              <a:rPr lang="el-GR" dirty="0" err="1">
                <a:solidFill>
                  <a:schemeClr val="bg1"/>
                </a:solidFill>
                <a:latin typeface="New Athena Unicode" panose="02000503000000020003" pitchFamily="2" charset="77"/>
                <a:cs typeface="New Athena Unicode" panose="02000503000000020003" pitchFamily="2" charset="77"/>
              </a:rPr>
              <a:t>λεχθήσεται</a:t>
            </a:r>
            <a:r>
              <a:rPr lang="el-GR" dirty="0">
                <a:solidFill>
                  <a:schemeClr val="bg1"/>
                </a:solidFill>
                <a:latin typeface="New Athena Unicode" panose="02000503000000020003" pitchFamily="2" charset="77"/>
                <a:cs typeface="New Athena Unicode" panose="02000503000000020003" pitchFamily="2" charset="77"/>
              </a:rPr>
              <a:t>· </a:t>
            </a:r>
            <a:r>
              <a:rPr lang="el-GR" dirty="0" err="1">
                <a:solidFill>
                  <a:schemeClr val="bg1"/>
                </a:solidFill>
                <a:latin typeface="New Athena Unicode" panose="02000503000000020003" pitchFamily="2" charset="77"/>
                <a:cs typeface="New Athena Unicode" panose="02000503000000020003" pitchFamily="2" charset="77"/>
              </a:rPr>
              <a:t>καὶ</a:t>
            </a:r>
            <a:r>
              <a:rPr lang="el-GR" dirty="0">
                <a:solidFill>
                  <a:schemeClr val="bg1"/>
                </a:solidFill>
                <a:latin typeface="New Athena Unicode" panose="02000503000000020003" pitchFamily="2" charset="77"/>
                <a:cs typeface="New Athena Unicode" panose="02000503000000020003" pitchFamily="2" charset="77"/>
              </a:rPr>
              <a:t> </a:t>
            </a:r>
            <a:r>
              <a:rPr lang="el-GR" dirty="0" err="1">
                <a:solidFill>
                  <a:schemeClr val="bg1"/>
                </a:solidFill>
                <a:latin typeface="New Athena Unicode" panose="02000503000000020003" pitchFamily="2" charset="77"/>
                <a:cs typeface="New Athena Unicode" panose="02000503000000020003" pitchFamily="2" charset="77"/>
              </a:rPr>
              <a:t>τὸ</a:t>
            </a:r>
            <a:r>
              <a:rPr lang="el-GR" dirty="0">
                <a:solidFill>
                  <a:schemeClr val="bg1"/>
                </a:solidFill>
                <a:latin typeface="New Athena Unicode" panose="02000503000000020003" pitchFamily="2" charset="77"/>
                <a:cs typeface="New Athena Unicode" panose="02000503000000020003" pitchFamily="2" charset="77"/>
              </a:rPr>
              <a:t> </a:t>
            </a:r>
            <a:r>
              <a:rPr lang="el-GR" dirty="0" err="1">
                <a:solidFill>
                  <a:schemeClr val="bg1"/>
                </a:solidFill>
                <a:latin typeface="New Athena Unicode" panose="02000503000000020003" pitchFamily="2" charset="77"/>
                <a:cs typeface="New Athena Unicode" panose="02000503000000020003" pitchFamily="2" charset="77"/>
              </a:rPr>
              <a:t>κατὰ</a:t>
            </a:r>
            <a:r>
              <a:rPr lang="el-GR" dirty="0">
                <a:solidFill>
                  <a:schemeClr val="bg1"/>
                </a:solidFill>
                <a:latin typeface="New Athena Unicode" panose="02000503000000020003" pitchFamily="2" charset="77"/>
                <a:cs typeface="New Athena Unicode" panose="02000503000000020003" pitchFamily="2" charset="77"/>
              </a:rPr>
              <a:t> </a:t>
            </a:r>
            <a:r>
              <a:rPr lang="el-GR" dirty="0" err="1">
                <a:solidFill>
                  <a:schemeClr val="bg1"/>
                </a:solidFill>
                <a:latin typeface="New Athena Unicode" panose="02000503000000020003" pitchFamily="2" charset="77"/>
                <a:cs typeface="New Athena Unicode" panose="02000503000000020003" pitchFamily="2" charset="77"/>
              </a:rPr>
              <a:t>μηδενὸς</a:t>
            </a:r>
            <a:r>
              <a:rPr lang="el-GR" dirty="0">
                <a:solidFill>
                  <a:schemeClr val="bg1"/>
                </a:solidFill>
                <a:latin typeface="New Athena Unicode" panose="02000503000000020003" pitchFamily="2" charset="77"/>
                <a:cs typeface="New Athena Unicode" panose="02000503000000020003" pitchFamily="2" charset="77"/>
              </a:rPr>
              <a:t> </a:t>
            </a:r>
            <a:r>
              <a:rPr lang="el-GR" dirty="0" err="1">
                <a:solidFill>
                  <a:schemeClr val="bg1"/>
                </a:solidFill>
                <a:latin typeface="New Athena Unicode" panose="02000503000000020003" pitchFamily="2" charset="77"/>
                <a:cs typeface="New Athena Unicode" panose="02000503000000020003" pitchFamily="2" charset="77"/>
              </a:rPr>
              <a:t>ὡσαύτως</a:t>
            </a:r>
            <a:r>
              <a:rPr lang="el-GR" dirty="0">
                <a:solidFill>
                  <a:schemeClr val="bg1"/>
                </a:solidFill>
                <a:latin typeface="New Athena Unicode" panose="02000503000000020003" pitchFamily="2" charset="77"/>
                <a:cs typeface="New Athena Unicode" panose="02000503000000020003" pitchFamily="2" charset="77"/>
              </a:rPr>
              <a:t>. </a:t>
            </a:r>
            <a:endParaRPr lang="de-DE" dirty="0">
              <a:solidFill>
                <a:schemeClr val="bg1"/>
              </a:solidFill>
              <a:latin typeface="New Athena Unicode" panose="02000503000000020003" pitchFamily="2" charset="77"/>
              <a:cs typeface="New Athena Unicode" panose="02000503000000020003" pitchFamily="2" charset="77"/>
            </a:endParaRPr>
          </a:p>
          <a:p>
            <a:endParaRPr lang="de-DE" dirty="0">
              <a:solidFill>
                <a:schemeClr val="bg1"/>
              </a:solidFill>
              <a:latin typeface="New Athena Unicode" panose="02000503000000020003" pitchFamily="2" charset="77"/>
              <a:ea typeface="Cambria Math" panose="02040503050406030204" pitchFamily="18" charset="0"/>
              <a:cs typeface="New Athena Unicode" panose="02000503000000020003" pitchFamily="2" charset="77"/>
            </a:endParaRPr>
          </a:p>
          <a:p>
            <a:r>
              <a:rPr lang="de-DE" sz="2400" dirty="0">
                <a:solidFill>
                  <a:schemeClr val="bg1"/>
                </a:solidFill>
                <a:latin typeface="Bodoni 72 Oldstyle Book" pitchFamily="2" charset="0"/>
                <a:ea typeface="Cambria Math" panose="02040503050406030204" pitchFamily="18" charset="0"/>
                <a:cs typeface="New Athena Unicode" panose="02000503000000020003" pitchFamily="2" charset="77"/>
              </a:rPr>
              <a:t>Geht es hier um eine Relation zwischen Klassen?</a:t>
            </a:r>
          </a:p>
        </p:txBody>
      </p:sp>
    </p:spTree>
    <p:extLst>
      <p:ext uri="{BB962C8B-B14F-4D97-AF65-F5344CB8AC3E}">
        <p14:creationId xmlns:p14="http://schemas.microsoft.com/office/powerpoint/2010/main" val="16436771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42801" y="769313"/>
            <a:ext cx="7348205" cy="954107"/>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1. Vorzug von allgemeinen </a:t>
            </a:r>
            <a:r>
              <a:rPr lang="de-DE" sz="2800" cap="small" dirty="0" err="1">
                <a:solidFill>
                  <a:schemeClr val="bg1"/>
                </a:solidFill>
                <a:latin typeface="Bodoni 72 Oldstyle Book" pitchFamily="2" charset="0"/>
                <a:ea typeface="New Athena Unicode" charset="0"/>
                <a:cs typeface="New Athena Unicode" charset="0"/>
              </a:rPr>
              <a:t>το</a:t>
            </a:r>
            <a:r>
              <a:rPr lang="de-DE" sz="2800" cap="small" dirty="0">
                <a:solidFill>
                  <a:schemeClr val="bg1"/>
                </a:solidFill>
                <a:latin typeface="Bodoni 72 Oldstyle Book" pitchFamily="2" charset="0"/>
                <a:ea typeface="New Athena Unicode" charset="0"/>
                <a:cs typeface="New Athena Unicode" charset="0"/>
              </a:rPr>
              <a:t>π</a:t>
            </a:r>
            <a:r>
              <a:rPr lang="de-DE" sz="2800" cap="small" dirty="0" err="1">
                <a:solidFill>
                  <a:schemeClr val="bg1"/>
                </a:solidFill>
                <a:latin typeface="Bodoni 72 Oldstyle Book" pitchFamily="2" charset="0"/>
                <a:ea typeface="New Athena Unicode" charset="0"/>
                <a:cs typeface="New Athena Unicode" charset="0"/>
              </a:rPr>
              <a:t>οι</a:t>
            </a:r>
            <a:r>
              <a:rPr lang="de-DE" sz="2800" cap="small" dirty="0">
                <a:solidFill>
                  <a:schemeClr val="bg1"/>
                </a:solidFill>
                <a:latin typeface="Bodoni 72 Oldstyle Book" pitchFamily="2" charset="0"/>
                <a:ea typeface="New Athena Unicode" charset="0"/>
                <a:cs typeface="New Athena Unicode" charset="0"/>
              </a:rPr>
              <a:t>: </a:t>
            </a:r>
          </a:p>
          <a:p>
            <a:pPr algn="ctr"/>
            <a:r>
              <a:rPr lang="de-DE" sz="2800" cap="small" dirty="0">
                <a:solidFill>
                  <a:schemeClr val="bg1"/>
                </a:solidFill>
                <a:latin typeface="Bodoni 72 Oldstyle Book" pitchFamily="2" charset="0"/>
                <a:ea typeface="New Athena Unicode" charset="0"/>
                <a:cs typeface="New Athena Unicode" charset="0"/>
              </a:rPr>
              <a:t>sie sind </a:t>
            </a:r>
            <a:r>
              <a:rPr lang="de-DE" sz="2800" cap="small" dirty="0" err="1">
                <a:solidFill>
                  <a:schemeClr val="bg1"/>
                </a:solidFill>
                <a:latin typeface="Bodoni 72 Oldstyle Book" pitchFamily="2" charset="0"/>
                <a:ea typeface="New Athena Unicode" charset="0"/>
                <a:cs typeface="New Athena Unicode" charset="0"/>
              </a:rPr>
              <a:t>νützlich</a:t>
            </a:r>
            <a:r>
              <a:rPr lang="de-DE" sz="2800" cap="small" dirty="0">
                <a:solidFill>
                  <a:schemeClr val="bg1"/>
                </a:solidFill>
                <a:latin typeface="Bodoni 72 Oldstyle Book" pitchFamily="2" charset="0"/>
                <a:ea typeface="New Athena Unicode" charset="0"/>
                <a:cs typeface="New Athena Unicode" charset="0"/>
              </a:rPr>
              <a:t> für beide arten von Problemen</a:t>
            </a:r>
            <a:endParaRPr lang="fr-FR" sz="2800" cap="small" dirty="0">
              <a:solidFill>
                <a:schemeClr val="bg1"/>
              </a:solidFill>
              <a:latin typeface="Bodoni 72 Oldstyle Book" pitchFamily="2" charset="0"/>
              <a:ea typeface="New Athena Unicode" charset="0"/>
              <a:cs typeface="New Athena Unicode" charset="0"/>
            </a:endParaRPr>
          </a:p>
        </p:txBody>
      </p:sp>
      <p:sp>
        <p:nvSpPr>
          <p:cNvPr id="5" name="TextBox 4">
            <a:extLst>
              <a:ext uri="{FF2B5EF4-FFF2-40B4-BE49-F238E27FC236}">
                <a16:creationId xmlns:a16="http://schemas.microsoft.com/office/drawing/2014/main" id="{83FB31E4-95A2-9247-B46B-142CEC2495C1}"/>
              </a:ext>
            </a:extLst>
          </p:cNvPr>
          <p:cNvSpPr txBox="1"/>
          <p:nvPr/>
        </p:nvSpPr>
        <p:spPr>
          <a:xfrm>
            <a:off x="972273" y="2083443"/>
            <a:ext cx="10706583" cy="4154984"/>
          </a:xfrm>
          <a:prstGeom prst="rect">
            <a:avLst/>
          </a:prstGeom>
          <a:noFill/>
        </p:spPr>
        <p:txBody>
          <a:bodyPr wrap="square" rtlCol="0">
            <a:spAutoFit/>
          </a:bodyPr>
          <a:lstStyle/>
          <a:p>
            <a:r>
              <a:rPr lang="de-DE" sz="2400" dirty="0">
                <a:solidFill>
                  <a:schemeClr val="bg1"/>
                </a:solidFill>
                <a:latin typeface="Bodoni 72 Oldstyle Book" pitchFamily="2" charset="0"/>
              </a:rPr>
              <a:t>Von den Problemen sind die einen allgemein und die anderen partikulär. Allgemein ist zum Beispiel {die These}, dass jede Lust ein Gut ist, oder dass keine Lust ein Gut ist; partikulär, zum Beispiel, dass irgendeine Lust ein Gut ist, oder dass keine Lust ein Gut ist. </a:t>
            </a:r>
            <a:r>
              <a:rPr lang="de-DE" sz="2400" dirty="0">
                <a:solidFill>
                  <a:srgbClr val="FFFF00"/>
                </a:solidFill>
                <a:latin typeface="Bodoni 72 Oldstyle Book" pitchFamily="2" charset="0"/>
              </a:rPr>
              <a:t>In Bezug auf beide Arten von Problemen sind die allgemeinen brauchbar für Etablieren und Aufheben. Denn wenn wir gezeigt haben, dass es jedem zukommt, werden wir gezeigt haben, dass es einem bestimmten zukommt; und auf ähnliche Weise: wenn wir gezeigt haben, dass es keinem zukommt, werden wir gezeigt haben, dass es nicht jedem zukommt. </a:t>
            </a:r>
            <a:r>
              <a:rPr lang="de-DE" sz="2400" dirty="0">
                <a:solidFill>
                  <a:schemeClr val="bg1"/>
                </a:solidFill>
                <a:latin typeface="Bodoni 72 Oldstyle Book" pitchFamily="2" charset="0"/>
              </a:rPr>
              <a:t>Zuerst soll also von den allgemeinen aufhebenden gesprochen werden, da Dinge dieser Art gemeinsam sind für die allgemeinen und partikulären Probleme, und auch weil man gewöhnlich eher positive als negative Thesen verteidigt, und die Dialektiker daher die Thesen zu wiederlegen haben.  </a:t>
            </a:r>
            <a:r>
              <a:rPr lang="de-DE" sz="2400" i="1" dirty="0">
                <a:solidFill>
                  <a:schemeClr val="bg1"/>
                </a:solidFill>
                <a:latin typeface="Bodoni 72 Oldstyle Book" pitchFamily="2" charset="0"/>
              </a:rPr>
              <a:t>Topik</a:t>
            </a:r>
            <a:r>
              <a:rPr lang="de-DE" sz="2400" dirty="0">
                <a:solidFill>
                  <a:schemeClr val="bg1"/>
                </a:solidFill>
                <a:latin typeface="Bodoni 72 Oldstyle Book" pitchFamily="2" charset="0"/>
              </a:rPr>
              <a:t> 2.1, 108b34–109a10</a:t>
            </a:r>
          </a:p>
        </p:txBody>
      </p:sp>
    </p:spTree>
    <p:extLst>
      <p:ext uri="{BB962C8B-B14F-4D97-AF65-F5344CB8AC3E}">
        <p14:creationId xmlns:p14="http://schemas.microsoft.com/office/powerpoint/2010/main" val="176768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42801" y="769313"/>
            <a:ext cx="7348205" cy="954107"/>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2. Vorzug von allgemeinen </a:t>
            </a:r>
            <a:r>
              <a:rPr lang="de-DE" sz="2800" cap="small" dirty="0" err="1">
                <a:solidFill>
                  <a:schemeClr val="bg1"/>
                </a:solidFill>
                <a:latin typeface="Bodoni 72 Oldstyle Book" pitchFamily="2" charset="0"/>
                <a:ea typeface="New Athena Unicode" charset="0"/>
                <a:cs typeface="New Athena Unicode" charset="0"/>
              </a:rPr>
              <a:t>το</a:t>
            </a:r>
            <a:r>
              <a:rPr lang="de-DE" sz="2800" cap="small" dirty="0">
                <a:solidFill>
                  <a:schemeClr val="bg1"/>
                </a:solidFill>
                <a:latin typeface="Bodoni 72 Oldstyle Book" pitchFamily="2" charset="0"/>
                <a:ea typeface="New Athena Unicode" charset="0"/>
                <a:cs typeface="New Athena Unicode" charset="0"/>
              </a:rPr>
              <a:t>π</a:t>
            </a:r>
            <a:r>
              <a:rPr lang="de-DE" sz="2800" cap="small" dirty="0" err="1">
                <a:solidFill>
                  <a:schemeClr val="bg1"/>
                </a:solidFill>
                <a:latin typeface="Bodoni 72 Oldstyle Book" pitchFamily="2" charset="0"/>
                <a:ea typeface="New Athena Unicode" charset="0"/>
                <a:cs typeface="New Athena Unicode" charset="0"/>
              </a:rPr>
              <a:t>οι</a:t>
            </a:r>
            <a:r>
              <a:rPr lang="de-DE" sz="2800" cap="small" dirty="0">
                <a:solidFill>
                  <a:schemeClr val="bg1"/>
                </a:solidFill>
                <a:latin typeface="Bodoni 72 Oldstyle Book" pitchFamily="2" charset="0"/>
                <a:ea typeface="New Athena Unicode" charset="0"/>
                <a:cs typeface="New Athena Unicode" charset="0"/>
              </a:rPr>
              <a:t>: </a:t>
            </a:r>
          </a:p>
          <a:p>
            <a:pPr algn="ctr"/>
            <a:r>
              <a:rPr lang="de-DE" sz="2800" cap="small" dirty="0">
                <a:solidFill>
                  <a:schemeClr val="bg1"/>
                </a:solidFill>
                <a:latin typeface="Bodoni 72 Oldstyle Book" pitchFamily="2" charset="0"/>
                <a:ea typeface="New Athena Unicode" charset="0"/>
                <a:cs typeface="New Athena Unicode" charset="0"/>
              </a:rPr>
              <a:t>sie sind </a:t>
            </a:r>
            <a:r>
              <a:rPr lang="de-DE" sz="2800" cap="small" dirty="0" err="1">
                <a:solidFill>
                  <a:schemeClr val="bg1"/>
                </a:solidFill>
                <a:latin typeface="Bodoni 72 Oldstyle Book" pitchFamily="2" charset="0"/>
                <a:ea typeface="New Athena Unicode" charset="0"/>
                <a:cs typeface="New Athena Unicode" charset="0"/>
              </a:rPr>
              <a:t>νützlich</a:t>
            </a:r>
            <a:r>
              <a:rPr lang="de-DE" sz="2800" cap="small" dirty="0">
                <a:solidFill>
                  <a:schemeClr val="bg1"/>
                </a:solidFill>
                <a:latin typeface="Bodoni 72 Oldstyle Book" pitchFamily="2" charset="0"/>
                <a:ea typeface="New Athena Unicode" charset="0"/>
                <a:cs typeface="New Athena Unicode" charset="0"/>
              </a:rPr>
              <a:t> für Widerlegung</a:t>
            </a:r>
            <a:endParaRPr lang="fr-FR" sz="2800" cap="small" dirty="0">
              <a:solidFill>
                <a:schemeClr val="bg1"/>
              </a:solidFill>
              <a:latin typeface="Bodoni 72 Oldstyle Book" pitchFamily="2" charset="0"/>
              <a:ea typeface="New Athena Unicode" charset="0"/>
              <a:cs typeface="New Athena Unicode" charset="0"/>
            </a:endParaRPr>
          </a:p>
        </p:txBody>
      </p:sp>
      <p:sp>
        <p:nvSpPr>
          <p:cNvPr id="5" name="TextBox 4">
            <a:extLst>
              <a:ext uri="{FF2B5EF4-FFF2-40B4-BE49-F238E27FC236}">
                <a16:creationId xmlns:a16="http://schemas.microsoft.com/office/drawing/2014/main" id="{83FB31E4-95A2-9247-B46B-142CEC2495C1}"/>
              </a:ext>
            </a:extLst>
          </p:cNvPr>
          <p:cNvSpPr txBox="1"/>
          <p:nvPr/>
        </p:nvSpPr>
        <p:spPr>
          <a:xfrm>
            <a:off x="972273" y="2083443"/>
            <a:ext cx="10706583" cy="4154984"/>
          </a:xfrm>
          <a:prstGeom prst="rect">
            <a:avLst/>
          </a:prstGeom>
          <a:noFill/>
        </p:spPr>
        <p:txBody>
          <a:bodyPr wrap="square" rtlCol="0">
            <a:spAutoFit/>
          </a:bodyPr>
          <a:lstStyle/>
          <a:p>
            <a:r>
              <a:rPr lang="de-DE" sz="2400" dirty="0">
                <a:solidFill>
                  <a:schemeClr val="bg1"/>
                </a:solidFill>
                <a:latin typeface="Bodoni 72 Oldstyle Book" pitchFamily="2" charset="0"/>
              </a:rPr>
              <a:t>Von den Problemen sind die einen allgemein und die anderen partikulär. Allgemein ist zum Beispiel {die These}, dass jede Lust ein Gut ist, oder dass keine Lust ein Gut ist; partikulär, zum Beispiel, dass irgendeine Lust ein Gut ist, oder dass keine Lust ein Gut ist. In Bezug auf beide Arten von Problemen sind die allgemeinen brauchbar für Etablieren und Aufheben. Denn wenn wir gezeigt haben, dass es jedem zukommt, werden wir gezeigt haben, dass es einem bestimmten zukommt; und auf ähnliche Weise: wenn wir gezeigt haben, dass es keinem zukommt, werden wir gezeigt haben, dass es nicht jedem zukommt.</a:t>
            </a:r>
            <a:r>
              <a:rPr lang="de-DE" sz="2400" dirty="0">
                <a:solidFill>
                  <a:srgbClr val="FFFF00"/>
                </a:solidFill>
                <a:latin typeface="Bodoni 72 Oldstyle Book" pitchFamily="2" charset="0"/>
              </a:rPr>
              <a:t> </a:t>
            </a:r>
            <a:r>
              <a:rPr lang="de-DE" sz="2400" dirty="0">
                <a:solidFill>
                  <a:schemeClr val="bg1"/>
                </a:solidFill>
                <a:latin typeface="Bodoni 72 Oldstyle Book" pitchFamily="2" charset="0"/>
              </a:rPr>
              <a:t>Zuerst soll also von den allgemeinen aufhebenden gesprochen werden, da Dinge dieser Art gemeinsam sind für die allgemeinen und partikulären Probleme, und </a:t>
            </a:r>
            <a:r>
              <a:rPr lang="de-DE" sz="2400" dirty="0">
                <a:solidFill>
                  <a:srgbClr val="FFFF00"/>
                </a:solidFill>
                <a:latin typeface="Bodoni 72 Oldstyle Book" pitchFamily="2" charset="0"/>
              </a:rPr>
              <a:t>auch weil man gewöhnlich eher positive als negative Thesen verteidigt, und die Dialektiker daher die Thesen zu wiederlegen haben.</a:t>
            </a:r>
            <a:r>
              <a:rPr lang="de-DE" sz="2400" dirty="0">
                <a:solidFill>
                  <a:schemeClr val="bg1"/>
                </a:solidFill>
                <a:latin typeface="Bodoni 72 Oldstyle Book" pitchFamily="2" charset="0"/>
              </a:rPr>
              <a:t>  </a:t>
            </a:r>
            <a:r>
              <a:rPr lang="de-DE" sz="2400" i="1" dirty="0">
                <a:solidFill>
                  <a:schemeClr val="bg1"/>
                </a:solidFill>
                <a:latin typeface="Bodoni 72 Oldstyle Book" pitchFamily="2" charset="0"/>
              </a:rPr>
              <a:t>Topik</a:t>
            </a:r>
            <a:r>
              <a:rPr lang="de-DE" sz="2400" dirty="0">
                <a:solidFill>
                  <a:schemeClr val="bg1"/>
                </a:solidFill>
                <a:latin typeface="Bodoni 72 Oldstyle Book" pitchFamily="2" charset="0"/>
              </a:rPr>
              <a:t> 2.1, 108b34–109a10</a:t>
            </a:r>
          </a:p>
        </p:txBody>
      </p:sp>
    </p:spTree>
    <p:extLst>
      <p:ext uri="{BB962C8B-B14F-4D97-AF65-F5344CB8AC3E}">
        <p14:creationId xmlns:p14="http://schemas.microsoft.com/office/powerpoint/2010/main" val="23538395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42799" y="410498"/>
            <a:ext cx="7348205" cy="1384995"/>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TOPOS S1:</a:t>
            </a:r>
          </a:p>
          <a:p>
            <a:pPr algn="ctr"/>
            <a:r>
              <a:rPr lang="de-DE" sz="2800" cap="small" dirty="0">
                <a:solidFill>
                  <a:schemeClr val="bg1"/>
                </a:solidFill>
                <a:latin typeface="Bodoni 72 Oldstyle Book" pitchFamily="2" charset="0"/>
                <a:ea typeface="New Athena Unicode" charset="0"/>
                <a:cs typeface="New Athena Unicode" charset="0"/>
              </a:rPr>
              <a:t>Schaue, ob die Gattung als Akzidens verwendet wurde</a:t>
            </a:r>
            <a:endParaRPr lang="fr-FR" sz="2800" cap="small" dirty="0">
              <a:solidFill>
                <a:schemeClr val="bg1"/>
              </a:solidFill>
              <a:latin typeface="Bodoni 72 Oldstyle Book" pitchFamily="2" charset="0"/>
              <a:ea typeface="New Athena Unicode" charset="0"/>
              <a:cs typeface="New Athena Unicode" charset="0"/>
            </a:endParaRPr>
          </a:p>
        </p:txBody>
      </p:sp>
      <p:sp>
        <p:nvSpPr>
          <p:cNvPr id="5" name="TextBox 4">
            <a:extLst>
              <a:ext uri="{FF2B5EF4-FFF2-40B4-BE49-F238E27FC236}">
                <a16:creationId xmlns:a16="http://schemas.microsoft.com/office/drawing/2014/main" id="{83FB31E4-95A2-9247-B46B-142CEC2495C1}"/>
              </a:ext>
            </a:extLst>
          </p:cNvPr>
          <p:cNvSpPr txBox="1"/>
          <p:nvPr/>
        </p:nvSpPr>
        <p:spPr>
          <a:xfrm>
            <a:off x="663609" y="2178875"/>
            <a:ext cx="10706583" cy="3046988"/>
          </a:xfrm>
          <a:prstGeom prst="rect">
            <a:avLst/>
          </a:prstGeom>
          <a:noFill/>
        </p:spPr>
        <p:txBody>
          <a:bodyPr wrap="square" rtlCol="0">
            <a:spAutoFit/>
          </a:bodyPr>
          <a:lstStyle/>
          <a:p>
            <a:r>
              <a:rPr lang="de-DE" sz="2400" dirty="0">
                <a:solidFill>
                  <a:schemeClr val="bg1"/>
                </a:solidFill>
                <a:latin typeface="Bodoni 72 Oldstyle Book" pitchFamily="2" charset="0"/>
              </a:rPr>
              <a:t>Ein erster Topos ist zu schauen, ob das, was er als Akzidenz angegeben hat, auf irgendeine andere Weise dem Subjekt zukommt. Sie machen diesen Fehler meistens mit Bezug auf das Genus. Zum Beispiel, wenn jemand sage würde, dass es </a:t>
            </a:r>
            <a:r>
              <a:rPr lang="de-DE" sz="2400" dirty="0" err="1">
                <a:solidFill>
                  <a:schemeClr val="bg1"/>
                </a:solidFill>
                <a:latin typeface="Bodoni 72 Oldstyle Book" pitchFamily="2" charset="0"/>
              </a:rPr>
              <a:t>Weiss</a:t>
            </a:r>
            <a:r>
              <a:rPr lang="de-DE" sz="2400" dirty="0">
                <a:solidFill>
                  <a:schemeClr val="bg1"/>
                </a:solidFill>
                <a:latin typeface="Bodoni 72 Oldstyle Book" pitchFamily="2" charset="0"/>
              </a:rPr>
              <a:t> akzidentell zukommt, eine Farbe zu sein. Denn es kommt </a:t>
            </a:r>
            <a:r>
              <a:rPr lang="de-DE" sz="2400" dirty="0" err="1">
                <a:solidFill>
                  <a:schemeClr val="bg1"/>
                </a:solidFill>
                <a:latin typeface="Bodoni 72 Oldstyle Book" pitchFamily="2" charset="0"/>
              </a:rPr>
              <a:t>Weiss</a:t>
            </a:r>
            <a:r>
              <a:rPr lang="de-DE" sz="2400" dirty="0">
                <a:solidFill>
                  <a:schemeClr val="bg1"/>
                </a:solidFill>
                <a:latin typeface="Bodoni 72 Oldstyle Book" pitchFamily="2" charset="0"/>
              </a:rPr>
              <a:t> nicht akzidentell zu eine Farbe zu sein, da Farbe das Genus von </a:t>
            </a:r>
            <a:r>
              <a:rPr lang="de-DE" sz="2400" dirty="0" err="1">
                <a:solidFill>
                  <a:schemeClr val="bg1"/>
                </a:solidFill>
                <a:latin typeface="Bodoni 72 Oldstyle Book" pitchFamily="2" charset="0"/>
              </a:rPr>
              <a:t>Weiss</a:t>
            </a:r>
            <a:r>
              <a:rPr lang="de-DE" sz="2400" dirty="0">
                <a:solidFill>
                  <a:schemeClr val="bg1"/>
                </a:solidFill>
                <a:latin typeface="Bodoni 72 Oldstyle Book" pitchFamily="2" charset="0"/>
              </a:rPr>
              <a:t> ist. (</a:t>
            </a:r>
            <a:r>
              <a:rPr lang="de-DE" sz="2400" i="1" dirty="0">
                <a:solidFill>
                  <a:schemeClr val="bg1"/>
                </a:solidFill>
                <a:latin typeface="Bodoni 72 Oldstyle Book" pitchFamily="2" charset="0"/>
              </a:rPr>
              <a:t>Topik</a:t>
            </a:r>
            <a:r>
              <a:rPr lang="de-DE" sz="2400" dirty="0">
                <a:solidFill>
                  <a:schemeClr val="bg1"/>
                </a:solidFill>
                <a:latin typeface="Bodoni 72 Oldstyle Book" pitchFamily="2" charset="0"/>
              </a:rPr>
              <a:t>, 2.2, 109a34–36) </a:t>
            </a:r>
          </a:p>
          <a:p>
            <a:endParaRPr lang="de-DE" sz="2400" dirty="0">
              <a:solidFill>
                <a:schemeClr val="bg1"/>
              </a:solidFill>
              <a:latin typeface="Bodoni 72 Oldstyle Book" pitchFamily="2" charset="0"/>
            </a:endParaRPr>
          </a:p>
          <a:p>
            <a:r>
              <a:rPr lang="de-DE" sz="2400" dirty="0">
                <a:solidFill>
                  <a:srgbClr val="FFFF00"/>
                </a:solidFill>
                <a:latin typeface="Bodoni 72 Oldstyle Book" pitchFamily="2" charset="0"/>
              </a:rPr>
              <a:t>Schlussregel</a:t>
            </a:r>
            <a:r>
              <a:rPr lang="de-DE" sz="2400" dirty="0">
                <a:solidFill>
                  <a:schemeClr val="bg1"/>
                </a:solidFill>
                <a:latin typeface="Bodoni 72 Oldstyle Book" pitchFamily="2" charset="0"/>
              </a:rPr>
              <a:t>: Wenn etwas nicht nur akzidentell zukommt, ist es falsch, es als Akzidenz zu bezeichnen.</a:t>
            </a:r>
          </a:p>
        </p:txBody>
      </p:sp>
    </p:spTree>
    <p:extLst>
      <p:ext uri="{BB962C8B-B14F-4D97-AF65-F5344CB8AC3E}">
        <p14:creationId xmlns:p14="http://schemas.microsoft.com/office/powerpoint/2010/main" val="20100180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593874" y="410498"/>
            <a:ext cx="8846052" cy="954107"/>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TOPOS S2:</a:t>
            </a:r>
          </a:p>
          <a:p>
            <a:pPr algn="ctr"/>
            <a:r>
              <a:rPr lang="de-DE" sz="2800" cap="small" dirty="0">
                <a:solidFill>
                  <a:schemeClr val="bg1"/>
                </a:solidFill>
                <a:latin typeface="Bodoni 72 Oldstyle Book" pitchFamily="2" charset="0"/>
                <a:ea typeface="New Athena Unicode" charset="0"/>
                <a:cs typeface="New Athena Unicode" charset="0"/>
              </a:rPr>
              <a:t>Schaue, ob es ein Gegenbeispiel gibt</a:t>
            </a:r>
            <a:endParaRPr lang="fr-FR" sz="2800" cap="small" dirty="0">
              <a:solidFill>
                <a:schemeClr val="bg1"/>
              </a:solidFill>
              <a:latin typeface="Bodoni 72 Oldstyle Book" pitchFamily="2" charset="0"/>
              <a:ea typeface="New Athena Unicode" charset="0"/>
              <a:cs typeface="New Athena Unicode" charset="0"/>
            </a:endParaRPr>
          </a:p>
        </p:txBody>
      </p:sp>
      <p:sp>
        <p:nvSpPr>
          <p:cNvPr id="5" name="TextBox 4">
            <a:extLst>
              <a:ext uri="{FF2B5EF4-FFF2-40B4-BE49-F238E27FC236}">
                <a16:creationId xmlns:a16="http://schemas.microsoft.com/office/drawing/2014/main" id="{83FB31E4-95A2-9247-B46B-142CEC2495C1}"/>
              </a:ext>
            </a:extLst>
          </p:cNvPr>
          <p:cNvSpPr txBox="1"/>
          <p:nvPr/>
        </p:nvSpPr>
        <p:spPr>
          <a:xfrm>
            <a:off x="663608" y="1461244"/>
            <a:ext cx="10706583" cy="5262979"/>
          </a:xfrm>
          <a:prstGeom prst="rect">
            <a:avLst/>
          </a:prstGeom>
          <a:noFill/>
        </p:spPr>
        <p:txBody>
          <a:bodyPr wrap="square" rtlCol="0">
            <a:spAutoFit/>
          </a:bodyPr>
          <a:lstStyle/>
          <a:p>
            <a:r>
              <a:rPr lang="de-DE" sz="2400" dirty="0">
                <a:solidFill>
                  <a:schemeClr val="bg1"/>
                </a:solidFill>
                <a:latin typeface="Bodoni 72 Oldstyle Book" pitchFamily="2" charset="0"/>
              </a:rPr>
              <a:t>Ein anderer Topos ist zu schauen, ob es etwas gibt, von dem die in Rede stehende Sache allen oder keinen zukommt. Schaue unter den Arten und nicht in dem, was in der unbestimmten Vielzahl der Individuen gilt – auf diese Weise wird die Untersuchung leichter und auf weniger Gegenstände beschränkt sein. Man sollte anfangen zu schauen bei den ersten Dingen, und von dort  herunter bis zu den Sachen, die nicht mehr aufgeteilt werden können. Zum Beispiel, wenn er gesagt hat, dass dasselbe Wissen Gegensätzliches abdeckt, soll man schauen, ob es dasselbe Wissen von Relativa und Entgegengesetzten und dem, was durch Nicht-Haben und Haben einen Gegensatz bildet, sowie durch das, was durch Kontradiktion entgegengesetzt ist… </a:t>
            </a:r>
            <a:r>
              <a:rPr lang="de-DE" sz="2400" dirty="0">
                <a:solidFill>
                  <a:srgbClr val="FFFF00"/>
                </a:solidFill>
                <a:latin typeface="Bodoni 72 Oldstyle Book" pitchFamily="2" charset="0"/>
              </a:rPr>
              <a:t>Wenn gezeigt worden ist, dass es in einem Fall nicht dasselbe Wissen gibt, werden wir das Problem aufgehoben haben: und genauso auch wenn es keinem zukommt. </a:t>
            </a:r>
            <a:r>
              <a:rPr lang="de-DE" sz="2400" dirty="0">
                <a:solidFill>
                  <a:schemeClr val="bg1"/>
                </a:solidFill>
                <a:latin typeface="Bodoni 72 Oldstyle Book" pitchFamily="2" charset="0"/>
              </a:rPr>
              <a:t>(</a:t>
            </a:r>
            <a:r>
              <a:rPr lang="de-DE" sz="2400" i="1" dirty="0">
                <a:solidFill>
                  <a:schemeClr val="bg1"/>
                </a:solidFill>
                <a:latin typeface="Bodoni 72 Oldstyle Book" pitchFamily="2" charset="0"/>
              </a:rPr>
              <a:t>Topik</a:t>
            </a:r>
            <a:r>
              <a:rPr lang="de-DE" sz="2400" dirty="0">
                <a:solidFill>
                  <a:schemeClr val="bg1"/>
                </a:solidFill>
                <a:latin typeface="Bodoni 72 Oldstyle Book" pitchFamily="2" charset="0"/>
              </a:rPr>
              <a:t>, 2.2, 109b13–25) </a:t>
            </a:r>
          </a:p>
          <a:p>
            <a:endParaRPr lang="de-DE" sz="2400" dirty="0">
              <a:solidFill>
                <a:schemeClr val="bg1"/>
              </a:solidFill>
              <a:latin typeface="Bodoni 72 Oldstyle Book" pitchFamily="2" charset="0"/>
            </a:endParaRPr>
          </a:p>
          <a:p>
            <a:r>
              <a:rPr lang="de-DE" sz="2400" dirty="0">
                <a:solidFill>
                  <a:srgbClr val="FFFF00"/>
                </a:solidFill>
                <a:latin typeface="Bodoni 72 Oldstyle Book" pitchFamily="2" charset="0"/>
              </a:rPr>
              <a:t>Schlussregel</a:t>
            </a:r>
            <a:r>
              <a:rPr lang="de-DE" sz="2400" dirty="0">
                <a:solidFill>
                  <a:schemeClr val="bg1"/>
                </a:solidFill>
                <a:latin typeface="Bodoni 72 Oldstyle Book" pitchFamily="2" charset="0"/>
              </a:rPr>
              <a:t>: Wenn gezeigt werden kann, dass es ein relevantes Gegenbeispiel gibt für eine allgemeine These, wird diese These aufgehoben bzw. widerlegt.</a:t>
            </a:r>
          </a:p>
        </p:txBody>
      </p:sp>
    </p:spTree>
    <p:extLst>
      <p:ext uri="{BB962C8B-B14F-4D97-AF65-F5344CB8AC3E}">
        <p14:creationId xmlns:p14="http://schemas.microsoft.com/office/powerpoint/2010/main" val="42943415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5568</TotalTime>
  <Words>1760</Words>
  <Application>Microsoft Macintosh PowerPoint</Application>
  <PresentationFormat>Widescreen</PresentationFormat>
  <Paragraphs>77</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BODONI 72 OLDSTYLE BOOK</vt:lpstr>
      <vt:lpstr>BODONI 72 OLDSTYLE BOOK</vt:lpstr>
      <vt:lpstr>Bodoni 72 Smallcaps Book</vt:lpstr>
      <vt:lpstr>Calibri</vt:lpstr>
      <vt:lpstr>Calibri Light</vt:lpstr>
      <vt:lpstr>New Athena Unicode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Colin Guthrie King</dc:creator>
  <cp:keywords/>
  <dc:description/>
  <cp:lastModifiedBy>King, Colin G</cp:lastModifiedBy>
  <cp:revision>76</cp:revision>
  <dcterms:created xsi:type="dcterms:W3CDTF">2017-04-10T01:47:34Z</dcterms:created>
  <dcterms:modified xsi:type="dcterms:W3CDTF">2021-10-12T08:13:49Z</dcterms:modified>
  <cp:category/>
</cp:coreProperties>
</file>