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61" r:id="rId2"/>
    <p:sldId id="1092" r:id="rId3"/>
    <p:sldId id="336" r:id="rId4"/>
    <p:sldId id="337" r:id="rId5"/>
    <p:sldId id="1097" r:id="rId6"/>
    <p:sldId id="1098" r:id="rId7"/>
    <p:sldId id="1099" r:id="rId8"/>
    <p:sldId id="352" r:id="rId9"/>
    <p:sldId id="365" r:id="rId10"/>
    <p:sldId id="366" r:id="rId11"/>
    <p:sldId id="265" r:id="rId12"/>
    <p:sldId id="340" r:id="rId13"/>
    <p:sldId id="341" r:id="rId14"/>
    <p:sldId id="266" r:id="rId15"/>
    <p:sldId id="267" r:id="rId16"/>
    <p:sldId id="357" r:id="rId17"/>
    <p:sldId id="358" r:id="rId18"/>
    <p:sldId id="359" r:id="rId19"/>
    <p:sldId id="1093" r:id="rId20"/>
    <p:sldId id="362" r:id="rId21"/>
    <p:sldId id="344" r:id="rId22"/>
    <p:sldId id="372" r:id="rId23"/>
    <p:sldId id="427" r:id="rId24"/>
    <p:sldId id="356" r:id="rId25"/>
    <p:sldId id="850" r:id="rId26"/>
    <p:sldId id="428" r:id="rId27"/>
    <p:sldId id="1094" r:id="rId28"/>
    <p:sldId id="1100" r:id="rId29"/>
    <p:sldId id="812" r:id="rId30"/>
    <p:sldId id="1104" r:id="rId31"/>
    <p:sldId id="828" r:id="rId32"/>
    <p:sldId id="833" r:id="rId33"/>
    <p:sldId id="834" r:id="rId34"/>
    <p:sldId id="810" r:id="rId35"/>
    <p:sldId id="1095" r:id="rId36"/>
    <p:sldId id="431" r:id="rId37"/>
    <p:sldId id="1101" r:id="rId38"/>
    <p:sldId id="1102" r:id="rId39"/>
    <p:sldId id="353" r:id="rId40"/>
    <p:sldId id="432" r:id="rId41"/>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3"/>
    <p:restoredTop sz="86433"/>
  </p:normalViewPr>
  <p:slideViewPr>
    <p:cSldViewPr snapToGrid="0" snapToObjects="1">
      <p:cViewPr>
        <p:scale>
          <a:sx n="86" d="100"/>
          <a:sy n="86" d="100"/>
        </p:scale>
        <p:origin x="1176" y="176"/>
      </p:cViewPr>
      <p:guideLst>
        <p:guide orient="horz" pos="2160"/>
        <p:guide pos="2880"/>
      </p:guideLst>
    </p:cSldViewPr>
  </p:slideViewPr>
  <p:outlineViewPr>
    <p:cViewPr>
      <p:scale>
        <a:sx n="33" d="100"/>
        <a:sy n="33" d="100"/>
      </p:scale>
      <p:origin x="0" y="-563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6FDD97-7AF0-994A-B5D5-B247DF216DC6}" type="datetimeFigureOut">
              <a:rPr lang="fr-FR" smtClean="0"/>
              <a:t>02/05/2023</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B9793-C1F7-7B48-A29D-A2C2C837F61C}" type="slidenum">
              <a:rPr lang="fr-FR" smtClean="0"/>
              <a:t>‹N°›</a:t>
            </a:fld>
            <a:endParaRPr lang="fr-FR"/>
          </a:p>
        </p:txBody>
      </p:sp>
    </p:spTree>
    <p:extLst>
      <p:ext uri="{BB962C8B-B14F-4D97-AF65-F5344CB8AC3E}">
        <p14:creationId xmlns:p14="http://schemas.microsoft.com/office/powerpoint/2010/main" val="119413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a:t>
            </a:fld>
            <a:endParaRPr lang="fr-FR"/>
          </a:p>
        </p:txBody>
      </p:sp>
    </p:spTree>
    <p:extLst>
      <p:ext uri="{BB962C8B-B14F-4D97-AF65-F5344CB8AC3E}">
        <p14:creationId xmlns:p14="http://schemas.microsoft.com/office/powerpoint/2010/main" val="303028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10</a:t>
            </a:fld>
            <a:endParaRPr lang="fr-FR"/>
          </a:p>
        </p:txBody>
      </p:sp>
    </p:spTree>
    <p:extLst>
      <p:ext uri="{BB962C8B-B14F-4D97-AF65-F5344CB8AC3E}">
        <p14:creationId xmlns:p14="http://schemas.microsoft.com/office/powerpoint/2010/main" val="1904310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11</a:t>
            </a:fld>
            <a:endParaRPr lang="fr-FR"/>
          </a:p>
        </p:txBody>
      </p:sp>
    </p:spTree>
    <p:extLst>
      <p:ext uri="{BB962C8B-B14F-4D97-AF65-F5344CB8AC3E}">
        <p14:creationId xmlns:p14="http://schemas.microsoft.com/office/powerpoint/2010/main" val="29334024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12</a:t>
            </a:fld>
            <a:endParaRPr lang="fr-FR"/>
          </a:p>
        </p:txBody>
      </p:sp>
    </p:spTree>
    <p:extLst>
      <p:ext uri="{BB962C8B-B14F-4D97-AF65-F5344CB8AC3E}">
        <p14:creationId xmlns:p14="http://schemas.microsoft.com/office/powerpoint/2010/main" val="1000684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13</a:t>
            </a:fld>
            <a:endParaRPr lang="fr-FR"/>
          </a:p>
        </p:txBody>
      </p:sp>
    </p:spTree>
    <p:extLst>
      <p:ext uri="{BB962C8B-B14F-4D97-AF65-F5344CB8AC3E}">
        <p14:creationId xmlns:p14="http://schemas.microsoft.com/office/powerpoint/2010/main" val="3041005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14</a:t>
            </a:fld>
            <a:endParaRPr lang="fr-FR"/>
          </a:p>
        </p:txBody>
      </p:sp>
    </p:spTree>
    <p:extLst>
      <p:ext uri="{BB962C8B-B14F-4D97-AF65-F5344CB8AC3E}">
        <p14:creationId xmlns:p14="http://schemas.microsoft.com/office/powerpoint/2010/main" val="2663370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15</a:t>
            </a:fld>
            <a:endParaRPr lang="fr-FR"/>
          </a:p>
        </p:txBody>
      </p:sp>
    </p:spTree>
    <p:extLst>
      <p:ext uri="{BB962C8B-B14F-4D97-AF65-F5344CB8AC3E}">
        <p14:creationId xmlns:p14="http://schemas.microsoft.com/office/powerpoint/2010/main" val="28258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16</a:t>
            </a:fld>
            <a:endParaRPr lang="fr-FR"/>
          </a:p>
        </p:txBody>
      </p:sp>
    </p:spTree>
    <p:extLst>
      <p:ext uri="{BB962C8B-B14F-4D97-AF65-F5344CB8AC3E}">
        <p14:creationId xmlns:p14="http://schemas.microsoft.com/office/powerpoint/2010/main" val="3891281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17</a:t>
            </a:fld>
            <a:endParaRPr lang="fr-FR"/>
          </a:p>
        </p:txBody>
      </p:sp>
    </p:spTree>
    <p:extLst>
      <p:ext uri="{BB962C8B-B14F-4D97-AF65-F5344CB8AC3E}">
        <p14:creationId xmlns:p14="http://schemas.microsoft.com/office/powerpoint/2010/main" val="555041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18</a:t>
            </a:fld>
            <a:endParaRPr lang="fr-FR"/>
          </a:p>
        </p:txBody>
      </p:sp>
    </p:spTree>
    <p:extLst>
      <p:ext uri="{BB962C8B-B14F-4D97-AF65-F5344CB8AC3E}">
        <p14:creationId xmlns:p14="http://schemas.microsoft.com/office/powerpoint/2010/main" val="2860460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19</a:t>
            </a:fld>
            <a:endParaRPr lang="fr-FR"/>
          </a:p>
        </p:txBody>
      </p:sp>
    </p:spTree>
    <p:extLst>
      <p:ext uri="{BB962C8B-B14F-4D97-AF65-F5344CB8AC3E}">
        <p14:creationId xmlns:p14="http://schemas.microsoft.com/office/powerpoint/2010/main" val="3040576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2</a:t>
            </a:fld>
            <a:endParaRPr lang="fr-FR"/>
          </a:p>
        </p:txBody>
      </p:sp>
    </p:spTree>
    <p:extLst>
      <p:ext uri="{BB962C8B-B14F-4D97-AF65-F5344CB8AC3E}">
        <p14:creationId xmlns:p14="http://schemas.microsoft.com/office/powerpoint/2010/main" val="1951515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20</a:t>
            </a:fld>
            <a:endParaRPr lang="fr-FR"/>
          </a:p>
        </p:txBody>
      </p:sp>
    </p:spTree>
    <p:extLst>
      <p:ext uri="{BB962C8B-B14F-4D97-AF65-F5344CB8AC3E}">
        <p14:creationId xmlns:p14="http://schemas.microsoft.com/office/powerpoint/2010/main" val="2942479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21</a:t>
            </a:fld>
            <a:endParaRPr lang="fr-FR"/>
          </a:p>
        </p:txBody>
      </p:sp>
    </p:spTree>
    <p:extLst>
      <p:ext uri="{BB962C8B-B14F-4D97-AF65-F5344CB8AC3E}">
        <p14:creationId xmlns:p14="http://schemas.microsoft.com/office/powerpoint/2010/main" val="14974338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22</a:t>
            </a:fld>
            <a:endParaRPr lang="fr-FR"/>
          </a:p>
        </p:txBody>
      </p:sp>
    </p:spTree>
    <p:extLst>
      <p:ext uri="{BB962C8B-B14F-4D97-AF65-F5344CB8AC3E}">
        <p14:creationId xmlns:p14="http://schemas.microsoft.com/office/powerpoint/2010/main" val="1315978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23</a:t>
            </a:fld>
            <a:endParaRPr lang="fr-FR"/>
          </a:p>
        </p:txBody>
      </p:sp>
    </p:spTree>
    <p:extLst>
      <p:ext uri="{BB962C8B-B14F-4D97-AF65-F5344CB8AC3E}">
        <p14:creationId xmlns:p14="http://schemas.microsoft.com/office/powerpoint/2010/main" val="905436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24</a:t>
            </a:fld>
            <a:endParaRPr lang="fr-FR"/>
          </a:p>
        </p:txBody>
      </p:sp>
    </p:spTree>
    <p:extLst>
      <p:ext uri="{BB962C8B-B14F-4D97-AF65-F5344CB8AC3E}">
        <p14:creationId xmlns:p14="http://schemas.microsoft.com/office/powerpoint/2010/main" val="3963845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AEA405-D252-DE4B-A7F4-E105CC2D6E1A}" type="slidenum">
              <a:rPr lang="fr-FR" smtClean="0"/>
              <a:t>25</a:t>
            </a:fld>
            <a:endParaRPr lang="fr-FR"/>
          </a:p>
        </p:txBody>
      </p:sp>
    </p:spTree>
    <p:extLst>
      <p:ext uri="{BB962C8B-B14F-4D97-AF65-F5344CB8AC3E}">
        <p14:creationId xmlns:p14="http://schemas.microsoft.com/office/powerpoint/2010/main" val="1052400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26</a:t>
            </a:fld>
            <a:endParaRPr lang="fr-FR"/>
          </a:p>
        </p:txBody>
      </p:sp>
    </p:spTree>
    <p:extLst>
      <p:ext uri="{BB962C8B-B14F-4D97-AF65-F5344CB8AC3E}">
        <p14:creationId xmlns:p14="http://schemas.microsoft.com/office/powerpoint/2010/main" val="175217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27</a:t>
            </a:fld>
            <a:endParaRPr lang="fr-FR"/>
          </a:p>
        </p:txBody>
      </p:sp>
    </p:spTree>
    <p:extLst>
      <p:ext uri="{BB962C8B-B14F-4D97-AF65-F5344CB8AC3E}">
        <p14:creationId xmlns:p14="http://schemas.microsoft.com/office/powerpoint/2010/main" val="3106087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Pensée symbolique</a:t>
            </a:r>
          </a:p>
          <a:p>
            <a:r>
              <a:rPr lang="fr-FR" dirty="0"/>
              <a:t>survivance de l’antique</a:t>
            </a:r>
          </a:p>
          <a:p>
            <a:r>
              <a:rPr lang="fr-FR" dirty="0"/>
              <a:t>Interprétation des mythes: Ovide, </a:t>
            </a:r>
            <a:r>
              <a:rPr lang="fr-FR" dirty="0" err="1"/>
              <a:t>Hygin</a:t>
            </a:r>
            <a:endParaRPr lang="fr-FR" dirty="0"/>
          </a:p>
          <a:p>
            <a:r>
              <a:rPr lang="fr-FR" dirty="0"/>
              <a:t>Pensée emblématique: </a:t>
            </a:r>
            <a:r>
              <a:rPr lang="fr-FR" dirty="0" err="1"/>
              <a:t>Bocchi</a:t>
            </a:r>
            <a:r>
              <a:rPr lang="fr-FR" dirty="0"/>
              <a:t>, </a:t>
            </a:r>
            <a:r>
              <a:rPr lang="fr-FR" dirty="0" err="1"/>
              <a:t>Alciati</a:t>
            </a:r>
            <a:endParaRPr lang="fr-FR" dirty="0"/>
          </a:p>
          <a:p>
            <a:r>
              <a:rPr lang="fr-FR"/>
              <a:t>Encyclopédisme naissant</a:t>
            </a:r>
            <a:endParaRPr lang="fr-FR" dirty="0"/>
          </a:p>
          <a:p>
            <a:r>
              <a:rPr lang="fr-FR" dirty="0"/>
              <a:t>La chimère comme figure de l’agencement</a:t>
            </a:r>
          </a:p>
          <a:p>
            <a:r>
              <a:rPr lang="fr-FR" dirty="0"/>
              <a:t>Forme et sujet</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8AAEA405-D252-DE4B-A7F4-E105CC2D6E1A}" type="slidenum">
              <a:rPr lang="fr-FR" smtClean="0"/>
              <a:t>28</a:t>
            </a:fld>
            <a:endParaRPr lang="fr-FR"/>
          </a:p>
        </p:txBody>
      </p:sp>
    </p:spTree>
    <p:extLst>
      <p:ext uri="{BB962C8B-B14F-4D97-AF65-F5344CB8AC3E}">
        <p14:creationId xmlns:p14="http://schemas.microsoft.com/office/powerpoint/2010/main" val="1359594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AEA405-D252-DE4B-A7F4-E105CC2D6E1A}" type="slidenum">
              <a:rPr lang="fr-FR" smtClean="0"/>
              <a:t>29</a:t>
            </a:fld>
            <a:endParaRPr lang="fr-FR"/>
          </a:p>
        </p:txBody>
      </p:sp>
    </p:spTree>
    <p:extLst>
      <p:ext uri="{BB962C8B-B14F-4D97-AF65-F5344CB8AC3E}">
        <p14:creationId xmlns:p14="http://schemas.microsoft.com/office/powerpoint/2010/main" val="2993871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3</a:t>
            </a:fld>
            <a:endParaRPr lang="fr-FR"/>
          </a:p>
        </p:txBody>
      </p:sp>
    </p:spTree>
    <p:extLst>
      <p:ext uri="{BB962C8B-B14F-4D97-AF65-F5344CB8AC3E}">
        <p14:creationId xmlns:p14="http://schemas.microsoft.com/office/powerpoint/2010/main" val="36998146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8AAEA405-D252-DE4B-A7F4-E105CC2D6E1A}" type="slidenum">
              <a:rPr lang="fr-FR" smtClean="0"/>
              <a:t>30</a:t>
            </a:fld>
            <a:endParaRPr lang="fr-FR"/>
          </a:p>
        </p:txBody>
      </p:sp>
    </p:spTree>
    <p:extLst>
      <p:ext uri="{BB962C8B-B14F-4D97-AF65-F5344CB8AC3E}">
        <p14:creationId xmlns:p14="http://schemas.microsoft.com/office/powerpoint/2010/main" val="2009677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31</a:t>
            </a:fld>
            <a:endParaRPr lang="fr-FR"/>
          </a:p>
        </p:txBody>
      </p:sp>
    </p:spTree>
    <p:extLst>
      <p:ext uri="{BB962C8B-B14F-4D97-AF65-F5344CB8AC3E}">
        <p14:creationId xmlns:p14="http://schemas.microsoft.com/office/powerpoint/2010/main" val="2198069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32</a:t>
            </a:fld>
            <a:endParaRPr lang="fr-FR"/>
          </a:p>
        </p:txBody>
      </p:sp>
    </p:spTree>
    <p:extLst>
      <p:ext uri="{BB962C8B-B14F-4D97-AF65-F5344CB8AC3E}">
        <p14:creationId xmlns:p14="http://schemas.microsoft.com/office/powerpoint/2010/main" val="20277963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33</a:t>
            </a:fld>
            <a:endParaRPr lang="fr-FR"/>
          </a:p>
        </p:txBody>
      </p:sp>
    </p:spTree>
    <p:extLst>
      <p:ext uri="{BB962C8B-B14F-4D97-AF65-F5344CB8AC3E}">
        <p14:creationId xmlns:p14="http://schemas.microsoft.com/office/powerpoint/2010/main" val="26462301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34</a:t>
            </a:fld>
            <a:endParaRPr lang="fr-FR"/>
          </a:p>
        </p:txBody>
      </p:sp>
    </p:spTree>
    <p:extLst>
      <p:ext uri="{BB962C8B-B14F-4D97-AF65-F5344CB8AC3E}">
        <p14:creationId xmlns:p14="http://schemas.microsoft.com/office/powerpoint/2010/main" val="3224809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35</a:t>
            </a:fld>
            <a:endParaRPr lang="fr-FR"/>
          </a:p>
        </p:txBody>
      </p:sp>
    </p:spTree>
    <p:extLst>
      <p:ext uri="{BB962C8B-B14F-4D97-AF65-F5344CB8AC3E}">
        <p14:creationId xmlns:p14="http://schemas.microsoft.com/office/powerpoint/2010/main" val="2452582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36</a:t>
            </a:fld>
            <a:endParaRPr lang="fr-FR"/>
          </a:p>
        </p:txBody>
      </p:sp>
    </p:spTree>
    <p:extLst>
      <p:ext uri="{BB962C8B-B14F-4D97-AF65-F5344CB8AC3E}">
        <p14:creationId xmlns:p14="http://schemas.microsoft.com/office/powerpoint/2010/main" val="42761221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Pensée symbolique</a:t>
            </a:r>
          </a:p>
          <a:p>
            <a:r>
              <a:rPr lang="fr-FR" dirty="0"/>
              <a:t>survivance de l’antique</a:t>
            </a:r>
          </a:p>
          <a:p>
            <a:r>
              <a:rPr lang="fr-FR" dirty="0"/>
              <a:t>Interprétation des mythes: Ovide, </a:t>
            </a:r>
            <a:r>
              <a:rPr lang="fr-FR" dirty="0" err="1"/>
              <a:t>Hygin</a:t>
            </a:r>
            <a:endParaRPr lang="fr-FR" dirty="0"/>
          </a:p>
          <a:p>
            <a:r>
              <a:rPr lang="fr-FR" dirty="0"/>
              <a:t>Pensée emblématique: </a:t>
            </a:r>
            <a:r>
              <a:rPr lang="fr-FR" dirty="0" err="1"/>
              <a:t>Bocchi</a:t>
            </a:r>
            <a:r>
              <a:rPr lang="fr-FR" dirty="0"/>
              <a:t>, </a:t>
            </a:r>
            <a:r>
              <a:rPr lang="fr-FR" dirty="0" err="1"/>
              <a:t>Alciati</a:t>
            </a:r>
            <a:endParaRPr lang="fr-FR" dirty="0"/>
          </a:p>
          <a:p>
            <a:r>
              <a:rPr lang="fr-FR"/>
              <a:t>Encyclopédisme naissant</a:t>
            </a:r>
            <a:endParaRPr lang="fr-FR" dirty="0"/>
          </a:p>
          <a:p>
            <a:r>
              <a:rPr lang="fr-FR" dirty="0"/>
              <a:t>La chimère comme figure de l’agencement</a:t>
            </a:r>
          </a:p>
          <a:p>
            <a:r>
              <a:rPr lang="fr-FR" dirty="0"/>
              <a:t>Forme et sujet</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8AAEA405-D252-DE4B-A7F4-E105CC2D6E1A}" type="slidenum">
              <a:rPr lang="fr-FR" smtClean="0"/>
              <a:t>37</a:t>
            </a:fld>
            <a:endParaRPr lang="fr-FR"/>
          </a:p>
        </p:txBody>
      </p:sp>
    </p:spTree>
    <p:extLst>
      <p:ext uri="{BB962C8B-B14F-4D97-AF65-F5344CB8AC3E}">
        <p14:creationId xmlns:p14="http://schemas.microsoft.com/office/powerpoint/2010/main" val="5148464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Pensée symbolique</a:t>
            </a:r>
          </a:p>
          <a:p>
            <a:r>
              <a:rPr lang="fr-FR" dirty="0"/>
              <a:t>survivance de l’antique</a:t>
            </a:r>
          </a:p>
          <a:p>
            <a:r>
              <a:rPr lang="fr-FR" dirty="0"/>
              <a:t>Interprétation des mythes: Ovide, </a:t>
            </a:r>
            <a:r>
              <a:rPr lang="fr-FR" dirty="0" err="1"/>
              <a:t>Hygin</a:t>
            </a:r>
            <a:endParaRPr lang="fr-FR" dirty="0"/>
          </a:p>
          <a:p>
            <a:r>
              <a:rPr lang="fr-FR" dirty="0"/>
              <a:t>Pensée emblématique: </a:t>
            </a:r>
            <a:r>
              <a:rPr lang="fr-FR" dirty="0" err="1"/>
              <a:t>Bocchi</a:t>
            </a:r>
            <a:r>
              <a:rPr lang="fr-FR" dirty="0"/>
              <a:t>, </a:t>
            </a:r>
            <a:r>
              <a:rPr lang="fr-FR" dirty="0" err="1"/>
              <a:t>Alciati</a:t>
            </a:r>
            <a:endParaRPr lang="fr-FR" dirty="0"/>
          </a:p>
          <a:p>
            <a:r>
              <a:rPr lang="fr-FR"/>
              <a:t>Encyclopédisme naissant</a:t>
            </a:r>
            <a:endParaRPr lang="fr-FR" dirty="0"/>
          </a:p>
          <a:p>
            <a:r>
              <a:rPr lang="fr-FR" dirty="0"/>
              <a:t>La chimère comme figure de l’agencement</a:t>
            </a:r>
          </a:p>
          <a:p>
            <a:r>
              <a:rPr lang="fr-FR" dirty="0"/>
              <a:t>Forme et sujet</a:t>
            </a: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8AAEA405-D252-DE4B-A7F4-E105CC2D6E1A}" type="slidenum">
              <a:rPr lang="fr-FR" smtClean="0"/>
              <a:t>38</a:t>
            </a:fld>
            <a:endParaRPr lang="fr-FR"/>
          </a:p>
        </p:txBody>
      </p:sp>
    </p:spTree>
    <p:extLst>
      <p:ext uri="{BB962C8B-B14F-4D97-AF65-F5344CB8AC3E}">
        <p14:creationId xmlns:p14="http://schemas.microsoft.com/office/powerpoint/2010/main" val="16096826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39</a:t>
            </a:fld>
            <a:endParaRPr lang="fr-FR"/>
          </a:p>
        </p:txBody>
      </p:sp>
    </p:spTree>
    <p:extLst>
      <p:ext uri="{BB962C8B-B14F-4D97-AF65-F5344CB8AC3E}">
        <p14:creationId xmlns:p14="http://schemas.microsoft.com/office/powerpoint/2010/main" val="26332053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4</a:t>
            </a:fld>
            <a:endParaRPr lang="fr-FR"/>
          </a:p>
        </p:txBody>
      </p:sp>
    </p:spTree>
    <p:extLst>
      <p:ext uri="{BB962C8B-B14F-4D97-AF65-F5344CB8AC3E}">
        <p14:creationId xmlns:p14="http://schemas.microsoft.com/office/powerpoint/2010/main" val="4256259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40</a:t>
            </a:fld>
            <a:endParaRPr lang="fr-FR"/>
          </a:p>
        </p:txBody>
      </p:sp>
    </p:spTree>
    <p:extLst>
      <p:ext uri="{BB962C8B-B14F-4D97-AF65-F5344CB8AC3E}">
        <p14:creationId xmlns:p14="http://schemas.microsoft.com/office/powerpoint/2010/main" val="3725029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5</a:t>
            </a:fld>
            <a:endParaRPr lang="fr-FR"/>
          </a:p>
        </p:txBody>
      </p:sp>
    </p:spTree>
    <p:extLst>
      <p:ext uri="{BB962C8B-B14F-4D97-AF65-F5344CB8AC3E}">
        <p14:creationId xmlns:p14="http://schemas.microsoft.com/office/powerpoint/2010/main" val="3630134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6</a:t>
            </a:fld>
            <a:endParaRPr lang="fr-FR"/>
          </a:p>
        </p:txBody>
      </p:sp>
    </p:spTree>
    <p:extLst>
      <p:ext uri="{BB962C8B-B14F-4D97-AF65-F5344CB8AC3E}">
        <p14:creationId xmlns:p14="http://schemas.microsoft.com/office/powerpoint/2010/main" val="2431434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7</a:t>
            </a:fld>
            <a:endParaRPr lang="fr-FR"/>
          </a:p>
        </p:txBody>
      </p:sp>
    </p:spTree>
    <p:extLst>
      <p:ext uri="{BB962C8B-B14F-4D97-AF65-F5344CB8AC3E}">
        <p14:creationId xmlns:p14="http://schemas.microsoft.com/office/powerpoint/2010/main" val="55376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8</a:t>
            </a:fld>
            <a:endParaRPr lang="fr-FR"/>
          </a:p>
        </p:txBody>
      </p:sp>
    </p:spTree>
    <p:extLst>
      <p:ext uri="{BB962C8B-B14F-4D97-AF65-F5344CB8AC3E}">
        <p14:creationId xmlns:p14="http://schemas.microsoft.com/office/powerpoint/2010/main" val="282843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27B9793-C1F7-7B48-A29D-A2C2C837F61C}" type="slidenum">
              <a:rPr lang="fr-FR" smtClean="0"/>
              <a:t>9</a:t>
            </a:fld>
            <a:endParaRPr lang="fr-FR"/>
          </a:p>
        </p:txBody>
      </p:sp>
    </p:spTree>
    <p:extLst>
      <p:ext uri="{BB962C8B-B14F-4D97-AF65-F5344CB8AC3E}">
        <p14:creationId xmlns:p14="http://schemas.microsoft.com/office/powerpoint/2010/main" val="251604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8B1E9CD8-2CED-D54E-AAB8-7D8062289D66}" type="datetimeFigureOut">
              <a:rPr lang="fr-FR" smtClean="0"/>
              <a:t>02/05/2023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601632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B1E9CD8-2CED-D54E-AAB8-7D8062289D66}" type="datetimeFigureOut">
              <a:rPr lang="fr-FR" smtClean="0"/>
              <a:t>02/05/2023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58830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B1E9CD8-2CED-D54E-AAB8-7D8062289D66}" type="datetimeFigureOut">
              <a:rPr lang="fr-FR" smtClean="0"/>
              <a:t>02/05/2023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150684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8B1E9CD8-2CED-D54E-AAB8-7D8062289D66}" type="datetimeFigureOut">
              <a:rPr lang="fr-FR" smtClean="0"/>
              <a:t>02/05/2023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2147434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8B1E9CD8-2CED-D54E-AAB8-7D8062289D66}" type="datetimeFigureOut">
              <a:rPr lang="fr-FR" smtClean="0"/>
              <a:t>02/05/2023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1721489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8B1E9CD8-2CED-D54E-AAB8-7D8062289D66}" type="datetimeFigureOut">
              <a:rPr lang="fr-FR" smtClean="0"/>
              <a:t>02/05/2023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2139963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8B1E9CD8-2CED-D54E-AAB8-7D8062289D66}" type="datetimeFigureOut">
              <a:rPr lang="fr-FR" smtClean="0"/>
              <a:t>02/05/2023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2488148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8B1E9CD8-2CED-D54E-AAB8-7D8062289D66}" type="datetimeFigureOut">
              <a:rPr lang="fr-FR" smtClean="0"/>
              <a:t>02/05/2023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30042892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B1E9CD8-2CED-D54E-AAB8-7D8062289D66}" type="datetimeFigureOut">
              <a:rPr lang="fr-FR" smtClean="0"/>
              <a:t>02/05/2023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2035196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B1E9CD8-2CED-D54E-AAB8-7D8062289D66}" type="datetimeFigureOut">
              <a:rPr lang="fr-FR" smtClean="0"/>
              <a:t>02/05/2023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951313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8B1E9CD8-2CED-D54E-AAB8-7D8062289D66}" type="datetimeFigureOut">
              <a:rPr lang="fr-FR" smtClean="0"/>
              <a:t>02/05/2023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363E066-CE67-F840-9D61-A2618A381F80}" type="slidenum">
              <a:rPr lang="fr-FR" smtClean="0"/>
              <a:t>‹N°›</a:t>
            </a:fld>
            <a:endParaRPr lang="fr-FR"/>
          </a:p>
        </p:txBody>
      </p:sp>
    </p:spTree>
    <p:extLst>
      <p:ext uri="{BB962C8B-B14F-4D97-AF65-F5344CB8AC3E}">
        <p14:creationId xmlns:p14="http://schemas.microsoft.com/office/powerpoint/2010/main" val="1300755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1E9CD8-2CED-D54E-AAB8-7D8062289D66}" type="datetimeFigureOut">
              <a:rPr lang="fr-FR" smtClean="0"/>
              <a:t>02/05/2023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63E066-CE67-F840-9D61-A2618A381F80}" type="slidenum">
              <a:rPr lang="fr-FR" smtClean="0"/>
              <a:t>‹N°›</a:t>
            </a:fld>
            <a:endParaRPr lang="fr-FR"/>
          </a:p>
        </p:txBody>
      </p:sp>
    </p:spTree>
    <p:extLst>
      <p:ext uri="{BB962C8B-B14F-4D97-AF65-F5344CB8AC3E}">
        <p14:creationId xmlns:p14="http://schemas.microsoft.com/office/powerpoint/2010/main" val="3621927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43EF5D-7D82-AF43-A71C-0136817BCF9D}"/>
              </a:ext>
            </a:extLst>
          </p:cNvPr>
          <p:cNvSpPr>
            <a:spLocks noGrp="1"/>
          </p:cNvSpPr>
          <p:nvPr>
            <p:ph type="title"/>
          </p:nvPr>
        </p:nvSpPr>
        <p:spPr/>
        <p:txBody>
          <a:bodyPr>
            <a:normAutofit/>
          </a:bodyPr>
          <a:lstStyle/>
          <a:p>
            <a:r>
              <a:rPr lang="fr-FR" sz="2800" dirty="0">
                <a:solidFill>
                  <a:schemeClr val="bg1"/>
                </a:solidFill>
              </a:rPr>
              <a:t>Destructions politiques à l’époque moderne</a:t>
            </a:r>
          </a:p>
        </p:txBody>
      </p:sp>
      <p:sp>
        <p:nvSpPr>
          <p:cNvPr id="3" name="Espace réservé du contenu 2">
            <a:extLst>
              <a:ext uri="{FF2B5EF4-FFF2-40B4-BE49-F238E27FC236}">
                <a16:creationId xmlns:a16="http://schemas.microsoft.com/office/drawing/2014/main" id="{FD07405D-9CB9-CE48-8F0B-400FDDB4052E}"/>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4223058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EC8F6-3168-F94D-B637-27904702D10C}"/>
              </a:ext>
            </a:extLst>
          </p:cNvPr>
          <p:cNvSpPr>
            <a:spLocks noGrp="1"/>
          </p:cNvSpPr>
          <p:nvPr>
            <p:ph type="title"/>
          </p:nvPr>
        </p:nvSpPr>
        <p:spPr>
          <a:xfrm>
            <a:off x="457200" y="122237"/>
            <a:ext cx="8423564" cy="528927"/>
          </a:xfrm>
        </p:spPr>
        <p:txBody>
          <a:bodyPr>
            <a:normAutofit/>
          </a:bodyPr>
          <a:lstStyle/>
          <a:p>
            <a:r>
              <a:rPr lang="fr-FR" sz="1400" dirty="0">
                <a:solidFill>
                  <a:schemeClr val="bg1"/>
                </a:solidFill>
              </a:rPr>
              <a:t>William Hogarth, </a:t>
            </a:r>
            <a:r>
              <a:rPr lang="fr-FR" sz="1400" i="1" dirty="0">
                <a:solidFill>
                  <a:schemeClr val="bg1"/>
                </a:solidFill>
              </a:rPr>
              <a:t>The Invasion. Satire de la guerre de sept ans entre l’Angleterre et la France</a:t>
            </a:r>
            <a:r>
              <a:rPr lang="fr-FR" sz="1400" dirty="0">
                <a:solidFill>
                  <a:schemeClr val="bg1"/>
                </a:solidFill>
              </a:rPr>
              <a:t>, 1756, Londres, British Museum</a:t>
            </a:r>
          </a:p>
        </p:txBody>
      </p:sp>
      <p:pic>
        <p:nvPicPr>
          <p:cNvPr id="5" name="Espace réservé du contenu 4">
            <a:extLst>
              <a:ext uri="{FF2B5EF4-FFF2-40B4-BE49-F238E27FC236}">
                <a16:creationId xmlns:a16="http://schemas.microsoft.com/office/drawing/2014/main" id="{5C09EA13-7FC0-F54B-8793-5A05912DEDB7}"/>
              </a:ext>
            </a:extLst>
          </p:cNvPr>
          <p:cNvPicPr>
            <a:picLocks noGrp="1" noChangeAspect="1"/>
          </p:cNvPicPr>
          <p:nvPr>
            <p:ph idx="1"/>
          </p:nvPr>
        </p:nvPicPr>
        <p:blipFill>
          <a:blip r:embed="rId3"/>
          <a:stretch>
            <a:fillRect/>
          </a:stretch>
        </p:blipFill>
        <p:spPr>
          <a:xfrm>
            <a:off x="1032163" y="728519"/>
            <a:ext cx="7273637" cy="6080306"/>
          </a:xfrm>
        </p:spPr>
      </p:pic>
    </p:spTree>
    <p:extLst>
      <p:ext uri="{BB962C8B-B14F-4D97-AF65-F5344CB8AC3E}">
        <p14:creationId xmlns:p14="http://schemas.microsoft.com/office/powerpoint/2010/main" val="1124148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04334"/>
            <a:ext cx="8229600" cy="1143000"/>
          </a:xfrm>
        </p:spPr>
        <p:txBody>
          <a:bodyPr>
            <a:normAutofit/>
          </a:bodyPr>
          <a:lstStyle/>
          <a:p>
            <a:r>
              <a:rPr lang="fr-FR" sz="1400" dirty="0">
                <a:solidFill>
                  <a:schemeClr val="bg1"/>
                </a:solidFill>
                <a:latin typeface="Calibri" panose="020F0502020204030204" pitchFamily="34" charset="0"/>
                <a:cs typeface="Calibri" panose="020F0502020204030204" pitchFamily="34" charset="0"/>
              </a:rPr>
              <a:t>James </a:t>
            </a:r>
            <a:r>
              <a:rPr lang="fr-FR" sz="1400" dirty="0" err="1">
                <a:solidFill>
                  <a:schemeClr val="bg1"/>
                </a:solidFill>
                <a:latin typeface="Calibri" panose="020F0502020204030204" pitchFamily="34" charset="0"/>
                <a:cs typeface="Calibri" panose="020F0502020204030204" pitchFamily="34" charset="0"/>
              </a:rPr>
              <a:t>Gillray</a:t>
            </a:r>
            <a:r>
              <a:rPr lang="fr-FR" sz="1400" dirty="0">
                <a:solidFill>
                  <a:schemeClr val="bg1"/>
                </a:solidFill>
                <a:latin typeface="Calibri" panose="020F0502020204030204" pitchFamily="34" charset="0"/>
                <a:cs typeface="Calibri" panose="020F0502020204030204" pitchFamily="34" charset="0"/>
              </a:rPr>
              <a:t>,</a:t>
            </a:r>
            <a:r>
              <a:rPr lang="fr-FR" sz="1400" i="1" dirty="0">
                <a:solidFill>
                  <a:schemeClr val="bg1"/>
                </a:solidFill>
                <a:latin typeface="Calibri" panose="020F0502020204030204" pitchFamily="34" charset="0"/>
                <a:cs typeface="Calibri" panose="020F0502020204030204" pitchFamily="34" charset="0"/>
              </a:rPr>
              <a:t> </a:t>
            </a:r>
            <a:r>
              <a:rPr lang="fr-FR" sz="1400" i="1" dirty="0" err="1">
                <a:solidFill>
                  <a:schemeClr val="bg1"/>
                </a:solidFill>
                <a:latin typeface="Calibri" panose="020F0502020204030204" pitchFamily="34" charset="0"/>
                <a:cs typeface="Calibri" panose="020F0502020204030204" pitchFamily="34" charset="0"/>
              </a:rPr>
              <a:t>Tiddy</a:t>
            </a:r>
            <a:r>
              <a:rPr lang="fr-FR" sz="1400" i="1" dirty="0">
                <a:solidFill>
                  <a:schemeClr val="bg1"/>
                </a:solidFill>
                <a:latin typeface="Calibri" panose="020F0502020204030204" pitchFamily="34" charset="0"/>
                <a:cs typeface="Calibri" panose="020F0502020204030204" pitchFamily="34" charset="0"/>
              </a:rPr>
              <a:t> </a:t>
            </a:r>
            <a:r>
              <a:rPr lang="fr-FR" sz="1400" i="1" dirty="0" err="1">
                <a:solidFill>
                  <a:schemeClr val="bg1"/>
                </a:solidFill>
                <a:latin typeface="Calibri" panose="020F0502020204030204" pitchFamily="34" charset="0"/>
                <a:cs typeface="Calibri" panose="020F0502020204030204" pitchFamily="34" charset="0"/>
              </a:rPr>
              <a:t>Doll</a:t>
            </a:r>
            <a:r>
              <a:rPr lang="fr-FR" sz="1400" i="1" dirty="0">
                <a:solidFill>
                  <a:schemeClr val="bg1"/>
                </a:solidFill>
                <a:latin typeface="Calibri" panose="020F0502020204030204" pitchFamily="34" charset="0"/>
                <a:cs typeface="Calibri" panose="020F0502020204030204" pitchFamily="34" charset="0"/>
              </a:rPr>
              <a:t> : the Great French-</a:t>
            </a:r>
            <a:r>
              <a:rPr lang="fr-FR" sz="1400" i="1" dirty="0" err="1">
                <a:solidFill>
                  <a:schemeClr val="bg1"/>
                </a:solidFill>
                <a:latin typeface="Calibri" panose="020F0502020204030204" pitchFamily="34" charset="0"/>
                <a:cs typeface="Calibri" panose="020F0502020204030204" pitchFamily="34" charset="0"/>
              </a:rPr>
              <a:t>gingerbread</a:t>
            </a:r>
            <a:r>
              <a:rPr lang="fr-FR" sz="1400" i="1" dirty="0">
                <a:solidFill>
                  <a:schemeClr val="bg1"/>
                </a:solidFill>
                <a:latin typeface="Calibri" panose="020F0502020204030204" pitchFamily="34" charset="0"/>
                <a:cs typeface="Calibri" panose="020F0502020204030204" pitchFamily="34" charset="0"/>
              </a:rPr>
              <a:t>-</a:t>
            </a:r>
            <a:r>
              <a:rPr lang="fr-FR" sz="1400" i="1" dirty="0" err="1">
                <a:solidFill>
                  <a:schemeClr val="bg1"/>
                </a:solidFill>
                <a:latin typeface="Calibri" panose="020F0502020204030204" pitchFamily="34" charset="0"/>
                <a:cs typeface="Calibri" panose="020F0502020204030204" pitchFamily="34" charset="0"/>
              </a:rPr>
              <a:t>baker</a:t>
            </a:r>
            <a:r>
              <a:rPr lang="fr-FR" sz="1400" dirty="0">
                <a:solidFill>
                  <a:schemeClr val="bg1"/>
                </a:solidFill>
                <a:latin typeface="Calibri" panose="020F0502020204030204" pitchFamily="34" charset="0"/>
                <a:cs typeface="Calibri" panose="020F0502020204030204" pitchFamily="34" charset="0"/>
              </a:rPr>
              <a:t>, 1806, Londres, British Museum </a:t>
            </a:r>
            <a:endParaRPr lang="fr-FR" sz="1400" i="1" dirty="0">
              <a:solidFill>
                <a:schemeClr val="bg1"/>
              </a:solidFill>
              <a:latin typeface="Calibri" panose="020F0502020204030204" pitchFamily="34" charset="0"/>
              <a:cs typeface="Calibri" panose="020F0502020204030204" pitchFamily="34" charset="0"/>
            </a:endParaRPr>
          </a:p>
        </p:txBody>
      </p:sp>
      <p:pic>
        <p:nvPicPr>
          <p:cNvPr id="5" name="Espace réservé du contenu 4" descr="Tiddy Doll.jpg"/>
          <p:cNvPicPr>
            <a:picLocks noGrp="1" noChangeAspect="1"/>
          </p:cNvPicPr>
          <p:nvPr>
            <p:ph idx="1"/>
          </p:nvPr>
        </p:nvPicPr>
        <p:blipFill>
          <a:blip r:embed="rId3">
            <a:extLst>
              <a:ext uri="{28A0092B-C50C-407E-A947-70E740481C1C}">
                <a14:useLocalDpi xmlns:a14="http://schemas.microsoft.com/office/drawing/2010/main" val="0"/>
              </a:ext>
            </a:extLst>
          </a:blip>
          <a:srcRect l="-11518" r="-11518"/>
          <a:stretch>
            <a:fillRect/>
          </a:stretch>
        </p:blipFill>
        <p:spPr>
          <a:xfrm>
            <a:off x="-595087" y="787400"/>
            <a:ext cx="10384971" cy="5711334"/>
          </a:xfrm>
        </p:spPr>
      </p:pic>
    </p:spTree>
    <p:extLst>
      <p:ext uri="{BB962C8B-B14F-4D97-AF65-F5344CB8AC3E}">
        <p14:creationId xmlns:p14="http://schemas.microsoft.com/office/powerpoint/2010/main" val="38938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solidFill>
                <a:schemeClr val="bg1"/>
              </a:solidFill>
            </a:endParaRPr>
          </a:p>
        </p:txBody>
      </p:sp>
      <p:pic>
        <p:nvPicPr>
          <p:cNvPr id="4" name="Espace réservé du contenu 3" descr="6a00d83451f54369e201b8d0a53099970c.png"/>
          <p:cNvPicPr>
            <a:picLocks noGrp="1" noChangeAspect="1"/>
          </p:cNvPicPr>
          <p:nvPr>
            <p:ph idx="1"/>
          </p:nvPr>
        </p:nvPicPr>
        <p:blipFill>
          <a:blip r:embed="rId3">
            <a:extLst>
              <a:ext uri="{28A0092B-C50C-407E-A947-70E740481C1C}">
                <a14:useLocalDpi xmlns:a14="http://schemas.microsoft.com/office/drawing/2010/main" val="0"/>
              </a:ext>
            </a:extLst>
          </a:blip>
          <a:srcRect l="-8944" r="-8944"/>
          <a:stretch>
            <a:fillRect/>
          </a:stretch>
        </p:blipFill>
        <p:spPr/>
      </p:pic>
    </p:spTree>
    <p:extLst>
      <p:ext uri="{BB962C8B-B14F-4D97-AF65-F5344CB8AC3E}">
        <p14:creationId xmlns:p14="http://schemas.microsoft.com/office/powerpoint/2010/main" val="805618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a:normAutofit/>
          </a:bodyPr>
          <a:lstStyle/>
          <a:p>
            <a:r>
              <a:rPr lang="fr-FR" sz="1400" dirty="0">
                <a:solidFill>
                  <a:schemeClr val="bg1"/>
                </a:solidFill>
              </a:rPr>
              <a:t>George Cruikshank, </a:t>
            </a:r>
            <a:r>
              <a:rPr lang="fr-FR" sz="1400" i="1" dirty="0" err="1">
                <a:solidFill>
                  <a:schemeClr val="bg1"/>
                </a:solidFill>
              </a:rPr>
              <a:t>Broken</a:t>
            </a:r>
            <a:r>
              <a:rPr lang="fr-FR" sz="1400" i="1" dirty="0">
                <a:solidFill>
                  <a:schemeClr val="bg1"/>
                </a:solidFill>
              </a:rPr>
              <a:t> </a:t>
            </a:r>
            <a:r>
              <a:rPr lang="fr-FR" sz="1400" i="1" dirty="0" err="1">
                <a:solidFill>
                  <a:schemeClr val="bg1"/>
                </a:solidFill>
              </a:rPr>
              <a:t>Gingerbread</a:t>
            </a:r>
            <a:r>
              <a:rPr lang="fr-FR" sz="1400" dirty="0">
                <a:solidFill>
                  <a:schemeClr val="bg1"/>
                </a:solidFill>
              </a:rPr>
              <a:t>, 1814, Londres, British </a:t>
            </a:r>
            <a:r>
              <a:rPr lang="fr-FR" sz="1400" dirty="0" err="1">
                <a:solidFill>
                  <a:schemeClr val="bg1"/>
                </a:solidFill>
              </a:rPr>
              <a:t>museum</a:t>
            </a:r>
            <a:endParaRPr lang="fr-FR" sz="1400" dirty="0">
              <a:solidFill>
                <a:schemeClr val="bg1"/>
              </a:solidFill>
            </a:endParaRPr>
          </a:p>
        </p:txBody>
      </p:sp>
      <p:pic>
        <p:nvPicPr>
          <p:cNvPr id="4" name="Espace réservé du contenu 3" descr="AN00169207_001_l.jpg"/>
          <p:cNvPicPr>
            <a:picLocks noGrp="1" noChangeAspect="1"/>
          </p:cNvPicPr>
          <p:nvPr>
            <p:ph idx="1"/>
          </p:nvPr>
        </p:nvPicPr>
        <p:blipFill>
          <a:blip r:embed="rId3">
            <a:extLst>
              <a:ext uri="{28A0092B-C50C-407E-A947-70E740481C1C}">
                <a14:useLocalDpi xmlns:a14="http://schemas.microsoft.com/office/drawing/2010/main" val="0"/>
              </a:ext>
            </a:extLst>
          </a:blip>
          <a:srcRect l="-21884" r="-21884"/>
          <a:stretch>
            <a:fillRect/>
          </a:stretch>
        </p:blipFill>
        <p:spPr>
          <a:xfrm>
            <a:off x="-176398" y="993316"/>
            <a:ext cx="9728979" cy="5350564"/>
          </a:xfrm>
        </p:spPr>
      </p:pic>
    </p:spTree>
    <p:extLst>
      <p:ext uri="{BB962C8B-B14F-4D97-AF65-F5344CB8AC3E}">
        <p14:creationId xmlns:p14="http://schemas.microsoft.com/office/powerpoint/2010/main" val="422887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2506378" cy="1554666"/>
          </a:xfrm>
        </p:spPr>
        <p:txBody>
          <a:bodyPr>
            <a:normAutofit/>
          </a:bodyPr>
          <a:lstStyle/>
          <a:p>
            <a:r>
              <a:rPr lang="fr-FR" sz="1400" dirty="0">
                <a:solidFill>
                  <a:schemeClr val="bg1"/>
                </a:solidFill>
                <a:latin typeface="Calibri" panose="020F0502020204030204" pitchFamily="34" charset="0"/>
                <a:cs typeface="Calibri" panose="020F0502020204030204" pitchFamily="34" charset="0"/>
              </a:rPr>
              <a:t>Honoré Daumier, </a:t>
            </a:r>
            <a:r>
              <a:rPr lang="fr-FR" sz="1400" i="1" dirty="0">
                <a:solidFill>
                  <a:schemeClr val="bg1"/>
                </a:solidFill>
                <a:latin typeface="Calibri" panose="020F0502020204030204" pitchFamily="34" charset="0"/>
                <a:cs typeface="Calibri" panose="020F0502020204030204" pitchFamily="34" charset="0"/>
              </a:rPr>
              <a:t>Modèle colossal de pain d’épices</a:t>
            </a:r>
            <a:r>
              <a:rPr lang="fr-FR" sz="1400" dirty="0">
                <a:solidFill>
                  <a:schemeClr val="bg1"/>
                </a:solidFill>
                <a:latin typeface="Calibri" panose="020F0502020204030204" pitchFamily="34" charset="0"/>
                <a:cs typeface="Calibri" panose="020F0502020204030204" pitchFamily="34" charset="0"/>
              </a:rPr>
              <a:t>, 1833, Paris, </a:t>
            </a:r>
            <a:r>
              <a:rPr lang="fr-FR" sz="1400" dirty="0" err="1">
                <a:solidFill>
                  <a:schemeClr val="bg1"/>
                </a:solidFill>
                <a:latin typeface="Calibri" panose="020F0502020204030204" pitchFamily="34" charset="0"/>
                <a:cs typeface="Calibri" panose="020F0502020204030204" pitchFamily="34" charset="0"/>
              </a:rPr>
              <a:t>BnF</a:t>
            </a:r>
            <a:endParaRPr lang="fr-FR" sz="1400" dirty="0">
              <a:solidFill>
                <a:schemeClr val="bg1"/>
              </a:solidFill>
              <a:latin typeface="Calibri" panose="020F0502020204030204" pitchFamily="34" charset="0"/>
              <a:cs typeface="Calibri" panose="020F0502020204030204" pitchFamily="34" charset="0"/>
            </a:endParaRPr>
          </a:p>
        </p:txBody>
      </p:sp>
      <p:pic>
        <p:nvPicPr>
          <p:cNvPr id="7" name="Espace réservé du contenu 6">
            <a:extLst>
              <a:ext uri="{FF2B5EF4-FFF2-40B4-BE49-F238E27FC236}">
                <a16:creationId xmlns:a16="http://schemas.microsoft.com/office/drawing/2014/main" id="{CA897E8E-A35E-774B-8A48-82368A2DD70C}"/>
              </a:ext>
            </a:extLst>
          </p:cNvPr>
          <p:cNvPicPr>
            <a:picLocks noGrp="1" noChangeAspect="1"/>
          </p:cNvPicPr>
          <p:nvPr>
            <p:ph idx="1"/>
          </p:nvPr>
        </p:nvPicPr>
        <p:blipFill>
          <a:blip r:embed="rId3"/>
          <a:stretch>
            <a:fillRect/>
          </a:stretch>
        </p:blipFill>
        <p:spPr>
          <a:xfrm>
            <a:off x="3831772" y="231096"/>
            <a:ext cx="4858677" cy="6718641"/>
          </a:xfrm>
        </p:spPr>
      </p:pic>
    </p:spTree>
    <p:extLst>
      <p:ext uri="{BB962C8B-B14F-4D97-AF65-F5344CB8AC3E}">
        <p14:creationId xmlns:p14="http://schemas.microsoft.com/office/powerpoint/2010/main" val="2625962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28172" y="0"/>
            <a:ext cx="8229600" cy="1143000"/>
          </a:xfrm>
        </p:spPr>
        <p:txBody>
          <a:bodyPr>
            <a:normAutofit/>
          </a:bodyPr>
          <a:lstStyle/>
          <a:p>
            <a:r>
              <a:rPr lang="fr-FR" sz="1400" dirty="0">
                <a:solidFill>
                  <a:schemeClr val="bg1"/>
                </a:solidFill>
                <a:latin typeface="Calibri" panose="020F0502020204030204" pitchFamily="34" charset="0"/>
                <a:cs typeface="Calibri" panose="020F0502020204030204" pitchFamily="34" charset="0"/>
              </a:rPr>
              <a:t>Honoré Daumier</a:t>
            </a:r>
            <a:r>
              <a:rPr lang="fr-FR" sz="1400" i="1" dirty="0">
                <a:solidFill>
                  <a:schemeClr val="bg1"/>
                </a:solidFill>
                <a:latin typeface="Calibri" panose="020F0502020204030204" pitchFamily="34" charset="0"/>
                <a:cs typeface="Calibri" panose="020F0502020204030204" pitchFamily="34" charset="0"/>
              </a:rPr>
              <a:t>, Bas-relief en pain d’épice destiné à faire passer à la postérité la plus reculée</a:t>
            </a:r>
            <a:r>
              <a:rPr lang="is-IS" sz="1400" dirty="0">
                <a:solidFill>
                  <a:schemeClr val="bg1"/>
                </a:solidFill>
                <a:latin typeface="Calibri" panose="020F0502020204030204" pitchFamily="34" charset="0"/>
                <a:cs typeface="Calibri" panose="020F0502020204030204" pitchFamily="34" charset="0"/>
              </a:rPr>
              <a:t> le souvenir de l’entrée triomphale du général Léon Faucher dans la ville de Rheims, 1851, Paris, musée Carnavalet</a:t>
            </a:r>
            <a:endParaRPr lang="fr-FR" sz="1400" dirty="0">
              <a:solidFill>
                <a:schemeClr val="bg1"/>
              </a:solidFill>
              <a:latin typeface="Calibri" panose="020F0502020204030204" pitchFamily="34" charset="0"/>
              <a:cs typeface="Calibri" panose="020F0502020204030204" pitchFamily="34" charset="0"/>
            </a:endParaRPr>
          </a:p>
        </p:txBody>
      </p:sp>
      <p:pic>
        <p:nvPicPr>
          <p:cNvPr id="7" name="Espace réservé du contenu 6">
            <a:extLst>
              <a:ext uri="{FF2B5EF4-FFF2-40B4-BE49-F238E27FC236}">
                <a16:creationId xmlns:a16="http://schemas.microsoft.com/office/drawing/2014/main" id="{6A01062F-E202-744E-9B25-93D1918483E0}"/>
              </a:ext>
            </a:extLst>
          </p:cNvPr>
          <p:cNvPicPr>
            <a:picLocks noGrp="1" noChangeAspect="1"/>
          </p:cNvPicPr>
          <p:nvPr>
            <p:ph idx="1"/>
          </p:nvPr>
        </p:nvPicPr>
        <p:blipFill>
          <a:blip r:embed="rId3"/>
          <a:stretch>
            <a:fillRect/>
          </a:stretch>
        </p:blipFill>
        <p:spPr>
          <a:xfrm>
            <a:off x="682170" y="1164775"/>
            <a:ext cx="7895772" cy="5461243"/>
          </a:xfrm>
        </p:spPr>
      </p:pic>
    </p:spTree>
    <p:extLst>
      <p:ext uri="{BB962C8B-B14F-4D97-AF65-F5344CB8AC3E}">
        <p14:creationId xmlns:p14="http://schemas.microsoft.com/office/powerpoint/2010/main" val="4218225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1296B2-8EB9-1E43-B08F-7B12924B5A67}"/>
              </a:ext>
            </a:extLst>
          </p:cNvPr>
          <p:cNvSpPr>
            <a:spLocks noGrp="1"/>
          </p:cNvSpPr>
          <p:nvPr>
            <p:ph type="title"/>
          </p:nvPr>
        </p:nvSpPr>
        <p:spPr>
          <a:xfrm>
            <a:off x="319809" y="346363"/>
            <a:ext cx="1842655" cy="5140036"/>
          </a:xfrm>
        </p:spPr>
        <p:txBody>
          <a:bodyPr>
            <a:normAutofit/>
          </a:bodyPr>
          <a:lstStyle/>
          <a:p>
            <a:r>
              <a:rPr lang="fr-FR" sz="1400" dirty="0">
                <a:solidFill>
                  <a:schemeClr val="bg1"/>
                </a:solidFill>
              </a:rPr>
              <a:t>Transformations </a:t>
            </a:r>
            <a:br>
              <a:rPr lang="fr-FR" sz="1400" dirty="0">
                <a:solidFill>
                  <a:schemeClr val="bg1"/>
                </a:solidFill>
              </a:rPr>
            </a:br>
            <a:br>
              <a:rPr lang="fr-FR" sz="1400" dirty="0">
                <a:solidFill>
                  <a:schemeClr val="bg1"/>
                </a:solidFill>
              </a:rPr>
            </a:br>
            <a:br>
              <a:rPr lang="fr-FR" sz="1400" dirty="0">
                <a:solidFill>
                  <a:schemeClr val="bg1"/>
                </a:solidFill>
              </a:rPr>
            </a:br>
            <a:br>
              <a:rPr lang="fr-FR" sz="1400" dirty="0">
                <a:solidFill>
                  <a:schemeClr val="bg1"/>
                </a:solidFill>
              </a:rPr>
            </a:br>
            <a:r>
              <a:rPr lang="fr-FR" sz="1400" dirty="0">
                <a:solidFill>
                  <a:schemeClr val="bg1"/>
                </a:solidFill>
              </a:rPr>
              <a:t>Charles </a:t>
            </a:r>
            <a:r>
              <a:rPr lang="fr-FR" sz="1400" dirty="0" err="1">
                <a:solidFill>
                  <a:schemeClr val="bg1"/>
                </a:solidFill>
              </a:rPr>
              <a:t>Philipon</a:t>
            </a:r>
            <a:r>
              <a:rPr lang="fr-FR" sz="1400" dirty="0">
                <a:solidFill>
                  <a:schemeClr val="bg1"/>
                </a:solidFill>
              </a:rPr>
              <a:t>, </a:t>
            </a:r>
            <a:r>
              <a:rPr lang="fr-FR" sz="1400" i="1" dirty="0">
                <a:solidFill>
                  <a:schemeClr val="bg1"/>
                </a:solidFill>
              </a:rPr>
              <a:t>Croquades faites à l’audience du 14 nov. 1831</a:t>
            </a:r>
            <a:r>
              <a:rPr lang="fr-FR" sz="1400" dirty="0">
                <a:solidFill>
                  <a:schemeClr val="bg1"/>
                </a:solidFill>
              </a:rPr>
              <a:t>, in La Caricature, Londres, British Museum</a:t>
            </a:r>
            <a:br>
              <a:rPr lang="fr-FR" sz="1400" dirty="0">
                <a:solidFill>
                  <a:schemeClr val="bg1"/>
                </a:solidFill>
              </a:rPr>
            </a:br>
            <a:br>
              <a:rPr lang="fr-FR" sz="1400" dirty="0">
                <a:solidFill>
                  <a:schemeClr val="bg1"/>
                </a:solidFill>
              </a:rPr>
            </a:br>
            <a:br>
              <a:rPr lang="fr-FR" sz="1400" dirty="0">
                <a:solidFill>
                  <a:schemeClr val="bg1"/>
                </a:solidFill>
              </a:rPr>
            </a:br>
            <a:br>
              <a:rPr lang="fr-FR" sz="1400" dirty="0">
                <a:solidFill>
                  <a:schemeClr val="bg1"/>
                </a:solidFill>
              </a:rPr>
            </a:br>
            <a:endParaRPr lang="fr-FR" sz="1400" dirty="0">
              <a:solidFill>
                <a:schemeClr val="bg1"/>
              </a:solidFill>
            </a:endParaRPr>
          </a:p>
        </p:txBody>
      </p:sp>
      <p:pic>
        <p:nvPicPr>
          <p:cNvPr id="5" name="Espace réservé du contenu 4">
            <a:extLst>
              <a:ext uri="{FF2B5EF4-FFF2-40B4-BE49-F238E27FC236}">
                <a16:creationId xmlns:a16="http://schemas.microsoft.com/office/drawing/2014/main" id="{3CE99211-7778-E449-96EF-217E376567AA}"/>
              </a:ext>
            </a:extLst>
          </p:cNvPr>
          <p:cNvPicPr>
            <a:picLocks noGrp="1" noChangeAspect="1"/>
          </p:cNvPicPr>
          <p:nvPr>
            <p:ph idx="1"/>
          </p:nvPr>
        </p:nvPicPr>
        <p:blipFill>
          <a:blip r:embed="rId3"/>
          <a:stretch>
            <a:fillRect/>
          </a:stretch>
        </p:blipFill>
        <p:spPr>
          <a:xfrm>
            <a:off x="3962401" y="346363"/>
            <a:ext cx="4598729" cy="6110423"/>
          </a:xfrm>
        </p:spPr>
      </p:pic>
    </p:spTree>
    <p:extLst>
      <p:ext uri="{BB962C8B-B14F-4D97-AF65-F5344CB8AC3E}">
        <p14:creationId xmlns:p14="http://schemas.microsoft.com/office/powerpoint/2010/main" val="18601373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64C0049-ADCD-884F-AF49-2DAF7E97A05D}"/>
              </a:ext>
            </a:extLst>
          </p:cNvPr>
          <p:cNvSpPr>
            <a:spLocks noGrp="1"/>
          </p:cNvSpPr>
          <p:nvPr>
            <p:ph type="title"/>
          </p:nvPr>
        </p:nvSpPr>
        <p:spPr>
          <a:xfrm>
            <a:off x="457200" y="-1"/>
            <a:ext cx="2563091" cy="4447309"/>
          </a:xfrm>
        </p:spPr>
        <p:txBody>
          <a:bodyPr>
            <a:normAutofit/>
          </a:bodyPr>
          <a:lstStyle/>
          <a:p>
            <a:r>
              <a:rPr lang="fr-FR" sz="1400" dirty="0">
                <a:solidFill>
                  <a:schemeClr val="bg1"/>
                </a:solidFill>
              </a:rPr>
              <a:t>Honoré Daumier (d’après </a:t>
            </a:r>
            <a:r>
              <a:rPr lang="fr-FR" sz="1400" dirty="0" err="1">
                <a:solidFill>
                  <a:schemeClr val="bg1"/>
                </a:solidFill>
              </a:rPr>
              <a:t>Philipon</a:t>
            </a:r>
            <a:r>
              <a:rPr lang="fr-FR" sz="1400" dirty="0">
                <a:solidFill>
                  <a:schemeClr val="bg1"/>
                </a:solidFill>
              </a:rPr>
              <a:t>), </a:t>
            </a:r>
            <a:r>
              <a:rPr lang="fr-FR" sz="1400" i="1" dirty="0">
                <a:solidFill>
                  <a:schemeClr val="bg1"/>
                </a:solidFill>
              </a:rPr>
              <a:t>Les poires</a:t>
            </a:r>
            <a:r>
              <a:rPr lang="fr-FR" sz="1400" dirty="0">
                <a:solidFill>
                  <a:schemeClr val="bg1"/>
                </a:solidFill>
              </a:rPr>
              <a:t>, Le Charivari, 1835</a:t>
            </a:r>
          </a:p>
        </p:txBody>
      </p:sp>
      <p:pic>
        <p:nvPicPr>
          <p:cNvPr id="5" name="Espace réservé du contenu 4">
            <a:extLst>
              <a:ext uri="{FF2B5EF4-FFF2-40B4-BE49-F238E27FC236}">
                <a16:creationId xmlns:a16="http://schemas.microsoft.com/office/drawing/2014/main" id="{7A68374E-2D24-DE41-A5E4-E0BBEBA4F4C0}"/>
              </a:ext>
            </a:extLst>
          </p:cNvPr>
          <p:cNvPicPr>
            <a:picLocks noGrp="1" noChangeAspect="1"/>
          </p:cNvPicPr>
          <p:nvPr>
            <p:ph idx="1"/>
          </p:nvPr>
        </p:nvPicPr>
        <p:blipFill>
          <a:blip r:embed="rId3"/>
          <a:stretch>
            <a:fillRect/>
          </a:stretch>
        </p:blipFill>
        <p:spPr>
          <a:xfrm>
            <a:off x="3948548" y="533400"/>
            <a:ext cx="4529404" cy="6169049"/>
          </a:xfrm>
        </p:spPr>
      </p:pic>
    </p:spTree>
    <p:extLst>
      <p:ext uri="{BB962C8B-B14F-4D97-AF65-F5344CB8AC3E}">
        <p14:creationId xmlns:p14="http://schemas.microsoft.com/office/powerpoint/2010/main" val="874838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94BF7A-3A13-E642-9393-726C30AD27F5}"/>
              </a:ext>
            </a:extLst>
          </p:cNvPr>
          <p:cNvSpPr>
            <a:spLocks noGrp="1"/>
          </p:cNvSpPr>
          <p:nvPr>
            <p:ph type="title"/>
          </p:nvPr>
        </p:nvSpPr>
        <p:spPr/>
        <p:txBody>
          <a:bodyPr/>
          <a:lstStyle/>
          <a:p>
            <a:endParaRPr lang="fr-FR" dirty="0">
              <a:solidFill>
                <a:schemeClr val="bg1"/>
              </a:solidFill>
            </a:endParaRPr>
          </a:p>
        </p:txBody>
      </p:sp>
      <p:pic>
        <p:nvPicPr>
          <p:cNvPr id="5" name="Espace réservé du contenu 4">
            <a:extLst>
              <a:ext uri="{FF2B5EF4-FFF2-40B4-BE49-F238E27FC236}">
                <a16:creationId xmlns:a16="http://schemas.microsoft.com/office/drawing/2014/main" id="{9269250E-C409-1042-BB02-E5C4E34DCA0B}"/>
              </a:ext>
            </a:extLst>
          </p:cNvPr>
          <p:cNvPicPr>
            <a:picLocks noGrp="1" noChangeAspect="1"/>
          </p:cNvPicPr>
          <p:nvPr>
            <p:ph idx="1"/>
          </p:nvPr>
        </p:nvPicPr>
        <p:blipFill>
          <a:blip r:embed="rId3"/>
          <a:stretch>
            <a:fillRect/>
          </a:stretch>
        </p:blipFill>
        <p:spPr>
          <a:xfrm>
            <a:off x="754496" y="287128"/>
            <a:ext cx="2361047" cy="3187413"/>
          </a:xfrm>
        </p:spPr>
      </p:pic>
      <p:pic>
        <p:nvPicPr>
          <p:cNvPr id="7" name="Image 6">
            <a:extLst>
              <a:ext uri="{FF2B5EF4-FFF2-40B4-BE49-F238E27FC236}">
                <a16:creationId xmlns:a16="http://schemas.microsoft.com/office/drawing/2014/main" id="{324B5467-38D1-D246-9D76-ED21D4348AFE}"/>
              </a:ext>
            </a:extLst>
          </p:cNvPr>
          <p:cNvPicPr>
            <a:picLocks noChangeAspect="1"/>
          </p:cNvPicPr>
          <p:nvPr/>
        </p:nvPicPr>
        <p:blipFill>
          <a:blip r:embed="rId4"/>
          <a:stretch>
            <a:fillRect/>
          </a:stretch>
        </p:blipFill>
        <p:spPr>
          <a:xfrm>
            <a:off x="3502108" y="274636"/>
            <a:ext cx="2399929" cy="3199905"/>
          </a:xfrm>
          <a:prstGeom prst="rect">
            <a:avLst/>
          </a:prstGeom>
        </p:spPr>
      </p:pic>
      <p:pic>
        <p:nvPicPr>
          <p:cNvPr id="9" name="Image 8">
            <a:extLst>
              <a:ext uri="{FF2B5EF4-FFF2-40B4-BE49-F238E27FC236}">
                <a16:creationId xmlns:a16="http://schemas.microsoft.com/office/drawing/2014/main" id="{18BC6B8B-A52D-3E4A-972A-36E1C80079B3}"/>
              </a:ext>
            </a:extLst>
          </p:cNvPr>
          <p:cNvPicPr>
            <a:picLocks noChangeAspect="1"/>
          </p:cNvPicPr>
          <p:nvPr/>
        </p:nvPicPr>
        <p:blipFill>
          <a:blip r:embed="rId5"/>
          <a:stretch>
            <a:fillRect/>
          </a:stretch>
        </p:blipFill>
        <p:spPr>
          <a:xfrm>
            <a:off x="780473" y="3726872"/>
            <a:ext cx="2253673" cy="2830194"/>
          </a:xfrm>
          <a:prstGeom prst="rect">
            <a:avLst/>
          </a:prstGeom>
        </p:spPr>
      </p:pic>
      <p:pic>
        <p:nvPicPr>
          <p:cNvPr id="11" name="Image 10">
            <a:extLst>
              <a:ext uri="{FF2B5EF4-FFF2-40B4-BE49-F238E27FC236}">
                <a16:creationId xmlns:a16="http://schemas.microsoft.com/office/drawing/2014/main" id="{8FFD96F9-7A98-544F-8604-C42D7E7CAFD6}"/>
              </a:ext>
            </a:extLst>
          </p:cNvPr>
          <p:cNvPicPr>
            <a:picLocks noChangeAspect="1"/>
          </p:cNvPicPr>
          <p:nvPr/>
        </p:nvPicPr>
        <p:blipFill>
          <a:blip r:embed="rId6"/>
          <a:stretch>
            <a:fillRect/>
          </a:stretch>
        </p:blipFill>
        <p:spPr>
          <a:xfrm>
            <a:off x="3571395" y="3726872"/>
            <a:ext cx="2316788" cy="2909455"/>
          </a:xfrm>
          <a:prstGeom prst="rect">
            <a:avLst/>
          </a:prstGeom>
        </p:spPr>
      </p:pic>
      <p:pic>
        <p:nvPicPr>
          <p:cNvPr id="15" name="Image 14">
            <a:extLst>
              <a:ext uri="{FF2B5EF4-FFF2-40B4-BE49-F238E27FC236}">
                <a16:creationId xmlns:a16="http://schemas.microsoft.com/office/drawing/2014/main" id="{A412CBD6-AEE1-7F48-B48A-5DDF59910061}"/>
              </a:ext>
            </a:extLst>
          </p:cNvPr>
          <p:cNvPicPr>
            <a:picLocks noChangeAspect="1"/>
          </p:cNvPicPr>
          <p:nvPr/>
        </p:nvPicPr>
        <p:blipFill>
          <a:blip r:embed="rId7"/>
          <a:stretch>
            <a:fillRect/>
          </a:stretch>
        </p:blipFill>
        <p:spPr>
          <a:xfrm>
            <a:off x="6282056" y="300983"/>
            <a:ext cx="2008734" cy="3187413"/>
          </a:xfrm>
          <a:prstGeom prst="rect">
            <a:avLst/>
          </a:prstGeom>
        </p:spPr>
      </p:pic>
      <p:pic>
        <p:nvPicPr>
          <p:cNvPr id="16" name="Image 15">
            <a:extLst>
              <a:ext uri="{FF2B5EF4-FFF2-40B4-BE49-F238E27FC236}">
                <a16:creationId xmlns:a16="http://schemas.microsoft.com/office/drawing/2014/main" id="{ABBE3B29-E4E2-8446-A36B-26D21C32FB6C}"/>
              </a:ext>
            </a:extLst>
          </p:cNvPr>
          <p:cNvPicPr>
            <a:picLocks noChangeAspect="1"/>
          </p:cNvPicPr>
          <p:nvPr/>
        </p:nvPicPr>
        <p:blipFill>
          <a:blip r:embed="rId8"/>
          <a:stretch>
            <a:fillRect/>
          </a:stretch>
        </p:blipFill>
        <p:spPr>
          <a:xfrm>
            <a:off x="0" y="0"/>
            <a:ext cx="9144000" cy="6858000"/>
          </a:xfrm>
          <a:prstGeom prst="rect">
            <a:avLst/>
          </a:prstGeom>
        </p:spPr>
      </p:pic>
      <p:pic>
        <p:nvPicPr>
          <p:cNvPr id="18" name="Image 17">
            <a:extLst>
              <a:ext uri="{FF2B5EF4-FFF2-40B4-BE49-F238E27FC236}">
                <a16:creationId xmlns:a16="http://schemas.microsoft.com/office/drawing/2014/main" id="{DCB228EB-095F-8643-BB25-DB540380D529}"/>
              </a:ext>
            </a:extLst>
          </p:cNvPr>
          <p:cNvPicPr>
            <a:picLocks noChangeAspect="1"/>
          </p:cNvPicPr>
          <p:nvPr/>
        </p:nvPicPr>
        <p:blipFill>
          <a:blip r:embed="rId9"/>
          <a:stretch>
            <a:fillRect/>
          </a:stretch>
        </p:blipFill>
        <p:spPr>
          <a:xfrm>
            <a:off x="6163856" y="3714950"/>
            <a:ext cx="2245133" cy="2921377"/>
          </a:xfrm>
          <a:prstGeom prst="rect">
            <a:avLst/>
          </a:prstGeom>
        </p:spPr>
      </p:pic>
    </p:spTree>
    <p:extLst>
      <p:ext uri="{BB962C8B-B14F-4D97-AF65-F5344CB8AC3E}">
        <p14:creationId xmlns:p14="http://schemas.microsoft.com/office/powerpoint/2010/main" val="1032819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BAFDE3-F0A0-5647-8220-85E0C0EDBC1D}"/>
              </a:ext>
            </a:extLst>
          </p:cNvPr>
          <p:cNvSpPr>
            <a:spLocks noGrp="1"/>
          </p:cNvSpPr>
          <p:nvPr>
            <p:ph type="title"/>
          </p:nvPr>
        </p:nvSpPr>
        <p:spPr>
          <a:xfrm>
            <a:off x="457200" y="274637"/>
            <a:ext cx="1565564" cy="2385435"/>
          </a:xfrm>
        </p:spPr>
        <p:txBody>
          <a:bodyPr>
            <a:normAutofit/>
          </a:bodyPr>
          <a:lstStyle/>
          <a:p>
            <a:r>
              <a:rPr lang="fr-FR" sz="1400" dirty="0">
                <a:solidFill>
                  <a:schemeClr val="bg1"/>
                </a:solidFill>
              </a:rPr>
              <a:t>J.J. Grandville, </a:t>
            </a:r>
            <a:r>
              <a:rPr lang="fr-FR" sz="1400" i="1" dirty="0">
                <a:solidFill>
                  <a:schemeClr val="bg1"/>
                </a:solidFill>
              </a:rPr>
              <a:t>L’Afficheur</a:t>
            </a:r>
            <a:r>
              <a:rPr lang="fr-FR" sz="1400" dirty="0">
                <a:solidFill>
                  <a:schemeClr val="bg1"/>
                </a:solidFill>
              </a:rPr>
              <a:t>, 1833, Londres, British Museum</a:t>
            </a:r>
          </a:p>
        </p:txBody>
      </p:sp>
      <p:pic>
        <p:nvPicPr>
          <p:cNvPr id="5" name="Espace réservé du contenu 4">
            <a:extLst>
              <a:ext uri="{FF2B5EF4-FFF2-40B4-BE49-F238E27FC236}">
                <a16:creationId xmlns:a16="http://schemas.microsoft.com/office/drawing/2014/main" id="{C1E748DA-4841-EA43-9380-210A48FF0DF2}"/>
              </a:ext>
            </a:extLst>
          </p:cNvPr>
          <p:cNvPicPr>
            <a:picLocks noGrp="1" noChangeAspect="1"/>
          </p:cNvPicPr>
          <p:nvPr>
            <p:ph idx="1"/>
          </p:nvPr>
        </p:nvPicPr>
        <p:blipFill>
          <a:blip r:embed="rId3"/>
          <a:stretch>
            <a:fillRect/>
          </a:stretch>
        </p:blipFill>
        <p:spPr>
          <a:xfrm>
            <a:off x="2299856" y="397090"/>
            <a:ext cx="6639482" cy="6224515"/>
          </a:xfrm>
        </p:spPr>
      </p:pic>
    </p:spTree>
    <p:extLst>
      <p:ext uri="{BB962C8B-B14F-4D97-AF65-F5344CB8AC3E}">
        <p14:creationId xmlns:p14="http://schemas.microsoft.com/office/powerpoint/2010/main" val="2288607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6043B6-7542-F74B-0958-4435A7985C40}"/>
              </a:ext>
            </a:extLst>
          </p:cNvPr>
          <p:cNvSpPr>
            <a:spLocks noGrp="1"/>
          </p:cNvSpPr>
          <p:nvPr>
            <p:ph type="title"/>
          </p:nvPr>
        </p:nvSpPr>
        <p:spPr/>
        <p:txBody>
          <a:bodyPr>
            <a:normAutofit/>
          </a:bodyPr>
          <a:lstStyle/>
          <a:p>
            <a:pPr algn="l"/>
            <a:r>
              <a:rPr lang="fr-FR" sz="2400" dirty="0">
                <a:solidFill>
                  <a:schemeClr val="bg1"/>
                </a:solidFill>
              </a:rPr>
              <a:t>1. Destruction symbolique</a:t>
            </a:r>
          </a:p>
        </p:txBody>
      </p:sp>
      <p:sp>
        <p:nvSpPr>
          <p:cNvPr id="3" name="Espace réservé du contenu 2">
            <a:extLst>
              <a:ext uri="{FF2B5EF4-FFF2-40B4-BE49-F238E27FC236}">
                <a16:creationId xmlns:a16="http://schemas.microsoft.com/office/drawing/2014/main" id="{A78980A2-9D51-C2AB-77DE-028E408173E1}"/>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091317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ABE4780-16E4-404C-BBE5-E051A4B891F3}"/>
              </a:ext>
            </a:extLst>
          </p:cNvPr>
          <p:cNvSpPr>
            <a:spLocks noGrp="1"/>
          </p:cNvSpPr>
          <p:nvPr>
            <p:ph type="title"/>
          </p:nvPr>
        </p:nvSpPr>
        <p:spPr/>
        <p:txBody>
          <a:bodyPr/>
          <a:lstStyle/>
          <a:p>
            <a:endParaRPr lang="fr-FR" dirty="0">
              <a:solidFill>
                <a:schemeClr val="bg1"/>
              </a:solidFill>
            </a:endParaRPr>
          </a:p>
        </p:txBody>
      </p:sp>
      <p:pic>
        <p:nvPicPr>
          <p:cNvPr id="5" name="Espace réservé du contenu 4">
            <a:extLst>
              <a:ext uri="{FF2B5EF4-FFF2-40B4-BE49-F238E27FC236}">
                <a16:creationId xmlns:a16="http://schemas.microsoft.com/office/drawing/2014/main" id="{D72F9670-BC95-D64D-A396-2043A43052C2}"/>
              </a:ext>
            </a:extLst>
          </p:cNvPr>
          <p:cNvPicPr>
            <a:picLocks noGrp="1" noChangeAspect="1"/>
          </p:cNvPicPr>
          <p:nvPr>
            <p:ph idx="1"/>
          </p:nvPr>
        </p:nvPicPr>
        <p:blipFill>
          <a:blip r:embed="rId3"/>
          <a:stretch>
            <a:fillRect/>
          </a:stretch>
        </p:blipFill>
        <p:spPr>
          <a:xfrm>
            <a:off x="96985" y="69275"/>
            <a:ext cx="8964395" cy="7585258"/>
          </a:xfrm>
        </p:spPr>
      </p:pic>
    </p:spTree>
    <p:extLst>
      <p:ext uri="{BB962C8B-B14F-4D97-AF65-F5344CB8AC3E}">
        <p14:creationId xmlns:p14="http://schemas.microsoft.com/office/powerpoint/2010/main" val="623162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5AAAF1-2B7F-6C4C-B0A8-6992B3D5DBD1}"/>
              </a:ext>
            </a:extLst>
          </p:cNvPr>
          <p:cNvSpPr>
            <a:spLocks noGrp="1"/>
          </p:cNvSpPr>
          <p:nvPr>
            <p:ph type="title"/>
          </p:nvPr>
        </p:nvSpPr>
        <p:spPr>
          <a:xfrm>
            <a:off x="431800" y="465138"/>
            <a:ext cx="8229600" cy="1143000"/>
          </a:xfrm>
        </p:spPr>
        <p:txBody>
          <a:bodyPr>
            <a:noAutofit/>
          </a:bodyPr>
          <a:lstStyle/>
          <a:p>
            <a:r>
              <a:rPr lang="fr-FR" sz="1400" dirty="0">
                <a:solidFill>
                  <a:schemeClr val="bg1"/>
                </a:solidFill>
              </a:rPr>
              <a:t>Animalité et monstruosité</a:t>
            </a:r>
            <a:br>
              <a:rPr lang="fr-FR" sz="1400" dirty="0">
                <a:solidFill>
                  <a:schemeClr val="bg1"/>
                </a:solidFill>
              </a:rPr>
            </a:br>
            <a:br>
              <a:rPr lang="fr-FR" sz="1400" dirty="0">
                <a:solidFill>
                  <a:schemeClr val="bg1"/>
                </a:solidFill>
              </a:rPr>
            </a:br>
            <a:r>
              <a:rPr lang="fr-FR" sz="1400" dirty="0">
                <a:solidFill>
                  <a:schemeClr val="bg1"/>
                </a:solidFill>
              </a:rPr>
              <a:t>Caricatures de Louis XVI en cochon</a:t>
            </a:r>
            <a:br>
              <a:rPr lang="fr-FR" sz="1400" dirty="0">
                <a:solidFill>
                  <a:schemeClr val="bg1"/>
                </a:solidFill>
              </a:rPr>
            </a:br>
            <a:br>
              <a:rPr lang="fr-FR" sz="1400" dirty="0">
                <a:solidFill>
                  <a:schemeClr val="bg1"/>
                </a:solidFill>
              </a:rPr>
            </a:br>
            <a:br>
              <a:rPr lang="fr-FR" sz="1400" dirty="0">
                <a:solidFill>
                  <a:schemeClr val="bg1"/>
                </a:solidFill>
              </a:rPr>
            </a:br>
            <a:br>
              <a:rPr lang="fr-FR" sz="1400" dirty="0">
                <a:solidFill>
                  <a:schemeClr val="bg1"/>
                </a:solidFill>
              </a:rPr>
            </a:br>
            <a:endParaRPr lang="fr-FR" sz="1400" dirty="0">
              <a:solidFill>
                <a:schemeClr val="bg1"/>
              </a:solidFill>
            </a:endParaRPr>
          </a:p>
        </p:txBody>
      </p:sp>
      <p:pic>
        <p:nvPicPr>
          <p:cNvPr id="5" name="Espace réservé du contenu 4">
            <a:extLst>
              <a:ext uri="{FF2B5EF4-FFF2-40B4-BE49-F238E27FC236}">
                <a16:creationId xmlns:a16="http://schemas.microsoft.com/office/drawing/2014/main" id="{A971E39F-B0D1-F746-AB40-F1EE8079B014}"/>
              </a:ext>
            </a:extLst>
          </p:cNvPr>
          <p:cNvPicPr>
            <a:picLocks noGrp="1" noChangeAspect="1"/>
          </p:cNvPicPr>
          <p:nvPr>
            <p:ph idx="1"/>
          </p:nvPr>
        </p:nvPicPr>
        <p:blipFill>
          <a:blip r:embed="rId3"/>
          <a:stretch>
            <a:fillRect/>
          </a:stretch>
        </p:blipFill>
        <p:spPr>
          <a:xfrm>
            <a:off x="5501581" y="1822450"/>
            <a:ext cx="3502719" cy="3729365"/>
          </a:xfrm>
        </p:spPr>
      </p:pic>
      <p:pic>
        <p:nvPicPr>
          <p:cNvPr id="4" name="Image 3">
            <a:extLst>
              <a:ext uri="{FF2B5EF4-FFF2-40B4-BE49-F238E27FC236}">
                <a16:creationId xmlns:a16="http://schemas.microsoft.com/office/drawing/2014/main" id="{280E3705-AC5F-3344-95F9-F3C73BF7451A}"/>
              </a:ext>
            </a:extLst>
          </p:cNvPr>
          <p:cNvPicPr>
            <a:picLocks noChangeAspect="1"/>
          </p:cNvPicPr>
          <p:nvPr/>
        </p:nvPicPr>
        <p:blipFill>
          <a:blip r:embed="rId4"/>
          <a:stretch>
            <a:fillRect/>
          </a:stretch>
        </p:blipFill>
        <p:spPr>
          <a:xfrm>
            <a:off x="241300" y="1822450"/>
            <a:ext cx="4876800" cy="3797300"/>
          </a:xfrm>
          <a:prstGeom prst="rect">
            <a:avLst/>
          </a:prstGeom>
        </p:spPr>
      </p:pic>
    </p:spTree>
    <p:extLst>
      <p:ext uri="{BB962C8B-B14F-4D97-AF65-F5344CB8AC3E}">
        <p14:creationId xmlns:p14="http://schemas.microsoft.com/office/powerpoint/2010/main" val="24309755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24F35F-4587-7F40-A9E4-8654E008AF4B}"/>
              </a:ext>
            </a:extLst>
          </p:cNvPr>
          <p:cNvSpPr>
            <a:spLocks noGrp="1"/>
          </p:cNvSpPr>
          <p:nvPr>
            <p:ph type="title"/>
          </p:nvPr>
        </p:nvSpPr>
        <p:spPr>
          <a:xfrm>
            <a:off x="565150" y="-131762"/>
            <a:ext cx="8229600" cy="1143000"/>
          </a:xfrm>
        </p:spPr>
        <p:txBody>
          <a:bodyPr>
            <a:normAutofit/>
          </a:bodyPr>
          <a:lstStyle/>
          <a:p>
            <a:r>
              <a:rPr lang="fr-FR" sz="1400" dirty="0">
                <a:solidFill>
                  <a:schemeClr val="bg1"/>
                </a:solidFill>
              </a:rPr>
              <a:t>Anonyme, </a:t>
            </a:r>
            <a:r>
              <a:rPr lang="fr-FR" sz="1400" i="1" dirty="0">
                <a:solidFill>
                  <a:schemeClr val="bg1"/>
                </a:solidFill>
              </a:rPr>
              <a:t>Les deux ne font qu’un (Louis XVI et Marie-Antoinette)</a:t>
            </a:r>
            <a:r>
              <a:rPr lang="fr-FR" sz="1400" dirty="0">
                <a:solidFill>
                  <a:schemeClr val="bg1"/>
                </a:solidFill>
              </a:rPr>
              <a:t>, 1791, Paris, BNF</a:t>
            </a:r>
          </a:p>
        </p:txBody>
      </p:sp>
      <p:pic>
        <p:nvPicPr>
          <p:cNvPr id="5" name="Espace réservé du contenu 4">
            <a:extLst>
              <a:ext uri="{FF2B5EF4-FFF2-40B4-BE49-F238E27FC236}">
                <a16:creationId xmlns:a16="http://schemas.microsoft.com/office/drawing/2014/main" id="{AE52A52C-218E-2247-936B-7FBA4FBD2B7C}"/>
              </a:ext>
            </a:extLst>
          </p:cNvPr>
          <p:cNvPicPr>
            <a:picLocks noGrp="1" noChangeAspect="1"/>
          </p:cNvPicPr>
          <p:nvPr>
            <p:ph idx="1"/>
          </p:nvPr>
        </p:nvPicPr>
        <p:blipFill>
          <a:blip r:embed="rId3"/>
          <a:stretch>
            <a:fillRect/>
          </a:stretch>
        </p:blipFill>
        <p:spPr>
          <a:xfrm>
            <a:off x="863600" y="1164430"/>
            <a:ext cx="7632700" cy="5426373"/>
          </a:xfrm>
        </p:spPr>
      </p:pic>
    </p:spTree>
    <p:extLst>
      <p:ext uri="{BB962C8B-B14F-4D97-AF65-F5344CB8AC3E}">
        <p14:creationId xmlns:p14="http://schemas.microsoft.com/office/powerpoint/2010/main" val="456601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6B9561-8D9C-254C-9E14-2836E9C08ADA}"/>
              </a:ext>
            </a:extLst>
          </p:cNvPr>
          <p:cNvSpPr>
            <a:spLocks noGrp="1"/>
          </p:cNvSpPr>
          <p:nvPr>
            <p:ph type="title"/>
          </p:nvPr>
        </p:nvSpPr>
        <p:spPr/>
        <p:txBody>
          <a:bodyPr>
            <a:normAutofit/>
          </a:bodyPr>
          <a:lstStyle/>
          <a:p>
            <a:pPr algn="l"/>
            <a:r>
              <a:rPr lang="fr-FR" sz="2400" dirty="0">
                <a:solidFill>
                  <a:schemeClr val="bg1"/>
                </a:solidFill>
              </a:rPr>
              <a:t>2. Destruction matérielle de l’image</a:t>
            </a:r>
          </a:p>
        </p:txBody>
      </p:sp>
      <p:sp>
        <p:nvSpPr>
          <p:cNvPr id="3" name="Espace réservé du contenu 2">
            <a:extLst>
              <a:ext uri="{FF2B5EF4-FFF2-40B4-BE49-F238E27FC236}">
                <a16:creationId xmlns:a16="http://schemas.microsoft.com/office/drawing/2014/main" id="{BECD6AE1-20A1-AE4C-A959-D5155A49238F}"/>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032040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46FB8A3-EA56-2542-97BC-E79578650D7F}"/>
              </a:ext>
            </a:extLst>
          </p:cNvPr>
          <p:cNvPicPr>
            <a:picLocks noChangeAspect="1"/>
          </p:cNvPicPr>
          <p:nvPr/>
        </p:nvPicPr>
        <p:blipFill>
          <a:blip r:embed="rId3"/>
          <a:stretch>
            <a:fillRect/>
          </a:stretch>
        </p:blipFill>
        <p:spPr>
          <a:xfrm>
            <a:off x="3851455" y="346364"/>
            <a:ext cx="4958304" cy="6283792"/>
          </a:xfrm>
          <a:prstGeom prst="rect">
            <a:avLst/>
          </a:prstGeom>
        </p:spPr>
      </p:pic>
      <p:sp>
        <p:nvSpPr>
          <p:cNvPr id="4" name="ZoneTexte 3">
            <a:extLst>
              <a:ext uri="{FF2B5EF4-FFF2-40B4-BE49-F238E27FC236}">
                <a16:creationId xmlns:a16="http://schemas.microsoft.com/office/drawing/2014/main" id="{A2D4E4A7-8013-F747-BDAE-5B69BC93C910}"/>
              </a:ext>
            </a:extLst>
          </p:cNvPr>
          <p:cNvSpPr txBox="1"/>
          <p:nvPr/>
        </p:nvSpPr>
        <p:spPr>
          <a:xfrm>
            <a:off x="334241" y="4634392"/>
            <a:ext cx="2283191" cy="1815882"/>
          </a:xfrm>
          <a:prstGeom prst="rect">
            <a:avLst/>
          </a:prstGeom>
          <a:noFill/>
        </p:spPr>
        <p:txBody>
          <a:bodyPr wrap="square" rtlCol="0">
            <a:spAutoFit/>
          </a:bodyPr>
          <a:lstStyle/>
          <a:p>
            <a:r>
              <a:rPr lang="fr-FR" sz="1400" dirty="0">
                <a:solidFill>
                  <a:schemeClr val="bg1"/>
                </a:solidFill>
              </a:rPr>
              <a:t>William </a:t>
            </a:r>
            <a:r>
              <a:rPr lang="fr-FR" sz="1400" dirty="0" err="1">
                <a:solidFill>
                  <a:schemeClr val="bg1"/>
                </a:solidFill>
              </a:rPr>
              <a:t>Larson</a:t>
            </a:r>
            <a:r>
              <a:rPr lang="fr-FR" sz="1400" dirty="0">
                <a:solidFill>
                  <a:schemeClr val="bg1"/>
                </a:solidFill>
              </a:rPr>
              <a:t> (sculpteur), </a:t>
            </a:r>
            <a:r>
              <a:rPr lang="fr-FR" sz="1400" i="1" dirty="0">
                <a:solidFill>
                  <a:schemeClr val="bg1"/>
                </a:solidFill>
              </a:rPr>
              <a:t>Statue équestre de James II roi d’Angleterre</a:t>
            </a:r>
            <a:r>
              <a:rPr lang="fr-FR" sz="1400" dirty="0">
                <a:solidFill>
                  <a:schemeClr val="bg1"/>
                </a:solidFill>
              </a:rPr>
              <a:t>, érigée à Newcastle-</a:t>
            </a:r>
            <a:r>
              <a:rPr lang="fr-FR" sz="1400" dirty="0" err="1">
                <a:solidFill>
                  <a:schemeClr val="bg1"/>
                </a:solidFill>
              </a:rPr>
              <a:t>upon</a:t>
            </a:r>
            <a:r>
              <a:rPr lang="fr-FR" sz="1400" dirty="0">
                <a:solidFill>
                  <a:schemeClr val="bg1"/>
                </a:solidFill>
              </a:rPr>
              <a:t>-Tyne en 1686 et détruite lors de la Glorieuse révolution le 11 mai 1689, gravure, Londres, British Museum</a:t>
            </a:r>
          </a:p>
        </p:txBody>
      </p:sp>
    </p:spTree>
    <p:extLst>
      <p:ext uri="{BB962C8B-B14F-4D97-AF65-F5344CB8AC3E}">
        <p14:creationId xmlns:p14="http://schemas.microsoft.com/office/powerpoint/2010/main" val="13062500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396525-BD74-FC47-B767-26E3EDCFC267}"/>
              </a:ext>
            </a:extLst>
          </p:cNvPr>
          <p:cNvSpPr>
            <a:spLocks noGrp="1"/>
          </p:cNvSpPr>
          <p:nvPr>
            <p:ph type="title"/>
          </p:nvPr>
        </p:nvSpPr>
        <p:spPr>
          <a:xfrm>
            <a:off x="453343" y="9593"/>
            <a:ext cx="8229600" cy="1143000"/>
          </a:xfrm>
        </p:spPr>
        <p:txBody>
          <a:bodyPr>
            <a:normAutofit/>
          </a:bodyPr>
          <a:lstStyle/>
          <a:p>
            <a:r>
              <a:rPr lang="fr-FR" sz="1800" dirty="0">
                <a:solidFill>
                  <a:schemeClr val="bg1"/>
                </a:solidFill>
              </a:rPr>
              <a:t>Jules </a:t>
            </a:r>
            <a:r>
              <a:rPr lang="fr-FR" sz="1800" dirty="0" err="1">
                <a:solidFill>
                  <a:schemeClr val="bg1"/>
                </a:solidFill>
              </a:rPr>
              <a:t>Hardouin</a:t>
            </a:r>
            <a:r>
              <a:rPr lang="fr-FR" sz="1800" dirty="0">
                <a:solidFill>
                  <a:schemeClr val="bg1"/>
                </a:solidFill>
              </a:rPr>
              <a:t> Mansart (architecte) et François Girardon (sculpteur), Place Louis-le-Grand (actuelle place Vendôme) et statue équestre de Louis XIV, 1699, Paris</a:t>
            </a:r>
          </a:p>
        </p:txBody>
      </p:sp>
      <p:pic>
        <p:nvPicPr>
          <p:cNvPr id="10" name="Espace réservé du contenu 9">
            <a:extLst>
              <a:ext uri="{FF2B5EF4-FFF2-40B4-BE49-F238E27FC236}">
                <a16:creationId xmlns:a16="http://schemas.microsoft.com/office/drawing/2014/main" id="{9DDF8827-C52C-B04C-9A6C-EA25AAB4FF27}"/>
              </a:ext>
            </a:extLst>
          </p:cNvPr>
          <p:cNvPicPr>
            <a:picLocks noGrp="1" noChangeAspect="1"/>
          </p:cNvPicPr>
          <p:nvPr>
            <p:ph idx="1"/>
          </p:nvPr>
        </p:nvPicPr>
        <p:blipFill>
          <a:blip r:embed="rId3"/>
          <a:stretch>
            <a:fillRect/>
          </a:stretch>
        </p:blipFill>
        <p:spPr>
          <a:xfrm>
            <a:off x="801212" y="1284953"/>
            <a:ext cx="7533861" cy="5336485"/>
          </a:xfrm>
        </p:spPr>
      </p:pic>
    </p:spTree>
    <p:extLst>
      <p:ext uri="{BB962C8B-B14F-4D97-AF65-F5344CB8AC3E}">
        <p14:creationId xmlns:p14="http://schemas.microsoft.com/office/powerpoint/2010/main" val="1365884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F23BE98-1B81-9047-8AEA-EEAF3627CE92}"/>
              </a:ext>
            </a:extLst>
          </p:cNvPr>
          <p:cNvPicPr>
            <a:picLocks noChangeAspect="1"/>
          </p:cNvPicPr>
          <p:nvPr/>
        </p:nvPicPr>
        <p:blipFill>
          <a:blip r:embed="rId3"/>
          <a:stretch>
            <a:fillRect/>
          </a:stretch>
        </p:blipFill>
        <p:spPr>
          <a:xfrm>
            <a:off x="4886735" y="1779923"/>
            <a:ext cx="3493471" cy="4883543"/>
          </a:xfrm>
          <a:prstGeom prst="rect">
            <a:avLst/>
          </a:prstGeom>
        </p:spPr>
      </p:pic>
      <p:pic>
        <p:nvPicPr>
          <p:cNvPr id="6" name="Image 5">
            <a:extLst>
              <a:ext uri="{FF2B5EF4-FFF2-40B4-BE49-F238E27FC236}">
                <a16:creationId xmlns:a16="http://schemas.microsoft.com/office/drawing/2014/main" id="{92C45E29-F1D1-2B4B-9D77-AC24CBA0A9AB}"/>
              </a:ext>
            </a:extLst>
          </p:cNvPr>
          <p:cNvPicPr>
            <a:picLocks noChangeAspect="1"/>
          </p:cNvPicPr>
          <p:nvPr/>
        </p:nvPicPr>
        <p:blipFill>
          <a:blip r:embed="rId4"/>
          <a:stretch>
            <a:fillRect/>
          </a:stretch>
        </p:blipFill>
        <p:spPr>
          <a:xfrm>
            <a:off x="546174" y="1786666"/>
            <a:ext cx="3619500" cy="4876800"/>
          </a:xfrm>
          <a:prstGeom prst="rect">
            <a:avLst/>
          </a:prstGeom>
        </p:spPr>
      </p:pic>
      <p:sp>
        <p:nvSpPr>
          <p:cNvPr id="7" name="ZoneTexte 6">
            <a:extLst>
              <a:ext uri="{FF2B5EF4-FFF2-40B4-BE49-F238E27FC236}">
                <a16:creationId xmlns:a16="http://schemas.microsoft.com/office/drawing/2014/main" id="{B71396AE-D5EA-C94B-99F2-8A62D302E475}"/>
              </a:ext>
            </a:extLst>
          </p:cNvPr>
          <p:cNvSpPr txBox="1"/>
          <p:nvPr/>
        </p:nvSpPr>
        <p:spPr>
          <a:xfrm>
            <a:off x="1430767" y="236668"/>
            <a:ext cx="5529431" cy="954107"/>
          </a:xfrm>
          <a:prstGeom prst="rect">
            <a:avLst/>
          </a:prstGeom>
          <a:noFill/>
        </p:spPr>
        <p:txBody>
          <a:bodyPr wrap="square" rtlCol="0">
            <a:spAutoFit/>
          </a:bodyPr>
          <a:lstStyle/>
          <a:p>
            <a:pPr algn="ctr"/>
            <a:r>
              <a:rPr lang="fr-FR" sz="1400" dirty="0">
                <a:solidFill>
                  <a:schemeClr val="bg1"/>
                </a:solidFill>
              </a:rPr>
              <a:t>François Girardon, </a:t>
            </a:r>
            <a:r>
              <a:rPr lang="fr-FR" sz="1400" i="1" dirty="0">
                <a:solidFill>
                  <a:schemeClr val="bg1"/>
                </a:solidFill>
              </a:rPr>
              <a:t>Statue équestre de Louis XIV érigée sur la place Vendôme en 1699 </a:t>
            </a:r>
            <a:r>
              <a:rPr lang="fr-FR" sz="1400" dirty="0">
                <a:solidFill>
                  <a:schemeClr val="bg1"/>
                </a:solidFill>
              </a:rPr>
              <a:t>(</a:t>
            </a:r>
            <a:r>
              <a:rPr lang="fr-FR" sz="1400" dirty="0" err="1">
                <a:solidFill>
                  <a:schemeClr val="bg1"/>
                </a:solidFill>
              </a:rPr>
              <a:t>ht</a:t>
            </a:r>
            <a:r>
              <a:rPr lang="fr-FR" sz="1400" dirty="0">
                <a:solidFill>
                  <a:schemeClr val="bg1"/>
                </a:solidFill>
              </a:rPr>
              <a:t> avec piédestal 17 m), gravure, Paris, BNF / </a:t>
            </a:r>
          </a:p>
          <a:p>
            <a:pPr algn="ctr"/>
            <a:r>
              <a:rPr lang="fr-FR" sz="1400" dirty="0">
                <a:solidFill>
                  <a:schemeClr val="bg1"/>
                </a:solidFill>
              </a:rPr>
              <a:t>Destruction de la statue en août 1792 </a:t>
            </a:r>
          </a:p>
          <a:p>
            <a:pPr algn="ctr"/>
            <a:endParaRPr lang="fr-FR" sz="1400" dirty="0">
              <a:solidFill>
                <a:schemeClr val="bg1"/>
              </a:solidFill>
            </a:endParaRPr>
          </a:p>
        </p:txBody>
      </p:sp>
    </p:spTree>
    <p:extLst>
      <p:ext uri="{BB962C8B-B14F-4D97-AF65-F5344CB8AC3E}">
        <p14:creationId xmlns:p14="http://schemas.microsoft.com/office/powerpoint/2010/main" val="4087093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D3ADCC4-0430-984B-B603-10C469E487D3}"/>
              </a:ext>
            </a:extLst>
          </p:cNvPr>
          <p:cNvPicPr>
            <a:picLocks noChangeAspect="1"/>
          </p:cNvPicPr>
          <p:nvPr/>
        </p:nvPicPr>
        <p:blipFill>
          <a:blip r:embed="rId3"/>
          <a:stretch>
            <a:fillRect/>
          </a:stretch>
        </p:blipFill>
        <p:spPr>
          <a:xfrm>
            <a:off x="3294886" y="1968649"/>
            <a:ext cx="5626192" cy="3625328"/>
          </a:xfrm>
          <a:prstGeom prst="rect">
            <a:avLst/>
          </a:prstGeom>
        </p:spPr>
      </p:pic>
      <p:sp>
        <p:nvSpPr>
          <p:cNvPr id="4" name="ZoneTexte 3">
            <a:extLst>
              <a:ext uri="{FF2B5EF4-FFF2-40B4-BE49-F238E27FC236}">
                <a16:creationId xmlns:a16="http://schemas.microsoft.com/office/drawing/2014/main" id="{F378D698-159E-2040-B824-1671343FE139}"/>
              </a:ext>
            </a:extLst>
          </p:cNvPr>
          <p:cNvSpPr txBox="1"/>
          <p:nvPr/>
        </p:nvSpPr>
        <p:spPr>
          <a:xfrm>
            <a:off x="1258644" y="193637"/>
            <a:ext cx="6551408" cy="738664"/>
          </a:xfrm>
          <a:prstGeom prst="rect">
            <a:avLst/>
          </a:prstGeom>
          <a:noFill/>
        </p:spPr>
        <p:txBody>
          <a:bodyPr wrap="square" rtlCol="0">
            <a:spAutoFit/>
          </a:bodyPr>
          <a:lstStyle/>
          <a:p>
            <a:pPr algn="ctr"/>
            <a:r>
              <a:rPr lang="fr-FR" sz="1400" dirty="0">
                <a:solidFill>
                  <a:schemeClr val="bg1"/>
                </a:solidFill>
              </a:rPr>
              <a:t>François Girardon, </a:t>
            </a:r>
            <a:r>
              <a:rPr lang="fr-FR" sz="1400" i="1" dirty="0">
                <a:solidFill>
                  <a:schemeClr val="bg1"/>
                </a:solidFill>
              </a:rPr>
              <a:t>Statue équestre de Louis XIV (réduction en bronze)</a:t>
            </a:r>
            <a:r>
              <a:rPr lang="fr-FR" sz="1400" dirty="0">
                <a:solidFill>
                  <a:schemeClr val="bg1"/>
                </a:solidFill>
              </a:rPr>
              <a:t>, 1687, Paris, Musée du Louvre / Jacques </a:t>
            </a:r>
            <a:r>
              <a:rPr lang="fr-FR" sz="1400" dirty="0" err="1">
                <a:solidFill>
                  <a:schemeClr val="bg1"/>
                </a:solidFill>
              </a:rPr>
              <a:t>Bertaux</a:t>
            </a:r>
            <a:r>
              <a:rPr lang="fr-FR" sz="1400" dirty="0">
                <a:solidFill>
                  <a:schemeClr val="bg1"/>
                </a:solidFill>
              </a:rPr>
              <a:t>, </a:t>
            </a:r>
            <a:r>
              <a:rPr lang="fr-FR" sz="1400" i="1" dirty="0">
                <a:solidFill>
                  <a:schemeClr val="bg1"/>
                </a:solidFill>
              </a:rPr>
              <a:t>Destruction de la statue équestre de Louis XIV sur la place Vendôme</a:t>
            </a:r>
            <a:r>
              <a:rPr lang="fr-FR" sz="1400" dirty="0">
                <a:solidFill>
                  <a:schemeClr val="bg1"/>
                </a:solidFill>
              </a:rPr>
              <a:t>, dessin à la plume, 1792, Paris, Musée du Louvre</a:t>
            </a:r>
          </a:p>
        </p:txBody>
      </p:sp>
      <p:pic>
        <p:nvPicPr>
          <p:cNvPr id="6" name="Image 5">
            <a:extLst>
              <a:ext uri="{FF2B5EF4-FFF2-40B4-BE49-F238E27FC236}">
                <a16:creationId xmlns:a16="http://schemas.microsoft.com/office/drawing/2014/main" id="{469C6BE4-88BE-1D4B-8CB6-9B75211F7CC8}"/>
              </a:ext>
            </a:extLst>
          </p:cNvPr>
          <p:cNvPicPr>
            <a:picLocks noChangeAspect="1"/>
          </p:cNvPicPr>
          <p:nvPr/>
        </p:nvPicPr>
        <p:blipFill>
          <a:blip r:embed="rId4"/>
          <a:stretch>
            <a:fillRect/>
          </a:stretch>
        </p:blipFill>
        <p:spPr>
          <a:xfrm>
            <a:off x="196652" y="1968649"/>
            <a:ext cx="2729428" cy="3620381"/>
          </a:xfrm>
          <a:prstGeom prst="rect">
            <a:avLst/>
          </a:prstGeom>
        </p:spPr>
      </p:pic>
    </p:spTree>
    <p:extLst>
      <p:ext uri="{BB962C8B-B14F-4D97-AF65-F5344CB8AC3E}">
        <p14:creationId xmlns:p14="http://schemas.microsoft.com/office/powerpoint/2010/main" val="3516786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galerie, pièce, vieux&#10;&#10;Description générée automatiquement">
            <a:extLst>
              <a:ext uri="{FF2B5EF4-FFF2-40B4-BE49-F238E27FC236}">
                <a16:creationId xmlns:a16="http://schemas.microsoft.com/office/drawing/2014/main" id="{86371596-CDE2-8283-89D7-D5211F5841C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870865"/>
          </a:xfrm>
          <a:prstGeom prst="rect">
            <a:avLst/>
          </a:prstGeom>
        </p:spPr>
      </p:pic>
      <p:sp>
        <p:nvSpPr>
          <p:cNvPr id="4" name="ZoneTexte 3">
            <a:extLst>
              <a:ext uri="{FF2B5EF4-FFF2-40B4-BE49-F238E27FC236}">
                <a16:creationId xmlns:a16="http://schemas.microsoft.com/office/drawing/2014/main" id="{5CE5F2E9-8983-34E3-061C-C86D8BE0A4AE}"/>
              </a:ext>
            </a:extLst>
          </p:cNvPr>
          <p:cNvSpPr txBox="1"/>
          <p:nvPr/>
        </p:nvSpPr>
        <p:spPr>
          <a:xfrm>
            <a:off x="353882" y="6278046"/>
            <a:ext cx="8436235" cy="276999"/>
          </a:xfrm>
          <a:prstGeom prst="rect">
            <a:avLst/>
          </a:prstGeom>
          <a:noFill/>
        </p:spPr>
        <p:txBody>
          <a:bodyPr wrap="square">
            <a:spAutoFit/>
          </a:bodyPr>
          <a:lstStyle/>
          <a:p>
            <a:pPr algn="l"/>
            <a:r>
              <a:rPr lang="fr-CH" sz="1200" b="1" dirty="0">
                <a:solidFill>
                  <a:schemeClr val="bg1"/>
                </a:solidFill>
                <a:latin typeface="Arial" panose="020B0604020202020204" pitchFamily="34" charset="0"/>
                <a:ea typeface="Calibri" panose="020F0502020204030204" pitchFamily="34" charset="0"/>
                <a:cs typeface="Times New Roman (Corps CS)"/>
              </a:rPr>
              <a:t>Jacques Bertaux, </a:t>
            </a:r>
            <a:r>
              <a:rPr lang="fr-CH" sz="1200" b="1" i="1" dirty="0">
                <a:solidFill>
                  <a:schemeClr val="bg1"/>
                </a:solidFill>
                <a:latin typeface="Arial" panose="020B0604020202020204" pitchFamily="34" charset="0"/>
                <a:ea typeface="Calibri" panose="020F0502020204030204" pitchFamily="34" charset="0"/>
                <a:cs typeface="Times New Roman (Corps CS)"/>
              </a:rPr>
              <a:t>Destruction de la statue équestre de Louis XIV place Vendôme</a:t>
            </a:r>
            <a:r>
              <a:rPr lang="fr-CH" sz="1200" b="1" dirty="0">
                <a:solidFill>
                  <a:schemeClr val="bg1"/>
                </a:solidFill>
                <a:latin typeface="Arial" panose="020B0604020202020204" pitchFamily="34" charset="0"/>
                <a:ea typeface="Calibri" panose="020F0502020204030204" pitchFamily="34" charset="0"/>
                <a:cs typeface="Times New Roman (Corps CS)"/>
              </a:rPr>
              <a:t>, 1792, Musée du Louvre.</a:t>
            </a:r>
          </a:p>
        </p:txBody>
      </p:sp>
    </p:spTree>
    <p:extLst>
      <p:ext uri="{BB962C8B-B14F-4D97-AF65-F5344CB8AC3E}">
        <p14:creationId xmlns:p14="http://schemas.microsoft.com/office/powerpoint/2010/main" val="1951432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2CA0224-CE81-9841-9BCA-63934E7E8863}"/>
              </a:ext>
            </a:extLst>
          </p:cNvPr>
          <p:cNvSpPr txBox="1"/>
          <p:nvPr/>
        </p:nvSpPr>
        <p:spPr>
          <a:xfrm>
            <a:off x="218110" y="1029694"/>
            <a:ext cx="1637193" cy="4216539"/>
          </a:xfrm>
          <a:prstGeom prst="rect">
            <a:avLst/>
          </a:prstGeom>
          <a:noFill/>
        </p:spPr>
        <p:txBody>
          <a:bodyPr wrap="square" rtlCol="0">
            <a:spAutoFit/>
          </a:bodyPr>
          <a:lstStyle/>
          <a:p>
            <a:r>
              <a:rPr lang="fr-FR" dirty="0">
                <a:solidFill>
                  <a:schemeClr val="bg1"/>
                </a:solidFill>
              </a:rPr>
              <a:t>Le cas du monument de Louis XIV au centre de la place des Victoires</a:t>
            </a: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r>
              <a:rPr lang="fr-FR" sz="1400" dirty="0">
                <a:solidFill>
                  <a:schemeClr val="bg1"/>
                </a:solidFill>
              </a:rPr>
              <a:t>Paul Grégoire, </a:t>
            </a:r>
            <a:r>
              <a:rPr lang="fr-FR" sz="1400" i="1" dirty="0">
                <a:solidFill>
                  <a:schemeClr val="bg1"/>
                </a:solidFill>
              </a:rPr>
              <a:t>Vue de la statue de Louis XIV sur la place des Victoires, 1786, Paris, </a:t>
            </a:r>
            <a:r>
              <a:rPr lang="fr-FR" sz="1400" i="1" dirty="0" err="1">
                <a:solidFill>
                  <a:schemeClr val="bg1"/>
                </a:solidFill>
              </a:rPr>
              <a:t>BnF</a:t>
            </a:r>
            <a:endParaRPr lang="fr-FR" sz="1400" dirty="0">
              <a:solidFill>
                <a:schemeClr val="bg1"/>
              </a:solidFill>
            </a:endParaRPr>
          </a:p>
        </p:txBody>
      </p:sp>
      <p:pic>
        <p:nvPicPr>
          <p:cNvPr id="8" name="Image 7">
            <a:extLst>
              <a:ext uri="{FF2B5EF4-FFF2-40B4-BE49-F238E27FC236}">
                <a16:creationId xmlns:a16="http://schemas.microsoft.com/office/drawing/2014/main" id="{763A6269-E28F-5143-8464-83888CC94F64}"/>
              </a:ext>
            </a:extLst>
          </p:cNvPr>
          <p:cNvPicPr>
            <a:picLocks noChangeAspect="1"/>
          </p:cNvPicPr>
          <p:nvPr/>
        </p:nvPicPr>
        <p:blipFill>
          <a:blip r:embed="rId3"/>
          <a:stretch>
            <a:fillRect/>
          </a:stretch>
        </p:blipFill>
        <p:spPr>
          <a:xfrm>
            <a:off x="2261205" y="788368"/>
            <a:ext cx="6664685" cy="5436980"/>
          </a:xfrm>
          <a:prstGeom prst="rect">
            <a:avLst/>
          </a:prstGeom>
        </p:spPr>
      </p:pic>
    </p:spTree>
    <p:extLst>
      <p:ext uri="{BB962C8B-B14F-4D97-AF65-F5344CB8AC3E}">
        <p14:creationId xmlns:p14="http://schemas.microsoft.com/office/powerpoint/2010/main" val="597143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CBBA27-0A7C-AC4F-8D62-B0A38CBBA673}"/>
              </a:ext>
            </a:extLst>
          </p:cNvPr>
          <p:cNvSpPr>
            <a:spLocks noGrp="1"/>
          </p:cNvSpPr>
          <p:nvPr>
            <p:ph type="title"/>
          </p:nvPr>
        </p:nvSpPr>
        <p:spPr>
          <a:xfrm>
            <a:off x="457200" y="-156440"/>
            <a:ext cx="8229600" cy="1143000"/>
          </a:xfrm>
        </p:spPr>
        <p:txBody>
          <a:bodyPr>
            <a:normAutofit/>
          </a:bodyPr>
          <a:lstStyle/>
          <a:p>
            <a:r>
              <a:rPr lang="fr-FR" sz="1400" dirty="0" err="1">
                <a:solidFill>
                  <a:schemeClr val="bg1"/>
                </a:solidFill>
              </a:rPr>
              <a:t>Amico</a:t>
            </a:r>
            <a:r>
              <a:rPr lang="fr-FR" sz="1400" dirty="0">
                <a:solidFill>
                  <a:schemeClr val="bg1"/>
                </a:solidFill>
              </a:rPr>
              <a:t> </a:t>
            </a:r>
            <a:r>
              <a:rPr lang="fr-FR" sz="1400" dirty="0" err="1">
                <a:solidFill>
                  <a:schemeClr val="bg1"/>
                </a:solidFill>
              </a:rPr>
              <a:t>Aspertini</a:t>
            </a:r>
            <a:r>
              <a:rPr lang="fr-FR" sz="1400" dirty="0">
                <a:solidFill>
                  <a:schemeClr val="bg1"/>
                </a:solidFill>
              </a:rPr>
              <a:t>, </a:t>
            </a:r>
            <a:r>
              <a:rPr lang="fr-FR" sz="1400" i="1" dirty="0">
                <a:solidFill>
                  <a:schemeClr val="bg1"/>
                </a:solidFill>
              </a:rPr>
              <a:t>Satire de la Sainte Ligue de Jules II contre les Français</a:t>
            </a:r>
            <a:r>
              <a:rPr lang="fr-FR" sz="1400" dirty="0">
                <a:solidFill>
                  <a:schemeClr val="bg1"/>
                </a:solidFill>
              </a:rPr>
              <a:t>, c. 1508, Londres, British Museum </a:t>
            </a:r>
          </a:p>
        </p:txBody>
      </p:sp>
      <p:pic>
        <p:nvPicPr>
          <p:cNvPr id="9" name="Espace réservé du contenu 8">
            <a:extLst>
              <a:ext uri="{FF2B5EF4-FFF2-40B4-BE49-F238E27FC236}">
                <a16:creationId xmlns:a16="http://schemas.microsoft.com/office/drawing/2014/main" id="{BE37C15F-FE59-0B47-906C-C566D7B77398}"/>
              </a:ext>
            </a:extLst>
          </p:cNvPr>
          <p:cNvPicPr>
            <a:picLocks noGrp="1" noChangeAspect="1"/>
          </p:cNvPicPr>
          <p:nvPr>
            <p:ph idx="1"/>
          </p:nvPr>
        </p:nvPicPr>
        <p:blipFill>
          <a:blip r:embed="rId3"/>
          <a:stretch>
            <a:fillRect/>
          </a:stretch>
        </p:blipFill>
        <p:spPr>
          <a:xfrm>
            <a:off x="457200" y="1186565"/>
            <a:ext cx="8120743" cy="5477272"/>
          </a:xfrm>
        </p:spPr>
      </p:pic>
    </p:spTree>
    <p:extLst>
      <p:ext uri="{BB962C8B-B14F-4D97-AF65-F5344CB8AC3E}">
        <p14:creationId xmlns:p14="http://schemas.microsoft.com/office/powerpoint/2010/main" val="1641986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2CA0224-CE81-9841-9BCA-63934E7E8863}"/>
              </a:ext>
            </a:extLst>
          </p:cNvPr>
          <p:cNvSpPr txBox="1"/>
          <p:nvPr/>
        </p:nvSpPr>
        <p:spPr>
          <a:xfrm>
            <a:off x="218110" y="1029694"/>
            <a:ext cx="1637193" cy="4216539"/>
          </a:xfrm>
          <a:prstGeom prst="rect">
            <a:avLst/>
          </a:prstGeom>
          <a:noFill/>
        </p:spPr>
        <p:txBody>
          <a:bodyPr wrap="square" rtlCol="0">
            <a:spAutoFit/>
          </a:bodyPr>
          <a:lstStyle/>
          <a:p>
            <a:r>
              <a:rPr lang="fr-FR" dirty="0">
                <a:solidFill>
                  <a:schemeClr val="bg1"/>
                </a:solidFill>
              </a:rPr>
              <a:t>Le cas du monument de Louis XIV au centre de la place des Victoires</a:t>
            </a: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endParaRPr lang="fr-FR" dirty="0">
              <a:solidFill>
                <a:schemeClr val="bg1"/>
              </a:solidFill>
            </a:endParaRPr>
          </a:p>
          <a:p>
            <a:r>
              <a:rPr lang="fr-FR" sz="1400" dirty="0">
                <a:solidFill>
                  <a:schemeClr val="bg1"/>
                </a:solidFill>
              </a:rPr>
              <a:t>Paul Grégoire, </a:t>
            </a:r>
            <a:r>
              <a:rPr lang="fr-FR" sz="1400" i="1" dirty="0">
                <a:solidFill>
                  <a:schemeClr val="bg1"/>
                </a:solidFill>
              </a:rPr>
              <a:t>Vue de la statue de Louis XIV sur la place des Victoires, 1786, Paris, </a:t>
            </a:r>
            <a:r>
              <a:rPr lang="fr-FR" sz="1400" i="1" dirty="0" err="1">
                <a:solidFill>
                  <a:schemeClr val="bg1"/>
                </a:solidFill>
              </a:rPr>
              <a:t>BnF</a:t>
            </a:r>
            <a:endParaRPr lang="fr-FR" sz="1400" dirty="0">
              <a:solidFill>
                <a:schemeClr val="bg1"/>
              </a:solidFill>
            </a:endParaRPr>
          </a:p>
        </p:txBody>
      </p:sp>
      <p:pic>
        <p:nvPicPr>
          <p:cNvPr id="8" name="Image 7">
            <a:extLst>
              <a:ext uri="{FF2B5EF4-FFF2-40B4-BE49-F238E27FC236}">
                <a16:creationId xmlns:a16="http://schemas.microsoft.com/office/drawing/2014/main" id="{763A6269-E28F-5143-8464-83888CC94F64}"/>
              </a:ext>
            </a:extLst>
          </p:cNvPr>
          <p:cNvPicPr>
            <a:picLocks noChangeAspect="1"/>
          </p:cNvPicPr>
          <p:nvPr/>
        </p:nvPicPr>
        <p:blipFill>
          <a:blip r:embed="rId3"/>
          <a:stretch>
            <a:fillRect/>
          </a:stretch>
        </p:blipFill>
        <p:spPr>
          <a:xfrm>
            <a:off x="-2923082" y="-1520117"/>
            <a:ext cx="14292369" cy="11659564"/>
          </a:xfrm>
          <a:prstGeom prst="rect">
            <a:avLst/>
          </a:prstGeom>
        </p:spPr>
      </p:pic>
    </p:spTree>
    <p:extLst>
      <p:ext uri="{BB962C8B-B14F-4D97-AF65-F5344CB8AC3E}">
        <p14:creationId xmlns:p14="http://schemas.microsoft.com/office/powerpoint/2010/main" val="241146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073F58B-6102-7243-8DBE-2E73AD8875C1}"/>
              </a:ext>
            </a:extLst>
          </p:cNvPr>
          <p:cNvPicPr>
            <a:picLocks noChangeAspect="1"/>
          </p:cNvPicPr>
          <p:nvPr/>
        </p:nvPicPr>
        <p:blipFill>
          <a:blip r:embed="rId3"/>
          <a:stretch>
            <a:fillRect/>
          </a:stretch>
        </p:blipFill>
        <p:spPr>
          <a:xfrm>
            <a:off x="79512" y="535334"/>
            <a:ext cx="8952671" cy="6156266"/>
          </a:xfrm>
          <a:prstGeom prst="rect">
            <a:avLst/>
          </a:prstGeom>
        </p:spPr>
      </p:pic>
    </p:spTree>
    <p:extLst>
      <p:ext uri="{BB962C8B-B14F-4D97-AF65-F5344CB8AC3E}">
        <p14:creationId xmlns:p14="http://schemas.microsoft.com/office/powerpoint/2010/main" val="3940077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87083DF-FC7D-494B-A8C1-D8F638592E26}"/>
              </a:ext>
            </a:extLst>
          </p:cNvPr>
          <p:cNvSpPr txBox="1"/>
          <p:nvPr/>
        </p:nvSpPr>
        <p:spPr>
          <a:xfrm>
            <a:off x="410818" y="967409"/>
            <a:ext cx="8136834" cy="4801314"/>
          </a:xfrm>
          <a:prstGeom prst="rect">
            <a:avLst/>
          </a:prstGeom>
          <a:noFill/>
        </p:spPr>
        <p:txBody>
          <a:bodyPr wrap="square" rtlCol="0">
            <a:spAutoFit/>
          </a:bodyPr>
          <a:lstStyle/>
          <a:p>
            <a:r>
              <a:rPr lang="fr-FR" dirty="0">
                <a:solidFill>
                  <a:schemeClr val="bg1"/>
                </a:solidFill>
              </a:rPr>
              <a:t>Les critiques : </a:t>
            </a:r>
          </a:p>
          <a:p>
            <a:endParaRPr lang="fr-FR" dirty="0">
              <a:solidFill>
                <a:schemeClr val="bg1"/>
              </a:solidFill>
            </a:endParaRPr>
          </a:p>
          <a:p>
            <a:pPr marL="285750" indent="-285750">
              <a:buFontTx/>
              <a:buChar char="-"/>
            </a:pPr>
            <a:r>
              <a:rPr lang="fr-FR" dirty="0">
                <a:solidFill>
                  <a:schemeClr val="bg1"/>
                </a:solidFill>
              </a:rPr>
              <a:t>Les milieux catholiques (Feuillet, Fénelon, Saint-Simon) considèrent que la statue et les inscriptions sont susceptibles de générer l’idolâtrie. La divinisation de Louis XIV (VIRO IMMORTALI, couronnement par Victoires et luminaires) étant perçue comme sacrilège. Cette critique fait fond sur le despotisme de Louis XIV dénoncé par certaines hommes de lettres (La Bruyère, Fénelon…).</a:t>
            </a:r>
          </a:p>
          <a:p>
            <a:pPr marL="285750" indent="-285750">
              <a:buFontTx/>
              <a:buChar char="-"/>
            </a:pPr>
            <a:endParaRPr lang="fr-FR" dirty="0">
              <a:solidFill>
                <a:schemeClr val="bg1"/>
              </a:solidFill>
            </a:endParaRPr>
          </a:p>
          <a:p>
            <a:pPr marL="285750" indent="-285750">
              <a:buFontTx/>
              <a:buChar char="-"/>
            </a:pPr>
            <a:r>
              <a:rPr lang="fr-FR" dirty="0">
                <a:solidFill>
                  <a:schemeClr val="bg1"/>
                </a:solidFill>
              </a:rPr>
              <a:t> Les protestants en exil (Bayle, Jurieu et Le </a:t>
            </a:r>
            <a:r>
              <a:rPr lang="fr-FR" dirty="0" err="1">
                <a:solidFill>
                  <a:schemeClr val="bg1"/>
                </a:solidFill>
              </a:rPr>
              <a:t>Vassor</a:t>
            </a:r>
            <a:r>
              <a:rPr lang="fr-FR" dirty="0">
                <a:solidFill>
                  <a:schemeClr val="bg1"/>
                </a:solidFill>
              </a:rPr>
              <a:t>) : critique de la manière « païenne » dont sont vénérées les images en France</a:t>
            </a:r>
          </a:p>
          <a:p>
            <a:pPr marL="285750" indent="-285750">
              <a:buFontTx/>
              <a:buChar char="-"/>
            </a:pPr>
            <a:endParaRPr lang="fr-FR" dirty="0">
              <a:solidFill>
                <a:schemeClr val="bg1"/>
              </a:solidFill>
            </a:endParaRPr>
          </a:p>
          <a:p>
            <a:pPr marL="285750" indent="-285750">
              <a:buFontTx/>
              <a:buChar char="-"/>
            </a:pPr>
            <a:r>
              <a:rPr lang="fr-FR" dirty="0">
                <a:solidFill>
                  <a:schemeClr val="bg1"/>
                </a:solidFill>
              </a:rPr>
              <a:t>La protestation populaire, par le biais de tracts et de chansons, contre le « culte » du Roi-Soleil « au mépris des préoccupations et des misères de son peuple ».</a:t>
            </a:r>
          </a:p>
          <a:p>
            <a:pPr marL="285750" indent="-285750">
              <a:buFontTx/>
              <a:buChar char="-"/>
            </a:pPr>
            <a:endParaRPr lang="fr-FR" dirty="0">
              <a:solidFill>
                <a:schemeClr val="bg1"/>
              </a:solidFill>
            </a:endParaRPr>
          </a:p>
          <a:p>
            <a:pPr marL="285750" indent="-285750">
              <a:buFontTx/>
              <a:buChar char="-"/>
            </a:pPr>
            <a:r>
              <a:rPr lang="fr-FR" dirty="0">
                <a:solidFill>
                  <a:schemeClr val="bg1"/>
                </a:solidFill>
              </a:rPr>
              <a:t>La protestation des ambassadeurs de l’Empire et du Brandebourg  : sur l’ingérence dans les affaires internes, et l’atteinte au cérémonial de cour (mépris pour l’adversaire assimilé à un esclave)</a:t>
            </a:r>
          </a:p>
        </p:txBody>
      </p:sp>
    </p:spTree>
    <p:extLst>
      <p:ext uri="{BB962C8B-B14F-4D97-AF65-F5344CB8AC3E}">
        <p14:creationId xmlns:p14="http://schemas.microsoft.com/office/powerpoint/2010/main" val="24723127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9D7A8F16-0F1F-B043-995D-9A9A1CE696D0}"/>
              </a:ext>
            </a:extLst>
          </p:cNvPr>
          <p:cNvSpPr txBox="1"/>
          <p:nvPr/>
        </p:nvSpPr>
        <p:spPr>
          <a:xfrm>
            <a:off x="261258" y="195943"/>
            <a:ext cx="3174274" cy="6771084"/>
          </a:xfrm>
          <a:prstGeom prst="rect">
            <a:avLst/>
          </a:prstGeom>
          <a:noFill/>
        </p:spPr>
        <p:txBody>
          <a:bodyPr wrap="square" rtlCol="0">
            <a:spAutoFit/>
          </a:bodyPr>
          <a:lstStyle/>
          <a:p>
            <a:r>
              <a:rPr lang="fr-FR" sz="1400" i="1" dirty="0">
                <a:solidFill>
                  <a:schemeClr val="bg1"/>
                </a:solidFill>
              </a:rPr>
              <a:t>Le Songe du maréchal de </a:t>
            </a:r>
            <a:r>
              <a:rPr lang="fr-FR" sz="1400" i="1" dirty="0" err="1">
                <a:solidFill>
                  <a:schemeClr val="bg1"/>
                </a:solidFill>
              </a:rPr>
              <a:t>Sellon</a:t>
            </a:r>
            <a:r>
              <a:rPr lang="fr-FR" sz="1400" i="1" dirty="0">
                <a:solidFill>
                  <a:schemeClr val="bg1"/>
                </a:solidFill>
              </a:rPr>
              <a:t> en Provence</a:t>
            </a:r>
            <a:r>
              <a:rPr lang="fr-FR" sz="1400" dirty="0">
                <a:solidFill>
                  <a:schemeClr val="bg1"/>
                </a:solidFill>
              </a:rPr>
              <a:t>, 1697-98, Londres, British Museum</a:t>
            </a:r>
          </a:p>
          <a:p>
            <a:endParaRPr lang="fr-FR" sz="1400" i="1" dirty="0">
              <a:solidFill>
                <a:schemeClr val="bg1"/>
              </a:solidFill>
            </a:endParaRPr>
          </a:p>
          <a:p>
            <a:r>
              <a:rPr lang="fr-FR" sz="1400" i="1" dirty="0">
                <a:solidFill>
                  <a:schemeClr val="bg1"/>
                </a:solidFill>
              </a:rPr>
              <a:t>« Veut-on savoir ce que je vis ? </a:t>
            </a:r>
          </a:p>
          <a:p>
            <a:r>
              <a:rPr lang="fr-FR" sz="1400" i="1" dirty="0">
                <a:solidFill>
                  <a:schemeClr val="bg1"/>
                </a:solidFill>
              </a:rPr>
              <a:t>C’est la statue de Louis, </a:t>
            </a:r>
          </a:p>
          <a:p>
            <a:r>
              <a:rPr lang="fr-FR" sz="1400" i="1" dirty="0">
                <a:solidFill>
                  <a:schemeClr val="bg1"/>
                </a:solidFill>
              </a:rPr>
              <a:t>Foulant aux pieds toute la terre. </a:t>
            </a:r>
          </a:p>
          <a:p>
            <a:r>
              <a:rPr lang="fr-FR" sz="1400" i="1" dirty="0">
                <a:solidFill>
                  <a:schemeClr val="bg1"/>
                </a:solidFill>
              </a:rPr>
              <a:t>En se plaignant elle </a:t>
            </a:r>
            <a:r>
              <a:rPr lang="fr-FR" sz="1400" i="1" dirty="0" err="1">
                <a:solidFill>
                  <a:schemeClr val="bg1"/>
                </a:solidFill>
              </a:rPr>
              <a:t>disoit</a:t>
            </a:r>
            <a:r>
              <a:rPr lang="fr-FR" sz="1400" i="1" dirty="0">
                <a:solidFill>
                  <a:schemeClr val="bg1"/>
                </a:solidFill>
              </a:rPr>
              <a:t>, </a:t>
            </a:r>
          </a:p>
          <a:p>
            <a:r>
              <a:rPr lang="fr-FR" sz="1400" i="1" dirty="0">
                <a:solidFill>
                  <a:schemeClr val="bg1"/>
                </a:solidFill>
              </a:rPr>
              <a:t>Que sous les pieds elle </a:t>
            </a:r>
            <a:r>
              <a:rPr lang="fr-FR" sz="1400" i="1" dirty="0" err="1">
                <a:solidFill>
                  <a:schemeClr val="bg1"/>
                </a:solidFill>
              </a:rPr>
              <a:t>sentoit</a:t>
            </a:r>
            <a:r>
              <a:rPr lang="fr-FR" sz="1400" i="1" dirty="0">
                <a:solidFill>
                  <a:schemeClr val="bg1"/>
                </a:solidFill>
              </a:rPr>
              <a:t>, </a:t>
            </a:r>
          </a:p>
          <a:p>
            <a:r>
              <a:rPr lang="fr-FR" sz="1400" i="1" dirty="0">
                <a:solidFill>
                  <a:schemeClr val="bg1"/>
                </a:solidFill>
              </a:rPr>
              <a:t>Un léopard dompté, qui lui faisant la Guerre, </a:t>
            </a:r>
          </a:p>
          <a:p>
            <a:r>
              <a:rPr lang="fr-FR" sz="1400" i="1" dirty="0">
                <a:solidFill>
                  <a:schemeClr val="bg1"/>
                </a:solidFill>
              </a:rPr>
              <a:t>D’une chute le </a:t>
            </a:r>
            <a:r>
              <a:rPr lang="fr-FR" sz="1400" i="1" dirty="0" err="1">
                <a:solidFill>
                  <a:schemeClr val="bg1"/>
                </a:solidFill>
              </a:rPr>
              <a:t>menaçoit</a:t>
            </a:r>
            <a:r>
              <a:rPr lang="fr-FR" sz="1400" i="1" dirty="0">
                <a:solidFill>
                  <a:schemeClr val="bg1"/>
                </a:solidFill>
              </a:rPr>
              <a:t> : </a:t>
            </a:r>
          </a:p>
          <a:p>
            <a:r>
              <a:rPr lang="fr-FR" sz="1400" i="1" dirty="0">
                <a:solidFill>
                  <a:schemeClr val="bg1"/>
                </a:solidFill>
              </a:rPr>
              <a:t>De manière qu’elle </a:t>
            </a:r>
            <a:r>
              <a:rPr lang="fr-FR" sz="1400" i="1" dirty="0" err="1">
                <a:solidFill>
                  <a:schemeClr val="bg1"/>
                </a:solidFill>
              </a:rPr>
              <a:t>craignoit</a:t>
            </a:r>
            <a:r>
              <a:rPr lang="fr-FR" sz="1400" i="1" dirty="0">
                <a:solidFill>
                  <a:schemeClr val="bg1"/>
                </a:solidFill>
              </a:rPr>
              <a:t>, </a:t>
            </a:r>
          </a:p>
          <a:p>
            <a:r>
              <a:rPr lang="fr-FR" sz="1400" i="1" dirty="0">
                <a:solidFill>
                  <a:schemeClr val="bg1"/>
                </a:solidFill>
              </a:rPr>
              <a:t>De n’</a:t>
            </a:r>
            <a:r>
              <a:rPr lang="fr-FR" sz="1400" i="1" dirty="0" err="1">
                <a:solidFill>
                  <a:schemeClr val="bg1"/>
                </a:solidFill>
              </a:rPr>
              <a:t>estre</a:t>
            </a:r>
            <a:r>
              <a:rPr lang="fr-FR" sz="1400" i="1" dirty="0">
                <a:solidFill>
                  <a:schemeClr val="bg1"/>
                </a:solidFill>
              </a:rPr>
              <a:t> pas toujours à l’abri du </a:t>
            </a:r>
            <a:r>
              <a:rPr lang="fr-FR" sz="1400" i="1" dirty="0" err="1">
                <a:solidFill>
                  <a:schemeClr val="bg1"/>
                </a:solidFill>
              </a:rPr>
              <a:t>tonnere</a:t>
            </a:r>
            <a:r>
              <a:rPr lang="fr-FR" sz="1400" i="1" dirty="0">
                <a:solidFill>
                  <a:schemeClr val="bg1"/>
                </a:solidFill>
              </a:rPr>
              <a:t>. </a:t>
            </a:r>
          </a:p>
          <a:p>
            <a:r>
              <a:rPr lang="fr-FR" sz="1400" i="1" dirty="0">
                <a:solidFill>
                  <a:schemeClr val="bg1"/>
                </a:solidFill>
              </a:rPr>
              <a:t>Que l’Aigle et le Lion percez de part en part, </a:t>
            </a:r>
          </a:p>
          <a:p>
            <a:r>
              <a:rPr lang="fr-FR" sz="1400" i="1" dirty="0">
                <a:solidFill>
                  <a:schemeClr val="bg1"/>
                </a:solidFill>
              </a:rPr>
              <a:t>D’accord avec le </a:t>
            </a:r>
            <a:r>
              <a:rPr lang="fr-FR" sz="1400" i="1" dirty="0" err="1">
                <a:solidFill>
                  <a:schemeClr val="bg1"/>
                </a:solidFill>
              </a:rPr>
              <a:t>Leopard</a:t>
            </a:r>
            <a:r>
              <a:rPr lang="fr-FR" sz="1400" i="1" dirty="0">
                <a:solidFill>
                  <a:schemeClr val="bg1"/>
                </a:solidFill>
              </a:rPr>
              <a:t>, </a:t>
            </a:r>
          </a:p>
          <a:p>
            <a:r>
              <a:rPr lang="fr-FR" sz="1400" i="1" dirty="0">
                <a:solidFill>
                  <a:schemeClr val="bg1"/>
                </a:solidFill>
              </a:rPr>
              <a:t>S’</a:t>
            </a:r>
            <a:r>
              <a:rPr lang="fr-FR" sz="1400" i="1" dirty="0" err="1">
                <a:solidFill>
                  <a:schemeClr val="bg1"/>
                </a:solidFill>
              </a:rPr>
              <a:t>estant</a:t>
            </a:r>
            <a:r>
              <a:rPr lang="fr-FR" sz="1400" i="1" dirty="0">
                <a:solidFill>
                  <a:schemeClr val="bg1"/>
                </a:solidFill>
              </a:rPr>
              <a:t> mis tous trois à ses trousses</a:t>
            </a:r>
          </a:p>
          <a:p>
            <a:r>
              <a:rPr lang="fr-FR" sz="1400" i="1" dirty="0">
                <a:solidFill>
                  <a:schemeClr val="bg1"/>
                </a:solidFill>
              </a:rPr>
              <a:t>Lui </a:t>
            </a:r>
            <a:r>
              <a:rPr lang="fr-FR" sz="1400" i="1" dirty="0" err="1">
                <a:solidFill>
                  <a:schemeClr val="bg1"/>
                </a:solidFill>
              </a:rPr>
              <a:t>donnoient</a:t>
            </a:r>
            <a:r>
              <a:rPr lang="fr-FR" sz="1400" i="1" dirty="0">
                <a:solidFill>
                  <a:schemeClr val="bg1"/>
                </a:solidFill>
              </a:rPr>
              <a:t> cependant de si rudes secousses</a:t>
            </a:r>
          </a:p>
          <a:p>
            <a:r>
              <a:rPr lang="fr-FR" sz="1400" i="1" dirty="0">
                <a:solidFill>
                  <a:schemeClr val="bg1"/>
                </a:solidFill>
              </a:rPr>
              <a:t>Qu’elle </a:t>
            </a:r>
            <a:r>
              <a:rPr lang="fr-FR" sz="1400" i="1" dirty="0" err="1">
                <a:solidFill>
                  <a:schemeClr val="bg1"/>
                </a:solidFill>
              </a:rPr>
              <a:t>apprehendoit</a:t>
            </a:r>
            <a:r>
              <a:rPr lang="fr-FR" sz="1400" i="1" dirty="0">
                <a:solidFill>
                  <a:schemeClr val="bg1"/>
                </a:solidFill>
              </a:rPr>
              <a:t> tout de bon. </a:t>
            </a:r>
          </a:p>
          <a:p>
            <a:r>
              <a:rPr lang="fr-FR" sz="1400" i="1" dirty="0">
                <a:solidFill>
                  <a:schemeClr val="bg1"/>
                </a:solidFill>
              </a:rPr>
              <a:t>Un </a:t>
            </a:r>
            <a:r>
              <a:rPr lang="fr-FR" sz="1400" i="1" dirty="0" err="1">
                <a:solidFill>
                  <a:schemeClr val="bg1"/>
                </a:solidFill>
              </a:rPr>
              <a:t>phantome</a:t>
            </a:r>
            <a:r>
              <a:rPr lang="fr-FR" sz="1400" i="1" dirty="0">
                <a:solidFill>
                  <a:schemeClr val="bg1"/>
                </a:solidFill>
              </a:rPr>
              <a:t> parut. Va, dit-il, Forgeron, </a:t>
            </a:r>
          </a:p>
          <a:p>
            <a:r>
              <a:rPr lang="fr-FR" sz="1400" i="1" dirty="0">
                <a:solidFill>
                  <a:schemeClr val="bg1"/>
                </a:solidFill>
              </a:rPr>
              <a:t>Apprendre à Louis à </a:t>
            </a:r>
            <a:r>
              <a:rPr lang="fr-FR" sz="1400" i="1" dirty="0" err="1">
                <a:solidFill>
                  <a:schemeClr val="bg1"/>
                </a:solidFill>
              </a:rPr>
              <a:t>Versaille</a:t>
            </a:r>
            <a:r>
              <a:rPr lang="fr-FR" sz="1400" i="1" dirty="0">
                <a:solidFill>
                  <a:schemeClr val="bg1"/>
                </a:solidFill>
              </a:rPr>
              <a:t>, </a:t>
            </a:r>
          </a:p>
          <a:p>
            <a:r>
              <a:rPr lang="fr-FR" sz="1400" i="1" dirty="0">
                <a:solidFill>
                  <a:schemeClr val="bg1"/>
                </a:solidFill>
              </a:rPr>
              <a:t>Ce que je te dirai </a:t>
            </a:r>
            <a:r>
              <a:rPr lang="fr-FR" sz="1400" i="1" dirty="0" err="1">
                <a:solidFill>
                  <a:schemeClr val="bg1"/>
                </a:solidFill>
              </a:rPr>
              <a:t>derriere</a:t>
            </a:r>
            <a:r>
              <a:rPr lang="fr-FR" sz="1400" i="1" dirty="0">
                <a:solidFill>
                  <a:schemeClr val="bg1"/>
                </a:solidFill>
              </a:rPr>
              <a:t> une Broussaille. </a:t>
            </a:r>
          </a:p>
          <a:p>
            <a:r>
              <a:rPr lang="fr-FR" sz="1400" i="1" dirty="0">
                <a:solidFill>
                  <a:schemeClr val="bg1"/>
                </a:solidFill>
              </a:rPr>
              <a:t>Lors parut </a:t>
            </a:r>
            <a:r>
              <a:rPr lang="fr-FR" sz="1400" i="1" dirty="0" err="1">
                <a:solidFill>
                  <a:schemeClr val="bg1"/>
                </a:solidFill>
              </a:rPr>
              <a:t>encor</a:t>
            </a:r>
            <a:r>
              <a:rPr lang="fr-FR" sz="1400" i="1" dirty="0">
                <a:solidFill>
                  <a:schemeClr val="bg1"/>
                </a:solidFill>
              </a:rPr>
              <a:t> D’Aubusson, </a:t>
            </a:r>
          </a:p>
          <a:p>
            <a:r>
              <a:rPr lang="fr-FR" sz="1400" i="1" dirty="0">
                <a:solidFill>
                  <a:schemeClr val="bg1"/>
                </a:solidFill>
              </a:rPr>
              <a:t>Sortant des fatales Cavernes : </a:t>
            </a:r>
          </a:p>
          <a:p>
            <a:r>
              <a:rPr lang="fr-FR" sz="1400" i="1" dirty="0">
                <a:solidFill>
                  <a:schemeClr val="bg1"/>
                </a:solidFill>
              </a:rPr>
              <a:t>Mais le spectre malgré tout son hardi jardon, </a:t>
            </a:r>
          </a:p>
          <a:p>
            <a:r>
              <a:rPr lang="fr-FR" sz="1400" i="1" dirty="0">
                <a:solidFill>
                  <a:schemeClr val="bg1"/>
                </a:solidFill>
              </a:rPr>
              <a:t>Lui </a:t>
            </a:r>
            <a:r>
              <a:rPr lang="fr-FR" sz="1400" i="1" dirty="0" err="1">
                <a:solidFill>
                  <a:schemeClr val="bg1"/>
                </a:solidFill>
              </a:rPr>
              <a:t>soufla</a:t>
            </a:r>
            <a:r>
              <a:rPr lang="fr-FR" sz="1400" i="1" dirty="0">
                <a:solidFill>
                  <a:schemeClr val="bg1"/>
                </a:solidFill>
              </a:rPr>
              <a:t> ses quatre Lanternes. »</a:t>
            </a:r>
          </a:p>
        </p:txBody>
      </p:sp>
      <p:pic>
        <p:nvPicPr>
          <p:cNvPr id="4" name="Image 3">
            <a:extLst>
              <a:ext uri="{FF2B5EF4-FFF2-40B4-BE49-F238E27FC236}">
                <a16:creationId xmlns:a16="http://schemas.microsoft.com/office/drawing/2014/main" id="{D10EE846-EE41-C842-A31E-7E6AAF888AB8}"/>
              </a:ext>
            </a:extLst>
          </p:cNvPr>
          <p:cNvPicPr>
            <a:picLocks noChangeAspect="1"/>
          </p:cNvPicPr>
          <p:nvPr/>
        </p:nvPicPr>
        <p:blipFill>
          <a:blip r:embed="rId3"/>
          <a:stretch>
            <a:fillRect/>
          </a:stretch>
        </p:blipFill>
        <p:spPr>
          <a:xfrm>
            <a:off x="3876403" y="0"/>
            <a:ext cx="5074920" cy="6858000"/>
          </a:xfrm>
          <a:prstGeom prst="rect">
            <a:avLst/>
          </a:prstGeom>
        </p:spPr>
      </p:pic>
    </p:spTree>
    <p:extLst>
      <p:ext uri="{BB962C8B-B14F-4D97-AF65-F5344CB8AC3E}">
        <p14:creationId xmlns:p14="http://schemas.microsoft.com/office/powerpoint/2010/main" val="24242231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22CA0224-CE81-9841-9BCA-63934E7E8863}"/>
              </a:ext>
            </a:extLst>
          </p:cNvPr>
          <p:cNvSpPr txBox="1"/>
          <p:nvPr/>
        </p:nvSpPr>
        <p:spPr>
          <a:xfrm>
            <a:off x="783771" y="4292395"/>
            <a:ext cx="2850164" cy="1569660"/>
          </a:xfrm>
          <a:prstGeom prst="rect">
            <a:avLst/>
          </a:prstGeom>
          <a:noFill/>
        </p:spPr>
        <p:txBody>
          <a:bodyPr wrap="square" rtlCol="0">
            <a:spAutoFit/>
          </a:bodyPr>
          <a:lstStyle/>
          <a:p>
            <a:r>
              <a:rPr lang="fr-FR" sz="1600" dirty="0">
                <a:solidFill>
                  <a:schemeClr val="bg1"/>
                </a:solidFill>
              </a:rPr>
              <a:t>François </a:t>
            </a:r>
            <a:r>
              <a:rPr lang="fr-FR" sz="1600" dirty="0" err="1">
                <a:solidFill>
                  <a:schemeClr val="bg1"/>
                </a:solidFill>
              </a:rPr>
              <a:t>Lemée</a:t>
            </a:r>
            <a:r>
              <a:rPr lang="fr-FR" sz="1600" dirty="0">
                <a:solidFill>
                  <a:schemeClr val="bg1"/>
                </a:solidFill>
              </a:rPr>
              <a:t>, </a:t>
            </a:r>
            <a:r>
              <a:rPr lang="fr-FR" sz="1600" i="1" dirty="0">
                <a:solidFill>
                  <a:schemeClr val="bg1"/>
                </a:solidFill>
              </a:rPr>
              <a:t>Traité des </a:t>
            </a:r>
            <a:r>
              <a:rPr lang="fr-FR" sz="1600" i="1" dirty="0" err="1">
                <a:solidFill>
                  <a:schemeClr val="bg1"/>
                </a:solidFill>
              </a:rPr>
              <a:t>statuës</a:t>
            </a:r>
            <a:r>
              <a:rPr lang="fr-FR" sz="1600" dirty="0">
                <a:solidFill>
                  <a:schemeClr val="bg1"/>
                </a:solidFill>
              </a:rPr>
              <a:t>, Paris, 1688 : la riposte juridique. L’image du roi est digne de respect comme sa personne, car elle représente le monarque</a:t>
            </a:r>
          </a:p>
        </p:txBody>
      </p:sp>
      <p:pic>
        <p:nvPicPr>
          <p:cNvPr id="6" name="Image 5">
            <a:extLst>
              <a:ext uri="{FF2B5EF4-FFF2-40B4-BE49-F238E27FC236}">
                <a16:creationId xmlns:a16="http://schemas.microsoft.com/office/drawing/2014/main" id="{29F8DFFE-6341-D841-ADAF-5C371C182DF3}"/>
              </a:ext>
            </a:extLst>
          </p:cNvPr>
          <p:cNvPicPr>
            <a:picLocks noChangeAspect="1"/>
          </p:cNvPicPr>
          <p:nvPr/>
        </p:nvPicPr>
        <p:blipFill>
          <a:blip r:embed="rId3"/>
          <a:stretch>
            <a:fillRect/>
          </a:stretch>
        </p:blipFill>
        <p:spPr>
          <a:xfrm>
            <a:off x="4810539" y="-53967"/>
            <a:ext cx="4138819" cy="6911967"/>
          </a:xfrm>
          <a:prstGeom prst="rect">
            <a:avLst/>
          </a:prstGeom>
        </p:spPr>
      </p:pic>
      <p:sp>
        <p:nvSpPr>
          <p:cNvPr id="3" name="ZoneTexte 2">
            <a:extLst>
              <a:ext uri="{FF2B5EF4-FFF2-40B4-BE49-F238E27FC236}">
                <a16:creationId xmlns:a16="http://schemas.microsoft.com/office/drawing/2014/main" id="{9FB0F74C-DD41-BC43-8D64-10E661852C0B}"/>
              </a:ext>
            </a:extLst>
          </p:cNvPr>
          <p:cNvSpPr txBox="1"/>
          <p:nvPr/>
        </p:nvSpPr>
        <p:spPr>
          <a:xfrm>
            <a:off x="783771" y="875210"/>
            <a:ext cx="2573383" cy="646331"/>
          </a:xfrm>
          <a:prstGeom prst="rect">
            <a:avLst/>
          </a:prstGeom>
          <a:noFill/>
        </p:spPr>
        <p:txBody>
          <a:bodyPr wrap="square" rtlCol="0">
            <a:spAutoFit/>
          </a:bodyPr>
          <a:lstStyle/>
          <a:p>
            <a:r>
              <a:rPr lang="fr-FR" dirty="0">
                <a:solidFill>
                  <a:schemeClr val="bg1"/>
                </a:solidFill>
              </a:rPr>
              <a:t>Les ripostes de </a:t>
            </a:r>
            <a:r>
              <a:rPr lang="fr-FR" dirty="0" err="1">
                <a:solidFill>
                  <a:schemeClr val="bg1"/>
                </a:solidFill>
              </a:rPr>
              <a:t>Vertron</a:t>
            </a:r>
            <a:r>
              <a:rPr lang="fr-FR" dirty="0">
                <a:solidFill>
                  <a:schemeClr val="bg1"/>
                </a:solidFill>
              </a:rPr>
              <a:t>, </a:t>
            </a:r>
            <a:r>
              <a:rPr lang="fr-FR" dirty="0" err="1">
                <a:solidFill>
                  <a:schemeClr val="bg1"/>
                </a:solidFill>
              </a:rPr>
              <a:t>Lemée</a:t>
            </a:r>
            <a:r>
              <a:rPr lang="fr-FR" dirty="0">
                <a:solidFill>
                  <a:schemeClr val="bg1"/>
                </a:solidFill>
              </a:rPr>
              <a:t> et Ménestrier </a:t>
            </a:r>
          </a:p>
        </p:txBody>
      </p:sp>
    </p:spTree>
    <p:extLst>
      <p:ext uri="{BB962C8B-B14F-4D97-AF65-F5344CB8AC3E}">
        <p14:creationId xmlns:p14="http://schemas.microsoft.com/office/powerpoint/2010/main" val="1694388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957CF5CA-D91A-014F-983F-A45DE4AA5523}"/>
              </a:ext>
            </a:extLst>
          </p:cNvPr>
          <p:cNvSpPr txBox="1"/>
          <p:nvPr/>
        </p:nvSpPr>
        <p:spPr>
          <a:xfrm>
            <a:off x="283564" y="156755"/>
            <a:ext cx="8646268" cy="307777"/>
          </a:xfrm>
          <a:prstGeom prst="rect">
            <a:avLst/>
          </a:prstGeom>
          <a:noFill/>
        </p:spPr>
        <p:txBody>
          <a:bodyPr wrap="square" rtlCol="0">
            <a:spAutoFit/>
          </a:bodyPr>
          <a:lstStyle/>
          <a:p>
            <a:pPr algn="ctr"/>
            <a:r>
              <a:rPr lang="fr-FR" sz="1400" dirty="0">
                <a:solidFill>
                  <a:schemeClr val="bg1"/>
                </a:solidFill>
              </a:rPr>
              <a:t>Destruction de la statue de la place des Victoires le 13 août 1792</a:t>
            </a:r>
          </a:p>
        </p:txBody>
      </p:sp>
      <p:pic>
        <p:nvPicPr>
          <p:cNvPr id="6" name="Image 5">
            <a:extLst>
              <a:ext uri="{FF2B5EF4-FFF2-40B4-BE49-F238E27FC236}">
                <a16:creationId xmlns:a16="http://schemas.microsoft.com/office/drawing/2014/main" id="{2F7C4EFF-6E96-104C-B81F-7DF111CB19E4}"/>
              </a:ext>
            </a:extLst>
          </p:cNvPr>
          <p:cNvPicPr>
            <a:picLocks noChangeAspect="1"/>
          </p:cNvPicPr>
          <p:nvPr/>
        </p:nvPicPr>
        <p:blipFill>
          <a:blip r:embed="rId3"/>
          <a:stretch>
            <a:fillRect/>
          </a:stretch>
        </p:blipFill>
        <p:spPr>
          <a:xfrm>
            <a:off x="838824" y="863367"/>
            <a:ext cx="7535747" cy="5837878"/>
          </a:xfrm>
          <a:prstGeom prst="rect">
            <a:avLst/>
          </a:prstGeom>
        </p:spPr>
      </p:pic>
    </p:spTree>
    <p:extLst>
      <p:ext uri="{BB962C8B-B14F-4D97-AF65-F5344CB8AC3E}">
        <p14:creationId xmlns:p14="http://schemas.microsoft.com/office/powerpoint/2010/main" val="29911003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C7DED14-C6F2-0C4C-9839-C97C9AFC560F}"/>
              </a:ext>
            </a:extLst>
          </p:cNvPr>
          <p:cNvSpPr txBox="1"/>
          <p:nvPr/>
        </p:nvSpPr>
        <p:spPr>
          <a:xfrm>
            <a:off x="1143840" y="142874"/>
            <a:ext cx="6941372" cy="369332"/>
          </a:xfrm>
          <a:prstGeom prst="rect">
            <a:avLst/>
          </a:prstGeom>
          <a:noFill/>
        </p:spPr>
        <p:txBody>
          <a:bodyPr wrap="square" rtlCol="0">
            <a:spAutoFit/>
          </a:bodyPr>
          <a:lstStyle/>
          <a:p>
            <a:pPr algn="ctr"/>
            <a:endParaRPr lang="fr-FR" dirty="0"/>
          </a:p>
        </p:txBody>
      </p:sp>
      <p:pic>
        <p:nvPicPr>
          <p:cNvPr id="6" name="Image 5">
            <a:extLst>
              <a:ext uri="{FF2B5EF4-FFF2-40B4-BE49-F238E27FC236}">
                <a16:creationId xmlns:a16="http://schemas.microsoft.com/office/drawing/2014/main" id="{7050B625-D4EC-1A46-A6CA-FF2F929FA45D}"/>
              </a:ext>
            </a:extLst>
          </p:cNvPr>
          <p:cNvPicPr>
            <a:picLocks noChangeAspect="1"/>
          </p:cNvPicPr>
          <p:nvPr/>
        </p:nvPicPr>
        <p:blipFill>
          <a:blip r:embed="rId3"/>
          <a:stretch>
            <a:fillRect/>
          </a:stretch>
        </p:blipFill>
        <p:spPr>
          <a:xfrm>
            <a:off x="-100013" y="-344628"/>
            <a:ext cx="9244013" cy="7202628"/>
          </a:xfrm>
          <a:prstGeom prst="rect">
            <a:avLst/>
          </a:prstGeom>
        </p:spPr>
      </p:pic>
    </p:spTree>
    <p:extLst>
      <p:ext uri="{BB962C8B-B14F-4D97-AF65-F5344CB8AC3E}">
        <p14:creationId xmlns:p14="http://schemas.microsoft.com/office/powerpoint/2010/main" val="3642133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âtre, brique, pierre&#10;&#10;Description générée automatiquement">
            <a:extLst>
              <a:ext uri="{FF2B5EF4-FFF2-40B4-BE49-F238E27FC236}">
                <a16:creationId xmlns:a16="http://schemas.microsoft.com/office/drawing/2014/main" id="{DBBD8DC6-F433-76BE-072E-782558D88AC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7580415" cy="6399580"/>
          </a:xfrm>
          <a:prstGeom prst="rect">
            <a:avLst/>
          </a:prstGeom>
        </p:spPr>
      </p:pic>
      <p:sp>
        <p:nvSpPr>
          <p:cNvPr id="4" name="ZoneTexte 3">
            <a:extLst>
              <a:ext uri="{FF2B5EF4-FFF2-40B4-BE49-F238E27FC236}">
                <a16:creationId xmlns:a16="http://schemas.microsoft.com/office/drawing/2014/main" id="{D12C7B0D-4DC3-4FCD-14BD-A414859D6B80}"/>
              </a:ext>
            </a:extLst>
          </p:cNvPr>
          <p:cNvSpPr txBox="1"/>
          <p:nvPr/>
        </p:nvSpPr>
        <p:spPr>
          <a:xfrm>
            <a:off x="127210" y="6487908"/>
            <a:ext cx="8436235" cy="276999"/>
          </a:xfrm>
          <a:prstGeom prst="rect">
            <a:avLst/>
          </a:prstGeom>
          <a:noFill/>
        </p:spPr>
        <p:txBody>
          <a:bodyPr wrap="square">
            <a:spAutoFit/>
          </a:bodyPr>
          <a:lstStyle/>
          <a:p>
            <a:pPr algn="l"/>
            <a:r>
              <a:rPr lang="fr-CH" sz="1200" b="1" dirty="0">
                <a:solidFill>
                  <a:schemeClr val="bg1"/>
                </a:solidFill>
                <a:latin typeface="Arial" panose="020B0604020202020204" pitchFamily="34" charset="0"/>
                <a:ea typeface="Calibri" panose="020F0502020204030204" pitchFamily="34" charset="0"/>
                <a:cs typeface="Times New Roman (Corps CS)"/>
              </a:rPr>
              <a:t>Hubert Robert, La Violation des caveaux des rois dans la basilique de Saint-Denis</a:t>
            </a:r>
            <a:r>
              <a:rPr lang="fr-CH" sz="1200" b="1" i="1" dirty="0">
                <a:solidFill>
                  <a:schemeClr val="bg1"/>
                </a:solidFill>
                <a:latin typeface="Arial" panose="020B0604020202020204" pitchFamily="34" charset="0"/>
                <a:ea typeface="Calibri" panose="020F0502020204030204" pitchFamily="34" charset="0"/>
                <a:cs typeface="Times New Roman (Corps CS)"/>
              </a:rPr>
              <a:t>, </a:t>
            </a:r>
            <a:r>
              <a:rPr lang="fr-CH" sz="1200" b="1" dirty="0">
                <a:solidFill>
                  <a:schemeClr val="bg1"/>
                </a:solidFill>
                <a:latin typeface="Arial" panose="020B0604020202020204" pitchFamily="34" charset="0"/>
                <a:ea typeface="Calibri" panose="020F0502020204030204" pitchFamily="34" charset="0"/>
                <a:cs typeface="Times New Roman (Corps CS)"/>
              </a:rPr>
              <a:t>1793, Musée Carnavalet, Paris.</a:t>
            </a:r>
          </a:p>
        </p:txBody>
      </p:sp>
    </p:spTree>
    <p:extLst>
      <p:ext uri="{BB962C8B-B14F-4D97-AF65-F5344CB8AC3E}">
        <p14:creationId xmlns:p14="http://schemas.microsoft.com/office/powerpoint/2010/main" val="3938271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D12C7B0D-4DC3-4FCD-14BD-A414859D6B80}"/>
              </a:ext>
            </a:extLst>
          </p:cNvPr>
          <p:cNvSpPr txBox="1"/>
          <p:nvPr/>
        </p:nvSpPr>
        <p:spPr>
          <a:xfrm>
            <a:off x="173508" y="5712404"/>
            <a:ext cx="8436235" cy="1015663"/>
          </a:xfrm>
          <a:prstGeom prst="rect">
            <a:avLst/>
          </a:prstGeom>
          <a:noFill/>
        </p:spPr>
        <p:txBody>
          <a:bodyPr wrap="square">
            <a:spAutoFit/>
          </a:bodyPr>
          <a:lstStyle/>
          <a:p>
            <a:pPr algn="l"/>
            <a:r>
              <a:rPr lang="fr-CH" sz="1200" b="1" dirty="0">
                <a:solidFill>
                  <a:schemeClr val="bg1"/>
                </a:solidFill>
                <a:latin typeface="Arial" panose="020B0604020202020204" pitchFamily="34" charset="0"/>
                <a:ea typeface="Calibri" panose="020F0502020204030204" pitchFamily="34" charset="0"/>
                <a:cs typeface="Times New Roman (Corps CS)"/>
              </a:rPr>
              <a:t>Pierre Lafontaine, </a:t>
            </a:r>
          </a:p>
          <a:p>
            <a:pPr algn="l"/>
            <a:r>
              <a:rPr lang="fr-CH" sz="1200" b="1" i="1" dirty="0">
                <a:solidFill>
                  <a:schemeClr val="bg1"/>
                </a:solidFill>
                <a:latin typeface="Arial" panose="020B0604020202020204" pitchFamily="34" charset="0"/>
                <a:ea typeface="Calibri" panose="020F0502020204030204" pitchFamily="34" charset="0"/>
                <a:cs typeface="Times New Roman (Corps CS)"/>
              </a:rPr>
              <a:t>Alexandre Lenoir s’opposant </a:t>
            </a:r>
          </a:p>
          <a:p>
            <a:pPr algn="l"/>
            <a:r>
              <a:rPr lang="fr-CH" sz="1200" b="1" i="1" dirty="0">
                <a:solidFill>
                  <a:schemeClr val="bg1"/>
                </a:solidFill>
                <a:latin typeface="Arial" panose="020B0604020202020204" pitchFamily="34" charset="0"/>
                <a:ea typeface="Calibri" panose="020F0502020204030204" pitchFamily="34" charset="0"/>
                <a:cs typeface="Times New Roman (Corps CS)"/>
              </a:rPr>
              <a:t>à la destruction du mausolée </a:t>
            </a:r>
          </a:p>
          <a:p>
            <a:pPr algn="l"/>
            <a:r>
              <a:rPr lang="fr-CH" sz="1200" b="1" i="1" dirty="0">
                <a:solidFill>
                  <a:schemeClr val="bg1"/>
                </a:solidFill>
                <a:latin typeface="Arial" panose="020B0604020202020204" pitchFamily="34" charset="0"/>
                <a:ea typeface="Calibri" panose="020F0502020204030204" pitchFamily="34" charset="0"/>
                <a:cs typeface="Times New Roman (Corps CS)"/>
              </a:rPr>
              <a:t>de Louis XII à Saint Denis</a:t>
            </a:r>
            <a:r>
              <a:rPr lang="fr-CH" sz="1200" b="1" dirty="0">
                <a:solidFill>
                  <a:schemeClr val="bg1"/>
                </a:solidFill>
                <a:latin typeface="Arial" panose="020B0604020202020204" pitchFamily="34" charset="0"/>
                <a:ea typeface="Calibri" panose="020F0502020204030204" pitchFamily="34" charset="0"/>
                <a:cs typeface="Times New Roman (Corps CS)"/>
              </a:rPr>
              <a:t>, 1793,</a:t>
            </a:r>
          </a:p>
          <a:p>
            <a:pPr algn="l"/>
            <a:r>
              <a:rPr lang="fr-CH" sz="1200" b="1" dirty="0">
                <a:solidFill>
                  <a:schemeClr val="bg1"/>
                </a:solidFill>
                <a:latin typeface="Arial" panose="020B0604020202020204" pitchFamily="34" charset="0"/>
                <a:ea typeface="Calibri" panose="020F0502020204030204" pitchFamily="34" charset="0"/>
                <a:cs typeface="Times New Roman (Corps CS)"/>
              </a:rPr>
              <a:t>Musée Carnavalet, Paris.</a:t>
            </a:r>
          </a:p>
        </p:txBody>
      </p:sp>
      <p:pic>
        <p:nvPicPr>
          <p:cNvPr id="5" name="Image 4" descr="Une image contenant texte, pierre&#10;&#10;Description générée automatiquement">
            <a:extLst>
              <a:ext uri="{FF2B5EF4-FFF2-40B4-BE49-F238E27FC236}">
                <a16:creationId xmlns:a16="http://schemas.microsoft.com/office/drawing/2014/main" id="{26CA2C7D-B91F-2E6C-1024-EA351591F5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7947" y="0"/>
            <a:ext cx="5756053" cy="6858000"/>
          </a:xfrm>
          <a:prstGeom prst="rect">
            <a:avLst/>
          </a:prstGeom>
        </p:spPr>
      </p:pic>
    </p:spTree>
    <p:extLst>
      <p:ext uri="{BB962C8B-B14F-4D97-AF65-F5344CB8AC3E}">
        <p14:creationId xmlns:p14="http://schemas.microsoft.com/office/powerpoint/2010/main" val="2887570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1EAD400-5CA8-874F-9C65-60A3F84028A7}"/>
              </a:ext>
            </a:extLst>
          </p:cNvPr>
          <p:cNvPicPr>
            <a:picLocks noChangeAspect="1"/>
          </p:cNvPicPr>
          <p:nvPr/>
        </p:nvPicPr>
        <p:blipFill>
          <a:blip r:embed="rId3"/>
          <a:stretch>
            <a:fillRect/>
          </a:stretch>
        </p:blipFill>
        <p:spPr>
          <a:xfrm>
            <a:off x="-27710" y="751847"/>
            <a:ext cx="9171710" cy="6974321"/>
          </a:xfrm>
          <a:prstGeom prst="rect">
            <a:avLst/>
          </a:prstGeom>
        </p:spPr>
      </p:pic>
      <p:sp>
        <p:nvSpPr>
          <p:cNvPr id="5" name="ZoneTexte 4">
            <a:extLst>
              <a:ext uri="{FF2B5EF4-FFF2-40B4-BE49-F238E27FC236}">
                <a16:creationId xmlns:a16="http://schemas.microsoft.com/office/drawing/2014/main" id="{AED4106B-DB0A-B64D-8C4B-E9E87AFB42F1}"/>
              </a:ext>
            </a:extLst>
          </p:cNvPr>
          <p:cNvSpPr txBox="1"/>
          <p:nvPr/>
        </p:nvSpPr>
        <p:spPr>
          <a:xfrm>
            <a:off x="244951" y="85899"/>
            <a:ext cx="8681808" cy="523220"/>
          </a:xfrm>
          <a:prstGeom prst="rect">
            <a:avLst/>
          </a:prstGeom>
          <a:noFill/>
        </p:spPr>
        <p:txBody>
          <a:bodyPr wrap="square" rtlCol="0">
            <a:spAutoFit/>
          </a:bodyPr>
          <a:lstStyle/>
          <a:p>
            <a:pPr algn="ctr"/>
            <a:r>
              <a:rPr lang="fr-FR" sz="1400" dirty="0">
                <a:solidFill>
                  <a:schemeClr val="bg1"/>
                </a:solidFill>
              </a:rPr>
              <a:t>Franz </a:t>
            </a:r>
            <a:r>
              <a:rPr lang="fr-FR" sz="1400" dirty="0" err="1">
                <a:solidFill>
                  <a:schemeClr val="bg1"/>
                </a:solidFill>
              </a:rPr>
              <a:t>Xaver</a:t>
            </a:r>
            <a:r>
              <a:rPr lang="fr-FR" sz="1400" dirty="0">
                <a:solidFill>
                  <a:schemeClr val="bg1"/>
                </a:solidFill>
              </a:rPr>
              <a:t> </a:t>
            </a:r>
            <a:r>
              <a:rPr lang="fr-FR" sz="1400" dirty="0" err="1">
                <a:solidFill>
                  <a:schemeClr val="bg1"/>
                </a:solidFill>
              </a:rPr>
              <a:t>Habermann</a:t>
            </a:r>
            <a:r>
              <a:rPr lang="fr-FR" sz="1400" dirty="0">
                <a:solidFill>
                  <a:schemeClr val="bg1"/>
                </a:solidFill>
              </a:rPr>
              <a:t>, </a:t>
            </a:r>
            <a:r>
              <a:rPr lang="fr-FR" sz="1400" i="1" dirty="0">
                <a:solidFill>
                  <a:schemeClr val="bg1"/>
                </a:solidFill>
              </a:rPr>
              <a:t>La destruction de la statue royale (de George III) à Nouvelle </a:t>
            </a:r>
            <a:r>
              <a:rPr lang="fr-FR" sz="1400" i="1" dirty="0" err="1">
                <a:solidFill>
                  <a:schemeClr val="bg1"/>
                </a:solidFill>
              </a:rPr>
              <a:t>Yorck</a:t>
            </a:r>
            <a:r>
              <a:rPr lang="fr-FR" sz="1400" dirty="0">
                <a:solidFill>
                  <a:schemeClr val="bg1"/>
                </a:solidFill>
              </a:rPr>
              <a:t>,  1776, Londres, British Museum</a:t>
            </a:r>
          </a:p>
        </p:txBody>
      </p:sp>
    </p:spTree>
    <p:extLst>
      <p:ext uri="{BB962C8B-B14F-4D97-AF65-F5344CB8AC3E}">
        <p14:creationId xmlns:p14="http://schemas.microsoft.com/office/powerpoint/2010/main" val="3067894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E46CAE-6DFC-8C48-BB83-FF718B434DA8}"/>
              </a:ext>
            </a:extLst>
          </p:cNvPr>
          <p:cNvSpPr>
            <a:spLocks noGrp="1"/>
          </p:cNvSpPr>
          <p:nvPr>
            <p:ph type="title"/>
          </p:nvPr>
        </p:nvSpPr>
        <p:spPr>
          <a:xfrm>
            <a:off x="457200" y="0"/>
            <a:ext cx="8229600" cy="1143000"/>
          </a:xfrm>
        </p:spPr>
        <p:txBody>
          <a:bodyPr>
            <a:normAutofit/>
          </a:bodyPr>
          <a:lstStyle/>
          <a:p>
            <a:r>
              <a:rPr lang="fr-FR" sz="1400" dirty="0">
                <a:solidFill>
                  <a:schemeClr val="bg1"/>
                </a:solidFill>
              </a:rPr>
              <a:t>Anonyme hollandais, </a:t>
            </a:r>
            <a:r>
              <a:rPr lang="fr-FR" sz="1400" i="1" dirty="0">
                <a:solidFill>
                  <a:schemeClr val="bg1"/>
                </a:solidFill>
              </a:rPr>
              <a:t>Gravure satirique </a:t>
            </a:r>
            <a:r>
              <a:rPr lang="fr-FR" sz="1400" i="1" dirty="0" err="1">
                <a:solidFill>
                  <a:schemeClr val="bg1"/>
                </a:solidFill>
              </a:rPr>
              <a:t>anti-catholique</a:t>
            </a:r>
            <a:r>
              <a:rPr lang="fr-FR" sz="1400" dirty="0">
                <a:solidFill>
                  <a:schemeClr val="bg1"/>
                </a:solidFill>
              </a:rPr>
              <a:t>, 1598-1600, Londres, British Museum</a:t>
            </a:r>
          </a:p>
        </p:txBody>
      </p:sp>
      <p:pic>
        <p:nvPicPr>
          <p:cNvPr id="5" name="Espace réservé du contenu 4">
            <a:extLst>
              <a:ext uri="{FF2B5EF4-FFF2-40B4-BE49-F238E27FC236}">
                <a16:creationId xmlns:a16="http://schemas.microsoft.com/office/drawing/2014/main" id="{14DE2051-6F0C-484A-B2B5-AD51E1B52DB1}"/>
              </a:ext>
            </a:extLst>
          </p:cNvPr>
          <p:cNvPicPr>
            <a:picLocks noGrp="1" noChangeAspect="1"/>
          </p:cNvPicPr>
          <p:nvPr>
            <p:ph idx="1"/>
          </p:nvPr>
        </p:nvPicPr>
        <p:blipFill>
          <a:blip r:embed="rId3"/>
          <a:stretch>
            <a:fillRect/>
          </a:stretch>
        </p:blipFill>
        <p:spPr>
          <a:xfrm>
            <a:off x="869950" y="1143000"/>
            <a:ext cx="7404100" cy="5565416"/>
          </a:xfrm>
        </p:spPr>
      </p:pic>
    </p:spTree>
    <p:extLst>
      <p:ext uri="{BB962C8B-B14F-4D97-AF65-F5344CB8AC3E}">
        <p14:creationId xmlns:p14="http://schemas.microsoft.com/office/powerpoint/2010/main" val="3201344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C53C463-02A5-2844-ACCB-E9469FC76A4C}"/>
              </a:ext>
            </a:extLst>
          </p:cNvPr>
          <p:cNvPicPr>
            <a:picLocks noChangeAspect="1"/>
          </p:cNvPicPr>
          <p:nvPr/>
        </p:nvPicPr>
        <p:blipFill>
          <a:blip r:embed="rId3"/>
          <a:stretch>
            <a:fillRect/>
          </a:stretch>
        </p:blipFill>
        <p:spPr>
          <a:xfrm>
            <a:off x="989703" y="1041790"/>
            <a:ext cx="7366476" cy="5744269"/>
          </a:xfrm>
          <a:prstGeom prst="rect">
            <a:avLst/>
          </a:prstGeom>
        </p:spPr>
      </p:pic>
      <p:sp>
        <p:nvSpPr>
          <p:cNvPr id="4" name="ZoneTexte 3">
            <a:extLst>
              <a:ext uri="{FF2B5EF4-FFF2-40B4-BE49-F238E27FC236}">
                <a16:creationId xmlns:a16="http://schemas.microsoft.com/office/drawing/2014/main" id="{A2C1DC2F-7DF6-6146-9EF3-5D88C9AC31C3}"/>
              </a:ext>
            </a:extLst>
          </p:cNvPr>
          <p:cNvSpPr txBox="1"/>
          <p:nvPr/>
        </p:nvSpPr>
        <p:spPr>
          <a:xfrm>
            <a:off x="458101" y="385763"/>
            <a:ext cx="8500162" cy="523220"/>
          </a:xfrm>
          <a:prstGeom prst="rect">
            <a:avLst/>
          </a:prstGeom>
          <a:noFill/>
        </p:spPr>
        <p:txBody>
          <a:bodyPr wrap="square" rtlCol="0">
            <a:spAutoFit/>
          </a:bodyPr>
          <a:lstStyle/>
          <a:p>
            <a:pPr algn="ctr"/>
            <a:r>
              <a:rPr lang="fr-FR" sz="1400" dirty="0">
                <a:solidFill>
                  <a:schemeClr val="bg1"/>
                </a:solidFill>
              </a:rPr>
              <a:t>Johannes Adam Simon </a:t>
            </a:r>
            <a:r>
              <a:rPr lang="fr-FR" sz="1400" dirty="0" err="1">
                <a:solidFill>
                  <a:schemeClr val="bg1"/>
                </a:solidFill>
              </a:rPr>
              <a:t>Oertel</a:t>
            </a:r>
            <a:r>
              <a:rPr lang="fr-FR" sz="1400" dirty="0">
                <a:solidFill>
                  <a:schemeClr val="bg1"/>
                </a:solidFill>
              </a:rPr>
              <a:t>, </a:t>
            </a:r>
            <a:r>
              <a:rPr lang="fr-FR" sz="1400" i="1" dirty="0">
                <a:solidFill>
                  <a:schemeClr val="bg1"/>
                </a:solidFill>
              </a:rPr>
              <a:t>La destruction de la statue équestre de George III à New York en juillet 1776</a:t>
            </a:r>
            <a:r>
              <a:rPr lang="fr-FR" sz="1400" dirty="0">
                <a:solidFill>
                  <a:schemeClr val="bg1"/>
                </a:solidFill>
              </a:rPr>
              <a:t>, 1852-1853, huile sur toile, New York, New York </a:t>
            </a:r>
            <a:r>
              <a:rPr lang="fr-FR" sz="1400" dirty="0" err="1">
                <a:solidFill>
                  <a:schemeClr val="bg1"/>
                </a:solidFill>
              </a:rPr>
              <a:t>Historical</a:t>
            </a:r>
            <a:r>
              <a:rPr lang="fr-FR" sz="1400" dirty="0">
                <a:solidFill>
                  <a:schemeClr val="bg1"/>
                </a:solidFill>
              </a:rPr>
              <a:t> Museum</a:t>
            </a:r>
          </a:p>
        </p:txBody>
      </p:sp>
    </p:spTree>
    <p:extLst>
      <p:ext uri="{BB962C8B-B14F-4D97-AF65-F5344CB8AC3E}">
        <p14:creationId xmlns:p14="http://schemas.microsoft.com/office/powerpoint/2010/main" val="2090949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5E4D05C-9F3D-F443-B965-BD64C8DB00A6}"/>
              </a:ext>
            </a:extLst>
          </p:cNvPr>
          <p:cNvPicPr>
            <a:picLocks noChangeAspect="1"/>
          </p:cNvPicPr>
          <p:nvPr/>
        </p:nvPicPr>
        <p:blipFill>
          <a:blip r:embed="rId3"/>
          <a:stretch>
            <a:fillRect/>
          </a:stretch>
        </p:blipFill>
        <p:spPr>
          <a:xfrm>
            <a:off x="1071154" y="803364"/>
            <a:ext cx="8072846" cy="6054635"/>
          </a:xfrm>
          <a:prstGeom prst="rect">
            <a:avLst/>
          </a:prstGeom>
        </p:spPr>
      </p:pic>
      <p:pic>
        <p:nvPicPr>
          <p:cNvPr id="4" name="Image 3">
            <a:extLst>
              <a:ext uri="{FF2B5EF4-FFF2-40B4-BE49-F238E27FC236}">
                <a16:creationId xmlns:a16="http://schemas.microsoft.com/office/drawing/2014/main" id="{2E43DBFB-5EC4-C846-8BAB-B5D0D1286C8C}"/>
              </a:ext>
            </a:extLst>
          </p:cNvPr>
          <p:cNvPicPr>
            <a:picLocks noChangeAspect="1"/>
          </p:cNvPicPr>
          <p:nvPr/>
        </p:nvPicPr>
        <p:blipFill>
          <a:blip r:embed="rId4"/>
          <a:stretch>
            <a:fillRect/>
          </a:stretch>
        </p:blipFill>
        <p:spPr>
          <a:xfrm>
            <a:off x="3082834" y="497194"/>
            <a:ext cx="5577840" cy="2643664"/>
          </a:xfrm>
          <a:prstGeom prst="rect">
            <a:avLst/>
          </a:prstGeom>
        </p:spPr>
      </p:pic>
      <p:pic>
        <p:nvPicPr>
          <p:cNvPr id="5" name="Image 4">
            <a:extLst>
              <a:ext uri="{FF2B5EF4-FFF2-40B4-BE49-F238E27FC236}">
                <a16:creationId xmlns:a16="http://schemas.microsoft.com/office/drawing/2014/main" id="{36CB0A44-A7C7-FE46-A0B0-0A2DA320E8D5}"/>
              </a:ext>
            </a:extLst>
          </p:cNvPr>
          <p:cNvPicPr>
            <a:picLocks noChangeAspect="1"/>
          </p:cNvPicPr>
          <p:nvPr/>
        </p:nvPicPr>
        <p:blipFill>
          <a:blip r:embed="rId4"/>
          <a:stretch>
            <a:fillRect/>
          </a:stretch>
        </p:blipFill>
        <p:spPr>
          <a:xfrm flipV="1">
            <a:off x="3017520" y="3677596"/>
            <a:ext cx="5577840" cy="2643664"/>
          </a:xfrm>
          <a:prstGeom prst="rect">
            <a:avLst/>
          </a:prstGeom>
        </p:spPr>
      </p:pic>
      <p:sp>
        <p:nvSpPr>
          <p:cNvPr id="6" name="ZoneTexte 5">
            <a:extLst>
              <a:ext uri="{FF2B5EF4-FFF2-40B4-BE49-F238E27FC236}">
                <a16:creationId xmlns:a16="http://schemas.microsoft.com/office/drawing/2014/main" id="{10714D4A-E994-5242-B5A5-9C3A3839483E}"/>
              </a:ext>
            </a:extLst>
          </p:cNvPr>
          <p:cNvSpPr txBox="1"/>
          <p:nvPr/>
        </p:nvSpPr>
        <p:spPr>
          <a:xfrm>
            <a:off x="300447" y="803364"/>
            <a:ext cx="2168434" cy="3416320"/>
          </a:xfrm>
          <a:prstGeom prst="rect">
            <a:avLst/>
          </a:prstGeom>
          <a:noFill/>
        </p:spPr>
        <p:txBody>
          <a:bodyPr wrap="square" rtlCol="0">
            <a:spAutoFit/>
          </a:bodyPr>
          <a:lstStyle/>
          <a:p>
            <a:r>
              <a:rPr lang="fr-FR" dirty="0">
                <a:solidFill>
                  <a:schemeClr val="bg1"/>
                </a:solidFill>
              </a:rPr>
              <a:t>Médaille satirique anti papale : </a:t>
            </a:r>
          </a:p>
          <a:p>
            <a:r>
              <a:rPr lang="fr-FR" dirty="0">
                <a:solidFill>
                  <a:schemeClr val="bg1"/>
                </a:solidFill>
              </a:rPr>
              <a:t>1. Pape et diable</a:t>
            </a:r>
          </a:p>
          <a:p>
            <a:r>
              <a:rPr lang="fr-FR" dirty="0">
                <a:solidFill>
                  <a:schemeClr val="bg1"/>
                </a:solidFill>
              </a:rPr>
              <a:t>2. Cardinal et fou, XVIe siècle, Hollande, </a:t>
            </a:r>
          </a:p>
          <a:p>
            <a:r>
              <a:rPr lang="fr-FR" dirty="0">
                <a:solidFill>
                  <a:schemeClr val="bg1"/>
                </a:solidFill>
              </a:rPr>
              <a:t>Londres, British Museum</a:t>
            </a:r>
          </a:p>
          <a:p>
            <a:endParaRPr lang="fr-FR" dirty="0">
              <a:solidFill>
                <a:schemeClr val="bg1"/>
              </a:solidFill>
            </a:endParaRPr>
          </a:p>
          <a:p>
            <a:endParaRPr lang="fr-FR" dirty="0">
              <a:solidFill>
                <a:schemeClr val="bg1"/>
              </a:solidFill>
            </a:endParaRPr>
          </a:p>
          <a:p>
            <a:r>
              <a:rPr lang="fr-FR" dirty="0">
                <a:solidFill>
                  <a:schemeClr val="bg1"/>
                </a:solidFill>
              </a:rPr>
              <a:t>Dévoilement par retournement</a:t>
            </a:r>
          </a:p>
        </p:txBody>
      </p:sp>
    </p:spTree>
    <p:extLst>
      <p:ext uri="{BB962C8B-B14F-4D97-AF65-F5344CB8AC3E}">
        <p14:creationId xmlns:p14="http://schemas.microsoft.com/office/powerpoint/2010/main" val="2350199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6465F42-D1C8-D840-9922-33D2B42A1885}"/>
              </a:ext>
            </a:extLst>
          </p:cNvPr>
          <p:cNvSpPr txBox="1"/>
          <p:nvPr/>
        </p:nvSpPr>
        <p:spPr>
          <a:xfrm>
            <a:off x="1073492" y="461241"/>
            <a:ext cx="7087068" cy="369332"/>
          </a:xfrm>
          <a:prstGeom prst="rect">
            <a:avLst/>
          </a:prstGeom>
          <a:noFill/>
        </p:spPr>
        <p:txBody>
          <a:bodyPr wrap="none" rtlCol="0">
            <a:spAutoFit/>
          </a:bodyPr>
          <a:lstStyle/>
          <a:p>
            <a:r>
              <a:rPr lang="fr-FR" dirty="0" err="1">
                <a:solidFill>
                  <a:schemeClr val="bg1"/>
                </a:solidFill>
              </a:rPr>
              <a:t>Romeyn</a:t>
            </a:r>
            <a:r>
              <a:rPr lang="fr-FR" dirty="0">
                <a:solidFill>
                  <a:schemeClr val="bg1"/>
                </a:solidFill>
              </a:rPr>
              <a:t> de Hooghe, Portrait satirique de  Louis XIV/ Lion, 1672, eau forte</a:t>
            </a:r>
          </a:p>
        </p:txBody>
      </p:sp>
      <p:pic>
        <p:nvPicPr>
          <p:cNvPr id="6" name="Image 5">
            <a:extLst>
              <a:ext uri="{FF2B5EF4-FFF2-40B4-BE49-F238E27FC236}">
                <a16:creationId xmlns:a16="http://schemas.microsoft.com/office/drawing/2014/main" id="{584C043A-7DCA-664B-B56D-B184D121C66B}"/>
              </a:ext>
            </a:extLst>
          </p:cNvPr>
          <p:cNvPicPr>
            <a:picLocks noChangeAspect="1"/>
          </p:cNvPicPr>
          <p:nvPr/>
        </p:nvPicPr>
        <p:blipFill>
          <a:blip r:embed="rId3"/>
          <a:stretch>
            <a:fillRect/>
          </a:stretch>
        </p:blipFill>
        <p:spPr>
          <a:xfrm rot="10800000">
            <a:off x="51951" y="2040659"/>
            <a:ext cx="4495800" cy="4356100"/>
          </a:xfrm>
          <a:prstGeom prst="rect">
            <a:avLst/>
          </a:prstGeom>
        </p:spPr>
      </p:pic>
      <p:pic>
        <p:nvPicPr>
          <p:cNvPr id="7" name="Image 6">
            <a:extLst>
              <a:ext uri="{FF2B5EF4-FFF2-40B4-BE49-F238E27FC236}">
                <a16:creationId xmlns:a16="http://schemas.microsoft.com/office/drawing/2014/main" id="{AD7D8FBE-DB2B-9446-8C75-31CCA8689F9B}"/>
              </a:ext>
            </a:extLst>
          </p:cNvPr>
          <p:cNvPicPr>
            <a:picLocks noChangeAspect="1"/>
          </p:cNvPicPr>
          <p:nvPr/>
        </p:nvPicPr>
        <p:blipFill>
          <a:blip r:embed="rId3"/>
          <a:stretch>
            <a:fillRect/>
          </a:stretch>
        </p:blipFill>
        <p:spPr>
          <a:xfrm>
            <a:off x="4617026" y="2040659"/>
            <a:ext cx="4495800" cy="4356100"/>
          </a:xfrm>
          <a:prstGeom prst="rect">
            <a:avLst/>
          </a:prstGeom>
        </p:spPr>
      </p:pic>
    </p:spTree>
    <p:extLst>
      <p:ext uri="{BB962C8B-B14F-4D97-AF65-F5344CB8AC3E}">
        <p14:creationId xmlns:p14="http://schemas.microsoft.com/office/powerpoint/2010/main" val="784099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6465F42-D1C8-D840-9922-33D2B42A1885}"/>
              </a:ext>
            </a:extLst>
          </p:cNvPr>
          <p:cNvSpPr txBox="1"/>
          <p:nvPr/>
        </p:nvSpPr>
        <p:spPr>
          <a:xfrm>
            <a:off x="339635" y="404949"/>
            <a:ext cx="8462894" cy="369332"/>
          </a:xfrm>
          <a:prstGeom prst="rect">
            <a:avLst/>
          </a:prstGeom>
          <a:noFill/>
        </p:spPr>
        <p:txBody>
          <a:bodyPr wrap="none" rtlCol="0">
            <a:spAutoFit/>
          </a:bodyPr>
          <a:lstStyle/>
          <a:p>
            <a:r>
              <a:rPr lang="fr-FR" dirty="0" err="1">
                <a:solidFill>
                  <a:schemeClr val="bg1"/>
                </a:solidFill>
              </a:rPr>
              <a:t>Romeyn</a:t>
            </a:r>
            <a:r>
              <a:rPr lang="fr-FR" dirty="0">
                <a:solidFill>
                  <a:schemeClr val="bg1"/>
                </a:solidFill>
              </a:rPr>
              <a:t> de Hooghe, Portrait satirique de Charles II/tigre, 1672, Londres, British </a:t>
            </a:r>
            <a:r>
              <a:rPr lang="fr-FR" dirty="0" err="1">
                <a:solidFill>
                  <a:schemeClr val="bg1"/>
                </a:solidFill>
              </a:rPr>
              <a:t>museum</a:t>
            </a:r>
            <a:endParaRPr lang="fr-FR" dirty="0">
              <a:solidFill>
                <a:schemeClr val="bg1"/>
              </a:solidFill>
            </a:endParaRPr>
          </a:p>
        </p:txBody>
      </p:sp>
      <p:pic>
        <p:nvPicPr>
          <p:cNvPr id="4" name="Image 3">
            <a:extLst>
              <a:ext uri="{FF2B5EF4-FFF2-40B4-BE49-F238E27FC236}">
                <a16:creationId xmlns:a16="http://schemas.microsoft.com/office/drawing/2014/main" id="{EB3BD53A-E764-5642-9323-ED564DC87A73}"/>
              </a:ext>
            </a:extLst>
          </p:cNvPr>
          <p:cNvPicPr>
            <a:picLocks noChangeAspect="1"/>
          </p:cNvPicPr>
          <p:nvPr/>
        </p:nvPicPr>
        <p:blipFill>
          <a:blip r:embed="rId3"/>
          <a:stretch>
            <a:fillRect/>
          </a:stretch>
        </p:blipFill>
        <p:spPr>
          <a:xfrm>
            <a:off x="56603" y="1230630"/>
            <a:ext cx="4489438" cy="4321084"/>
          </a:xfrm>
          <a:prstGeom prst="rect">
            <a:avLst/>
          </a:prstGeom>
        </p:spPr>
      </p:pic>
      <p:pic>
        <p:nvPicPr>
          <p:cNvPr id="5" name="Image 4">
            <a:extLst>
              <a:ext uri="{FF2B5EF4-FFF2-40B4-BE49-F238E27FC236}">
                <a16:creationId xmlns:a16="http://schemas.microsoft.com/office/drawing/2014/main" id="{3E42F421-7271-3D4C-A0FA-B3634B182514}"/>
              </a:ext>
            </a:extLst>
          </p:cNvPr>
          <p:cNvPicPr>
            <a:picLocks noChangeAspect="1"/>
          </p:cNvPicPr>
          <p:nvPr/>
        </p:nvPicPr>
        <p:blipFill>
          <a:blip r:embed="rId3"/>
          <a:stretch>
            <a:fillRect/>
          </a:stretch>
        </p:blipFill>
        <p:spPr>
          <a:xfrm rot="10800000">
            <a:off x="4605746" y="1230630"/>
            <a:ext cx="4489438" cy="4321084"/>
          </a:xfrm>
          <a:prstGeom prst="rect">
            <a:avLst/>
          </a:prstGeom>
        </p:spPr>
      </p:pic>
    </p:spTree>
    <p:extLst>
      <p:ext uri="{BB962C8B-B14F-4D97-AF65-F5344CB8AC3E}">
        <p14:creationId xmlns:p14="http://schemas.microsoft.com/office/powerpoint/2010/main" val="1930339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2EC8F6-3168-F94D-B637-27904702D10C}"/>
              </a:ext>
            </a:extLst>
          </p:cNvPr>
          <p:cNvSpPr>
            <a:spLocks noGrp="1"/>
          </p:cNvSpPr>
          <p:nvPr>
            <p:ph type="title"/>
          </p:nvPr>
        </p:nvSpPr>
        <p:spPr>
          <a:xfrm>
            <a:off x="457200" y="46037"/>
            <a:ext cx="8423564" cy="528927"/>
          </a:xfrm>
        </p:spPr>
        <p:txBody>
          <a:bodyPr>
            <a:normAutofit/>
          </a:bodyPr>
          <a:lstStyle/>
          <a:p>
            <a:r>
              <a:rPr lang="fr-FR" sz="1400" dirty="0">
                <a:solidFill>
                  <a:schemeClr val="bg1"/>
                </a:solidFill>
              </a:rPr>
              <a:t>William Hogarth, </a:t>
            </a:r>
            <a:r>
              <a:rPr lang="fr-FR" sz="1400" i="1" dirty="0">
                <a:solidFill>
                  <a:schemeClr val="bg1"/>
                </a:solidFill>
              </a:rPr>
              <a:t>The Invasion. Satire de la guerre de sept ans entre l’Angleterre et la France</a:t>
            </a:r>
            <a:r>
              <a:rPr lang="fr-FR" sz="1400" dirty="0">
                <a:solidFill>
                  <a:schemeClr val="bg1"/>
                </a:solidFill>
              </a:rPr>
              <a:t>, 1756, Londres, British Museum</a:t>
            </a:r>
          </a:p>
        </p:txBody>
      </p:sp>
      <p:pic>
        <p:nvPicPr>
          <p:cNvPr id="5" name="Espace réservé du contenu 4">
            <a:extLst>
              <a:ext uri="{FF2B5EF4-FFF2-40B4-BE49-F238E27FC236}">
                <a16:creationId xmlns:a16="http://schemas.microsoft.com/office/drawing/2014/main" id="{5C09EA13-7FC0-F54B-8793-5A05912DEDB7}"/>
              </a:ext>
            </a:extLst>
          </p:cNvPr>
          <p:cNvPicPr>
            <a:picLocks noGrp="1" noChangeAspect="1"/>
          </p:cNvPicPr>
          <p:nvPr>
            <p:ph idx="1"/>
          </p:nvPr>
        </p:nvPicPr>
        <p:blipFill>
          <a:blip r:embed="rId3"/>
          <a:stretch>
            <a:fillRect/>
          </a:stretch>
        </p:blipFill>
        <p:spPr>
          <a:xfrm>
            <a:off x="1032163" y="703119"/>
            <a:ext cx="7273637" cy="6080306"/>
          </a:xfrm>
        </p:spPr>
      </p:pic>
    </p:spTree>
    <p:extLst>
      <p:ext uri="{BB962C8B-B14F-4D97-AF65-F5344CB8AC3E}">
        <p14:creationId xmlns:p14="http://schemas.microsoft.com/office/powerpoint/2010/main" val="3942088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EABE0F-E6BC-CF45-BD20-A211AA58A3F4}"/>
              </a:ext>
            </a:extLst>
          </p:cNvPr>
          <p:cNvSpPr>
            <a:spLocks noGrp="1"/>
          </p:cNvSpPr>
          <p:nvPr>
            <p:ph type="title"/>
          </p:nvPr>
        </p:nvSpPr>
        <p:spPr/>
        <p:txBody>
          <a:bodyPr/>
          <a:lstStyle/>
          <a:p>
            <a:endParaRPr lang="fr-FR" dirty="0">
              <a:solidFill>
                <a:schemeClr val="bg1"/>
              </a:solidFill>
            </a:endParaRPr>
          </a:p>
        </p:txBody>
      </p:sp>
      <p:pic>
        <p:nvPicPr>
          <p:cNvPr id="5" name="Espace réservé du contenu 4">
            <a:extLst>
              <a:ext uri="{FF2B5EF4-FFF2-40B4-BE49-F238E27FC236}">
                <a16:creationId xmlns:a16="http://schemas.microsoft.com/office/drawing/2014/main" id="{0FE0EA4A-D4C5-1246-9382-46DF0EA4F02C}"/>
              </a:ext>
            </a:extLst>
          </p:cNvPr>
          <p:cNvPicPr>
            <a:picLocks noGrp="1" noChangeAspect="1"/>
          </p:cNvPicPr>
          <p:nvPr>
            <p:ph idx="1"/>
          </p:nvPr>
        </p:nvPicPr>
        <p:blipFill>
          <a:blip r:embed="rId3"/>
          <a:stretch>
            <a:fillRect/>
          </a:stretch>
        </p:blipFill>
        <p:spPr>
          <a:xfrm>
            <a:off x="-12700" y="-12700"/>
            <a:ext cx="9144000" cy="8203008"/>
          </a:xfrm>
        </p:spPr>
      </p:pic>
    </p:spTree>
    <p:extLst>
      <p:ext uri="{BB962C8B-B14F-4D97-AF65-F5344CB8AC3E}">
        <p14:creationId xmlns:p14="http://schemas.microsoft.com/office/powerpoint/2010/main" val="1148862855"/>
      </p:ext>
    </p:extLst>
  </p:cSld>
  <p:clrMapOvr>
    <a:masterClrMapping/>
  </p:clrMapOvr>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11052</TotalTime>
  <Words>1182</Words>
  <Application>Microsoft Macintosh PowerPoint</Application>
  <PresentationFormat>Affichage à l'écran (4:3)</PresentationFormat>
  <Paragraphs>149</Paragraphs>
  <Slides>40</Slides>
  <Notes>40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40</vt:i4>
      </vt:variant>
    </vt:vector>
  </HeadingPairs>
  <TitlesOfParts>
    <vt:vector size="43" baseType="lpstr">
      <vt:lpstr>Arial</vt:lpstr>
      <vt:lpstr>Calibri</vt:lpstr>
      <vt:lpstr>Thème Office</vt:lpstr>
      <vt:lpstr>Destructions politiques à l’époque moderne</vt:lpstr>
      <vt:lpstr>1. Destruction symbolique</vt:lpstr>
      <vt:lpstr>Amico Aspertini, Satire de la Sainte Ligue de Jules II contre les Français, c. 1508, Londres, British Museum </vt:lpstr>
      <vt:lpstr>Anonyme hollandais, Gravure satirique anti-catholique, 1598-1600, Londres, British Museum</vt:lpstr>
      <vt:lpstr>Présentation PowerPoint</vt:lpstr>
      <vt:lpstr>Présentation PowerPoint</vt:lpstr>
      <vt:lpstr>Présentation PowerPoint</vt:lpstr>
      <vt:lpstr>William Hogarth, The Invasion. Satire de la guerre de sept ans entre l’Angleterre et la France, 1756, Londres, British Museum</vt:lpstr>
      <vt:lpstr>Présentation PowerPoint</vt:lpstr>
      <vt:lpstr>William Hogarth, The Invasion. Satire de la guerre de sept ans entre l’Angleterre et la France, 1756, Londres, British Museum</vt:lpstr>
      <vt:lpstr>James Gillray, Tiddy Doll : the Great French-gingerbread-baker, 1806, Londres, British Museum </vt:lpstr>
      <vt:lpstr>Présentation PowerPoint</vt:lpstr>
      <vt:lpstr>George Cruikshank, Broken Gingerbread, 1814, Londres, British museum</vt:lpstr>
      <vt:lpstr>Honoré Daumier, Modèle colossal de pain d’épices, 1833, Paris, BnF</vt:lpstr>
      <vt:lpstr>Honoré Daumier, Bas-relief en pain d’épice destiné à faire passer à la postérité la plus reculée le souvenir de l’entrée triomphale du général Léon Faucher dans la ville de Rheims, 1851, Paris, musée Carnavalet</vt:lpstr>
      <vt:lpstr>Transformations     Charles Philipon, Croquades faites à l’audience du 14 nov. 1831, in La Caricature, Londres, British Museum    </vt:lpstr>
      <vt:lpstr>Honoré Daumier (d’après Philipon), Les poires, Le Charivari, 1835</vt:lpstr>
      <vt:lpstr>Présentation PowerPoint</vt:lpstr>
      <vt:lpstr>J.J. Grandville, L’Afficheur, 1833, Londres, British Museum</vt:lpstr>
      <vt:lpstr>Présentation PowerPoint</vt:lpstr>
      <vt:lpstr>Animalité et monstruosité  Caricatures de Louis XVI en cochon    </vt:lpstr>
      <vt:lpstr>Anonyme, Les deux ne font qu’un (Louis XVI et Marie-Antoinette), 1791, Paris, BNF</vt:lpstr>
      <vt:lpstr>2. Destruction matérielle de l’image</vt:lpstr>
      <vt:lpstr>Présentation PowerPoint</vt:lpstr>
      <vt:lpstr>Jules Hardouin Mansart (architecte) et François Girardon (sculpteur), Place Louis-le-Grand (actuelle place Vendôme) et statue équestre de Louis XIV, 1699, Paris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Koering</dc:creator>
  <cp:lastModifiedBy>KOERING Jeremie</cp:lastModifiedBy>
  <cp:revision>63</cp:revision>
  <dcterms:created xsi:type="dcterms:W3CDTF">2019-09-11T12:50:58Z</dcterms:created>
  <dcterms:modified xsi:type="dcterms:W3CDTF">2023-05-02T13:12:11Z</dcterms:modified>
</cp:coreProperties>
</file>