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2" r:id="rId2"/>
    <p:sldId id="373" r:id="rId3"/>
    <p:sldId id="374" r:id="rId4"/>
    <p:sldId id="375" r:id="rId5"/>
    <p:sldId id="376" r:id="rId6"/>
    <p:sldId id="377" r:id="rId7"/>
    <p:sldId id="378" r:id="rId8"/>
    <p:sldId id="379" r:id="rId9"/>
    <p:sldId id="380" r:id="rId10"/>
    <p:sldId id="381" r:id="rId11"/>
    <p:sldId id="382" r:id="rId12"/>
    <p:sldId id="383" r:id="rId13"/>
    <p:sldId id="384" r:id="rId14"/>
    <p:sldId id="385" r:id="rId15"/>
    <p:sldId id="386" r:id="rId16"/>
    <p:sldId id="387" r:id="rId17"/>
    <p:sldId id="388" r:id="rId18"/>
    <p:sldId id="389" r:id="rId19"/>
    <p:sldId id="390" r:id="rId20"/>
    <p:sldId id="391" r:id="rId21"/>
    <p:sldId id="392" r:id="rId22"/>
    <p:sldId id="393" r:id="rId23"/>
    <p:sldId id="394" r:id="rId24"/>
    <p:sldId id="395" r:id="rId25"/>
    <p:sldId id="396" r:id="rId26"/>
    <p:sldId id="397" r:id="rId27"/>
    <p:sldId id="398" r:id="rId28"/>
    <p:sldId id="399" r:id="rId29"/>
    <p:sldId id="400" r:id="rId30"/>
    <p:sldId id="401" r:id="rId31"/>
    <p:sldId id="402" r:id="rId32"/>
    <p:sldId id="403" r:id="rId33"/>
    <p:sldId id="404" r:id="rId34"/>
    <p:sldId id="405" r:id="rId35"/>
    <p:sldId id="406" r:id="rId36"/>
    <p:sldId id="407" r:id="rId37"/>
    <p:sldId id="408" r:id="rId38"/>
    <p:sldId id="409" r:id="rId39"/>
    <p:sldId id="410" r:id="rId40"/>
    <p:sldId id="411" r:id="rId4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DD8-3786-D642-B082-A619EED1A37E}" type="datetimeFigureOut">
              <a:rPr lang="fr-FR" smtClean="0"/>
              <a:t>01/05/2023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815B2-6CDD-4A44-96D0-C1B330697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944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DD8-3786-D642-B082-A619EED1A37E}" type="datetimeFigureOut">
              <a:rPr lang="fr-FR" smtClean="0"/>
              <a:t>01/05/2023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815B2-6CDD-4A44-96D0-C1B330697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789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DD8-3786-D642-B082-A619EED1A37E}" type="datetimeFigureOut">
              <a:rPr lang="fr-FR" smtClean="0"/>
              <a:t>01/05/2023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815B2-6CDD-4A44-96D0-C1B330697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486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DD8-3786-D642-B082-A619EED1A37E}" type="datetimeFigureOut">
              <a:rPr lang="fr-FR" smtClean="0"/>
              <a:t>01/05/2023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815B2-6CDD-4A44-96D0-C1B330697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35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DD8-3786-D642-B082-A619EED1A37E}" type="datetimeFigureOut">
              <a:rPr lang="fr-FR" smtClean="0"/>
              <a:t>01/05/2023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815B2-6CDD-4A44-96D0-C1B330697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080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DD8-3786-D642-B082-A619EED1A37E}" type="datetimeFigureOut">
              <a:rPr lang="fr-FR" smtClean="0"/>
              <a:t>01/05/2023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815B2-6CDD-4A44-96D0-C1B330697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245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DD8-3786-D642-B082-A619EED1A37E}" type="datetimeFigureOut">
              <a:rPr lang="fr-FR" smtClean="0"/>
              <a:t>01/05/2023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815B2-6CDD-4A44-96D0-C1B330697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19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DD8-3786-D642-B082-A619EED1A37E}" type="datetimeFigureOut">
              <a:rPr lang="fr-FR" smtClean="0"/>
              <a:t>01/05/2023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815B2-6CDD-4A44-96D0-C1B330697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710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DD8-3786-D642-B082-A619EED1A37E}" type="datetimeFigureOut">
              <a:rPr lang="fr-FR" smtClean="0"/>
              <a:t>01/05/2023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815B2-6CDD-4A44-96D0-C1B330697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965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DD8-3786-D642-B082-A619EED1A37E}" type="datetimeFigureOut">
              <a:rPr lang="fr-FR" smtClean="0"/>
              <a:t>01/05/2023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815B2-6CDD-4A44-96D0-C1B330697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093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DD8-3786-D642-B082-A619EED1A37E}" type="datetimeFigureOut">
              <a:rPr lang="fr-FR" smtClean="0"/>
              <a:t>01/05/2023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815B2-6CDD-4A44-96D0-C1B330697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243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8ADD8-3786-D642-B082-A619EED1A37E}" type="datetimeFigureOut">
              <a:rPr lang="fr-FR" smtClean="0"/>
              <a:t>01/05/2023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815B2-6CDD-4A44-96D0-C1B330697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395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DF4367-174D-994E-A080-1ECE5124C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C0EDD6E-8A0B-EC45-870E-11FDE688B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0516" y="846139"/>
            <a:ext cx="8830968" cy="5620543"/>
          </a:xfrm>
        </p:spPr>
      </p:pic>
    </p:spTree>
    <p:extLst>
      <p:ext uri="{BB962C8B-B14F-4D97-AF65-F5344CB8AC3E}">
        <p14:creationId xmlns:p14="http://schemas.microsoft.com/office/powerpoint/2010/main" val="217430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07-50284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929" r="-13929"/>
          <a:stretch>
            <a:fillRect/>
          </a:stretch>
        </p:blipFill>
        <p:spPr>
          <a:xfrm>
            <a:off x="637496" y="460366"/>
            <a:ext cx="11006169" cy="6052969"/>
          </a:xfrm>
        </p:spPr>
      </p:pic>
    </p:spTree>
    <p:extLst>
      <p:ext uri="{BB962C8B-B14F-4D97-AF65-F5344CB8AC3E}">
        <p14:creationId xmlns:p14="http://schemas.microsoft.com/office/powerpoint/2010/main" val="3966659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Fig. 6.tif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29" r="-12429"/>
          <a:stretch>
            <a:fillRect/>
          </a:stretch>
        </p:blipFill>
        <p:spPr>
          <a:xfrm>
            <a:off x="1722808" y="274638"/>
            <a:ext cx="8945193" cy="49195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2007BEA-6AB9-BC43-BA05-BEC56270709E}"/>
              </a:ext>
            </a:extLst>
          </p:cNvPr>
          <p:cNvSpPr txBox="1"/>
          <p:nvPr/>
        </p:nvSpPr>
        <p:spPr>
          <a:xfrm>
            <a:off x="2446363" y="5458264"/>
            <a:ext cx="7498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dirty="0">
                <a:solidFill>
                  <a:prstClr val="white"/>
                </a:solidFill>
                <a:latin typeface="Calibri"/>
              </a:rPr>
              <a:t>« </a:t>
            </a:r>
            <a:r>
              <a:rPr lang="fr-FR" i="1" dirty="0">
                <a:solidFill>
                  <a:prstClr val="white"/>
                </a:solidFill>
                <a:latin typeface="Calibri"/>
              </a:rPr>
              <a:t>L’</a:t>
            </a:r>
            <a:r>
              <a:rPr lang="fr-FR" i="1" dirty="0" err="1">
                <a:solidFill>
                  <a:prstClr val="white"/>
                </a:solidFill>
                <a:latin typeface="Calibri"/>
              </a:rPr>
              <a:t>anno</a:t>
            </a:r>
            <a:r>
              <a:rPr lang="fr-FR" i="1" dirty="0">
                <a:solidFill>
                  <a:prstClr val="white"/>
                </a:solidFill>
                <a:latin typeface="Calibri"/>
              </a:rPr>
              <a:t> 1667 </a:t>
            </a:r>
            <a:r>
              <a:rPr lang="fr-FR" i="1" dirty="0" err="1">
                <a:solidFill>
                  <a:prstClr val="white"/>
                </a:solidFill>
                <a:latin typeface="Calibri"/>
              </a:rPr>
              <a:t>è</a:t>
            </a:r>
            <a:r>
              <a:rPr lang="fr-FR" i="1" dirty="0">
                <a:solidFill>
                  <a:prstClr val="white"/>
                </a:solidFill>
                <a:latin typeface="Calibri"/>
              </a:rPr>
              <a:t> stata </a:t>
            </a:r>
            <a:r>
              <a:rPr lang="fr-FR" i="1" dirty="0" err="1">
                <a:solidFill>
                  <a:prstClr val="white"/>
                </a:solidFill>
                <a:latin typeface="Calibri"/>
              </a:rPr>
              <a:t>copiata</a:t>
            </a:r>
            <a:r>
              <a:rPr lang="fr-FR" i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fr-FR" i="1" dirty="0" err="1">
                <a:solidFill>
                  <a:prstClr val="white"/>
                </a:solidFill>
                <a:latin typeface="Calibri"/>
              </a:rPr>
              <a:t>questa</a:t>
            </a:r>
            <a:r>
              <a:rPr lang="fr-FR" i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fr-FR" i="1" dirty="0" err="1">
                <a:solidFill>
                  <a:prstClr val="white"/>
                </a:solidFill>
                <a:latin typeface="Calibri"/>
              </a:rPr>
              <a:t>Galleria</a:t>
            </a:r>
            <a:r>
              <a:rPr lang="fr-FR" i="1" dirty="0">
                <a:solidFill>
                  <a:prstClr val="white"/>
                </a:solidFill>
                <a:latin typeface="Calibri"/>
              </a:rPr>
              <a:t> da F. </a:t>
            </a:r>
            <a:r>
              <a:rPr lang="fr-FR" i="1" dirty="0" err="1">
                <a:solidFill>
                  <a:prstClr val="white"/>
                </a:solidFill>
                <a:latin typeface="Calibri"/>
              </a:rPr>
              <a:t>Bonnemer</a:t>
            </a:r>
            <a:r>
              <a:rPr lang="fr-FR" i="1" dirty="0">
                <a:solidFill>
                  <a:prstClr val="white"/>
                </a:solidFill>
                <a:latin typeface="Calibri"/>
              </a:rPr>
              <a:t>, B. Sarasin, J. Corneille, L. Vouet, P. Monier </a:t>
            </a:r>
            <a:r>
              <a:rPr lang="fr-FR" i="1" dirty="0" err="1">
                <a:solidFill>
                  <a:prstClr val="white"/>
                </a:solidFill>
                <a:latin typeface="Calibri"/>
              </a:rPr>
              <a:t>mantenuti</a:t>
            </a:r>
            <a:r>
              <a:rPr lang="fr-FR" i="1" dirty="0">
                <a:solidFill>
                  <a:prstClr val="white"/>
                </a:solidFill>
                <a:latin typeface="Calibri"/>
              </a:rPr>
              <a:t> a Roma [ou dal </a:t>
            </a:r>
            <a:r>
              <a:rPr lang="fr-FR" i="1" dirty="0" err="1">
                <a:solidFill>
                  <a:prstClr val="white"/>
                </a:solidFill>
                <a:latin typeface="Calibri"/>
              </a:rPr>
              <a:t>Re</a:t>
            </a:r>
            <a:r>
              <a:rPr lang="fr-FR" i="1" dirty="0">
                <a:solidFill>
                  <a:prstClr val="white"/>
                </a:solidFill>
                <a:latin typeface="Calibri"/>
              </a:rPr>
              <a:t>] </a:t>
            </a:r>
            <a:r>
              <a:rPr lang="fr-FR" i="1" dirty="0" err="1">
                <a:solidFill>
                  <a:prstClr val="white"/>
                </a:solidFill>
                <a:latin typeface="Calibri"/>
              </a:rPr>
              <a:t>nell’Accademia</a:t>
            </a:r>
            <a:r>
              <a:rPr lang="fr-FR" i="1" dirty="0">
                <a:solidFill>
                  <a:prstClr val="white"/>
                </a:solidFill>
                <a:latin typeface="Calibri"/>
              </a:rPr>
              <a:t> Franc[</a:t>
            </a:r>
            <a:r>
              <a:rPr lang="fr-FR" i="1" dirty="0" err="1">
                <a:solidFill>
                  <a:prstClr val="white"/>
                </a:solidFill>
                <a:latin typeface="Calibri"/>
              </a:rPr>
              <a:t>ese</a:t>
            </a:r>
            <a:r>
              <a:rPr lang="fr-FR" i="1" dirty="0">
                <a:solidFill>
                  <a:prstClr val="white"/>
                </a:solidFill>
                <a:latin typeface="Calibri"/>
              </a:rPr>
              <a:t>]</a:t>
            </a:r>
            <a:r>
              <a:rPr lang="fr-FR" dirty="0">
                <a:solidFill>
                  <a:prstClr val="white"/>
                </a:solidFill>
                <a:latin typeface="Calibri"/>
              </a:rPr>
              <a:t> »</a:t>
            </a:r>
          </a:p>
        </p:txBody>
      </p:sp>
    </p:spTree>
    <p:extLst>
      <p:ext uri="{BB962C8B-B14F-4D97-AF65-F5344CB8AC3E}">
        <p14:creationId xmlns:p14="http://schemas.microsoft.com/office/powerpoint/2010/main" val="3008989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-105315"/>
            <a:ext cx="8229600" cy="1143000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rgbClr val="FFFFFF"/>
                </a:solidFill>
                <a:latin typeface="Courier"/>
                <a:cs typeface="Courier"/>
              </a:rPr>
              <a:t>Communautés artistiques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Fig. 6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23" r="-10623"/>
          <a:stretch>
            <a:fillRect/>
          </a:stretch>
        </p:blipFill>
        <p:spPr>
          <a:xfrm>
            <a:off x="1713606" y="1600201"/>
            <a:ext cx="9224907" cy="507334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6C48EB4-DDE9-4145-9340-57D409A25E6C}"/>
              </a:ext>
            </a:extLst>
          </p:cNvPr>
          <p:cNvSpPr txBox="1"/>
          <p:nvPr/>
        </p:nvSpPr>
        <p:spPr>
          <a:xfrm>
            <a:off x="4595461" y="942044"/>
            <a:ext cx="3001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dirty="0">
                <a:solidFill>
                  <a:prstClr val="white"/>
                </a:solidFill>
                <a:latin typeface="Calibri"/>
              </a:rPr>
              <a:t>Autour de Raphaël et Poussin </a:t>
            </a:r>
          </a:p>
        </p:txBody>
      </p:sp>
    </p:spTree>
    <p:extLst>
      <p:ext uri="{BB962C8B-B14F-4D97-AF65-F5344CB8AC3E}">
        <p14:creationId xmlns:p14="http://schemas.microsoft.com/office/powerpoint/2010/main" val="2936521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Fig. 7.tif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23" r="-10623"/>
          <a:stretch>
            <a:fillRect/>
          </a:stretch>
        </p:blipFill>
        <p:spPr>
          <a:xfrm>
            <a:off x="1155848" y="274638"/>
            <a:ext cx="5233770" cy="2878372"/>
          </a:xfrm>
        </p:spPr>
      </p:pic>
      <p:pic>
        <p:nvPicPr>
          <p:cNvPr id="5" name="Espace réservé du contenu 3" descr="Fig. 6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23" r="-10623"/>
          <a:stretch>
            <a:fillRect/>
          </a:stretch>
        </p:blipFill>
        <p:spPr>
          <a:xfrm>
            <a:off x="5794578" y="274638"/>
            <a:ext cx="5233769" cy="2878372"/>
          </a:xfrm>
          <a:prstGeom prst="rect">
            <a:avLst/>
          </a:prstGeom>
        </p:spPr>
      </p:pic>
      <p:pic>
        <p:nvPicPr>
          <p:cNvPr id="6" name="Image 5" descr="2013-06-21 10.33.2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951" y="3594731"/>
            <a:ext cx="4339604" cy="2893069"/>
          </a:xfrm>
          <a:prstGeom prst="rect">
            <a:avLst/>
          </a:prstGeom>
        </p:spPr>
      </p:pic>
      <p:pic>
        <p:nvPicPr>
          <p:cNvPr id="7" name="Image 6" descr="2013-06-21 10.39.0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455" y="3613135"/>
            <a:ext cx="4302789" cy="286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0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1" y="274638"/>
            <a:ext cx="2462801" cy="1143000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rgbClr val="FFFFFF"/>
                </a:solidFill>
                <a:latin typeface="Courier"/>
                <a:cs typeface="Courier"/>
              </a:rPr>
              <a:t>Territoires et généalogies</a:t>
            </a:r>
          </a:p>
        </p:txBody>
      </p:sp>
      <p:pic>
        <p:nvPicPr>
          <p:cNvPr id="8" name="Espace réservé du contenu 7" descr="2013-06-21 10.40.3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>
          <a:xfrm>
            <a:off x="1861624" y="274638"/>
            <a:ext cx="11778134" cy="647752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4E174E6-925A-8D46-AD0A-94508147A0B4}"/>
              </a:ext>
            </a:extLst>
          </p:cNvPr>
          <p:cNvSpPr txBox="1"/>
          <p:nvPr/>
        </p:nvSpPr>
        <p:spPr>
          <a:xfrm>
            <a:off x="2473569" y="2982351"/>
            <a:ext cx="2328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dirty="0" err="1">
                <a:solidFill>
                  <a:prstClr val="white"/>
                </a:solidFill>
                <a:latin typeface="Calibri"/>
              </a:rPr>
              <a:t>Ferdynand</a:t>
            </a:r>
            <a:r>
              <a:rPr lang="fr-FR" dirty="0">
                <a:solidFill>
                  <a:prstClr val="white"/>
                </a:solidFill>
                <a:latin typeface="Calibri"/>
              </a:rPr>
              <a:t> </a:t>
            </a:r>
            <a:r>
              <a:rPr lang="fr-FR" dirty="0" err="1">
                <a:solidFill>
                  <a:prstClr val="white"/>
                </a:solidFill>
                <a:latin typeface="Calibri"/>
              </a:rPr>
              <a:t>Pinck</a:t>
            </a:r>
            <a:r>
              <a:rPr lang="fr-FR" dirty="0">
                <a:solidFill>
                  <a:prstClr val="white"/>
                </a:solidFill>
                <a:latin typeface="Calibri"/>
              </a:rPr>
              <a:t>, peintre polonais</a:t>
            </a:r>
          </a:p>
        </p:txBody>
      </p:sp>
    </p:spTree>
    <p:extLst>
      <p:ext uri="{BB962C8B-B14F-4D97-AF65-F5344CB8AC3E}">
        <p14:creationId xmlns:p14="http://schemas.microsoft.com/office/powerpoint/2010/main" val="1891389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78962" y="-212961"/>
            <a:ext cx="4085771" cy="1470025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Courier"/>
                <a:cs typeface="Courier"/>
              </a:rPr>
              <a:t>Débordements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galerie-farnc3a8se-vue-densemble-2-1597-1602-fresque-rome-palais-farnc3a8s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754" y="1056069"/>
            <a:ext cx="4113794" cy="5088763"/>
          </a:xfrm>
          <a:prstGeom prst="rect">
            <a:avLst/>
          </a:prstGeo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539BFCC8-20B7-4B49-B65D-3E0677B14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06" y="1056069"/>
            <a:ext cx="3378625" cy="50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54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58B0BE-A134-D64B-A45A-0F52FBE2B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Ghezzi.jpg">
            <a:extLst>
              <a:ext uri="{FF2B5EF4-FFF2-40B4-BE49-F238E27FC236}">
                <a16:creationId xmlns:a16="http://schemas.microsoft.com/office/drawing/2014/main" id="{29F75642-E418-974B-901F-8213D56F1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905" y="0"/>
            <a:ext cx="6576646" cy="6912346"/>
          </a:xfrm>
          <a:prstGeom prst="rect">
            <a:avLst/>
          </a:prstGeom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FA472C7-85E9-0E47-9B23-289194174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16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>
              <a:solidFill>
                <a:schemeClr val="bg1"/>
              </a:solidFill>
              <a:latin typeface="Courier"/>
              <a:cs typeface="Courier"/>
            </a:endParaRPr>
          </a:p>
        </p:txBody>
      </p:sp>
      <p:pic>
        <p:nvPicPr>
          <p:cNvPr id="4" name="Espace réservé du contenu 3" descr="IMG_3600 - copi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>
          <a:xfrm>
            <a:off x="3192146" y="594555"/>
            <a:ext cx="10482781" cy="5765126"/>
          </a:xfrm>
        </p:spPr>
      </p:pic>
      <p:pic>
        <p:nvPicPr>
          <p:cNvPr id="3" name="Image 2" descr="IMG_359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077" y="596497"/>
            <a:ext cx="4322389" cy="576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85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-133645"/>
            <a:ext cx="8229600" cy="1143000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Guido Reni et Dominiquin, Martyre de Saint André, 1608, Rome, San Gregorio </a:t>
            </a:r>
            <a:r>
              <a:rPr lang="fr-FR" sz="1600" dirty="0" err="1">
                <a:solidFill>
                  <a:schemeClr val="bg1"/>
                </a:solidFill>
              </a:rPr>
              <a:t>Magno</a:t>
            </a:r>
            <a:r>
              <a:rPr lang="fr-FR" sz="1600" dirty="0">
                <a:solidFill>
                  <a:schemeClr val="bg1"/>
                </a:solidFill>
              </a:rPr>
              <a:t> al Celio, Oratorio San Andrea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1262575"/>
            <a:ext cx="88900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93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949E3D-1344-524A-924F-AE816E575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0702CD-2D4C-7844-A3B8-DFCDE693A6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507610"/>
            <a:ext cx="9144000" cy="6096000"/>
          </a:xfrm>
          <a:prstGeom prst="rect">
            <a:avLst/>
          </a:prstGeom>
        </p:spPr>
      </p:pic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D77E6F56-DA5C-B84B-AAE3-12FD47D7E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1250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931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1"/>
            <a:ext cx="6414030" cy="3527469"/>
          </a:xfrm>
        </p:spPr>
      </p:pic>
      <p:pic>
        <p:nvPicPr>
          <p:cNvPr id="5" name="Image 4" descr="IMG_934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970" y="2047478"/>
            <a:ext cx="6414030" cy="481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28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7F7622-FFFD-A247-9D07-5ED4D7F56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DC6B000-865E-DC49-BBA0-99B0D9873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256" y="274638"/>
            <a:ext cx="9298745" cy="6210116"/>
          </a:xfrm>
        </p:spPr>
      </p:pic>
    </p:spTree>
    <p:extLst>
      <p:ext uri="{BB962C8B-B14F-4D97-AF65-F5344CB8AC3E}">
        <p14:creationId xmlns:p14="http://schemas.microsoft.com/office/powerpoint/2010/main" val="2409377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-83599"/>
            <a:ext cx="8229600" cy="1143000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rgbClr val="FFFFFF"/>
                </a:solidFill>
                <a:latin typeface="Courier"/>
                <a:cs typeface="Courier"/>
              </a:rPr>
              <a:t>Dévotion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7EF7FA6-0F98-B04F-B6A8-D25BFCBE4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17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-73855"/>
            <a:ext cx="8229600" cy="1143000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Graffitis dévots à San Zeno (Vérone)</a:t>
            </a:r>
          </a:p>
        </p:txBody>
      </p:sp>
      <p:pic>
        <p:nvPicPr>
          <p:cNvPr id="4" name="Espace réservé du contenu 3" descr="2014-11-16 13.52.2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941600" y="1069146"/>
            <a:ext cx="10308800" cy="5669443"/>
          </a:xfrm>
        </p:spPr>
      </p:pic>
    </p:spTree>
    <p:extLst>
      <p:ext uri="{BB962C8B-B14F-4D97-AF65-F5344CB8AC3E}">
        <p14:creationId xmlns:p14="http://schemas.microsoft.com/office/powerpoint/2010/main" val="2467038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2014-11-16 13.45.4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327508" y="274639"/>
            <a:ext cx="11558393" cy="6356671"/>
          </a:xfrm>
        </p:spPr>
      </p:pic>
    </p:spTree>
    <p:extLst>
      <p:ext uri="{BB962C8B-B14F-4D97-AF65-F5344CB8AC3E}">
        <p14:creationId xmlns:p14="http://schemas.microsoft.com/office/powerpoint/2010/main" val="2570618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" name="Image 14" descr="2014-11-16 13.43.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5521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47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2014-11-16 13.44.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70820" y="827955"/>
            <a:ext cx="6891481" cy="5168611"/>
          </a:xfrm>
          <a:prstGeom prst="rect">
            <a:avLst/>
          </a:prstGeom>
        </p:spPr>
      </p:pic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705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014-11-16 13.46.5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172498" y="1600200"/>
            <a:ext cx="8229600" cy="4525963"/>
          </a:xfrm>
        </p:spPr>
      </p:pic>
      <p:pic>
        <p:nvPicPr>
          <p:cNvPr id="5" name="Image 4" descr="2014-11-16 13.47.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01361" y="1913639"/>
            <a:ext cx="5440361" cy="40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23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16D784-9195-AD49-861F-3F2E1045B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Chapelle de Saint Luc à la </a:t>
            </a:r>
            <a:r>
              <a:rPr lang="fr-FR" sz="1600" dirty="0" err="1">
                <a:solidFill>
                  <a:schemeClr val="bg1"/>
                </a:solidFill>
              </a:rPr>
              <a:t>Santissima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Annunziata</a:t>
            </a:r>
            <a:r>
              <a:rPr lang="fr-FR" sz="1600" dirty="0">
                <a:solidFill>
                  <a:schemeClr val="bg1"/>
                </a:solidFill>
              </a:rPr>
              <a:t>, Florence</a:t>
            </a:r>
            <a:br>
              <a:rPr lang="fr-FR" sz="16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</a:rPr>
              <a:t>Chapelle dédiée aux artistes de l’</a:t>
            </a:r>
            <a:r>
              <a:rPr lang="fr-FR" sz="1600" dirty="0" err="1">
                <a:solidFill>
                  <a:schemeClr val="bg1"/>
                </a:solidFill>
              </a:rPr>
              <a:t>Accademia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del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Disegno</a:t>
            </a:r>
            <a:r>
              <a:rPr lang="fr-FR" sz="1600" dirty="0">
                <a:solidFill>
                  <a:schemeClr val="bg1"/>
                </a:solidFill>
              </a:rPr>
              <a:t> (1565-1570)</a:t>
            </a:r>
            <a:br>
              <a:rPr lang="fr-FR" sz="16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</a:rPr>
              <a:t>Y sont enterrés Pontormo,  Giovanni Angelo </a:t>
            </a:r>
            <a:r>
              <a:rPr lang="fr-FR" sz="1600" dirty="0" err="1">
                <a:solidFill>
                  <a:schemeClr val="bg1"/>
                </a:solidFill>
              </a:rPr>
              <a:t>Montorsoli</a:t>
            </a:r>
            <a:r>
              <a:rPr lang="fr-FR" sz="1600" dirty="0">
                <a:solidFill>
                  <a:schemeClr val="bg1"/>
                </a:solidFill>
              </a:rPr>
              <a:t>, Benvenuto Cellini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2460E61-52B7-0849-9051-68DC196FF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366" y="1276645"/>
            <a:ext cx="7211268" cy="5405249"/>
          </a:xfrm>
        </p:spPr>
      </p:pic>
    </p:spTree>
    <p:extLst>
      <p:ext uri="{BB962C8B-B14F-4D97-AF65-F5344CB8AC3E}">
        <p14:creationId xmlns:p14="http://schemas.microsoft.com/office/powerpoint/2010/main" val="1993202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039F53-BD70-DC4E-9206-7EBD3AC28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Giorgio  Vasari, </a:t>
            </a:r>
            <a:r>
              <a:rPr lang="fr-FR" sz="1600" i="1" dirty="0">
                <a:solidFill>
                  <a:schemeClr val="bg1"/>
                </a:solidFill>
              </a:rPr>
              <a:t>Saint Luc peignant la Vierge à l’Enfant</a:t>
            </a:r>
            <a:r>
              <a:rPr lang="fr-FR" sz="1600" dirty="0">
                <a:solidFill>
                  <a:schemeClr val="bg1"/>
                </a:solidFill>
              </a:rPr>
              <a:t>, fresque, Cappella di San Luca, </a:t>
            </a:r>
            <a:r>
              <a:rPr lang="fr-FR" sz="1600" dirty="0" err="1">
                <a:solidFill>
                  <a:schemeClr val="bg1"/>
                </a:solidFill>
              </a:rPr>
              <a:t>Santissima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Annunziata</a:t>
            </a:r>
            <a:r>
              <a:rPr lang="fr-FR" sz="1600" dirty="0">
                <a:solidFill>
                  <a:schemeClr val="bg1"/>
                </a:solidFill>
              </a:rPr>
              <a:t>, Florence, 1569-1570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475C730-5AC7-CD47-8999-94803DA71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8843" y="1319164"/>
            <a:ext cx="4914314" cy="5344316"/>
          </a:xfrm>
        </p:spPr>
      </p:pic>
    </p:spTree>
    <p:extLst>
      <p:ext uri="{BB962C8B-B14F-4D97-AF65-F5344CB8AC3E}">
        <p14:creationId xmlns:p14="http://schemas.microsoft.com/office/powerpoint/2010/main" val="2164718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F0E617-C5AF-9F4C-9E71-8F19446C1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38CFBD6-41F0-C646-93D3-F4C51D89F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493" y="682602"/>
            <a:ext cx="8825014" cy="5538379"/>
          </a:xfrm>
        </p:spPr>
      </p:pic>
    </p:spTree>
    <p:extLst>
      <p:ext uri="{BB962C8B-B14F-4D97-AF65-F5344CB8AC3E}">
        <p14:creationId xmlns:p14="http://schemas.microsoft.com/office/powerpoint/2010/main" val="2820250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931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43251" y="158751"/>
            <a:ext cx="6138763" cy="3376083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491" y="3757084"/>
            <a:ext cx="3651248" cy="298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47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DC78B9-2A0E-0E42-BBE5-FD15C4755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BEE20E7-CCF8-6A4B-989F-E8CD39855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5" y="846139"/>
            <a:ext cx="10290517" cy="5585313"/>
          </a:xfrm>
        </p:spPr>
      </p:pic>
    </p:spTree>
    <p:extLst>
      <p:ext uri="{BB962C8B-B14F-4D97-AF65-F5344CB8AC3E}">
        <p14:creationId xmlns:p14="http://schemas.microsoft.com/office/powerpoint/2010/main" val="3539259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096931-1FD6-C74B-80E8-19DC0D4A3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394DF32-34EF-6242-A228-D50A12083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4319" y="151228"/>
            <a:ext cx="4350328" cy="6525493"/>
          </a:xfrm>
        </p:spPr>
      </p:pic>
    </p:spTree>
    <p:extLst>
      <p:ext uri="{BB962C8B-B14F-4D97-AF65-F5344CB8AC3E}">
        <p14:creationId xmlns:p14="http://schemas.microsoft.com/office/powerpoint/2010/main" val="1201365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19083C-4AF8-CB43-AABD-4CD8A92C4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D309114-9C04-2747-BAEB-8B979EA26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4498" y="274638"/>
            <a:ext cx="7027577" cy="6366962"/>
          </a:xfrm>
        </p:spPr>
      </p:pic>
    </p:spTree>
    <p:extLst>
      <p:ext uri="{BB962C8B-B14F-4D97-AF65-F5344CB8AC3E}">
        <p14:creationId xmlns:p14="http://schemas.microsoft.com/office/powerpoint/2010/main" val="648412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600" dirty="0">
                <a:solidFill>
                  <a:srgbClr val="FFFFFF"/>
                </a:solidFill>
                <a:latin typeface="Courier"/>
                <a:cs typeface="Courier"/>
              </a:rPr>
              <a:t>Intrusion, protection</a:t>
            </a:r>
            <a:br>
              <a:rPr lang="fr-FR" sz="1600" dirty="0">
                <a:solidFill>
                  <a:srgbClr val="FFFFFF"/>
                </a:solidFill>
                <a:latin typeface="Courier"/>
                <a:cs typeface="Courier"/>
              </a:rPr>
            </a:br>
            <a:br>
              <a:rPr lang="fr-FR" sz="1600" dirty="0">
                <a:solidFill>
                  <a:srgbClr val="FFFFFF"/>
                </a:solidFill>
                <a:latin typeface="Courier"/>
                <a:cs typeface="Courier"/>
              </a:rPr>
            </a:br>
            <a:r>
              <a:rPr lang="fr-FR" sz="1600" dirty="0">
                <a:solidFill>
                  <a:srgbClr val="FFFFFF"/>
                </a:solidFill>
                <a:latin typeface="Courier"/>
                <a:cs typeface="Courier"/>
              </a:rPr>
              <a:t>Le cas du Sacro Monte de Varallo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5314463" y="1786727"/>
            <a:ext cx="6104467" cy="3357222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393" y="1921435"/>
            <a:ext cx="4097498" cy="30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62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nterdictio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191" r="-71191"/>
          <a:stretch>
            <a:fillRect/>
          </a:stretch>
        </p:blipFill>
        <p:spPr>
          <a:xfrm>
            <a:off x="-16427" y="0"/>
            <a:ext cx="12469964" cy="6858000"/>
          </a:xfrm>
        </p:spPr>
      </p:pic>
    </p:spTree>
    <p:extLst>
      <p:ext uri="{BB962C8B-B14F-4D97-AF65-F5344CB8AC3E}">
        <p14:creationId xmlns:p14="http://schemas.microsoft.com/office/powerpoint/2010/main" val="26015795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étail Varall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366" r="-50366"/>
          <a:stretch>
            <a:fillRect/>
          </a:stretch>
        </p:blipFill>
        <p:spPr>
          <a:xfrm>
            <a:off x="-3445120" y="-1812476"/>
            <a:ext cx="19325467" cy="1062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36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3932451"/>
            <a:ext cx="8229600" cy="452596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818522" y="4399175"/>
            <a:ext cx="8522742" cy="360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fr-FR" dirty="0">
                <a:solidFill>
                  <a:prstClr val="white"/>
                </a:solidFill>
                <a:latin typeface="Calibri"/>
              </a:rPr>
              <a:t> </a:t>
            </a:r>
          </a:p>
        </p:txBody>
      </p:sp>
      <p:sp>
        <p:nvSpPr>
          <p:cNvPr id="5" name="Rectangle 4"/>
          <p:cNvSpPr/>
          <p:nvPr/>
        </p:nvSpPr>
        <p:spPr>
          <a:xfrm>
            <a:off x="1818522" y="347702"/>
            <a:ext cx="8522742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fr-FR" dirty="0">
                <a:solidFill>
                  <a:srgbClr val="FFFFFF"/>
                </a:solidFill>
                <a:latin typeface="Courier"/>
                <a:cs typeface="Courier"/>
              </a:rPr>
              <a:t>25 septembre 1594, Carlo </a:t>
            </a:r>
            <a:r>
              <a:rPr lang="fr-FR" dirty="0" err="1">
                <a:solidFill>
                  <a:srgbClr val="FFFFFF"/>
                </a:solidFill>
                <a:latin typeface="Courier"/>
                <a:cs typeface="Courier"/>
              </a:rPr>
              <a:t>Bascapè</a:t>
            </a:r>
            <a:r>
              <a:rPr lang="fr-FR" dirty="0">
                <a:solidFill>
                  <a:srgbClr val="FFFFFF"/>
                </a:solidFill>
                <a:latin typeface="Courier"/>
                <a:cs typeface="Courier"/>
              </a:rPr>
              <a:t>, Évêque de Novara, visite pastorale au 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Sacro Monte </a:t>
            </a:r>
            <a:r>
              <a:rPr lang="fr-FR" dirty="0">
                <a:solidFill>
                  <a:srgbClr val="FFFFFF"/>
                </a:solidFill>
                <a:latin typeface="Courier"/>
                <a:cs typeface="Courier"/>
              </a:rPr>
              <a:t>de Varallo. </a:t>
            </a:r>
          </a:p>
          <a:p>
            <a:pPr defTabSz="457200"/>
            <a:endParaRPr lang="fr-FR" dirty="0">
              <a:solidFill>
                <a:srgbClr val="FFFFFF"/>
              </a:solidFill>
              <a:latin typeface="Courier"/>
              <a:cs typeface="Courier"/>
            </a:endParaRPr>
          </a:p>
          <a:p>
            <a:pPr defTabSz="457200"/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Per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ordine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 di monsignor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reverendissmo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vescovo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 di Novara,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fatto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 a 26 di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settembre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 1594,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niuno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ardisca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scrivere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sopra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 muri,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imagini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,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cancelli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, porte,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vetriate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, colonne o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altro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 delle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cappelle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 di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questo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 Sacro Monte, né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altramente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guastarle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,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sotto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 la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pena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dell’interdetto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della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Chiesa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, da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incorrersi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 ipso facto,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senz’altro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, et di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quattro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scudi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, la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metà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 alla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fabrica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, et l’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altra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metà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fr-FR" i="1" dirty="0" err="1">
                <a:solidFill>
                  <a:srgbClr val="FFFFFF"/>
                </a:solidFill>
                <a:latin typeface="Courier"/>
                <a:cs typeface="Courier"/>
              </a:rPr>
              <a:t>all’accusatore</a:t>
            </a:r>
            <a:r>
              <a:rPr lang="fr-FR" i="1" dirty="0">
                <a:solidFill>
                  <a:srgbClr val="FFFFFF"/>
                </a:solidFill>
                <a:latin typeface="Courier"/>
                <a:cs typeface="Courie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3787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110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>
          <a:xfrm>
            <a:off x="4335579" y="760696"/>
            <a:ext cx="8229600" cy="4525963"/>
          </a:xfrm>
        </p:spPr>
      </p:pic>
      <p:pic>
        <p:nvPicPr>
          <p:cNvPr id="5" name="Image 4" descr="IMG_11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447" y="3723599"/>
            <a:ext cx="3820968" cy="2865726"/>
          </a:xfrm>
          <a:prstGeom prst="rect">
            <a:avLst/>
          </a:prstGeom>
        </p:spPr>
      </p:pic>
      <p:pic>
        <p:nvPicPr>
          <p:cNvPr id="6" name="Image 5" descr="IMG_121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787" y="154692"/>
            <a:ext cx="2513741" cy="335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39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90086"/>
            <a:ext cx="8229600" cy="1143000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rgbClr val="FFFFFF"/>
                </a:solidFill>
                <a:latin typeface="Courier"/>
                <a:cs typeface="Courier"/>
              </a:rPr>
              <a:t>Restaurer, protéger et inscrire sa présence par un graffiti : un paradoxe ?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7BCABE2-DC56-104F-BB8D-C1C397DCB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86667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Graffiti de Prosper Mérimée, 1834, Avignon, Palais des Papes, chapelle Saint-Martial </a:t>
            </a:r>
          </a:p>
        </p:txBody>
      </p:sp>
      <p:pic>
        <p:nvPicPr>
          <p:cNvPr id="4" name="Espace réservé du contenu 3" descr="Fig. 1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>
          <a:xfrm>
            <a:off x="1199866" y="1143000"/>
            <a:ext cx="9792268" cy="538537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307294-3DB4-7549-A8D1-275A2B4D9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-25661"/>
            <a:ext cx="4142935" cy="1143000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JB Carpeaux, </a:t>
            </a:r>
            <a:r>
              <a:rPr lang="fr-FR" sz="1600" i="1" dirty="0">
                <a:solidFill>
                  <a:schemeClr val="bg1"/>
                </a:solidFill>
              </a:rPr>
              <a:t>Ugolin</a:t>
            </a:r>
            <a:r>
              <a:rPr lang="fr-FR" sz="1600" dirty="0">
                <a:solidFill>
                  <a:schemeClr val="bg1"/>
                </a:solidFill>
              </a:rPr>
              <a:t>, Musée  d’Orsay</a:t>
            </a:r>
            <a:br>
              <a:rPr lang="fr-FR" sz="16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</a:rPr>
              <a:t>1857, réalisé durant son séjour à la Villa Médicis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7C74FA4-AA78-4E4F-A017-361420DA6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8692" y="1600201"/>
            <a:ext cx="6034617" cy="4525963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281C8F-2987-7A4B-A6AE-987EF3C5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099" y="1012215"/>
            <a:ext cx="3737951" cy="57407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E70EDCB-7561-214F-AC44-B4B68FA5C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037969"/>
            <a:ext cx="3810000" cy="5715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43A0109-45D4-6B4B-9F2A-1728ED972F8E}"/>
              </a:ext>
            </a:extLst>
          </p:cNvPr>
          <p:cNvSpPr txBox="1"/>
          <p:nvPr/>
        </p:nvSpPr>
        <p:spPr>
          <a:xfrm>
            <a:off x="1960099" y="142398"/>
            <a:ext cx="3583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sz="1600" dirty="0">
                <a:solidFill>
                  <a:prstClr val="white"/>
                </a:solidFill>
                <a:latin typeface="Calibri"/>
              </a:rPr>
              <a:t>JB Carpeaux, </a:t>
            </a:r>
            <a:r>
              <a:rPr lang="fr-FR" sz="1600" i="1" dirty="0">
                <a:solidFill>
                  <a:prstClr val="white"/>
                </a:solidFill>
                <a:latin typeface="Calibri"/>
              </a:rPr>
              <a:t>D’après Michel-Ange</a:t>
            </a:r>
            <a:r>
              <a:rPr lang="fr-FR" sz="1600" dirty="0">
                <a:solidFill>
                  <a:prstClr val="white"/>
                </a:solidFill>
                <a:latin typeface="Calibri"/>
              </a:rPr>
              <a:t>, Minos, Jugement Dernier, Chapelle Sixtine</a:t>
            </a:r>
          </a:p>
        </p:txBody>
      </p:sp>
    </p:spTree>
    <p:extLst>
      <p:ext uri="{BB962C8B-B14F-4D97-AF65-F5344CB8AC3E}">
        <p14:creationId xmlns:p14="http://schemas.microsoft.com/office/powerpoint/2010/main" val="27175989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59764" y="274638"/>
            <a:ext cx="4551036" cy="1143000"/>
          </a:xfrm>
        </p:spPr>
        <p:txBody>
          <a:bodyPr>
            <a:normAutofit/>
          </a:bodyPr>
          <a:lstStyle/>
          <a:p>
            <a:r>
              <a:rPr lang="fr-FR" sz="1400" dirty="0">
                <a:solidFill>
                  <a:srgbClr val="FFFFFF"/>
                </a:solidFill>
                <a:latin typeface="Courier"/>
                <a:cs typeface="Courier"/>
              </a:rPr>
              <a:t>Chapelle Saint-Martial, palais des Papes d’Avignon </a:t>
            </a:r>
          </a:p>
        </p:txBody>
      </p:sp>
      <p:pic>
        <p:nvPicPr>
          <p:cNvPr id="4" name="Espace réservé du contenu 3" descr="Chapelle_saint_Martial_-_mur_ouest_et_port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6992" r="-126992"/>
          <a:stretch>
            <a:fillRect/>
          </a:stretch>
        </p:blipFill>
        <p:spPr>
          <a:xfrm>
            <a:off x="-2307782" y="274639"/>
            <a:ext cx="11395716" cy="6267205"/>
          </a:xfrm>
        </p:spPr>
      </p:pic>
      <p:pic>
        <p:nvPicPr>
          <p:cNvPr id="5" name="Image 4" descr="Graffiti_gravé_au_canif_par_Prosper_Mérimée_dans_la_chapelle_saint_marti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829" y="2147710"/>
            <a:ext cx="5262171" cy="350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37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prarola, sala del Mappamondo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493174" y="366665"/>
            <a:ext cx="11254585" cy="6189588"/>
          </a:xfrm>
        </p:spPr>
      </p:pic>
    </p:spTree>
    <p:extLst>
      <p:ext uri="{BB962C8B-B14F-4D97-AF65-F5344CB8AC3E}">
        <p14:creationId xmlns:p14="http://schemas.microsoft.com/office/powerpoint/2010/main" val="157611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91771" y="277887"/>
            <a:ext cx="4012783" cy="1143000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rgbClr val="FFFFFF"/>
                </a:solidFill>
                <a:latin typeface="Courier"/>
                <a:cs typeface="Courier"/>
              </a:rPr>
              <a:t>Enrico </a:t>
            </a:r>
            <a:r>
              <a:rPr lang="fr-FR" sz="1600" dirty="0" err="1">
                <a:solidFill>
                  <a:srgbClr val="FFFFFF"/>
                </a:solidFill>
                <a:latin typeface="Courier"/>
                <a:cs typeface="Courier"/>
              </a:rPr>
              <a:t>Maccari</a:t>
            </a:r>
            <a:r>
              <a:rPr lang="fr-FR" sz="16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fr-FR" sz="1600" i="1" dirty="0" err="1">
                <a:solidFill>
                  <a:srgbClr val="FFFFFF"/>
                </a:solidFill>
                <a:latin typeface="Courier"/>
                <a:cs typeface="Courier"/>
              </a:rPr>
              <a:t>designò</a:t>
            </a:r>
            <a:endParaRPr lang="fr-FR" sz="1600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  <p:pic>
        <p:nvPicPr>
          <p:cNvPr id="6" name="Espace réservé du contenu 5" descr="Fig. 8 à remplacer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559" r="-87559"/>
          <a:stretch>
            <a:fillRect/>
          </a:stretch>
        </p:blipFill>
        <p:spPr>
          <a:xfrm>
            <a:off x="-1993028" y="274638"/>
            <a:ext cx="11617657" cy="6389264"/>
          </a:xfrm>
        </p:spPr>
      </p:pic>
      <p:pic>
        <p:nvPicPr>
          <p:cNvPr id="3" name="Image 2" descr="palazzo-caprarola-sessanta-tavole-inci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29221" y="1982323"/>
            <a:ext cx="5350377" cy="401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14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53115" y="-251150"/>
            <a:ext cx="4085771" cy="1470025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Courier"/>
                <a:cs typeface="Courier"/>
              </a:rPr>
              <a:t>Galerie </a:t>
            </a:r>
            <a:r>
              <a:rPr lang="fr-FR" sz="1600" dirty="0" err="1">
                <a:solidFill>
                  <a:schemeClr val="bg1"/>
                </a:solidFill>
                <a:latin typeface="Courier"/>
                <a:cs typeface="Courier"/>
              </a:rPr>
              <a:t>Farnese</a:t>
            </a:r>
            <a:endParaRPr lang="fr-FR" sz="1600" dirty="0">
              <a:solidFill>
                <a:schemeClr val="bg1"/>
              </a:solidFill>
              <a:latin typeface="Courier"/>
              <a:cs typeface="Courier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galerie-farnc3a8se-vue-densemble-2-1597-1602-fresque-rome-palais-farnc3a8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189" y="962166"/>
            <a:ext cx="4727622" cy="584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20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BB1966-88FC-E343-98C2-6D2164CB4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BB1F113-7CA3-1443-AE6E-1C7F995A8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718" y="274638"/>
            <a:ext cx="4890603" cy="6520804"/>
          </a:xfrm>
        </p:spPr>
      </p:pic>
    </p:spTree>
    <p:extLst>
      <p:ext uri="{BB962C8B-B14F-4D97-AF65-F5344CB8AC3E}">
        <p14:creationId xmlns:p14="http://schemas.microsoft.com/office/powerpoint/2010/main" val="2090365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6B0E09-D5BD-E24D-90AF-8BCD4A01D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6321D56-FFB5-3742-9A5E-92EB260A4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0272" y="1009358"/>
            <a:ext cx="9032360" cy="5301603"/>
          </a:xfrm>
        </p:spPr>
      </p:pic>
    </p:spTree>
    <p:extLst>
      <p:ext uri="{BB962C8B-B14F-4D97-AF65-F5344CB8AC3E}">
        <p14:creationId xmlns:p14="http://schemas.microsoft.com/office/powerpoint/2010/main" val="705602232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325</Words>
  <Application>Microsoft Office PowerPoint</Application>
  <PresentationFormat>Grand écran</PresentationFormat>
  <Paragraphs>23</Paragraphs>
  <Slides>40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Courier</vt:lpstr>
      <vt:lpstr>1_Thème Office</vt:lpstr>
      <vt:lpstr>Présentation PowerPoint</vt:lpstr>
      <vt:lpstr>Présentation PowerPoint</vt:lpstr>
      <vt:lpstr>Présentation PowerPoint</vt:lpstr>
      <vt:lpstr>JB Carpeaux, Ugolin, Musée  d’Orsay 1857, réalisé durant son séjour à la Villa Médicis</vt:lpstr>
      <vt:lpstr>Présentation PowerPoint</vt:lpstr>
      <vt:lpstr>Enrico Maccari designò</vt:lpstr>
      <vt:lpstr>Galerie Farnese</vt:lpstr>
      <vt:lpstr>Présentation PowerPoint</vt:lpstr>
      <vt:lpstr>Présentation PowerPoint</vt:lpstr>
      <vt:lpstr>Présentation PowerPoint</vt:lpstr>
      <vt:lpstr>Présentation PowerPoint</vt:lpstr>
      <vt:lpstr>Communautés artistiques</vt:lpstr>
      <vt:lpstr>Présentation PowerPoint</vt:lpstr>
      <vt:lpstr>Territoires et généalogies</vt:lpstr>
      <vt:lpstr>Débordements</vt:lpstr>
      <vt:lpstr>Présentation PowerPoint</vt:lpstr>
      <vt:lpstr>Présentation PowerPoint</vt:lpstr>
      <vt:lpstr>Guido Reni et Dominiquin, Martyre de Saint André, 1608, Rome, San Gregorio Magno al Celio, Oratorio San Andrea</vt:lpstr>
      <vt:lpstr>Présentation PowerPoint</vt:lpstr>
      <vt:lpstr>Présentation PowerPoint</vt:lpstr>
      <vt:lpstr>Dévotion</vt:lpstr>
      <vt:lpstr>Graffitis dévots à San Zeno (Vérone)</vt:lpstr>
      <vt:lpstr>Présentation PowerPoint</vt:lpstr>
      <vt:lpstr>Présentation PowerPoint</vt:lpstr>
      <vt:lpstr>Présentation PowerPoint</vt:lpstr>
      <vt:lpstr>Présentation PowerPoint</vt:lpstr>
      <vt:lpstr>Chapelle de Saint Luc à la Santissima Annunziata, Florence Chapelle dédiée aux artistes de l’Accademia del Disegno (1565-1570) Y sont enterrés Pontormo,  Giovanni Angelo Montorsoli, Benvenuto Cellini</vt:lpstr>
      <vt:lpstr>Giorgio  Vasari, Saint Luc peignant la Vierge à l’Enfant, fresque, Cappella di San Luca, Santissima Annunziata, Florence, 1569-1570</vt:lpstr>
      <vt:lpstr>Présentation PowerPoint</vt:lpstr>
      <vt:lpstr>Présentation PowerPoint</vt:lpstr>
      <vt:lpstr>Présentation PowerPoint</vt:lpstr>
      <vt:lpstr>Présentation PowerPoint</vt:lpstr>
      <vt:lpstr>Intrusion, protection  Le cas du Sacro Monte de Varallo</vt:lpstr>
      <vt:lpstr>Présentation PowerPoint</vt:lpstr>
      <vt:lpstr>Présentation PowerPoint</vt:lpstr>
      <vt:lpstr>Présentation PowerPoint</vt:lpstr>
      <vt:lpstr>Présentation PowerPoint</vt:lpstr>
      <vt:lpstr>Restaurer, protéger et inscrire sa présence par un graffiti : un paradoxe ?</vt:lpstr>
      <vt:lpstr>Graffiti de Prosper Mérimée, 1834, Avignon, Palais des Papes, chapelle Saint-Martial </vt:lpstr>
      <vt:lpstr>Chapelle Saint-Martial, palais des Papes d’Avignon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WERMELINGER Justine</dc:creator>
  <cp:lastModifiedBy>WERMELINGER Justine</cp:lastModifiedBy>
  <cp:revision>2</cp:revision>
  <dcterms:created xsi:type="dcterms:W3CDTF">2023-05-01T08:50:40Z</dcterms:created>
  <dcterms:modified xsi:type="dcterms:W3CDTF">2023-05-01T08:53:22Z</dcterms:modified>
</cp:coreProperties>
</file>