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959" r:id="rId2"/>
    <p:sldId id="1037" r:id="rId3"/>
    <p:sldId id="1003" r:id="rId4"/>
    <p:sldId id="1004" r:id="rId5"/>
    <p:sldId id="997" r:id="rId6"/>
    <p:sldId id="1042" r:id="rId7"/>
    <p:sldId id="1041" r:id="rId8"/>
    <p:sldId id="1043" r:id="rId9"/>
    <p:sldId id="998" r:id="rId10"/>
    <p:sldId id="1007" r:id="rId11"/>
    <p:sldId id="1038" r:id="rId12"/>
    <p:sldId id="1039" r:id="rId13"/>
    <p:sldId id="1040" r:id="rId14"/>
    <p:sldId id="1014" r:id="rId15"/>
    <p:sldId id="1006" r:id="rId16"/>
  </p:sldIdLst>
  <p:sldSz cx="9144000" cy="6858000" type="screen4x3"/>
  <p:notesSz cx="6799263" cy="99298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23"/>
    <p:restoredTop sz="96327" autoAdjust="0"/>
  </p:normalViewPr>
  <p:slideViewPr>
    <p:cSldViewPr snapToGrid="0" snapToObjects="1">
      <p:cViewPr varScale="1">
        <p:scale>
          <a:sx n="124" d="100"/>
          <a:sy n="124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5" d="100"/>
        <a:sy n="35" d="100"/>
      </p:scale>
      <p:origin x="0" y="-17600"/>
    </p:cViewPr>
  </p:outlineViewPr>
  <p:notesTextViewPr>
    <p:cViewPr>
      <p:scale>
        <a:sx n="220" d="100"/>
        <a:sy n="22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82B59-1832-0E47-8C6F-57679880FB97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2AD72-836F-EC4C-8BDA-4C209AA08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603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C3E05-CFE7-5942-AC8D-6213461C6D1D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EA405-D252-DE4B-A7F4-E105CC2D6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45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22B0841-8D9A-484B-BEC6-489EB913F1C5}" type="slidenum">
              <a:rPr lang="fr-FR" sz="1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sz="120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3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83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63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Introduction au principe du séminaire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Importance de voir les œuvres In situ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Importance de la matérialité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Du contexte d’exposition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De l’histoire de l’acquisition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Du rôle des musées pour la discipline / pour les artistes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Petite histoire des musées ? (chronologie)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06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73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988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53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92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64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264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EA405-D252-DE4B-A7F4-E105CC2D6E1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79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43C6-A9B4-784F-9753-DF2CBE73F189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E3A4C-D7C6-D44F-9F93-42291282AC44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ismuseescollections.paris.fr/fr/recherche/type/oeuvre/musee/20" TargetMode="External"/><Relationship Id="rId7" Type="http://schemas.openxmlformats.org/officeDocument/2006/relationships/hyperlink" Target="https://sammlungonline.kunstmuseumbasel.ch/eMP/eMuseumPlus?service=direct/1/ResultListView/moduleBottomContextFunctionBar.bottomNavigator.next&amp;sp=10&amp;sp=Sartist&amp;sp=SfilterDefinition&amp;sp=0&amp;sp=1&amp;sp=1&amp;sp=SsimpleList&amp;sp=0&amp;sp=Sdetail&amp;sp=0&amp;sp=F&amp;sp=2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llections.louvre.fr/" TargetMode="External"/><Relationship Id="rId5" Type="http://schemas.openxmlformats.org/officeDocument/2006/relationships/hyperlink" Target="https://www.musee-orsay.fr/fr/ressources/ressources-scientifiques-0" TargetMode="External"/><Relationship Id="rId4" Type="http://schemas.openxmlformats.org/officeDocument/2006/relationships/hyperlink" Target="https://www.musee-orsay.fr/fr/collection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fr.ch/art/fr/etudes/master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IFR_logo W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8" y="516100"/>
            <a:ext cx="1015492" cy="680044"/>
          </a:xfrm>
          <a:prstGeom prst="rect">
            <a:avLst/>
          </a:prstGeom>
        </p:spPr>
      </p:pic>
      <p:sp>
        <p:nvSpPr>
          <p:cNvPr id="14340" name="ZoneTexte 9"/>
          <p:cNvSpPr txBox="1">
            <a:spLocks noChangeArrowheads="1"/>
          </p:cNvSpPr>
          <p:nvPr/>
        </p:nvSpPr>
        <p:spPr bwMode="auto">
          <a:xfrm>
            <a:off x="1982037" y="2430903"/>
            <a:ext cx="660382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5000" b="1" dirty="0">
                <a:solidFill>
                  <a:srgbClr val="FFFFFF"/>
                </a:solidFill>
                <a:latin typeface="Times"/>
                <a:cs typeface="Times"/>
              </a:rPr>
              <a:t>Au contact de l’œuvre</a:t>
            </a:r>
          </a:p>
        </p:txBody>
      </p:sp>
      <p:sp>
        <p:nvSpPr>
          <p:cNvPr id="14341" name="ZoneTexte 9"/>
          <p:cNvSpPr txBox="1">
            <a:spLocks noChangeArrowheads="1"/>
          </p:cNvSpPr>
          <p:nvPr/>
        </p:nvSpPr>
        <p:spPr bwMode="auto">
          <a:xfrm>
            <a:off x="443420" y="1798815"/>
            <a:ext cx="3813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fr-FR" sz="1000" b="1" dirty="0">
                <a:latin typeface="Arial" charset="0"/>
                <a:ea typeface="Arial" charset="0"/>
                <a:cs typeface="Arial" charset="0"/>
              </a:rPr>
              <a:t>20.09.2023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82039" y="360594"/>
            <a:ext cx="3401986" cy="52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Séminaire-bloc _ MA</a:t>
            </a:r>
            <a:endParaRPr lang="fr-FR" sz="1000" b="1" cap="all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50000"/>
              </a:lnSpc>
            </a:pPr>
            <a:r>
              <a:rPr lang="fr-FR" sz="1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SA 2023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84025" y="381914"/>
            <a:ext cx="3339845" cy="75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Professeur	 	 </a:t>
            </a:r>
            <a:r>
              <a:rPr lang="fr-FR" sz="1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JÉRÉMIE KOERING</a:t>
            </a:r>
          </a:p>
          <a:p>
            <a:pPr>
              <a:lnSpc>
                <a:spcPct val="150000"/>
              </a:lnSpc>
            </a:pPr>
            <a:r>
              <a:rPr lang="fr-FR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Assistante-diplômée</a:t>
            </a:r>
            <a:r>
              <a:rPr lang="fr-FR" sz="1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	KALINKA JANOWSKI</a:t>
            </a:r>
          </a:p>
          <a:p>
            <a:pPr>
              <a:lnSpc>
                <a:spcPct val="150000"/>
              </a:lnSpc>
            </a:pPr>
            <a:endParaRPr lang="fr-FR" sz="10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123C87-FDA5-E94A-9A55-5699328068E9}"/>
              </a:ext>
            </a:extLst>
          </p:cNvPr>
          <p:cNvSpPr txBox="1"/>
          <p:nvPr/>
        </p:nvSpPr>
        <p:spPr>
          <a:xfrm>
            <a:off x="1982036" y="4188541"/>
            <a:ext cx="5872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" pitchFamily="2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85042040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5E7D019-2AFC-8D57-04B4-9928BD5FD66E}"/>
              </a:ext>
            </a:extLst>
          </p:cNvPr>
          <p:cNvSpPr txBox="1"/>
          <p:nvPr/>
        </p:nvSpPr>
        <p:spPr>
          <a:xfrm>
            <a:off x="174169" y="163286"/>
            <a:ext cx="8479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Lundi après-midi : Musée d’Orsay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— Collections : réalisme, impressionnisme </a:t>
            </a:r>
          </a:p>
        </p:txBody>
      </p:sp>
      <p:pic>
        <p:nvPicPr>
          <p:cNvPr id="15" name="Image 14" descr="Une image contenant Visage humain, peinture, intérieur, personne&#10;&#10;Description générée automatiquement">
            <a:extLst>
              <a:ext uri="{FF2B5EF4-FFF2-40B4-BE49-F238E27FC236}">
                <a16:creationId xmlns:a16="http://schemas.microsoft.com/office/drawing/2014/main" id="{45374E5C-849E-3487-9AA9-FD9C0860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542" y="974271"/>
            <a:ext cx="3841751" cy="261239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2BF1741-0A4A-0BF5-6053-E9A3D4D75D89}"/>
              </a:ext>
            </a:extLst>
          </p:cNvPr>
          <p:cNvSpPr txBox="1"/>
          <p:nvPr/>
        </p:nvSpPr>
        <p:spPr>
          <a:xfrm>
            <a:off x="4931226" y="3586662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Times" pitchFamily="2" charset="0"/>
              </a:rPr>
              <a:t>Edouard Manet, </a:t>
            </a:r>
            <a:r>
              <a:rPr lang="fr-FR" sz="1000" i="1" dirty="0">
                <a:latin typeface="Times" pitchFamily="2" charset="0"/>
              </a:rPr>
              <a:t>Olympia</a:t>
            </a:r>
            <a:r>
              <a:rPr lang="fr-FR" sz="1000" dirty="0">
                <a:latin typeface="Times" pitchFamily="2" charset="0"/>
              </a:rPr>
              <a:t>, 1863, Musée d'Orsay, Paris</a:t>
            </a:r>
          </a:p>
        </p:txBody>
      </p:sp>
      <p:pic>
        <p:nvPicPr>
          <p:cNvPr id="19" name="Image 18" descr="Une image contenant peinture, personne, groupe, personnes&#10;&#10;Description générée automatiquement">
            <a:extLst>
              <a:ext uri="{FF2B5EF4-FFF2-40B4-BE49-F238E27FC236}">
                <a16:creationId xmlns:a16="http://schemas.microsoft.com/office/drawing/2014/main" id="{BE7EC3C2-2ED8-449E-29C9-5CF3E2F8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9" y="3944746"/>
            <a:ext cx="5397500" cy="25527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6F36219-8003-BA68-19B3-A493AF03248C}"/>
              </a:ext>
            </a:extLst>
          </p:cNvPr>
          <p:cNvSpPr txBox="1"/>
          <p:nvPr/>
        </p:nvSpPr>
        <p:spPr>
          <a:xfrm>
            <a:off x="5680529" y="5789816"/>
            <a:ext cx="4751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H" sz="1000" b="0" i="0" dirty="0">
                <a:effectLst/>
                <a:latin typeface="Times" pitchFamily="2" charset="0"/>
              </a:rPr>
              <a:t>Gustave Courbet,</a:t>
            </a:r>
          </a:p>
          <a:p>
            <a:pPr algn="l"/>
            <a:r>
              <a:rPr lang="fr-CH" sz="1000" b="0" i="1" dirty="0">
                <a:effectLst/>
                <a:latin typeface="Times" pitchFamily="2" charset="0"/>
              </a:rPr>
              <a:t>Un enterrement à Ornans,</a:t>
            </a:r>
            <a:endParaRPr lang="fr-CH" sz="1000" b="0" i="0" dirty="0">
              <a:effectLst/>
              <a:latin typeface="Times" pitchFamily="2" charset="0"/>
            </a:endParaRPr>
          </a:p>
          <a:p>
            <a:pPr algn="l"/>
            <a:r>
              <a:rPr lang="fr-CH" sz="1000" b="0" i="0" dirty="0">
                <a:effectLst/>
                <a:latin typeface="Times" pitchFamily="2" charset="0"/>
              </a:rPr>
              <a:t>Entre 1849 et 1850,</a:t>
            </a:r>
          </a:p>
          <a:p>
            <a:pPr algn="l"/>
            <a:r>
              <a:rPr lang="fr-CH" sz="1000" b="0" i="0" dirty="0">
                <a:effectLst/>
                <a:latin typeface="Times" pitchFamily="2" charset="0"/>
              </a:rPr>
              <a:t>Huile sur toile</a:t>
            </a:r>
          </a:p>
        </p:txBody>
      </p:sp>
    </p:spTree>
    <p:extLst>
      <p:ext uri="{BB962C8B-B14F-4D97-AF65-F5344CB8AC3E}">
        <p14:creationId xmlns:p14="http://schemas.microsoft.com/office/powerpoint/2010/main" val="3115426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5E7D019-2AFC-8D57-04B4-9928BD5FD66E}"/>
              </a:ext>
            </a:extLst>
          </p:cNvPr>
          <p:cNvSpPr txBox="1"/>
          <p:nvPr/>
        </p:nvSpPr>
        <p:spPr>
          <a:xfrm>
            <a:off x="174169" y="163286"/>
            <a:ext cx="8479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Mardi matin : Louvre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— Collection : peinture italienne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s.)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— Cabinet des arts graphiques : dessins italiens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s.)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24252D-E41D-89F9-FB7A-B0E53D78B9E6}"/>
              </a:ext>
            </a:extLst>
          </p:cNvPr>
          <p:cNvSpPr txBox="1"/>
          <p:nvPr/>
        </p:nvSpPr>
        <p:spPr>
          <a:xfrm>
            <a:off x="174169" y="6460490"/>
            <a:ext cx="6705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 b="0" i="0" dirty="0">
                <a:effectLst/>
                <a:latin typeface="Times" pitchFamily="2" charset="0"/>
              </a:rPr>
              <a:t>Giovanni Bellini, </a:t>
            </a:r>
            <a:r>
              <a:rPr lang="fr-FR" sz="1000" dirty="0">
                <a:latin typeface="Times" pitchFamily="2" charset="0"/>
              </a:rPr>
              <a:t> </a:t>
            </a:r>
            <a:r>
              <a:rPr lang="fr-CH" sz="1000" b="0" i="1" dirty="0">
                <a:effectLst/>
                <a:latin typeface="Times" pitchFamily="2" charset="0"/>
              </a:rPr>
              <a:t>La Vierge et l'Enfant entre saint Pierre et saint Sébastien, </a:t>
            </a:r>
            <a:r>
              <a:rPr lang="fr-CH" sz="1000" b="0" i="0" dirty="0">
                <a:effectLst/>
                <a:latin typeface="Times" pitchFamily="2" charset="0"/>
              </a:rPr>
              <a:t>1475 / 1500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BF1741-0A4A-0BF5-6053-E9A3D4D75D89}"/>
              </a:ext>
            </a:extLst>
          </p:cNvPr>
          <p:cNvSpPr txBox="1"/>
          <p:nvPr/>
        </p:nvSpPr>
        <p:spPr>
          <a:xfrm>
            <a:off x="5225140" y="646048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 err="1">
                <a:latin typeface="Times" pitchFamily="2" charset="0"/>
              </a:rPr>
              <a:t>Annibale</a:t>
            </a:r>
            <a:r>
              <a:rPr lang="fr-FR" sz="1000" dirty="0">
                <a:latin typeface="Times" pitchFamily="2" charset="0"/>
              </a:rPr>
              <a:t> </a:t>
            </a:r>
            <a:r>
              <a:rPr lang="fr-FR" sz="1000" dirty="0" err="1">
                <a:latin typeface="Times" pitchFamily="2" charset="0"/>
              </a:rPr>
              <a:t>Carracci</a:t>
            </a:r>
            <a:r>
              <a:rPr lang="fr-FR" sz="1000" dirty="0">
                <a:latin typeface="Times" pitchFamily="2" charset="0"/>
              </a:rPr>
              <a:t>, </a:t>
            </a:r>
            <a:r>
              <a:rPr lang="fr-FR" sz="1000" i="1" dirty="0">
                <a:latin typeface="Times" pitchFamily="2" charset="0"/>
              </a:rPr>
              <a:t>Madeleine pénitente</a:t>
            </a:r>
            <a:r>
              <a:rPr lang="fr-FR" sz="1000" dirty="0">
                <a:latin typeface="Times" pitchFamily="2" charset="0"/>
              </a:rPr>
              <a:t>, 1585-88</a:t>
            </a:r>
          </a:p>
        </p:txBody>
      </p:sp>
      <p:pic>
        <p:nvPicPr>
          <p:cNvPr id="4" name="Image 3" descr="Une image contenant Visage humain, musée, peinture, art&#10;&#10;Description générée automatiquement">
            <a:extLst>
              <a:ext uri="{FF2B5EF4-FFF2-40B4-BE49-F238E27FC236}">
                <a16:creationId xmlns:a16="http://schemas.microsoft.com/office/drawing/2014/main" id="{908F826E-4963-39E9-3ED2-60F2B0DE0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1142999"/>
            <a:ext cx="3704774" cy="5129687"/>
          </a:xfrm>
          <a:prstGeom prst="rect">
            <a:avLst/>
          </a:prstGeom>
        </p:spPr>
      </p:pic>
      <p:pic>
        <p:nvPicPr>
          <p:cNvPr id="6" name="Image 5" descr="Une image contenant peinture, dessin, art, Visage humain&#10;&#10;Description générée automatiquement">
            <a:extLst>
              <a:ext uri="{FF2B5EF4-FFF2-40B4-BE49-F238E27FC236}">
                <a16:creationId xmlns:a16="http://schemas.microsoft.com/office/drawing/2014/main" id="{AAE16DED-27F0-413D-14ED-775170181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99" y="1182087"/>
            <a:ext cx="3810000" cy="50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0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5E7D019-2AFC-8D57-04B4-9928BD5FD66E}"/>
              </a:ext>
            </a:extLst>
          </p:cNvPr>
          <p:cNvSpPr txBox="1"/>
          <p:nvPr/>
        </p:nvSpPr>
        <p:spPr>
          <a:xfrm>
            <a:off x="174169" y="163286"/>
            <a:ext cx="8479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Mardi après-midi : Louvre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— Visite de l’exposition « Naples à Paris »</a:t>
            </a:r>
          </a:p>
        </p:txBody>
      </p:sp>
      <p:pic>
        <p:nvPicPr>
          <p:cNvPr id="5" name="Image 4" descr="Une image contenant texte, affiche, Visage humain, graphisme&#10;&#10;Description générée automatiquement">
            <a:extLst>
              <a:ext uri="{FF2B5EF4-FFF2-40B4-BE49-F238E27FC236}">
                <a16:creationId xmlns:a16="http://schemas.microsoft.com/office/drawing/2014/main" id="{C76754BD-EAF1-1C04-0327-0B74EF00B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t="2505" r="17963" b="2225"/>
          <a:stretch/>
        </p:blipFill>
        <p:spPr>
          <a:xfrm>
            <a:off x="3233054" y="1589314"/>
            <a:ext cx="2481943" cy="3690257"/>
          </a:xfrm>
          <a:prstGeom prst="rect">
            <a:avLst/>
          </a:prstGeom>
        </p:spPr>
      </p:pic>
      <p:pic>
        <p:nvPicPr>
          <p:cNvPr id="8" name="Image 7" descr="Une image contenant texte, Visage humain, affiche, habits&#10;&#10;Description générée automatiquement">
            <a:extLst>
              <a:ext uri="{FF2B5EF4-FFF2-40B4-BE49-F238E27FC236}">
                <a16:creationId xmlns:a16="http://schemas.microsoft.com/office/drawing/2014/main" id="{77341EA8-437D-6988-9363-82F29FA66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7" t="2506" r="18267" b="2225"/>
          <a:stretch/>
        </p:blipFill>
        <p:spPr>
          <a:xfrm>
            <a:off x="5878283" y="1583871"/>
            <a:ext cx="2481943" cy="3690257"/>
          </a:xfrm>
          <a:prstGeom prst="rect">
            <a:avLst/>
          </a:prstGeom>
        </p:spPr>
      </p:pic>
      <p:pic>
        <p:nvPicPr>
          <p:cNvPr id="12" name="Image 11" descr="Une image contenant texte, Visage humain, affiche, personne&#10;&#10;Description générée automatiquement">
            <a:extLst>
              <a:ext uri="{FF2B5EF4-FFF2-40B4-BE49-F238E27FC236}">
                <a16:creationId xmlns:a16="http://schemas.microsoft.com/office/drawing/2014/main" id="{5407F58D-BF41-9E5A-7EA2-B35884C21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34" t="2630" r="15590" b="2101"/>
          <a:stretch/>
        </p:blipFill>
        <p:spPr>
          <a:xfrm>
            <a:off x="587826" y="1583871"/>
            <a:ext cx="2481943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28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5E7D019-2AFC-8D57-04B4-9928BD5FD66E}"/>
              </a:ext>
            </a:extLst>
          </p:cNvPr>
          <p:cNvSpPr txBox="1"/>
          <p:nvPr/>
        </p:nvSpPr>
        <p:spPr>
          <a:xfrm>
            <a:off x="174169" y="163286"/>
            <a:ext cx="84799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BÂLE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Jeudi 23 novembre (après-midi)</a:t>
            </a:r>
          </a:p>
          <a:p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Kunstmuseum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— Alte Meister (15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18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s.)</a:t>
            </a:r>
          </a:p>
          <a:p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4" name="Image 3" descr="Une image contenant peinture, art, Visage humain, mythologie&#10;&#10;Description générée automatiquement">
            <a:extLst>
              <a:ext uri="{FF2B5EF4-FFF2-40B4-BE49-F238E27FC236}">
                <a16:creationId xmlns:a16="http://schemas.microsoft.com/office/drawing/2014/main" id="{2877BD96-5DBA-2E44-7E2A-FCF90A0C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632" y="0"/>
            <a:ext cx="5114368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0AFE31-1866-162C-5B91-2346FEA27DA2}"/>
              </a:ext>
            </a:extLst>
          </p:cNvPr>
          <p:cNvSpPr txBox="1"/>
          <p:nvPr/>
        </p:nvSpPr>
        <p:spPr>
          <a:xfrm>
            <a:off x="174169" y="5525163"/>
            <a:ext cx="67056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r-CH" sz="1000" b="0" i="0" dirty="0">
                <a:effectLst/>
                <a:latin typeface="Times" pitchFamily="2" charset="0"/>
              </a:rPr>
            </a:br>
            <a:r>
              <a:rPr lang="fr-CH" sz="1000" b="0" i="0" dirty="0">
                <a:effectLst/>
                <a:latin typeface="Times" pitchFamily="2" charset="0"/>
              </a:rPr>
              <a:t>Gerrit Dou</a:t>
            </a:r>
            <a:br>
              <a:rPr lang="fr-CH" sz="1000" b="0" i="0" dirty="0">
                <a:effectLst/>
                <a:latin typeface="Times" pitchFamily="2" charset="0"/>
              </a:rPr>
            </a:br>
            <a:r>
              <a:rPr lang="fr-CH" sz="1000" b="0" i="1" dirty="0" err="1">
                <a:effectLst/>
                <a:latin typeface="Times" pitchFamily="2" charset="0"/>
              </a:rPr>
              <a:t>Küchenmagd</a:t>
            </a:r>
            <a:r>
              <a:rPr lang="fr-CH" sz="1000" b="0" i="1" dirty="0">
                <a:effectLst/>
                <a:latin typeface="Times" pitchFamily="2" charset="0"/>
              </a:rPr>
              <a:t> </a:t>
            </a:r>
            <a:r>
              <a:rPr lang="fr-CH" sz="1000" b="0" i="1" dirty="0" err="1">
                <a:effectLst/>
                <a:latin typeface="Times" pitchFamily="2" charset="0"/>
              </a:rPr>
              <a:t>am</a:t>
            </a:r>
            <a:r>
              <a:rPr lang="fr-CH" sz="1000" b="0" i="1" dirty="0">
                <a:effectLst/>
                <a:latin typeface="Times" pitchFamily="2" charset="0"/>
              </a:rPr>
              <a:t> Brunnen</a:t>
            </a:r>
            <a:r>
              <a:rPr lang="fr-CH" sz="1000" b="0" i="0" dirty="0">
                <a:effectLst/>
                <a:latin typeface="Times" pitchFamily="2" charset="0"/>
              </a:rPr>
              <a:t>, </a:t>
            </a:r>
            <a:r>
              <a:rPr lang="fr-CH" sz="1000" dirty="0">
                <a:latin typeface="Times" pitchFamily="2" charset="0"/>
              </a:rPr>
              <a:t>vers</a:t>
            </a:r>
            <a:r>
              <a:rPr lang="fr-CH" sz="1000" b="0" i="0" dirty="0">
                <a:effectLst/>
                <a:latin typeface="Times" pitchFamily="2" charset="0"/>
              </a:rPr>
              <a:t> 1650/55</a:t>
            </a:r>
          </a:p>
          <a:p>
            <a:r>
              <a:rPr lang="fr-CH" sz="1000" b="0" i="0" dirty="0" err="1">
                <a:effectLst/>
                <a:latin typeface="Times" pitchFamily="2" charset="0"/>
              </a:rPr>
              <a:t>Öl</a:t>
            </a:r>
            <a:r>
              <a:rPr lang="fr-CH" sz="1000" b="0" i="0" dirty="0">
                <a:effectLst/>
                <a:latin typeface="Times" pitchFamily="2" charset="0"/>
              </a:rPr>
              <a:t> </a:t>
            </a:r>
            <a:r>
              <a:rPr lang="fr-CH" sz="1000" b="0" i="0" dirty="0" err="1">
                <a:effectLst/>
                <a:latin typeface="Times" pitchFamily="2" charset="0"/>
              </a:rPr>
              <a:t>auf</a:t>
            </a:r>
            <a:r>
              <a:rPr lang="fr-CH" sz="1000" b="0" i="0" dirty="0">
                <a:effectLst/>
                <a:latin typeface="Times" pitchFamily="2" charset="0"/>
              </a:rPr>
              <a:t> </a:t>
            </a:r>
            <a:r>
              <a:rPr lang="fr-CH" sz="1000" b="0" i="0" dirty="0" err="1">
                <a:effectLst/>
                <a:latin typeface="Times" pitchFamily="2" charset="0"/>
              </a:rPr>
              <a:t>Eichenholz</a:t>
            </a:r>
            <a:endParaRPr lang="fr-CH" sz="1000" b="0" i="0" dirty="0">
              <a:effectLst/>
              <a:latin typeface="Times" pitchFamily="2" charset="0"/>
            </a:endParaRPr>
          </a:p>
          <a:p>
            <a:r>
              <a:rPr lang="fr-CH" sz="1000" b="0" i="0" dirty="0">
                <a:effectLst/>
                <a:latin typeface="Times" pitchFamily="2" charset="0"/>
              </a:rPr>
              <a:t>28.3 x 21.5 cm</a:t>
            </a:r>
          </a:p>
          <a:p>
            <a:r>
              <a:rPr lang="fr-CH" sz="1000" b="0" i="0" dirty="0" err="1">
                <a:effectLst/>
                <a:latin typeface="Times" pitchFamily="2" charset="0"/>
              </a:rPr>
              <a:t>Kunstmuseum</a:t>
            </a:r>
            <a:r>
              <a:rPr lang="fr-CH" sz="1000" b="0" i="0" dirty="0">
                <a:effectLst/>
                <a:latin typeface="Times" pitchFamily="2" charset="0"/>
              </a:rPr>
              <a:t> Basel</a:t>
            </a:r>
          </a:p>
          <a:p>
            <a:r>
              <a:rPr lang="fr-CH" sz="1000" b="0" i="0" dirty="0">
                <a:effectLst/>
                <a:latin typeface="Times" pitchFamily="2" charset="0"/>
              </a:rPr>
              <a:t>Inv. G 1958.17</a:t>
            </a:r>
          </a:p>
        </p:txBody>
      </p:sp>
    </p:spTree>
    <p:extLst>
      <p:ext uri="{BB962C8B-B14F-4D97-AF65-F5344CB8AC3E}">
        <p14:creationId xmlns:p14="http://schemas.microsoft.com/office/powerpoint/2010/main" val="329134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C56BE10-0C1F-334A-87E4-235CB648BF01}"/>
              </a:ext>
            </a:extLst>
          </p:cNvPr>
          <p:cNvSpPr txBox="1"/>
          <p:nvPr/>
        </p:nvSpPr>
        <p:spPr>
          <a:xfrm>
            <a:off x="258606" y="287579"/>
            <a:ext cx="8216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Ressources (collections en ligne)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Paris : Petit Palais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https://www.parismuseescollections.paris.fr/fr/recherche/type/oeuvre/musee/20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Paris : Musée d’Orsay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https://www.musee-orsay.fr/fr/collections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https://www.musee-orsay.fr/fr/ressources/ressources-scientifiques-0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Paris : Louvre 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https://collections.louvre.fr/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Bâle :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Kunstmuseum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sammlungonline.kunstmuseumbasel.ch/eMP/eMuseumPlus?service=direct/1/ResultListView/moduleBottomContextFunctionBar.bottomNavigator.next&amp;sp=10&amp;sp=Sartist&amp;sp=SfilterDefinition&amp;sp=0&amp;sp=1&amp;sp=1&amp;sp=SsimpleList&amp;sp=0&amp;sp=Sdetail&amp;sp=0&amp;sp=F&amp;sp=25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4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1313B-F3E5-0840-946E-88224BEFB749}"/>
              </a:ext>
            </a:extLst>
          </p:cNvPr>
          <p:cNvSpPr/>
          <p:nvPr/>
        </p:nvSpPr>
        <p:spPr>
          <a:xfrm>
            <a:off x="348946" y="324080"/>
            <a:ext cx="8549393" cy="669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participation au séminaire-bloc implique </a:t>
            </a: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obligatoire à toutes les séances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Exposé devant l’œuvre choisie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Travail écrit sur ce même sujet</a:t>
            </a:r>
          </a:p>
          <a:p>
            <a:pPr>
              <a:lnSpc>
                <a:spcPct val="150000"/>
              </a:lnSpc>
            </a:pPr>
            <a:endParaRPr lang="fr-FR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Travail écrit :</a:t>
            </a:r>
            <a:endParaRPr lang="fr-FR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note finale (minimum 4 pour 9 ECTS) est constituée de la moyenne entre l’exposé oral et le travail écrit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travail écrit doit élaborer la matière de l’exposé oral tout en prenant en compte les discussions eues et les conseils reçus.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45.000 signes (espaces et notes de bas de page y compris, hors page de titre, légendes, illustrations et annexes éventuelles)</a:t>
            </a:r>
            <a:endParaRPr lang="fr-FR" sz="16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rendre par email en </a:t>
            </a:r>
            <a:r>
              <a:rPr lang="fr-FR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pdf</a:t>
            </a: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pour le 19 février 2024)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Veillez à bien respecter les « Directives pour travaux académiques » </a:t>
            </a: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https://www.unifr.ch/art/fr/etudes/master.html</a:t>
            </a:r>
            <a:endParaRPr lang="fr-FR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FR" sz="16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Moodle</a:t>
            </a: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mot de passe “</a:t>
            </a:r>
            <a:r>
              <a:rPr lang="fr-FR" sz="16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voir</a:t>
            </a:r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>
              <a:lnSpc>
                <a:spcPct val="150000"/>
              </a:lnSpc>
            </a:pPr>
            <a:endParaRPr lang="fr-FR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5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35CBB58-68FE-6D27-0719-1C39E353349D}"/>
              </a:ext>
            </a:extLst>
          </p:cNvPr>
          <p:cNvSpPr txBox="1"/>
          <p:nvPr/>
        </p:nvSpPr>
        <p:spPr>
          <a:xfrm>
            <a:off x="1351406" y="6381406"/>
            <a:ext cx="6518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" pitchFamily="2" charset="0"/>
              </a:rPr>
              <a:t>Hubert Robert, </a:t>
            </a:r>
            <a:r>
              <a:rPr lang="fr-FR" sz="1200" i="1" dirty="0">
                <a:latin typeface="Times" pitchFamily="2" charset="0"/>
              </a:rPr>
              <a:t>Projet d’aménagement de la Grande Galerie du Louvre</a:t>
            </a:r>
            <a:r>
              <a:rPr lang="fr-FR" sz="1200" dirty="0">
                <a:latin typeface="Times" pitchFamily="2" charset="0"/>
              </a:rPr>
              <a:t>, 1796, Musée du Louvre, Paris</a:t>
            </a:r>
          </a:p>
        </p:txBody>
      </p:sp>
      <p:pic>
        <p:nvPicPr>
          <p:cNvPr id="3" name="Image 2" descr="Une image contenant scène, peinture, intérieur, art&#10;&#10;Description générée automatiquement">
            <a:extLst>
              <a:ext uri="{FF2B5EF4-FFF2-40B4-BE49-F238E27FC236}">
                <a16:creationId xmlns:a16="http://schemas.microsoft.com/office/drawing/2014/main" id="{A4601D4F-9088-051D-3B33-1C5859AEB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99595"/>
            <a:ext cx="7772400" cy="60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864783D-F79C-0546-B6E0-5B20E3FF4D98}"/>
              </a:ext>
            </a:extLst>
          </p:cNvPr>
          <p:cNvSpPr txBox="1"/>
          <p:nvPr/>
        </p:nvSpPr>
        <p:spPr>
          <a:xfrm>
            <a:off x="352874" y="328659"/>
            <a:ext cx="87911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Étapes :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Choix du musée et de l’œuvre (consultation des catalogues en ligne ou papier)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AVANT LE 13 OCTOBRE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Communiquer aux responsables du séminaire l’institution et l’œuvre choisie 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Prise de contact (email) avec les conservateurs / conservatrices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Consultation du dossier de l’œuvre choisie (fiche technique, historique, références bibliographiques)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Conseils méthodologiques fournis par les responsables du séminaire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Exposé devant l’œuvre choisie (cf. dates fixées)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Travail écrit à rendre le lundi 19 février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4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B73AE18-48E1-3447-83D3-FB4F02BEC790}"/>
              </a:ext>
            </a:extLst>
          </p:cNvPr>
          <p:cNvSpPr txBox="1"/>
          <p:nvPr/>
        </p:nvSpPr>
        <p:spPr>
          <a:xfrm>
            <a:off x="99386" y="796627"/>
            <a:ext cx="911179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14 novembre		PARIS 	Petit Palais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— Collections : peinture ancienne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– 18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s.)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— Cabinet d’art graphique : estampes anciennes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– 18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s.)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Musée d’Orsay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— 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Collections :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réalisme, impressionnisme 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Musée du Louvre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— Collection : peinture italienne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s.)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— Cabinet des arts graphiques : dessins italiens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s.)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— Visite de l’exposition « Naples à Paris »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23 novembre			BÂLE	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Kunstmuseum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— Alte Meister (15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18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s.)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		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84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12F1F9C-95B4-B645-963C-528D213C9653}"/>
              </a:ext>
            </a:extLst>
          </p:cNvPr>
          <p:cNvSpPr txBox="1"/>
          <p:nvPr/>
        </p:nvSpPr>
        <p:spPr>
          <a:xfrm>
            <a:off x="108431" y="162887"/>
            <a:ext cx="886355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PARIS 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Déplacement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12 novembre : Fribourg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Paris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14 novembre : Paris  Fribourg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Hébergement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Hôtel du Cygne, Rue du Cygne 3-5, 75001 Paris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Chambres doubles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BÂLE 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Déplacement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23 novembre :	Fribourg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Bâle 				51 CHF (plein-tarif) ou 25,50 CHF (1/2 tarif)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Bâle  Fribourg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		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51 CHF (plein-tarif) ou 25,50 CHF (1/2 tarif)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265A988-4D7E-AB77-83F0-FE05948CA2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6206251"/>
              </p:ext>
            </p:extLst>
          </p:nvPr>
        </p:nvGraphicFramePr>
        <p:xfrm>
          <a:off x="75746" y="425167"/>
          <a:ext cx="7940343" cy="4823406"/>
        </p:xfrm>
        <a:graphic>
          <a:graphicData uri="http://schemas.openxmlformats.org/drawingml/2006/table">
            <a:tbl>
              <a:tblPr/>
              <a:tblGrid>
                <a:gridCol w="3777563">
                  <a:extLst>
                    <a:ext uri="{9D8B030D-6E8A-4147-A177-3AD203B41FA5}">
                      <a16:colId xmlns:a16="http://schemas.microsoft.com/office/drawing/2014/main" val="232955453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377197321"/>
                    </a:ext>
                  </a:extLst>
                </a:gridCol>
                <a:gridCol w="1643240">
                  <a:extLst>
                    <a:ext uri="{9D8B030D-6E8A-4147-A177-3AD203B41FA5}">
                      <a16:colId xmlns:a16="http://schemas.microsoft.com/office/drawing/2014/main" val="3460297777"/>
                    </a:ext>
                  </a:extLst>
                </a:gridCol>
                <a:gridCol w="1643240">
                  <a:extLst>
                    <a:ext uri="{9D8B030D-6E8A-4147-A177-3AD203B41FA5}">
                      <a16:colId xmlns:a16="http://schemas.microsoft.com/office/drawing/2014/main" val="184173195"/>
                    </a:ext>
                  </a:extLst>
                </a:gridCol>
              </a:tblGrid>
              <a:tr h="375138"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Plein tarif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Demi-tarif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9570"/>
                  </a:ext>
                </a:extLst>
              </a:tr>
              <a:tr h="28007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Hôtel (pour deux nuits)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28051"/>
                  </a:ext>
                </a:extLst>
              </a:tr>
              <a:tr h="560152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aller Fribourg – Lausanne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6627480"/>
                  </a:ext>
                </a:extLst>
              </a:tr>
              <a:tr h="560152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aller Lausanne– Paris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282449"/>
                  </a:ext>
                </a:extLst>
              </a:tr>
              <a:tr h="560152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retour Paris– Lausanne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211391"/>
                  </a:ext>
                </a:extLst>
              </a:tr>
              <a:tr h="560152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retour Lausanne – Fribourg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260624"/>
                  </a:ext>
                </a:extLst>
              </a:tr>
              <a:tr h="560152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Entrée au Musée du Louvre </a:t>
                      </a:r>
                    </a:p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(gratuit pour les -26 ans)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097219"/>
                  </a:ext>
                </a:extLst>
              </a:tr>
              <a:tr h="840229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Entrée au Musée d'Orsay </a:t>
                      </a:r>
                    </a:p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(gratuit pour les -26 ans)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965458"/>
                  </a:ext>
                </a:extLst>
              </a:tr>
              <a:tr h="263601">
                <a:tc rowSpan="2"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812655"/>
                  </a:ext>
                </a:extLst>
              </a:tr>
              <a:tr h="263601">
                <a:tc vMerge="1"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473279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30443E3-27E8-6274-BA81-AFAC5B33A1C9}"/>
              </a:ext>
            </a:extLst>
          </p:cNvPr>
          <p:cNvSpPr txBox="1"/>
          <p:nvPr/>
        </p:nvSpPr>
        <p:spPr>
          <a:xfrm>
            <a:off x="0" y="59205"/>
            <a:ext cx="832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Budget provisoire – Paris (12.11-14.11) + Bâle (23.11)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39C9FC-2655-4577-20D9-762D4EE5F236}"/>
              </a:ext>
            </a:extLst>
          </p:cNvPr>
          <p:cNvSpPr txBox="1"/>
          <p:nvPr/>
        </p:nvSpPr>
        <p:spPr>
          <a:xfrm>
            <a:off x="75745" y="5478726"/>
            <a:ext cx="87600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Bâle – Fribourg (A/R)						   102				  51			       	0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Entrée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Kunstmuseum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					     13				  13			       13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  115 			  64 	   	      	       13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TOTAL SEMINAIRE 						   415 CHF			339 CHF		     263 CHF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61CD519-088D-40A0-A014-8FE33A56D130}"/>
              </a:ext>
            </a:extLst>
          </p:cNvPr>
          <p:cNvCxnSpPr/>
          <p:nvPr/>
        </p:nvCxnSpPr>
        <p:spPr>
          <a:xfrm>
            <a:off x="92469" y="5414480"/>
            <a:ext cx="8815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9E505B1-7C56-88AB-86BD-26C4C86FC81A}"/>
              </a:ext>
            </a:extLst>
          </p:cNvPr>
          <p:cNvCxnSpPr/>
          <p:nvPr/>
        </p:nvCxnSpPr>
        <p:spPr>
          <a:xfrm>
            <a:off x="92469" y="6267234"/>
            <a:ext cx="8815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99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3EBE885-23EB-C144-BBE1-13092C61D39A}"/>
              </a:ext>
            </a:extLst>
          </p:cNvPr>
          <p:cNvSpPr txBox="1"/>
          <p:nvPr/>
        </p:nvSpPr>
        <p:spPr>
          <a:xfrm>
            <a:off x="445625" y="4230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Hôtel du Cygne, Rue du Cygne 3-5, 75001 Paris </a:t>
            </a:r>
          </a:p>
        </p:txBody>
      </p:sp>
      <p:pic>
        <p:nvPicPr>
          <p:cNvPr id="1026" name="Picture 2" descr="Photo de cet établissement dans la galerie">
            <a:extLst>
              <a:ext uri="{FF2B5EF4-FFF2-40B4-BE49-F238E27FC236}">
                <a16:creationId xmlns:a16="http://schemas.microsoft.com/office/drawing/2014/main" id="{9FBD62DD-CA4F-2CE4-BEFF-FFDD864E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10" y="1041359"/>
            <a:ext cx="3559216" cy="23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 de cet établissement dans la galerie">
            <a:extLst>
              <a:ext uri="{FF2B5EF4-FFF2-40B4-BE49-F238E27FC236}">
                <a16:creationId xmlns:a16="http://schemas.microsoft.com/office/drawing/2014/main" id="{7828B304-FCF3-DB04-C34D-52E0E941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10" y="3689743"/>
            <a:ext cx="3559216" cy="2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de cet établissement dans la galerie">
            <a:extLst>
              <a:ext uri="{FF2B5EF4-FFF2-40B4-BE49-F238E27FC236}">
                <a16:creationId xmlns:a16="http://schemas.microsoft.com/office/drawing/2014/main" id="{BAEE7B23-5A26-74B3-A4CE-D8C55E6C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96" y="1054954"/>
            <a:ext cx="3559216" cy="2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B470E27-1497-2352-9AD6-2827D6421E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23"/>
          <a:stretch/>
        </p:blipFill>
        <p:spPr>
          <a:xfrm>
            <a:off x="4766696" y="3710799"/>
            <a:ext cx="3559216" cy="23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99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9CA000B-EADB-1F30-7947-6F3F3B4A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25" y="1034452"/>
            <a:ext cx="8250140" cy="52320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8E5C71-BDC3-CEDB-F904-D106211B4D9A}"/>
              </a:ext>
            </a:extLst>
          </p:cNvPr>
          <p:cNvSpPr txBox="1"/>
          <p:nvPr/>
        </p:nvSpPr>
        <p:spPr>
          <a:xfrm>
            <a:off x="445625" y="4230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Hôtel du Cygne, Rue du Cygne 3-5, 75001 Paris </a:t>
            </a:r>
          </a:p>
        </p:txBody>
      </p:sp>
    </p:spTree>
    <p:extLst>
      <p:ext uri="{BB962C8B-B14F-4D97-AF65-F5344CB8AC3E}">
        <p14:creationId xmlns:p14="http://schemas.microsoft.com/office/powerpoint/2010/main" val="71200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94C9C7-3DE3-FC3B-D942-65AA6FF455BE}"/>
              </a:ext>
            </a:extLst>
          </p:cNvPr>
          <p:cNvSpPr txBox="1"/>
          <p:nvPr/>
        </p:nvSpPr>
        <p:spPr>
          <a:xfrm>
            <a:off x="108431" y="162887"/>
            <a:ext cx="8863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Lundi matin : Petit Palais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— Collections : peinture ancienne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– 18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s.)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— Cabinet d’art graphique : estampes anciennes (16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– 18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s.)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9" name="Image 8" descr="Une image contenant cheval, Rêne, mammifère, peinture&#10;&#10;Description générée automatiquement">
            <a:extLst>
              <a:ext uri="{FF2B5EF4-FFF2-40B4-BE49-F238E27FC236}">
                <a16:creationId xmlns:a16="http://schemas.microsoft.com/office/drawing/2014/main" id="{C5ADF5D6-3670-28AE-17AA-11B17517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471" y="1237454"/>
            <a:ext cx="3773272" cy="48792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8A61282-7435-5777-BAF7-212057AF8771}"/>
              </a:ext>
            </a:extLst>
          </p:cNvPr>
          <p:cNvSpPr txBox="1"/>
          <p:nvPr/>
        </p:nvSpPr>
        <p:spPr>
          <a:xfrm>
            <a:off x="4797093" y="6192886"/>
            <a:ext cx="3129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Albrecht Dürer, 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Chevalier, la Mort et le Diable, 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1513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Etat unique. Burin, H. 24,6 x l. 19 cm, Petit Palais, Paris</a:t>
            </a:r>
          </a:p>
        </p:txBody>
      </p:sp>
      <p:pic>
        <p:nvPicPr>
          <p:cNvPr id="12" name="Image 11" descr="Une image contenant peinture, intérieur, art, mur&#10;&#10;Description générée automatiquement">
            <a:extLst>
              <a:ext uri="{FF2B5EF4-FFF2-40B4-BE49-F238E27FC236}">
                <a16:creationId xmlns:a16="http://schemas.microsoft.com/office/drawing/2014/main" id="{A3884AA4-8FDE-7F6E-464D-045F65BD7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19" y="1237454"/>
            <a:ext cx="3788181" cy="487923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982DABA-3BCA-5DCF-A1C8-BCEFFFEF59A9}"/>
              </a:ext>
            </a:extLst>
          </p:cNvPr>
          <p:cNvSpPr txBox="1"/>
          <p:nvPr/>
        </p:nvSpPr>
        <p:spPr>
          <a:xfrm>
            <a:off x="696620" y="6162109"/>
            <a:ext cx="32367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Rembrandt, </a:t>
            </a:r>
            <a:r>
              <a:rPr lang="fr-FR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Portrait de l'artiste en costume oriental, 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1631, </a:t>
            </a: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Huile sur bois, H. 63 x l. 56 cm, Petit Palais, Paris</a:t>
            </a:r>
          </a:p>
          <a:p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516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13182</TotalTime>
  <Words>1156</Words>
  <Application>Microsoft Macintosh PowerPoint</Application>
  <PresentationFormat>Affichage à l'écran (4:3)</PresentationFormat>
  <Paragraphs>185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Gill Sans</vt:lpstr>
      <vt:lpstr>Times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Caroline Marx</dc:creator>
  <cp:lastModifiedBy>Kalinka Janowski</cp:lastModifiedBy>
  <cp:revision>558</cp:revision>
  <cp:lastPrinted>2018-02-19T16:07:18Z</cp:lastPrinted>
  <dcterms:created xsi:type="dcterms:W3CDTF">2012-09-25T07:29:20Z</dcterms:created>
  <dcterms:modified xsi:type="dcterms:W3CDTF">2023-09-20T13:15:45Z</dcterms:modified>
</cp:coreProperties>
</file>