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9"/>
  </p:notesMasterIdLst>
  <p:handoutMasterIdLst>
    <p:handoutMasterId r:id="rId30"/>
  </p:handoutMasterIdLst>
  <p:sldIdLst>
    <p:sldId id="355" r:id="rId2"/>
    <p:sldId id="293" r:id="rId3"/>
    <p:sldId id="320" r:id="rId4"/>
    <p:sldId id="343" r:id="rId5"/>
    <p:sldId id="326" r:id="rId6"/>
    <p:sldId id="345" r:id="rId7"/>
    <p:sldId id="342" r:id="rId8"/>
    <p:sldId id="346" r:id="rId9"/>
    <p:sldId id="347" r:id="rId10"/>
    <p:sldId id="341" r:id="rId11"/>
    <p:sldId id="333" r:id="rId12"/>
    <p:sldId id="332" r:id="rId13"/>
    <p:sldId id="335" r:id="rId14"/>
    <p:sldId id="348" r:id="rId15"/>
    <p:sldId id="336" r:id="rId16"/>
    <p:sldId id="323" r:id="rId17"/>
    <p:sldId id="337" r:id="rId18"/>
    <p:sldId id="339" r:id="rId19"/>
    <p:sldId id="344" r:id="rId20"/>
    <p:sldId id="324" r:id="rId21"/>
    <p:sldId id="351" r:id="rId22"/>
    <p:sldId id="352" r:id="rId23"/>
    <p:sldId id="325" r:id="rId24"/>
    <p:sldId id="353" r:id="rId25"/>
    <p:sldId id="329" r:id="rId26"/>
    <p:sldId id="331" r:id="rId27"/>
    <p:sldId id="318" r:id="rId2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pos="273">
          <p15:clr>
            <a:srgbClr val="A4A3A4"/>
          </p15:clr>
        </p15:guide>
        <p15:guide id="8" pos="158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F6"/>
    <a:srgbClr val="F4C09A"/>
    <a:srgbClr val="FFEA2A"/>
    <a:srgbClr val="D06516"/>
    <a:srgbClr val="0A3859"/>
    <a:srgbClr val="EEC209"/>
    <a:srgbClr val="BF1238"/>
    <a:srgbClr val="A0116A"/>
    <a:srgbClr val="1B8A54"/>
    <a:srgbClr val="0083B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3640" autoAdjust="0"/>
  </p:normalViewPr>
  <p:slideViewPr>
    <p:cSldViewPr showGuides="1">
      <p:cViewPr varScale="1">
        <p:scale>
          <a:sx n="107" d="100"/>
          <a:sy n="107" d="100"/>
        </p:scale>
        <p:origin x="1884" y="108"/>
      </p:cViewPr>
      <p:guideLst>
        <p:guide orient="horz" pos="103"/>
        <p:guide orient="horz" pos="618"/>
        <p:guide orient="horz" pos="1117"/>
        <p:guide orient="horz" pos="3877"/>
        <p:guide orient="horz" pos="4000"/>
        <p:guide orient="horz" pos="4247"/>
        <p:guide pos="273"/>
        <p:guide pos="158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47416-8A48-493B-8CC7-E62FE349A6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D18C0DF8-20EC-4725-9BB4-83B7DA72AE09}">
      <dgm:prSet phldrT="[Texte]"/>
      <dgm:spPr/>
      <dgm:t>
        <a:bodyPr/>
        <a:lstStyle/>
        <a:p>
          <a:r>
            <a:rPr lang="fr-CH" dirty="0"/>
            <a:t>1.</a:t>
          </a:r>
        </a:p>
      </dgm:t>
    </dgm:pt>
    <dgm:pt modelId="{D5098C26-5CD4-486E-92D2-E245A889B87B}" type="parTrans" cxnId="{9E22FA4C-C4F6-48CD-86D8-6C8155E96226}">
      <dgm:prSet/>
      <dgm:spPr/>
      <dgm:t>
        <a:bodyPr/>
        <a:lstStyle/>
        <a:p>
          <a:endParaRPr lang="fr-CH"/>
        </a:p>
      </dgm:t>
    </dgm:pt>
    <dgm:pt modelId="{E654E867-096E-487A-BE47-104EAAE25E3D}" type="sibTrans" cxnId="{9E22FA4C-C4F6-48CD-86D8-6C8155E96226}">
      <dgm:prSet/>
      <dgm:spPr/>
      <dgm:t>
        <a:bodyPr/>
        <a:lstStyle/>
        <a:p>
          <a:endParaRPr lang="fr-CH"/>
        </a:p>
      </dgm:t>
    </dgm:pt>
    <dgm:pt modelId="{EA8FAE7E-9CD1-4377-8A3D-C07BCB95D5AC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Die gemeinsame Aufgabe ist für alle Gruppenmitglieder relevant. Die Lösung setzt den Einsatz aller voraus</a:t>
          </a:r>
          <a:r>
            <a:rPr lang="de-CH" sz="1100" b="0" cap="none" dirty="0">
              <a:solidFill>
                <a:schemeClr val="tx1"/>
              </a:solidFill>
            </a:rPr>
            <a:t>.</a:t>
          </a:r>
          <a:endParaRPr lang="fr-CH" sz="1100" dirty="0"/>
        </a:p>
      </dgm:t>
    </dgm:pt>
    <dgm:pt modelId="{4E4FFA82-31EB-46F3-B9FF-722AA1FF985E}" type="parTrans" cxnId="{F7DD917C-2774-4774-993A-ECD8548710FB}">
      <dgm:prSet/>
      <dgm:spPr/>
      <dgm:t>
        <a:bodyPr/>
        <a:lstStyle/>
        <a:p>
          <a:endParaRPr lang="fr-CH"/>
        </a:p>
      </dgm:t>
    </dgm:pt>
    <dgm:pt modelId="{B689C618-8E03-4F42-BA2F-4DC4E2363462}" type="sibTrans" cxnId="{F7DD917C-2774-4774-993A-ECD8548710FB}">
      <dgm:prSet/>
      <dgm:spPr/>
      <dgm:t>
        <a:bodyPr/>
        <a:lstStyle/>
        <a:p>
          <a:endParaRPr lang="fr-CH"/>
        </a:p>
      </dgm:t>
    </dgm:pt>
    <dgm:pt modelId="{A89D66E1-4AEB-4A17-9004-49B32C340522}">
      <dgm:prSet phldrT="[Texte]"/>
      <dgm:spPr/>
      <dgm:t>
        <a:bodyPr/>
        <a:lstStyle/>
        <a:p>
          <a:r>
            <a:rPr lang="fr-CH" dirty="0"/>
            <a:t>2.</a:t>
          </a:r>
        </a:p>
      </dgm:t>
    </dgm:pt>
    <dgm:pt modelId="{7B026055-3A4D-4295-B681-A33BF3B90A32}" type="parTrans" cxnId="{833E35A1-BC50-4BBF-8AEB-A48889C19F2D}">
      <dgm:prSet/>
      <dgm:spPr/>
      <dgm:t>
        <a:bodyPr/>
        <a:lstStyle/>
        <a:p>
          <a:endParaRPr lang="fr-CH"/>
        </a:p>
      </dgm:t>
    </dgm:pt>
    <dgm:pt modelId="{866EE671-5181-4528-9BA4-3FFB77016939}" type="sibTrans" cxnId="{833E35A1-BC50-4BBF-8AEB-A48889C19F2D}">
      <dgm:prSet/>
      <dgm:spPr/>
      <dgm:t>
        <a:bodyPr/>
        <a:lstStyle/>
        <a:p>
          <a:endParaRPr lang="fr-CH"/>
        </a:p>
      </dgm:t>
    </dgm:pt>
    <dgm:pt modelId="{480000FF-B885-4E38-A8C1-00A93713D3A7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Gruppengrösse: 2-5 Personen</a:t>
          </a:r>
          <a:endParaRPr lang="fr-CH" sz="1600" dirty="0"/>
        </a:p>
      </dgm:t>
    </dgm:pt>
    <dgm:pt modelId="{C18E3B2D-3C92-46D2-98AE-4F6233EE993B}" type="parTrans" cxnId="{5D559F69-B831-4CE4-81C5-E97188250EDD}">
      <dgm:prSet/>
      <dgm:spPr/>
      <dgm:t>
        <a:bodyPr/>
        <a:lstStyle/>
        <a:p>
          <a:endParaRPr lang="fr-CH"/>
        </a:p>
      </dgm:t>
    </dgm:pt>
    <dgm:pt modelId="{A6E61209-C451-4F68-87B3-2E10F392DCC5}" type="sibTrans" cxnId="{5D559F69-B831-4CE4-81C5-E97188250EDD}">
      <dgm:prSet/>
      <dgm:spPr/>
      <dgm:t>
        <a:bodyPr/>
        <a:lstStyle/>
        <a:p>
          <a:endParaRPr lang="fr-CH"/>
        </a:p>
      </dgm:t>
    </dgm:pt>
    <dgm:pt modelId="{9544D1B1-A348-41F8-A4DF-C6D6D3A281FD}">
      <dgm:prSet phldrT="[Texte]"/>
      <dgm:spPr/>
      <dgm:t>
        <a:bodyPr/>
        <a:lstStyle/>
        <a:p>
          <a:r>
            <a:rPr lang="fr-CH" dirty="0"/>
            <a:t>3.</a:t>
          </a:r>
        </a:p>
      </dgm:t>
    </dgm:pt>
    <dgm:pt modelId="{4F736B5C-E8D9-46A1-82E4-D8E7A6975E96}" type="parTrans" cxnId="{B9D21DCD-6C37-4C63-B20F-9CC82C5C2330}">
      <dgm:prSet/>
      <dgm:spPr/>
      <dgm:t>
        <a:bodyPr/>
        <a:lstStyle/>
        <a:p>
          <a:endParaRPr lang="fr-CH"/>
        </a:p>
      </dgm:t>
    </dgm:pt>
    <dgm:pt modelId="{2045DBCD-2020-482C-A2AB-7A2DAAB8A9CC}" type="sibTrans" cxnId="{B9D21DCD-6C37-4C63-B20F-9CC82C5C2330}">
      <dgm:prSet/>
      <dgm:spPr/>
      <dgm:t>
        <a:bodyPr/>
        <a:lstStyle/>
        <a:p>
          <a:endParaRPr lang="fr-CH"/>
        </a:p>
      </dgm:t>
    </dgm:pt>
    <dgm:pt modelId="{4BBDB76F-DC66-4E57-9FCB-07246BBADA5D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Kooperative Haltung: Teilen des gesamten Wissens und Könnens aller Mitglieder.</a:t>
          </a:r>
          <a:endParaRPr lang="fr-CH" sz="1600" dirty="0"/>
        </a:p>
      </dgm:t>
    </dgm:pt>
    <dgm:pt modelId="{9C48F4DF-09A6-41B1-98CF-F83F20D4E2E8}" type="parTrans" cxnId="{F6F03CFC-1F4E-4225-BA2D-6B76F61BC9D3}">
      <dgm:prSet/>
      <dgm:spPr/>
      <dgm:t>
        <a:bodyPr/>
        <a:lstStyle/>
        <a:p>
          <a:endParaRPr lang="fr-CH"/>
        </a:p>
      </dgm:t>
    </dgm:pt>
    <dgm:pt modelId="{A46EC277-8421-43A3-9FEB-9C43A63E7278}" type="sibTrans" cxnId="{F6F03CFC-1F4E-4225-BA2D-6B76F61BC9D3}">
      <dgm:prSet/>
      <dgm:spPr/>
      <dgm:t>
        <a:bodyPr/>
        <a:lstStyle/>
        <a:p>
          <a:endParaRPr lang="fr-CH"/>
        </a:p>
      </dgm:t>
    </dgm:pt>
    <dgm:pt modelId="{BBDDE8FA-27B3-4F29-AADC-55DE5F303C79}">
      <dgm:prSet phldrT="[Texte]"/>
      <dgm:spPr/>
      <dgm:t>
        <a:bodyPr/>
        <a:lstStyle/>
        <a:p>
          <a:r>
            <a:rPr lang="fr-CH" dirty="0"/>
            <a:t>4.</a:t>
          </a:r>
        </a:p>
      </dgm:t>
    </dgm:pt>
    <dgm:pt modelId="{E927BE9B-5313-4930-A9A2-21A3AE208058}" type="parTrans" cxnId="{090F1C72-BF46-41CA-B97E-A26A6EF21C52}">
      <dgm:prSet/>
      <dgm:spPr/>
      <dgm:t>
        <a:bodyPr/>
        <a:lstStyle/>
        <a:p>
          <a:endParaRPr lang="fr-CH"/>
        </a:p>
      </dgm:t>
    </dgm:pt>
    <dgm:pt modelId="{F47AD316-6155-430E-9DE9-BCD1B8764B63}" type="sibTrans" cxnId="{090F1C72-BF46-41CA-B97E-A26A6EF21C52}">
      <dgm:prSet/>
      <dgm:spPr/>
      <dgm:t>
        <a:bodyPr/>
        <a:lstStyle/>
        <a:p>
          <a:endParaRPr lang="fr-CH"/>
        </a:p>
      </dgm:t>
    </dgm:pt>
    <dgm:pt modelId="{5EAD27AF-1C39-4420-8762-5EDDBFB0A722}">
      <dgm:prSet phldrT="[Texte]"/>
      <dgm:spPr/>
      <dgm:t>
        <a:bodyPr/>
        <a:lstStyle/>
        <a:p>
          <a:r>
            <a:rPr lang="fr-CH" dirty="0"/>
            <a:t>5.</a:t>
          </a:r>
        </a:p>
      </dgm:t>
    </dgm:pt>
    <dgm:pt modelId="{E488A0F1-B1E1-4985-8A0E-5DC382D5A608}" type="parTrans" cxnId="{5CF1D683-54A8-435F-84F3-88CBEE5A759A}">
      <dgm:prSet/>
      <dgm:spPr/>
      <dgm:t>
        <a:bodyPr/>
        <a:lstStyle/>
        <a:p>
          <a:endParaRPr lang="fr-CH"/>
        </a:p>
      </dgm:t>
    </dgm:pt>
    <dgm:pt modelId="{216EDABD-7811-452B-ACDC-2CA817A0DFBE}" type="sibTrans" cxnId="{5CF1D683-54A8-435F-84F3-88CBEE5A759A}">
      <dgm:prSet/>
      <dgm:spPr/>
      <dgm:t>
        <a:bodyPr/>
        <a:lstStyle/>
        <a:p>
          <a:endParaRPr lang="fr-CH"/>
        </a:p>
      </dgm:t>
    </dgm:pt>
    <dgm:pt modelId="{A7547D74-B90B-4D01-8B96-3770E50C745F}">
      <dgm:prSet phldrT="[Texte]" custT="1"/>
      <dgm:spPr/>
      <dgm:t>
        <a:bodyPr/>
        <a:lstStyle/>
        <a:p>
          <a:r>
            <a:rPr lang="de-CH" sz="1500" b="0" cap="none" dirty="0">
              <a:solidFill>
                <a:schemeClr val="tx1"/>
              </a:solidFill>
            </a:rPr>
            <a:t>zweifache persönliche Verantwortung: jeder ist für die eigene Leistung aber auch für jene der anderen verantwortlich. </a:t>
          </a:r>
          <a:endParaRPr lang="fr-CH" sz="1500" dirty="0"/>
        </a:p>
      </dgm:t>
    </dgm:pt>
    <dgm:pt modelId="{2E88FD7B-186B-4C2B-A771-22E16B179ADB}" type="parTrans" cxnId="{3901EA8D-063F-45C1-A0CB-2D663F0E25B0}">
      <dgm:prSet/>
      <dgm:spPr/>
      <dgm:t>
        <a:bodyPr/>
        <a:lstStyle/>
        <a:p>
          <a:endParaRPr lang="fr-CH"/>
        </a:p>
      </dgm:t>
    </dgm:pt>
    <dgm:pt modelId="{31132CF2-8C61-43F2-BE9F-8C3387000F8E}" type="sibTrans" cxnId="{3901EA8D-063F-45C1-A0CB-2D663F0E25B0}">
      <dgm:prSet/>
      <dgm:spPr/>
      <dgm:t>
        <a:bodyPr/>
        <a:lstStyle/>
        <a:p>
          <a:endParaRPr lang="fr-CH"/>
        </a:p>
      </dgm:t>
    </dgm:pt>
    <dgm:pt modelId="{744154F3-557B-41F3-9BD8-0703FC59B680}">
      <dgm:prSet phldrT="[Texte]" custT="1"/>
      <dgm:spPr/>
      <dgm:t>
        <a:bodyPr/>
        <a:lstStyle/>
        <a:p>
          <a:r>
            <a:rPr lang="de-CH" sz="1600" b="0" cap="none" dirty="0">
              <a:solidFill>
                <a:schemeClr val="tx1"/>
              </a:solidFill>
            </a:rPr>
            <a:t>Positive Interdependenz: ein jeder wird besser, auch die Stärksten</a:t>
          </a:r>
          <a:r>
            <a:rPr lang="de-CH" sz="1800" b="0" cap="none" dirty="0">
              <a:solidFill>
                <a:schemeClr val="tx1"/>
              </a:solidFill>
            </a:rPr>
            <a:t>! </a:t>
          </a:r>
          <a:endParaRPr lang="fr-CH" sz="1800" dirty="0"/>
        </a:p>
      </dgm:t>
    </dgm:pt>
    <dgm:pt modelId="{10A3D674-4F82-4CE7-9648-FE9713B7F6BF}" type="parTrans" cxnId="{2C2B048A-7C04-4F0F-AA9F-0AEFD70456F5}">
      <dgm:prSet/>
      <dgm:spPr/>
      <dgm:t>
        <a:bodyPr/>
        <a:lstStyle/>
        <a:p>
          <a:endParaRPr lang="fr-CH"/>
        </a:p>
      </dgm:t>
    </dgm:pt>
    <dgm:pt modelId="{CBBAA56C-E610-4DD6-95A7-0827A70F54A7}" type="sibTrans" cxnId="{2C2B048A-7C04-4F0F-AA9F-0AEFD70456F5}">
      <dgm:prSet/>
      <dgm:spPr/>
      <dgm:t>
        <a:bodyPr/>
        <a:lstStyle/>
        <a:p>
          <a:endParaRPr lang="fr-CH"/>
        </a:p>
      </dgm:t>
    </dgm:pt>
    <dgm:pt modelId="{2E4507A2-14D0-4A43-9A51-9E896254F2A6}" type="pres">
      <dgm:prSet presAssocID="{99847416-8A48-493B-8CC7-E62FE349A6FF}" presName="Name0" presStyleCnt="0">
        <dgm:presLayoutVars>
          <dgm:dir/>
          <dgm:animLvl val="lvl"/>
          <dgm:resizeHandles val="exact"/>
        </dgm:presLayoutVars>
      </dgm:prSet>
      <dgm:spPr/>
    </dgm:pt>
    <dgm:pt modelId="{9A18B553-0215-4057-A205-203E5DD2CF2A}" type="pres">
      <dgm:prSet presAssocID="{D18C0DF8-20EC-4725-9BB4-83B7DA72AE09}" presName="linNode" presStyleCnt="0"/>
      <dgm:spPr/>
    </dgm:pt>
    <dgm:pt modelId="{4EA5758F-ED26-4DBA-B533-BEB1A840AEDF}" type="pres">
      <dgm:prSet presAssocID="{D18C0DF8-20EC-4725-9BB4-83B7DA72AE0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05E51EB-0556-44CA-BFB9-B36E3ADF8087}" type="pres">
      <dgm:prSet presAssocID="{D18C0DF8-20EC-4725-9BB4-83B7DA72AE09}" presName="descendantText" presStyleLbl="alignAccFollowNode1" presStyleIdx="0" presStyleCnt="5" custScaleX="133257" custScaleY="120520">
        <dgm:presLayoutVars>
          <dgm:bulletEnabled val="1"/>
        </dgm:presLayoutVars>
      </dgm:prSet>
      <dgm:spPr/>
    </dgm:pt>
    <dgm:pt modelId="{E5C2B636-98E6-4FEB-811B-499A95E2F675}" type="pres">
      <dgm:prSet presAssocID="{E654E867-096E-487A-BE47-104EAAE25E3D}" presName="sp" presStyleCnt="0"/>
      <dgm:spPr/>
    </dgm:pt>
    <dgm:pt modelId="{E11ECDE7-D784-4DCD-B16E-AEE6DBE439DE}" type="pres">
      <dgm:prSet presAssocID="{A89D66E1-4AEB-4A17-9004-49B32C340522}" presName="linNode" presStyleCnt="0"/>
      <dgm:spPr/>
    </dgm:pt>
    <dgm:pt modelId="{E4892B8D-BC4F-4C08-A1EF-C205F53F4135}" type="pres">
      <dgm:prSet presAssocID="{A89D66E1-4AEB-4A17-9004-49B32C340522}" presName="parentText" presStyleLbl="node1" presStyleIdx="1" presStyleCnt="5" custScaleX="85679">
        <dgm:presLayoutVars>
          <dgm:chMax val="1"/>
          <dgm:bulletEnabled val="1"/>
        </dgm:presLayoutVars>
      </dgm:prSet>
      <dgm:spPr/>
    </dgm:pt>
    <dgm:pt modelId="{E6FC9075-BBD2-4317-83C8-DE61DDC75EEE}" type="pres">
      <dgm:prSet presAssocID="{A89D66E1-4AEB-4A17-9004-49B32C340522}" presName="descendantText" presStyleLbl="alignAccFollowNode1" presStyleIdx="1" presStyleCnt="5" custScaleX="114651" custScaleY="101877" custLinFactNeighborY="5246">
        <dgm:presLayoutVars>
          <dgm:bulletEnabled val="1"/>
        </dgm:presLayoutVars>
      </dgm:prSet>
      <dgm:spPr/>
    </dgm:pt>
    <dgm:pt modelId="{2895B8ED-846C-495B-AB9E-6D9BF8AE7BC7}" type="pres">
      <dgm:prSet presAssocID="{866EE671-5181-4528-9BA4-3FFB77016939}" presName="sp" presStyleCnt="0"/>
      <dgm:spPr/>
    </dgm:pt>
    <dgm:pt modelId="{6EFEB6C6-45CC-4939-B5BE-12280292ECA1}" type="pres">
      <dgm:prSet presAssocID="{9544D1B1-A348-41F8-A4DF-C6D6D3A281FD}" presName="linNode" presStyleCnt="0"/>
      <dgm:spPr/>
    </dgm:pt>
    <dgm:pt modelId="{592CE773-4D4D-4362-97A9-546E258F85A6}" type="pres">
      <dgm:prSet presAssocID="{9544D1B1-A348-41F8-A4DF-C6D6D3A281FD}" presName="parentText" presStyleLbl="node1" presStyleIdx="2" presStyleCnt="5" custScaleX="87194">
        <dgm:presLayoutVars>
          <dgm:chMax val="1"/>
          <dgm:bulletEnabled val="1"/>
        </dgm:presLayoutVars>
      </dgm:prSet>
      <dgm:spPr/>
    </dgm:pt>
    <dgm:pt modelId="{3D41481F-28F5-4FAA-8F01-9DCEDFEB4861}" type="pres">
      <dgm:prSet presAssocID="{9544D1B1-A348-41F8-A4DF-C6D6D3A281FD}" presName="descendantText" presStyleLbl="alignAccFollowNode1" presStyleIdx="2" presStyleCnt="5" custScaleX="116051" custScaleY="112366" custLinFactNeighborY="1135">
        <dgm:presLayoutVars>
          <dgm:bulletEnabled val="1"/>
        </dgm:presLayoutVars>
      </dgm:prSet>
      <dgm:spPr/>
    </dgm:pt>
    <dgm:pt modelId="{BDDD161E-9659-4545-A96E-2B4DA319AE2B}" type="pres">
      <dgm:prSet presAssocID="{2045DBCD-2020-482C-A2AB-7A2DAAB8A9CC}" presName="sp" presStyleCnt="0"/>
      <dgm:spPr/>
    </dgm:pt>
    <dgm:pt modelId="{5D43B841-2154-409F-8576-AC8CE3BDBB23}" type="pres">
      <dgm:prSet presAssocID="{BBDDE8FA-27B3-4F29-AADC-55DE5F303C79}" presName="linNode" presStyleCnt="0"/>
      <dgm:spPr/>
    </dgm:pt>
    <dgm:pt modelId="{CEE0FDB4-E7E2-4BC1-B966-5EC76109846A}" type="pres">
      <dgm:prSet presAssocID="{BBDDE8FA-27B3-4F29-AADC-55DE5F303C79}" presName="parentText" presStyleLbl="node1" presStyleIdx="3" presStyleCnt="5" custScaleX="105495">
        <dgm:presLayoutVars>
          <dgm:chMax val="1"/>
          <dgm:bulletEnabled val="1"/>
        </dgm:presLayoutVars>
      </dgm:prSet>
      <dgm:spPr/>
    </dgm:pt>
    <dgm:pt modelId="{1EC79A93-7B42-4BA8-8501-8ABB33A3F4FE}" type="pres">
      <dgm:prSet presAssocID="{BBDDE8FA-27B3-4F29-AADC-55DE5F303C79}" presName="descendantText" presStyleLbl="alignAccFollowNode1" presStyleIdx="3" presStyleCnt="5" custScaleX="141876" custScaleY="111884" custLinFactNeighborY="-242">
        <dgm:presLayoutVars>
          <dgm:bulletEnabled val="1"/>
        </dgm:presLayoutVars>
      </dgm:prSet>
      <dgm:spPr/>
    </dgm:pt>
    <dgm:pt modelId="{3356EB10-93F5-451D-99DE-47AA0F7FD6D2}" type="pres">
      <dgm:prSet presAssocID="{F47AD316-6155-430E-9DE9-BCD1B8764B63}" presName="sp" presStyleCnt="0"/>
      <dgm:spPr/>
    </dgm:pt>
    <dgm:pt modelId="{11A6F63F-6933-47CA-A9B8-7BFA51C0D492}" type="pres">
      <dgm:prSet presAssocID="{5EAD27AF-1C39-4420-8762-5EDDBFB0A722}" presName="linNode" presStyleCnt="0"/>
      <dgm:spPr/>
    </dgm:pt>
    <dgm:pt modelId="{15775E86-3356-4E3A-8BAA-88E5C6ADCD70}" type="pres">
      <dgm:prSet presAssocID="{5EAD27AF-1C39-4420-8762-5EDDBFB0A722}" presName="parentText" presStyleLbl="node1" presStyleIdx="4" presStyleCnt="5" custScaleX="93641">
        <dgm:presLayoutVars>
          <dgm:chMax val="1"/>
          <dgm:bulletEnabled val="1"/>
        </dgm:presLayoutVars>
      </dgm:prSet>
      <dgm:spPr/>
    </dgm:pt>
    <dgm:pt modelId="{8F84A0D5-FBA2-4BBB-AA3A-2534ACC2EBE3}" type="pres">
      <dgm:prSet presAssocID="{5EAD27AF-1C39-4420-8762-5EDDBFB0A722}" presName="descendantText" presStyleLbl="alignAccFollowNode1" presStyleIdx="4" presStyleCnt="5" custScaleX="129741" custScaleY="95113" custLinFactNeighborY="246">
        <dgm:presLayoutVars>
          <dgm:bulletEnabled val="1"/>
        </dgm:presLayoutVars>
      </dgm:prSet>
      <dgm:spPr/>
    </dgm:pt>
  </dgm:ptLst>
  <dgm:cxnLst>
    <dgm:cxn modelId="{63FD450B-74C0-414D-8C50-AEE9A2493E91}" type="presOf" srcId="{EA8FAE7E-9CD1-4377-8A3D-C07BCB95D5AC}" destId="{B05E51EB-0556-44CA-BFB9-B36E3ADF8087}" srcOrd="0" destOrd="0" presId="urn:microsoft.com/office/officeart/2005/8/layout/vList5"/>
    <dgm:cxn modelId="{CBA8CE0E-471A-4622-A64E-B3BFD63E47E0}" type="presOf" srcId="{A89D66E1-4AEB-4A17-9004-49B32C340522}" destId="{E4892B8D-BC4F-4C08-A1EF-C205F53F4135}" srcOrd="0" destOrd="0" presId="urn:microsoft.com/office/officeart/2005/8/layout/vList5"/>
    <dgm:cxn modelId="{785B4C1A-C677-4BF2-A80B-7FCCF88996C8}" type="presOf" srcId="{4BBDB76F-DC66-4E57-9FCB-07246BBADA5D}" destId="{3D41481F-28F5-4FAA-8F01-9DCEDFEB4861}" srcOrd="0" destOrd="0" presId="urn:microsoft.com/office/officeart/2005/8/layout/vList5"/>
    <dgm:cxn modelId="{CC58F42C-B843-4829-B17A-F61AF01D53BE}" type="presOf" srcId="{480000FF-B885-4E38-A8C1-00A93713D3A7}" destId="{E6FC9075-BBD2-4317-83C8-DE61DDC75EEE}" srcOrd="0" destOrd="0" presId="urn:microsoft.com/office/officeart/2005/8/layout/vList5"/>
    <dgm:cxn modelId="{5D559F69-B831-4CE4-81C5-E97188250EDD}" srcId="{A89D66E1-4AEB-4A17-9004-49B32C340522}" destId="{480000FF-B885-4E38-A8C1-00A93713D3A7}" srcOrd="0" destOrd="0" parTransId="{C18E3B2D-3C92-46D2-98AE-4F6233EE993B}" sibTransId="{A6E61209-C451-4F68-87B3-2E10F392DCC5}"/>
    <dgm:cxn modelId="{9E22FA4C-C4F6-48CD-86D8-6C8155E96226}" srcId="{99847416-8A48-493B-8CC7-E62FE349A6FF}" destId="{D18C0DF8-20EC-4725-9BB4-83B7DA72AE09}" srcOrd="0" destOrd="0" parTransId="{D5098C26-5CD4-486E-92D2-E245A889B87B}" sibTransId="{E654E867-096E-487A-BE47-104EAAE25E3D}"/>
    <dgm:cxn modelId="{78C8B150-08B8-4291-BA05-D9E47906F9CD}" type="presOf" srcId="{5EAD27AF-1C39-4420-8762-5EDDBFB0A722}" destId="{15775E86-3356-4E3A-8BAA-88E5C6ADCD70}" srcOrd="0" destOrd="0" presId="urn:microsoft.com/office/officeart/2005/8/layout/vList5"/>
    <dgm:cxn modelId="{090F1C72-BF46-41CA-B97E-A26A6EF21C52}" srcId="{99847416-8A48-493B-8CC7-E62FE349A6FF}" destId="{BBDDE8FA-27B3-4F29-AADC-55DE5F303C79}" srcOrd="3" destOrd="0" parTransId="{E927BE9B-5313-4930-A9A2-21A3AE208058}" sibTransId="{F47AD316-6155-430E-9DE9-BCD1B8764B63}"/>
    <dgm:cxn modelId="{953E2358-1C7D-4077-B6CB-F8FFA8E16F11}" type="presOf" srcId="{99847416-8A48-493B-8CC7-E62FE349A6FF}" destId="{2E4507A2-14D0-4A43-9A51-9E896254F2A6}" srcOrd="0" destOrd="0" presId="urn:microsoft.com/office/officeart/2005/8/layout/vList5"/>
    <dgm:cxn modelId="{F7DD917C-2774-4774-993A-ECD8548710FB}" srcId="{D18C0DF8-20EC-4725-9BB4-83B7DA72AE09}" destId="{EA8FAE7E-9CD1-4377-8A3D-C07BCB95D5AC}" srcOrd="0" destOrd="0" parTransId="{4E4FFA82-31EB-46F3-B9FF-722AA1FF985E}" sibTransId="{B689C618-8E03-4F42-BA2F-4DC4E2363462}"/>
    <dgm:cxn modelId="{5CF1D683-54A8-435F-84F3-88CBEE5A759A}" srcId="{99847416-8A48-493B-8CC7-E62FE349A6FF}" destId="{5EAD27AF-1C39-4420-8762-5EDDBFB0A722}" srcOrd="4" destOrd="0" parTransId="{E488A0F1-B1E1-4985-8A0E-5DC382D5A608}" sibTransId="{216EDABD-7811-452B-ACDC-2CA817A0DFBE}"/>
    <dgm:cxn modelId="{2C2B048A-7C04-4F0F-AA9F-0AEFD70456F5}" srcId="{BBDDE8FA-27B3-4F29-AADC-55DE5F303C79}" destId="{744154F3-557B-41F3-9BD8-0703FC59B680}" srcOrd="0" destOrd="0" parTransId="{10A3D674-4F82-4CE7-9648-FE9713B7F6BF}" sibTransId="{CBBAA56C-E610-4DD6-95A7-0827A70F54A7}"/>
    <dgm:cxn modelId="{3901EA8D-063F-45C1-A0CB-2D663F0E25B0}" srcId="{5EAD27AF-1C39-4420-8762-5EDDBFB0A722}" destId="{A7547D74-B90B-4D01-8B96-3770E50C745F}" srcOrd="0" destOrd="0" parTransId="{2E88FD7B-186B-4C2B-A771-22E16B179ADB}" sibTransId="{31132CF2-8C61-43F2-BE9F-8C3387000F8E}"/>
    <dgm:cxn modelId="{7FA77196-3C33-4E5B-8414-37CD0CF6BFB9}" type="presOf" srcId="{D18C0DF8-20EC-4725-9BB4-83B7DA72AE09}" destId="{4EA5758F-ED26-4DBA-B533-BEB1A840AEDF}" srcOrd="0" destOrd="0" presId="urn:microsoft.com/office/officeart/2005/8/layout/vList5"/>
    <dgm:cxn modelId="{6233AF98-F08D-456A-91A1-012B63B1B89F}" type="presOf" srcId="{9544D1B1-A348-41F8-A4DF-C6D6D3A281FD}" destId="{592CE773-4D4D-4362-97A9-546E258F85A6}" srcOrd="0" destOrd="0" presId="urn:microsoft.com/office/officeart/2005/8/layout/vList5"/>
    <dgm:cxn modelId="{833E35A1-BC50-4BBF-8AEB-A48889C19F2D}" srcId="{99847416-8A48-493B-8CC7-E62FE349A6FF}" destId="{A89D66E1-4AEB-4A17-9004-49B32C340522}" srcOrd="1" destOrd="0" parTransId="{7B026055-3A4D-4295-B681-A33BF3B90A32}" sibTransId="{866EE671-5181-4528-9BA4-3FFB77016939}"/>
    <dgm:cxn modelId="{0B0AFCAD-0C64-4618-9168-96754248DC3D}" type="presOf" srcId="{BBDDE8FA-27B3-4F29-AADC-55DE5F303C79}" destId="{CEE0FDB4-E7E2-4BC1-B966-5EC76109846A}" srcOrd="0" destOrd="0" presId="urn:microsoft.com/office/officeart/2005/8/layout/vList5"/>
    <dgm:cxn modelId="{F8DC8CB2-A798-478C-9F9B-D1C8B943643C}" type="presOf" srcId="{744154F3-557B-41F3-9BD8-0703FC59B680}" destId="{1EC79A93-7B42-4BA8-8501-8ABB33A3F4FE}" srcOrd="0" destOrd="0" presId="urn:microsoft.com/office/officeart/2005/8/layout/vList5"/>
    <dgm:cxn modelId="{B9D21DCD-6C37-4C63-B20F-9CC82C5C2330}" srcId="{99847416-8A48-493B-8CC7-E62FE349A6FF}" destId="{9544D1B1-A348-41F8-A4DF-C6D6D3A281FD}" srcOrd="2" destOrd="0" parTransId="{4F736B5C-E8D9-46A1-82E4-D8E7A6975E96}" sibTransId="{2045DBCD-2020-482C-A2AB-7A2DAAB8A9CC}"/>
    <dgm:cxn modelId="{157626E1-0814-4829-B59E-C69F54CC11AA}" type="presOf" srcId="{A7547D74-B90B-4D01-8B96-3770E50C745F}" destId="{8F84A0D5-FBA2-4BBB-AA3A-2534ACC2EBE3}" srcOrd="0" destOrd="0" presId="urn:microsoft.com/office/officeart/2005/8/layout/vList5"/>
    <dgm:cxn modelId="{F6F03CFC-1F4E-4225-BA2D-6B76F61BC9D3}" srcId="{9544D1B1-A348-41F8-A4DF-C6D6D3A281FD}" destId="{4BBDB76F-DC66-4E57-9FCB-07246BBADA5D}" srcOrd="0" destOrd="0" parTransId="{9C48F4DF-09A6-41B1-98CF-F83F20D4E2E8}" sibTransId="{A46EC277-8421-43A3-9FEB-9C43A63E7278}"/>
    <dgm:cxn modelId="{1DB99232-2467-4C8A-B067-FF0C9BA90981}" type="presParOf" srcId="{2E4507A2-14D0-4A43-9A51-9E896254F2A6}" destId="{9A18B553-0215-4057-A205-203E5DD2CF2A}" srcOrd="0" destOrd="0" presId="urn:microsoft.com/office/officeart/2005/8/layout/vList5"/>
    <dgm:cxn modelId="{4CA811FF-0FFF-4EAE-A4D9-D05C9713BDCC}" type="presParOf" srcId="{9A18B553-0215-4057-A205-203E5DD2CF2A}" destId="{4EA5758F-ED26-4DBA-B533-BEB1A840AEDF}" srcOrd="0" destOrd="0" presId="urn:microsoft.com/office/officeart/2005/8/layout/vList5"/>
    <dgm:cxn modelId="{E9D4F7D7-DE5D-4722-8E6A-FB418E1D57AF}" type="presParOf" srcId="{9A18B553-0215-4057-A205-203E5DD2CF2A}" destId="{B05E51EB-0556-44CA-BFB9-B36E3ADF8087}" srcOrd="1" destOrd="0" presId="urn:microsoft.com/office/officeart/2005/8/layout/vList5"/>
    <dgm:cxn modelId="{BF84BDF8-E9F1-4114-B17B-5A89814164EF}" type="presParOf" srcId="{2E4507A2-14D0-4A43-9A51-9E896254F2A6}" destId="{E5C2B636-98E6-4FEB-811B-499A95E2F675}" srcOrd="1" destOrd="0" presId="urn:microsoft.com/office/officeart/2005/8/layout/vList5"/>
    <dgm:cxn modelId="{23469353-D869-4F46-B6DA-160ABE4F3960}" type="presParOf" srcId="{2E4507A2-14D0-4A43-9A51-9E896254F2A6}" destId="{E11ECDE7-D784-4DCD-B16E-AEE6DBE439DE}" srcOrd="2" destOrd="0" presId="urn:microsoft.com/office/officeart/2005/8/layout/vList5"/>
    <dgm:cxn modelId="{0FA58BBC-FC1D-4728-8521-702B10539175}" type="presParOf" srcId="{E11ECDE7-D784-4DCD-B16E-AEE6DBE439DE}" destId="{E4892B8D-BC4F-4C08-A1EF-C205F53F4135}" srcOrd="0" destOrd="0" presId="urn:microsoft.com/office/officeart/2005/8/layout/vList5"/>
    <dgm:cxn modelId="{56757286-AF2D-4A33-99EB-27B99C622768}" type="presParOf" srcId="{E11ECDE7-D784-4DCD-B16E-AEE6DBE439DE}" destId="{E6FC9075-BBD2-4317-83C8-DE61DDC75EEE}" srcOrd="1" destOrd="0" presId="urn:microsoft.com/office/officeart/2005/8/layout/vList5"/>
    <dgm:cxn modelId="{A4C19759-1DF5-44D6-8CF0-67C2FD142C89}" type="presParOf" srcId="{2E4507A2-14D0-4A43-9A51-9E896254F2A6}" destId="{2895B8ED-846C-495B-AB9E-6D9BF8AE7BC7}" srcOrd="3" destOrd="0" presId="urn:microsoft.com/office/officeart/2005/8/layout/vList5"/>
    <dgm:cxn modelId="{62B9030F-598D-482B-893D-DC769E272147}" type="presParOf" srcId="{2E4507A2-14D0-4A43-9A51-9E896254F2A6}" destId="{6EFEB6C6-45CC-4939-B5BE-12280292ECA1}" srcOrd="4" destOrd="0" presId="urn:microsoft.com/office/officeart/2005/8/layout/vList5"/>
    <dgm:cxn modelId="{C7CAA474-80F3-42B8-BD66-5611CBB74D77}" type="presParOf" srcId="{6EFEB6C6-45CC-4939-B5BE-12280292ECA1}" destId="{592CE773-4D4D-4362-97A9-546E258F85A6}" srcOrd="0" destOrd="0" presId="urn:microsoft.com/office/officeart/2005/8/layout/vList5"/>
    <dgm:cxn modelId="{50802481-2CAB-4AF8-8B76-EC8B76A46B33}" type="presParOf" srcId="{6EFEB6C6-45CC-4939-B5BE-12280292ECA1}" destId="{3D41481F-28F5-4FAA-8F01-9DCEDFEB4861}" srcOrd="1" destOrd="0" presId="urn:microsoft.com/office/officeart/2005/8/layout/vList5"/>
    <dgm:cxn modelId="{D109FDC5-D5F3-42BA-A251-30A5F12C219F}" type="presParOf" srcId="{2E4507A2-14D0-4A43-9A51-9E896254F2A6}" destId="{BDDD161E-9659-4545-A96E-2B4DA319AE2B}" srcOrd="5" destOrd="0" presId="urn:microsoft.com/office/officeart/2005/8/layout/vList5"/>
    <dgm:cxn modelId="{0BBF6129-67DE-44F1-A446-183025CDE387}" type="presParOf" srcId="{2E4507A2-14D0-4A43-9A51-9E896254F2A6}" destId="{5D43B841-2154-409F-8576-AC8CE3BDBB23}" srcOrd="6" destOrd="0" presId="urn:microsoft.com/office/officeart/2005/8/layout/vList5"/>
    <dgm:cxn modelId="{2AE6A2E3-3329-44BF-9CD1-C447E3F125AA}" type="presParOf" srcId="{5D43B841-2154-409F-8576-AC8CE3BDBB23}" destId="{CEE0FDB4-E7E2-4BC1-B966-5EC76109846A}" srcOrd="0" destOrd="0" presId="urn:microsoft.com/office/officeart/2005/8/layout/vList5"/>
    <dgm:cxn modelId="{B68D053A-FFA4-4862-AB80-A3DE6721894C}" type="presParOf" srcId="{5D43B841-2154-409F-8576-AC8CE3BDBB23}" destId="{1EC79A93-7B42-4BA8-8501-8ABB33A3F4FE}" srcOrd="1" destOrd="0" presId="urn:microsoft.com/office/officeart/2005/8/layout/vList5"/>
    <dgm:cxn modelId="{550C50BC-B4E9-45F4-97E9-0FDC8E24AA37}" type="presParOf" srcId="{2E4507A2-14D0-4A43-9A51-9E896254F2A6}" destId="{3356EB10-93F5-451D-99DE-47AA0F7FD6D2}" srcOrd="7" destOrd="0" presId="urn:microsoft.com/office/officeart/2005/8/layout/vList5"/>
    <dgm:cxn modelId="{96B7C466-C5E9-48BB-AC10-D48E8453CAD1}" type="presParOf" srcId="{2E4507A2-14D0-4A43-9A51-9E896254F2A6}" destId="{11A6F63F-6933-47CA-A9B8-7BFA51C0D492}" srcOrd="8" destOrd="0" presId="urn:microsoft.com/office/officeart/2005/8/layout/vList5"/>
    <dgm:cxn modelId="{B14B849F-E773-43BB-97FF-2330D06C6A1D}" type="presParOf" srcId="{11A6F63F-6933-47CA-A9B8-7BFA51C0D492}" destId="{15775E86-3356-4E3A-8BAA-88E5C6ADCD70}" srcOrd="0" destOrd="0" presId="urn:microsoft.com/office/officeart/2005/8/layout/vList5"/>
    <dgm:cxn modelId="{CF43241A-FC22-4C88-98A7-E3425CEE38F0}" type="presParOf" srcId="{11A6F63F-6933-47CA-A9B8-7BFA51C0D492}" destId="{8F84A0D5-FBA2-4BBB-AA3A-2534ACC2EB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E51EB-0556-44CA-BFB9-B36E3ADF8087}">
      <dsp:nvSpPr>
        <dsp:cNvPr id="0" name=""/>
        <dsp:cNvSpPr/>
      </dsp:nvSpPr>
      <dsp:spPr>
        <a:xfrm rot="5400000">
          <a:off x="4047648" y="-1977887"/>
          <a:ext cx="867077" cy="48591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Die gemeinsame Aufgabe ist für alle Gruppenmitglieder relevant. Die Lösung setzt den Einsatz aller voraus</a:t>
          </a:r>
          <a:r>
            <a:rPr lang="de-CH" sz="1100" b="0" kern="1200" cap="none" dirty="0">
              <a:solidFill>
                <a:schemeClr val="tx1"/>
              </a:solidFill>
            </a:rPr>
            <a:t>.</a:t>
          </a:r>
          <a:endParaRPr lang="fr-CH" sz="1100" kern="1200" dirty="0"/>
        </a:p>
      </dsp:txBody>
      <dsp:txXfrm rot="-5400000">
        <a:off x="2051589" y="60499"/>
        <a:ext cx="4816869" cy="782423"/>
      </dsp:txXfrm>
    </dsp:sp>
    <dsp:sp modelId="{4EA5758F-ED26-4DBA-B533-BEB1A840AEDF}">
      <dsp:nvSpPr>
        <dsp:cNvPr id="0" name=""/>
        <dsp:cNvSpPr/>
      </dsp:nvSpPr>
      <dsp:spPr>
        <a:xfrm>
          <a:off x="440" y="2056"/>
          <a:ext cx="2051147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1.</a:t>
          </a:r>
        </a:p>
      </dsp:txBody>
      <dsp:txXfrm>
        <a:off x="44341" y="45957"/>
        <a:ext cx="1963345" cy="811506"/>
      </dsp:txXfrm>
    </dsp:sp>
    <dsp:sp modelId="{E6FC9075-BBD2-4317-83C8-DE61DDC75EEE}">
      <dsp:nvSpPr>
        <dsp:cNvPr id="0" name=""/>
        <dsp:cNvSpPr/>
      </dsp:nvSpPr>
      <dsp:spPr>
        <a:xfrm rot="5400000">
          <a:off x="4110871" y="-998427"/>
          <a:ext cx="732951" cy="48643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Gruppengrösse: 2-5 Personen</a:t>
          </a:r>
          <a:endParaRPr lang="fr-CH" sz="1600" kern="1200" dirty="0"/>
        </a:p>
      </dsp:txBody>
      <dsp:txXfrm rot="-5400000">
        <a:off x="2045191" y="1103033"/>
        <a:ext cx="4828531" cy="661391"/>
      </dsp:txXfrm>
    </dsp:sp>
    <dsp:sp modelId="{E4892B8D-BC4F-4C08-A1EF-C205F53F4135}">
      <dsp:nvSpPr>
        <dsp:cNvPr id="0" name=""/>
        <dsp:cNvSpPr/>
      </dsp:nvSpPr>
      <dsp:spPr>
        <a:xfrm>
          <a:off x="440" y="946331"/>
          <a:ext cx="2044750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2.</a:t>
          </a:r>
        </a:p>
      </dsp:txBody>
      <dsp:txXfrm>
        <a:off x="44341" y="990232"/>
        <a:ext cx="1956948" cy="811506"/>
      </dsp:txXfrm>
    </dsp:sp>
    <dsp:sp modelId="{3D41481F-28F5-4FAA-8F01-9DCEDFEB4861}">
      <dsp:nvSpPr>
        <dsp:cNvPr id="0" name=""/>
        <dsp:cNvSpPr/>
      </dsp:nvSpPr>
      <dsp:spPr>
        <a:xfrm rot="5400000">
          <a:off x="4078856" y="-80838"/>
          <a:ext cx="808413" cy="4858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Kooperative Haltung: Teilen des gesamten Wissens und Könnens aller Mitglieder.</a:t>
          </a:r>
          <a:endParaRPr lang="fr-CH" sz="1600" kern="1200" dirty="0"/>
        </a:p>
      </dsp:txBody>
      <dsp:txXfrm rot="-5400000">
        <a:off x="2053800" y="1983681"/>
        <a:ext cx="4819064" cy="729487"/>
      </dsp:txXfrm>
    </dsp:sp>
    <dsp:sp modelId="{592CE773-4D4D-4362-97A9-546E258F85A6}">
      <dsp:nvSpPr>
        <dsp:cNvPr id="0" name=""/>
        <dsp:cNvSpPr/>
      </dsp:nvSpPr>
      <dsp:spPr>
        <a:xfrm>
          <a:off x="440" y="1890605"/>
          <a:ext cx="2053359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3.</a:t>
          </a:r>
        </a:p>
      </dsp:txBody>
      <dsp:txXfrm>
        <a:off x="44341" y="1934506"/>
        <a:ext cx="1965557" cy="811506"/>
      </dsp:txXfrm>
    </dsp:sp>
    <dsp:sp modelId="{1EC79A93-7B42-4BA8-8501-8ABB33A3F4FE}">
      <dsp:nvSpPr>
        <dsp:cNvPr id="0" name=""/>
        <dsp:cNvSpPr/>
      </dsp:nvSpPr>
      <dsp:spPr>
        <a:xfrm rot="5400000">
          <a:off x="4072764" y="846227"/>
          <a:ext cx="804946" cy="48731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600" b="0" kern="1200" cap="none" dirty="0">
              <a:solidFill>
                <a:schemeClr val="tx1"/>
              </a:solidFill>
            </a:rPr>
            <a:t>Positive Interdependenz: ein jeder wird besser, auch die Stärksten</a:t>
          </a:r>
          <a:r>
            <a:rPr lang="de-CH" sz="1800" b="0" kern="1200" cap="none" dirty="0">
              <a:solidFill>
                <a:schemeClr val="tx1"/>
              </a:solidFill>
            </a:rPr>
            <a:t>! </a:t>
          </a:r>
          <a:endParaRPr lang="fr-CH" sz="1800" kern="1200" dirty="0"/>
        </a:p>
      </dsp:txBody>
      <dsp:txXfrm rot="-5400000">
        <a:off x="2038672" y="2919613"/>
        <a:ext cx="4833836" cy="726358"/>
      </dsp:txXfrm>
    </dsp:sp>
    <dsp:sp modelId="{CEE0FDB4-E7E2-4BC1-B966-5EC76109846A}">
      <dsp:nvSpPr>
        <dsp:cNvPr id="0" name=""/>
        <dsp:cNvSpPr/>
      </dsp:nvSpPr>
      <dsp:spPr>
        <a:xfrm>
          <a:off x="440" y="2834879"/>
          <a:ext cx="2038231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4.</a:t>
          </a:r>
        </a:p>
      </dsp:txBody>
      <dsp:txXfrm>
        <a:off x="44341" y="2878780"/>
        <a:ext cx="1950429" cy="811506"/>
      </dsp:txXfrm>
    </dsp:sp>
    <dsp:sp modelId="{8F84A0D5-FBA2-4BBB-AA3A-2534ACC2EBE3}">
      <dsp:nvSpPr>
        <dsp:cNvPr id="0" name=""/>
        <dsp:cNvSpPr/>
      </dsp:nvSpPr>
      <dsp:spPr>
        <a:xfrm rot="5400000">
          <a:off x="4112094" y="1772595"/>
          <a:ext cx="684287" cy="49159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500" b="0" kern="1200" cap="none" dirty="0">
              <a:solidFill>
                <a:schemeClr val="tx1"/>
              </a:solidFill>
            </a:rPr>
            <a:t>zweifache persönliche Verantwortung: jeder ist für die eigene Leistung aber auch für jene der anderen verantwortlich. </a:t>
          </a:r>
          <a:endParaRPr lang="fr-CH" sz="1500" kern="1200" dirty="0"/>
        </a:p>
      </dsp:txBody>
      <dsp:txXfrm rot="-5400000">
        <a:off x="1996255" y="3921838"/>
        <a:ext cx="4882561" cy="617479"/>
      </dsp:txXfrm>
    </dsp:sp>
    <dsp:sp modelId="{15775E86-3356-4E3A-8BAA-88E5C6ADCD70}">
      <dsp:nvSpPr>
        <dsp:cNvPr id="0" name=""/>
        <dsp:cNvSpPr/>
      </dsp:nvSpPr>
      <dsp:spPr>
        <a:xfrm>
          <a:off x="440" y="3779154"/>
          <a:ext cx="1995814" cy="89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700" kern="1200" dirty="0"/>
            <a:t>5.</a:t>
          </a:r>
        </a:p>
      </dsp:txBody>
      <dsp:txXfrm>
        <a:off x="44341" y="3823055"/>
        <a:ext cx="1908012" cy="81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43DD-C4B3-4FE3-84FA-872F5790E7E7}" type="datetimeFigureOut">
              <a:rPr lang="fr-CH" smtClean="0"/>
              <a:t>10.09.2019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2801-BD2E-4295-AB75-51C5F69CC651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923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10.09.2019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297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Verbindlichkeit: Erklärung Rita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462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2555776" y="61560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de-DE" sz="2000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15473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1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507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10. September 2019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fribourg</a:t>
            </a:r>
            <a:b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9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Universität freiburg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2019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06" y="6288881"/>
            <a:ext cx="621994" cy="55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2594" y="332656"/>
            <a:ext cx="8278811" cy="452593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e-CH" sz="2400" b="1" dirty="0">
                <a:latin typeface="+mj-lt"/>
              </a:rPr>
              <a:t>Psychologische Studierendenberatung</a:t>
            </a:r>
            <a:endParaRPr lang="de-CH" sz="3600" dirty="0">
              <a:latin typeface="+mj-lt"/>
            </a:endParaRPr>
          </a:p>
          <a:p>
            <a:pPr algn="ctr">
              <a:buNone/>
            </a:pPr>
            <a:endParaRPr lang="de-CH" sz="3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2E3556-6438-44B6-861A-A1E7C5224E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1412776"/>
            <a:ext cx="1195536" cy="17921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21D793-31EB-47C8-B8A1-1532466E63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8" y="1412776"/>
            <a:ext cx="1195536" cy="1792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5CF7D-C670-45AC-A22C-85C8AF462E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77" y="4157083"/>
            <a:ext cx="1792197" cy="17921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D0A746-02E1-4003-997C-48D7BEE69BA6}"/>
              </a:ext>
            </a:extLst>
          </p:cNvPr>
          <p:cNvSpPr txBox="1"/>
          <p:nvPr/>
        </p:nvSpPr>
        <p:spPr>
          <a:xfrm>
            <a:off x="136104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Rita Raemy</a:t>
            </a:r>
          </a:p>
          <a:p>
            <a:pPr algn="ctr">
              <a:lnSpc>
                <a:spcPts val="2700"/>
              </a:lnSpc>
            </a:pPr>
            <a:r>
              <a:rPr lang="fr-CH" sz="14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Psychologin FSP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CD2903-5347-4F52-A85B-4FC6C6D5B292}"/>
              </a:ext>
            </a:extLst>
          </p:cNvPr>
          <p:cNvSpPr txBox="1"/>
          <p:nvPr/>
        </p:nvSpPr>
        <p:spPr>
          <a:xfrm>
            <a:off x="3033619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Jean Ducotterd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Psychologe FSP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40840D9-BE7B-43FF-A9A2-113AF1EBDB40}"/>
              </a:ext>
            </a:extLst>
          </p:cNvPr>
          <p:cNvSpPr txBox="1"/>
          <p:nvPr/>
        </p:nvSpPr>
        <p:spPr>
          <a:xfrm>
            <a:off x="136104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Yves-Alexandre Thalmann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Psychologe FSP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D5A6A5-A808-4E61-A2CB-F384F84977A1}"/>
              </a:ext>
            </a:extLst>
          </p:cNvPr>
          <p:cNvSpPr txBox="1"/>
          <p:nvPr/>
        </p:nvSpPr>
        <p:spPr>
          <a:xfrm>
            <a:off x="5927240" y="3327727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Anita Brauchli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Psychotherapeutin PCA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43459F9-D048-4C46-9042-221FDF3583BB}"/>
              </a:ext>
            </a:extLst>
          </p:cNvPr>
          <p:cNvSpPr txBox="1"/>
          <p:nvPr/>
        </p:nvSpPr>
        <p:spPr>
          <a:xfrm>
            <a:off x="3033619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Daniel Waldispühl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Psychotherapeut ASP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916313F-F96B-4652-A280-57335FDEA8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4" y="4158379"/>
            <a:ext cx="1300026" cy="17188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EBB1A4B-9A10-446A-AF05-BD5A46B81A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3" y="1412776"/>
            <a:ext cx="1195536" cy="179219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2984A57-C3F9-4DB3-AF98-0179985A5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343" y="4157083"/>
            <a:ext cx="1195537" cy="179219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F857EC0-103E-4BA0-8B70-27BD87FE5B8D}"/>
              </a:ext>
            </a:extLst>
          </p:cNvPr>
          <p:cNvSpPr txBox="1"/>
          <p:nvPr/>
        </p:nvSpPr>
        <p:spPr>
          <a:xfrm>
            <a:off x="6101363" y="6059198"/>
            <a:ext cx="3067744" cy="8261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Mirjam Andexlinger</a:t>
            </a:r>
          </a:p>
          <a:p>
            <a:pPr algn="ctr">
              <a:lnSpc>
                <a:spcPts val="2700"/>
              </a:lnSpc>
            </a:pPr>
            <a:r>
              <a:rPr lang="fr-CH" sz="16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Backoffice</a:t>
            </a:r>
          </a:p>
        </p:txBody>
      </p:sp>
    </p:spTree>
    <p:extLst>
      <p:ext uri="{BB962C8B-B14F-4D97-AF65-F5344CB8AC3E}">
        <p14:creationId xmlns:p14="http://schemas.microsoft.com/office/powerpoint/2010/main" val="44953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5501-4DE4-4DC8-B6E9-F9AC1321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Zugehörigkeit zur 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C5F40F-227B-47CD-A663-62390E244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de-CH" sz="2800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de-CH" sz="2800" cap="none" dirty="0">
                <a:solidFill>
                  <a:schemeClr val="tx1"/>
                </a:solidFill>
              </a:rPr>
              <a:t>Das Zugehörigkeitsgefühl zur Universität wirkt als eine Art «Stresspuffer» gegenüber den hohen Leistungserwartungen…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endParaRPr lang="de-CH" sz="2800" i="1" cap="none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 …Ihren eigenen und denen der Universität!  </a:t>
            </a:r>
          </a:p>
        </p:txBody>
      </p:sp>
    </p:spTree>
    <p:extLst>
      <p:ext uri="{BB962C8B-B14F-4D97-AF65-F5344CB8AC3E}">
        <p14:creationId xmlns:p14="http://schemas.microsoft.com/office/powerpoint/2010/main" val="260259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7944A-4CAB-4AB6-AC18-1E989515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Zugehörigkeit zum Fachbereich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5FCDF5B-33F5-4EEC-A6EE-7D1AFEB90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" y="836712"/>
            <a:ext cx="8891527" cy="5000520"/>
          </a:xfrm>
        </p:spPr>
      </p:pic>
    </p:spTree>
    <p:extLst>
      <p:ext uri="{BB962C8B-B14F-4D97-AF65-F5344CB8AC3E}">
        <p14:creationId xmlns:p14="http://schemas.microsoft.com/office/powerpoint/2010/main" val="266121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91845-1638-4920-9050-28B75AF8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Zugehörigkeit zu Fachbereich	</a:t>
            </a:r>
            <a:r>
              <a:rPr lang="de-CH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B6D9B0-EF89-419C-87AC-E170A441C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800" b="0" i="1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«Lernen ist nicht einfach Training»</a:t>
            </a:r>
          </a:p>
          <a:p>
            <a:pPr algn="ctr"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«Das Gehirn wird so, </a:t>
            </a:r>
          </a:p>
          <a:p>
            <a:pPr algn="ctr"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wie man es mit Begeisterung benutzt.» </a:t>
            </a:r>
          </a:p>
          <a:p>
            <a:pPr algn="ctr">
              <a:buNone/>
            </a:pPr>
            <a:r>
              <a:rPr lang="de-CH" sz="1600" b="0" cap="none" dirty="0">
                <a:solidFill>
                  <a:schemeClr val="tx1"/>
                </a:solidFill>
              </a:rPr>
              <a:t>Gerald Hüther, Neurowissenschaftler</a:t>
            </a:r>
          </a:p>
        </p:txBody>
      </p:sp>
    </p:spTree>
    <p:extLst>
      <p:ext uri="{BB962C8B-B14F-4D97-AF65-F5344CB8AC3E}">
        <p14:creationId xmlns:p14="http://schemas.microsoft.com/office/powerpoint/2010/main" val="153059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E04A9-8FDF-42B1-90BC-0FB02A40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Lernen durch Begeisterung</a:t>
            </a:r>
            <a:r>
              <a:rPr lang="de-CH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D7914-6FCA-49F8-9DC7-8334F0A0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800" i="1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Begeisterung lassen wir nicht immer zu! Sie wird unterdrückt vom Anspruch auf Kontrolle und von der Leistungsangst. </a:t>
            </a:r>
          </a:p>
          <a:p>
            <a:pPr algn="ctr">
              <a:buNone/>
            </a:pPr>
            <a:r>
              <a:rPr lang="de-CH" sz="2800" i="1" cap="none" dirty="0">
                <a:solidFill>
                  <a:schemeClr val="tx1"/>
                </a:solidFill>
              </a:rPr>
              <a:t>Lernen aber geschieht, wenn die neuronalen Zentren für Emotionen aktiv werden bzw. das Lernen Spass macht. </a:t>
            </a:r>
          </a:p>
        </p:txBody>
      </p:sp>
    </p:spTree>
    <p:extLst>
      <p:ext uri="{BB962C8B-B14F-4D97-AF65-F5344CB8AC3E}">
        <p14:creationId xmlns:p14="http://schemas.microsoft.com/office/powerpoint/2010/main" val="313972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4F5DD-E303-4AFB-81EB-67A92556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Wie entsteht </a:t>
            </a:r>
            <a:r>
              <a:rPr lang="de-CH" dirty="0" err="1">
                <a:solidFill>
                  <a:schemeClr val="tx1"/>
                </a:solidFill>
              </a:rPr>
              <a:t>zugehörigkeit</a:t>
            </a:r>
            <a:r>
              <a:rPr lang="de-CH" dirty="0">
                <a:solidFill>
                  <a:schemeClr val="tx1"/>
                </a:solidFill>
              </a:rPr>
              <a:t> zum Fachbereich? </a:t>
            </a:r>
            <a:br>
              <a:rPr lang="de-CH" b="0" cap="none" dirty="0">
                <a:solidFill>
                  <a:schemeClr val="tx1"/>
                </a:solidFill>
              </a:rPr>
            </a:br>
            <a:endParaRPr lang="de-CH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AB1F8B63-7231-48E4-A560-A9DCABFE9ED3}"/>
              </a:ext>
            </a:extLst>
          </p:cNvPr>
          <p:cNvSpPr/>
          <p:nvPr/>
        </p:nvSpPr>
        <p:spPr>
          <a:xfrm>
            <a:off x="154041" y="764705"/>
            <a:ext cx="3697879" cy="1440160"/>
          </a:xfrm>
          <a:prstGeom prst="wedgeEllipseCallout">
            <a:avLst>
              <a:gd name="adj1" fmla="val -24705"/>
              <a:gd name="adj2" fmla="val 7603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Lassen Sie sich ein – riskieren Sie was!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763CFD56-4C95-49FC-B216-6CC0E2E8C181}"/>
              </a:ext>
            </a:extLst>
          </p:cNvPr>
          <p:cNvSpPr/>
          <p:nvPr/>
        </p:nvSpPr>
        <p:spPr>
          <a:xfrm>
            <a:off x="2781511" y="2278077"/>
            <a:ext cx="3580977" cy="153466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Misstrauen Sie dem «be </a:t>
            </a:r>
            <a:r>
              <a:rPr lang="de-CH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»!  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1945DFD-8162-4247-9C27-12211C6DD8D1}"/>
              </a:ext>
            </a:extLst>
          </p:cNvPr>
          <p:cNvSpPr/>
          <p:nvPr/>
        </p:nvSpPr>
        <p:spPr>
          <a:xfrm>
            <a:off x="156745" y="3885955"/>
            <a:ext cx="3891320" cy="1840251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Neugier, Offenheit und Staunen für die aktuelle Forschung – gerade auch im 1. Semester! 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B5AB93DD-598E-4D51-A481-2CCA148BDA34}"/>
              </a:ext>
            </a:extLst>
          </p:cNvPr>
          <p:cNvSpPr/>
          <p:nvPr/>
        </p:nvSpPr>
        <p:spPr>
          <a:xfrm>
            <a:off x="4572000" y="4240268"/>
            <a:ext cx="4320480" cy="1485938"/>
          </a:xfrm>
          <a:prstGeom prst="wedgeEllipseCallout">
            <a:avLst>
              <a:gd name="adj1" fmla="val -24352"/>
              <a:gd name="adj2" fmla="val 7896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und Struktur ja – aber in einem 2. Schritt! 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0522F5AC-0701-4CEA-BBC6-2DF1BA9C07B0}"/>
              </a:ext>
            </a:extLst>
          </p:cNvPr>
          <p:cNvSpPr/>
          <p:nvPr/>
        </p:nvSpPr>
        <p:spPr>
          <a:xfrm>
            <a:off x="5445656" y="764705"/>
            <a:ext cx="3580977" cy="1714923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Entdecken Sie die Manifestationen Ihres Fachbereichs im Alltag! </a:t>
            </a:r>
          </a:p>
        </p:txBody>
      </p:sp>
    </p:spTree>
    <p:extLst>
      <p:ext uri="{BB962C8B-B14F-4D97-AF65-F5344CB8AC3E}">
        <p14:creationId xmlns:p14="http://schemas.microsoft.com/office/powerpoint/2010/main" val="58851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4C927-DC2A-49DE-8D0E-71BD05E5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Zugehörigkeit zu ProfessorInnen, Mittelbau und Fachschaft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32B1F73-B878-40BB-BA42-ECBDCA60B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7" y="647700"/>
            <a:ext cx="8494846" cy="5615372"/>
          </a:xfrm>
        </p:spPr>
      </p:pic>
    </p:spTree>
    <p:extLst>
      <p:ext uri="{BB962C8B-B14F-4D97-AF65-F5344CB8AC3E}">
        <p14:creationId xmlns:p14="http://schemas.microsoft.com/office/powerpoint/2010/main" val="163956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1B9E-8347-4D0E-8278-41BCDC8F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6632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Zugehörigkeit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253A8-8D3E-497B-BE2C-FB9A6D79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Bisher:</a:t>
            </a:r>
          </a:p>
          <a:p>
            <a:pPr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</a:rPr>
              <a:t>Das Zugehörigkeitsgefühl im schulischen Kontext beinhaltete vertrauensvolle Kontakte den Lehrpersonen. </a:t>
            </a:r>
          </a:p>
          <a:p>
            <a:pPr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</a:rPr>
              <a:t>Pädagogischer Auftrag der Lehrpersonen:  </a:t>
            </a:r>
          </a:p>
          <a:p>
            <a:pPr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  <p:pic>
        <p:nvPicPr>
          <p:cNvPr id="4" name="Espace réservé du contenu 4" descr="Homme">
            <a:extLst>
              <a:ext uri="{FF2B5EF4-FFF2-40B4-BE49-F238E27FC236}">
                <a16:creationId xmlns:a16="http://schemas.microsoft.com/office/drawing/2014/main" id="{F414C7B4-ED47-48B4-816A-2DD1AF52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936" y="5014057"/>
            <a:ext cx="1280622" cy="1280622"/>
          </a:xfrm>
          <a:prstGeom prst="rect">
            <a:avLst/>
          </a:prstGeom>
        </p:spPr>
      </p:pic>
      <p:pic>
        <p:nvPicPr>
          <p:cNvPr id="11" name="Graphique 10" descr="Salle de classe">
            <a:extLst>
              <a:ext uri="{FF2B5EF4-FFF2-40B4-BE49-F238E27FC236}">
                <a16:creationId xmlns:a16="http://schemas.microsoft.com/office/drawing/2014/main" id="{1833180C-107C-4587-B42B-29143A089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9507" y="2808475"/>
            <a:ext cx="1308981" cy="1308981"/>
          </a:xfrm>
          <a:prstGeom prst="rect">
            <a:avLst/>
          </a:prstGeom>
        </p:spPr>
      </p:pic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A2B84632-3782-48BE-A75B-5E39301517B4}"/>
              </a:ext>
            </a:extLst>
          </p:cNvPr>
          <p:cNvSpPr/>
          <p:nvPr/>
        </p:nvSpPr>
        <p:spPr>
          <a:xfrm>
            <a:off x="2251700" y="2708920"/>
            <a:ext cx="4840580" cy="1508093"/>
          </a:xfrm>
          <a:prstGeom prst="cloudCallout">
            <a:avLst>
              <a:gd name="adj1" fmla="val -778"/>
              <a:gd name="adj2" fmla="val 946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8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88AA1-529D-45E9-B510-9C62C654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Zugehörigkeit zu ProfessorInnen, Mittelbau und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F7D2C-4929-4F07-953D-21D40798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4" y="855662"/>
            <a:ext cx="8278812" cy="51466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CH" sz="2200" b="0" i="1" cap="none" dirty="0">
                <a:solidFill>
                  <a:schemeClr val="tx1"/>
                </a:solidFill>
              </a:rPr>
              <a:t>Neu: </a:t>
            </a:r>
          </a:p>
          <a:p>
            <a:pPr>
              <a:spcAft>
                <a:spcPts val="0"/>
              </a:spcAft>
              <a:buNone/>
            </a:pPr>
            <a:r>
              <a:rPr lang="de-CH" sz="2200" b="0" cap="none" dirty="0">
                <a:solidFill>
                  <a:schemeClr val="tx1"/>
                </a:solidFill>
              </a:rPr>
              <a:t>Die «Lehrpersonen» an der Uni sind primär Forschende und somit Wegbereiter Ihres Fachgebiets. Sie geben – oft mit Begeisterung – ihre Erkenntnisse an die Studierenden weiter, aber primär bleiben sie Forschende und haben keinen pädagogischen Auftrag! </a:t>
            </a:r>
          </a:p>
          <a:p>
            <a:pPr lvl="0"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sz="3200" b="0" cap="none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4" descr="Homme">
            <a:extLst>
              <a:ext uri="{FF2B5EF4-FFF2-40B4-BE49-F238E27FC236}">
                <a16:creationId xmlns:a16="http://schemas.microsoft.com/office/drawing/2014/main" id="{A74837D5-323A-4462-AEC0-2445E984A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0077" y="5589240"/>
            <a:ext cx="669343" cy="669343"/>
          </a:xfrm>
          <a:prstGeom prst="rect">
            <a:avLst/>
          </a:prstGeom>
        </p:spPr>
      </p:pic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793FF806-0951-4B6C-A5D5-FF2716D3E3DB}"/>
              </a:ext>
            </a:extLst>
          </p:cNvPr>
          <p:cNvSpPr/>
          <p:nvPr/>
        </p:nvSpPr>
        <p:spPr>
          <a:xfrm rot="18815973">
            <a:off x="2876827" y="5365846"/>
            <a:ext cx="871635" cy="680583"/>
          </a:xfrm>
          <a:prstGeom prst="cloudCallout">
            <a:avLst>
              <a:gd name="adj1" fmla="val 83414"/>
              <a:gd name="adj2" fmla="val 10104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1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que 6" descr="Salle de classe">
            <a:extLst>
              <a:ext uri="{FF2B5EF4-FFF2-40B4-BE49-F238E27FC236}">
                <a16:creationId xmlns:a16="http://schemas.microsoft.com/office/drawing/2014/main" id="{D77C7C33-6A98-4E35-8B0E-5F8AAD14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193512">
            <a:off x="3103184" y="5502891"/>
            <a:ext cx="418918" cy="418918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62126B10-55AA-46B9-AF16-33405B0E6C91}"/>
              </a:ext>
            </a:extLst>
          </p:cNvPr>
          <p:cNvSpPr/>
          <p:nvPr/>
        </p:nvSpPr>
        <p:spPr>
          <a:xfrm>
            <a:off x="432594" y="2924944"/>
            <a:ext cx="8278812" cy="2070710"/>
          </a:xfrm>
          <a:prstGeom prst="wedgeRoundRectCallout">
            <a:avLst>
              <a:gd name="adj1" fmla="val 1603"/>
              <a:gd name="adj2" fmla="val 77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/>
              <a:t>Forschungsreputation</a:t>
            </a:r>
            <a:endParaRPr lang="fr-CH" b="1" dirty="0"/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9113897E-4BD5-4259-9894-D3FDFC1559BA}"/>
              </a:ext>
            </a:extLst>
          </p:cNvPr>
          <p:cNvSpPr/>
          <p:nvPr/>
        </p:nvSpPr>
        <p:spPr>
          <a:xfrm>
            <a:off x="617799" y="3104963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 err="1"/>
              <a:t>Beschaffen</a:t>
            </a:r>
            <a:r>
              <a:rPr lang="fr-CH" sz="1600" dirty="0"/>
              <a:t> von</a:t>
            </a:r>
            <a:br>
              <a:rPr lang="fr-CH" sz="1600" dirty="0"/>
            </a:br>
            <a:r>
              <a:rPr lang="fr-CH" sz="1600" dirty="0"/>
              <a:t>Forschungsgeldern</a:t>
            </a: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A6708410-D59F-46C9-B1DF-3CF44058AB41}"/>
              </a:ext>
            </a:extLst>
          </p:cNvPr>
          <p:cNvSpPr/>
          <p:nvPr/>
        </p:nvSpPr>
        <p:spPr>
          <a:xfrm>
            <a:off x="502496" y="4012975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 err="1"/>
              <a:t>Vernetzung</a:t>
            </a:r>
            <a:r>
              <a:rPr lang="fr-CH" sz="1600" dirty="0"/>
              <a:t>, internationale Forschung</a:t>
            </a:r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564A02D2-C321-4D0E-ABC8-6720E45101A3}"/>
              </a:ext>
            </a:extLst>
          </p:cNvPr>
          <p:cNvSpPr/>
          <p:nvPr/>
        </p:nvSpPr>
        <p:spPr>
          <a:xfrm>
            <a:off x="2699792" y="4290991"/>
            <a:ext cx="1808455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Publikationen</a:t>
            </a:r>
            <a:endParaRPr lang="fr-CH" dirty="0"/>
          </a:p>
        </p:txBody>
      </p:sp>
      <p:sp>
        <p:nvSpPr>
          <p:cNvPr id="13" name="Organigramme : Procédé 12">
            <a:extLst>
              <a:ext uri="{FF2B5EF4-FFF2-40B4-BE49-F238E27FC236}">
                <a16:creationId xmlns:a16="http://schemas.microsoft.com/office/drawing/2014/main" id="{B8590561-7488-4244-A033-E2FB10732F25}"/>
              </a:ext>
            </a:extLst>
          </p:cNvPr>
          <p:cNvSpPr/>
          <p:nvPr/>
        </p:nvSpPr>
        <p:spPr>
          <a:xfrm>
            <a:off x="4385829" y="4304412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Eigenes Institut</a:t>
            </a:r>
          </a:p>
        </p:txBody>
      </p:sp>
      <p:sp>
        <p:nvSpPr>
          <p:cNvPr id="14" name="Organigramme : Procédé 13">
            <a:extLst>
              <a:ext uri="{FF2B5EF4-FFF2-40B4-BE49-F238E27FC236}">
                <a16:creationId xmlns:a16="http://schemas.microsoft.com/office/drawing/2014/main" id="{1EDFB721-FA7F-4FBB-B63C-2D05AD284CC2}"/>
              </a:ext>
            </a:extLst>
          </p:cNvPr>
          <p:cNvSpPr/>
          <p:nvPr/>
        </p:nvSpPr>
        <p:spPr>
          <a:xfrm>
            <a:off x="6298853" y="3821328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Eigene Forschung &amp; Karriere</a:t>
            </a:r>
          </a:p>
        </p:txBody>
      </p:sp>
      <p:sp>
        <p:nvSpPr>
          <p:cNvPr id="15" name="Organigramme : Procédé 14">
            <a:extLst>
              <a:ext uri="{FF2B5EF4-FFF2-40B4-BE49-F238E27FC236}">
                <a16:creationId xmlns:a16="http://schemas.microsoft.com/office/drawing/2014/main" id="{120D6D16-A84D-47F3-B76D-F79780740D98}"/>
              </a:ext>
            </a:extLst>
          </p:cNvPr>
          <p:cNvSpPr/>
          <p:nvPr/>
        </p:nvSpPr>
        <p:spPr>
          <a:xfrm>
            <a:off x="3021108" y="3044579"/>
            <a:ext cx="2257006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Verträge, Arbeitsgruppe &amp; </a:t>
            </a:r>
            <a:r>
              <a:rPr lang="fr-CH" sz="1600" dirty="0" err="1"/>
              <a:t>Konferenzen</a:t>
            </a:r>
            <a:endParaRPr lang="fr-CH" sz="1600" dirty="0"/>
          </a:p>
        </p:txBody>
      </p:sp>
      <p:sp>
        <p:nvSpPr>
          <p:cNvPr id="16" name="Organigramme : Procédé 15">
            <a:extLst>
              <a:ext uri="{FF2B5EF4-FFF2-40B4-BE49-F238E27FC236}">
                <a16:creationId xmlns:a16="http://schemas.microsoft.com/office/drawing/2014/main" id="{A3E5DE27-4214-4600-BEBB-CA7EAA85010B}"/>
              </a:ext>
            </a:extLst>
          </p:cNvPr>
          <p:cNvSpPr/>
          <p:nvPr/>
        </p:nvSpPr>
        <p:spPr>
          <a:xfrm>
            <a:off x="5182729" y="3112827"/>
            <a:ext cx="2232248" cy="64807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Angestellte</a:t>
            </a:r>
            <a:endParaRPr lang="fr-CH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B508892-2242-462C-A21D-0C612CB94F2B}"/>
              </a:ext>
            </a:extLst>
          </p:cNvPr>
          <p:cNvCxnSpPr/>
          <p:nvPr/>
        </p:nvCxnSpPr>
        <p:spPr>
          <a:xfrm flipH="1" flipV="1">
            <a:off x="2699792" y="3645024"/>
            <a:ext cx="435549" cy="270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52927B3-4BFF-4DFE-9C33-8BD34B875E7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4114296" y="3692651"/>
            <a:ext cx="35315" cy="18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E8F8073-AAD0-4781-B822-1B62AAC844FD}"/>
              </a:ext>
            </a:extLst>
          </p:cNvPr>
          <p:cNvCxnSpPr>
            <a:cxnSpLocks/>
          </p:cNvCxnSpPr>
          <p:nvPr/>
        </p:nvCxnSpPr>
        <p:spPr>
          <a:xfrm flipV="1">
            <a:off x="5724128" y="3645025"/>
            <a:ext cx="394420" cy="231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AFFC88D-5155-4FAF-880C-73039071FA22}"/>
              </a:ext>
            </a:extLst>
          </p:cNvPr>
          <p:cNvCxnSpPr>
            <a:cxnSpLocks/>
          </p:cNvCxnSpPr>
          <p:nvPr/>
        </p:nvCxnSpPr>
        <p:spPr>
          <a:xfrm flipH="1">
            <a:off x="2284259" y="4143119"/>
            <a:ext cx="815904" cy="24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F745EE0-BFF3-478F-AC45-619EBF90ADE8}"/>
              </a:ext>
            </a:extLst>
          </p:cNvPr>
          <p:cNvCxnSpPr>
            <a:cxnSpLocks/>
          </p:cNvCxnSpPr>
          <p:nvPr/>
        </p:nvCxnSpPr>
        <p:spPr>
          <a:xfrm flipH="1">
            <a:off x="3666312" y="4266682"/>
            <a:ext cx="303466" cy="20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8562F5F-295A-48F5-8891-B4A35824B3AD}"/>
              </a:ext>
            </a:extLst>
          </p:cNvPr>
          <p:cNvCxnSpPr>
            <a:cxnSpLocks/>
          </p:cNvCxnSpPr>
          <p:nvPr/>
        </p:nvCxnSpPr>
        <p:spPr>
          <a:xfrm>
            <a:off x="5063819" y="4216216"/>
            <a:ext cx="339359" cy="25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ED4EF8A-615B-473D-AA79-6D42E45B528C}"/>
              </a:ext>
            </a:extLst>
          </p:cNvPr>
          <p:cNvCxnSpPr>
            <a:cxnSpLocks/>
          </p:cNvCxnSpPr>
          <p:nvPr/>
        </p:nvCxnSpPr>
        <p:spPr>
          <a:xfrm>
            <a:off x="6017739" y="4032307"/>
            <a:ext cx="394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7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8424E-DFA8-439F-87FD-5B9BCACA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Zugehörigkeit zu ProfessorInnen, Mittelbau und Fachschaft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81E0896F-82F9-40D7-ABE8-FDC9D0CD937E}"/>
              </a:ext>
            </a:extLst>
          </p:cNvPr>
          <p:cNvSpPr/>
          <p:nvPr/>
        </p:nvSpPr>
        <p:spPr>
          <a:xfrm>
            <a:off x="264161" y="764704"/>
            <a:ext cx="4523863" cy="1943982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Suchen Sie in Forschungsarbeiten Ihres Lehrstuhls nach dem WER, WAS und WIE der aktuellen Forschungsprojekte</a:t>
            </a:r>
            <a:r>
              <a:rPr lang="de-CH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8AC21CA8-976F-49F4-9EB9-79CDD1DA579D}"/>
              </a:ext>
            </a:extLst>
          </p:cNvPr>
          <p:cNvSpPr/>
          <p:nvPr/>
        </p:nvSpPr>
        <p:spPr>
          <a:xfrm>
            <a:off x="5594483" y="766242"/>
            <a:ext cx="3312368" cy="1943981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 Sie nach den Möglichkeiten am Lehrstuhl aktiv mitzuarbeiten!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3C02EBD1-4C95-4787-AEBB-F6CFFFD2441F}"/>
              </a:ext>
            </a:extLst>
          </p:cNvPr>
          <p:cNvSpPr/>
          <p:nvPr/>
        </p:nvSpPr>
        <p:spPr>
          <a:xfrm>
            <a:off x="214065" y="3165641"/>
            <a:ext cx="5510063" cy="2560565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Zugehörigkeit zu Ihrem Institut wird stark durch die Fachschaft Ihres Fachbereiches unterstützt : Interessieren Sie sich für die Arbeit &amp; die Anliegen Ihrer Fachschaft!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DF6FD108-8C5B-46B6-BCF3-B0201E85E29C}"/>
              </a:ext>
            </a:extLst>
          </p:cNvPr>
          <p:cNvSpPr/>
          <p:nvPr/>
        </p:nvSpPr>
        <p:spPr>
          <a:xfrm>
            <a:off x="6156176" y="3621415"/>
            <a:ext cx="2867393" cy="164901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Bringen Sie Ihre Anliegen in die Fachschaft ein!</a:t>
            </a:r>
          </a:p>
        </p:txBody>
      </p:sp>
    </p:spTree>
    <p:extLst>
      <p:ext uri="{BB962C8B-B14F-4D97-AF65-F5344CB8AC3E}">
        <p14:creationId xmlns:p14="http://schemas.microsoft.com/office/powerpoint/2010/main" val="215742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8923D-298F-41C7-800E-EF64C400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800" dirty="0">
                <a:solidFill>
                  <a:schemeClr val="tx1"/>
                </a:solidFill>
              </a:rPr>
              <a:t>Zugehörigkeit zu ProfessorInnen, Mittelbau und Fachschaft</a:t>
            </a:r>
            <a:endParaRPr lang="de-CH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B448D-4626-42E5-93ED-DA64C5EA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de-CH" sz="3200" i="1" cap="none" dirty="0">
                <a:solidFill>
                  <a:schemeClr val="tx1"/>
                </a:solidFill>
              </a:rPr>
              <a:t>Man lernt am effektivsten, wenn man fragt, was andere bisher wie gemacht haben! </a:t>
            </a:r>
            <a:r>
              <a:rPr lang="de-CH" sz="3200" b="0" i="1" cap="none" dirty="0">
                <a:solidFill>
                  <a:schemeClr val="tx1"/>
                </a:solidFill>
              </a:rPr>
              <a:t>(Gerald Hüther)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673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3388" y="1423342"/>
            <a:ext cx="8278811" cy="452593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de-CH" b="1" dirty="0">
                <a:latin typeface="+mj-lt"/>
              </a:rPr>
              <a:t>Zugehörigkeit</a:t>
            </a:r>
            <a:endParaRPr lang="de-CH" sz="3200" dirty="0">
              <a:latin typeface="+mj-lt"/>
            </a:endParaRPr>
          </a:p>
          <a:p>
            <a:pPr algn="ctr"/>
            <a:endParaRPr lang="de-CH" sz="3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7398"/>
            <a:ext cx="6840760" cy="4400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9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1B9E-8347-4D0E-8278-41BCDC8F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8" y="260648"/>
            <a:ext cx="8784592" cy="648072"/>
          </a:xfrm>
        </p:spPr>
        <p:txBody>
          <a:bodyPr/>
          <a:lstStyle/>
          <a:p>
            <a:pPr algn="ctr"/>
            <a:r>
              <a:rPr lang="de-CH" cap="none" dirty="0">
                <a:solidFill>
                  <a:schemeClr val="tx1"/>
                </a:solidFill>
                <a:latin typeface="+mn-lt"/>
                <a:ea typeface="+mn-ea"/>
              </a:rPr>
              <a:t>Zugehörigkeit zu den Mitstudierenden und zum studentischen Leben</a:t>
            </a:r>
            <a:br>
              <a:rPr lang="de-CH" dirty="0"/>
            </a:b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0CDB475-422D-4A31-8B0F-41154110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6747"/>
            <a:ext cx="7761549" cy="5544505"/>
          </a:xfrm>
        </p:spPr>
      </p:pic>
    </p:spTree>
    <p:extLst>
      <p:ext uri="{BB962C8B-B14F-4D97-AF65-F5344CB8AC3E}">
        <p14:creationId xmlns:p14="http://schemas.microsoft.com/office/powerpoint/2010/main" val="391846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F9B1-FA7B-4569-8335-389DA5CF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cap="none" dirty="0">
                <a:solidFill>
                  <a:schemeClr val="tx1"/>
                </a:solidFill>
              </a:rPr>
              <a:t>Zugehörigkeit zu den Mitstudierenden und zum studentischen Leben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A22D8-ECD1-4D80-974D-C85B435D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Bisher:</a:t>
            </a:r>
          </a:p>
          <a:p>
            <a:r>
              <a:rPr lang="de-CH" sz="2400" b="0" cap="none" dirty="0">
                <a:solidFill>
                  <a:schemeClr val="tx1"/>
                </a:solidFill>
              </a:rPr>
              <a:t>Das Zugehörigkeitsgefühl im schulischen Kontext beinhaltete das Lernen im Klassenverband und – hoffentlich – vertrauensvolle Kontakte zu Ihren MitschülerInnen. </a:t>
            </a:r>
          </a:p>
          <a:p>
            <a:pPr>
              <a:buNone/>
            </a:pPr>
            <a:r>
              <a:rPr lang="de-CH" sz="2400" b="0" i="1" cap="none" dirty="0">
                <a:solidFill>
                  <a:schemeClr val="tx1"/>
                </a:solidFill>
                <a:latin typeface="+mn-lt"/>
              </a:rPr>
              <a:t>Neu: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Volle Hörsäle </a:t>
            </a:r>
            <a:r>
              <a:rPr lang="de-CH" sz="2400" b="0" cap="none" dirty="0">
                <a:solidFill>
                  <a:schemeClr val="tx1"/>
                </a:solidFill>
              </a:rPr>
              <a:t>– keine Klassenzimmer</a:t>
            </a: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Immer wieder neue Mitstudierende – kein Klassenverband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Durchmischung der Jahrgänge - keine Klassenstufe</a:t>
            </a:r>
          </a:p>
          <a:p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996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9F48E-1BD5-4126-AFB9-03E1E433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sz="1600" cap="none" dirty="0">
                <a:solidFill>
                  <a:schemeClr val="tx1"/>
                </a:solidFill>
              </a:rPr>
              <a:t>Zugehörigkeit zu den Mitstudierenden und zum studentischen Leben</a:t>
            </a:r>
            <a:br>
              <a:rPr lang="de-CH" sz="1600" dirty="0">
                <a:solidFill>
                  <a:schemeClr val="tx1"/>
                </a:solidFill>
              </a:rPr>
            </a:b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857E320-421B-4564-B706-5BCF7DAFDA2C}"/>
              </a:ext>
            </a:extLst>
          </p:cNvPr>
          <p:cNvSpPr/>
          <p:nvPr/>
        </p:nvSpPr>
        <p:spPr>
          <a:xfrm>
            <a:off x="95109" y="3036131"/>
            <a:ext cx="1802927" cy="717607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Zugehörigkeit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Sozialer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</a:t>
            </a:r>
          </a:p>
          <a:p>
            <a:endParaRPr lang="fr-CH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00776DD-9574-48C3-A871-60790B2D84FD}"/>
              </a:ext>
            </a:extLst>
          </p:cNvPr>
          <p:cNvSpPr/>
          <p:nvPr/>
        </p:nvSpPr>
        <p:spPr>
          <a:xfrm>
            <a:off x="3448695" y="809693"/>
            <a:ext cx="2246609" cy="76624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Kontakte</a:t>
            </a:r>
            <a:endParaRPr lang="fr-CH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6F0746F-A453-4DE5-A6B4-8E421664CAF2}"/>
              </a:ext>
            </a:extLst>
          </p:cNvPr>
          <p:cNvSpPr/>
          <p:nvPr/>
        </p:nvSpPr>
        <p:spPr>
          <a:xfrm>
            <a:off x="7020272" y="3036131"/>
            <a:ext cx="2028619" cy="71699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Stressmanagement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sozialer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</a:t>
            </a:r>
          </a:p>
          <a:p>
            <a:endParaRPr lang="fr-CH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D66404C5-9FB8-493C-BD1B-95E8C5963535}"/>
              </a:ext>
            </a:extLst>
          </p:cNvPr>
          <p:cNvSpPr/>
          <p:nvPr/>
        </p:nvSpPr>
        <p:spPr>
          <a:xfrm>
            <a:off x="3223669" y="5283822"/>
            <a:ext cx="2696662" cy="8703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Bindungen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erstehen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Selbstvertrauen</a:t>
            </a:r>
            <a:b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situationales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Vertrauen</a:t>
            </a:r>
            <a:endParaRPr lang="fr-CH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E7693DE-11A6-4B96-8434-63257F31931B}"/>
              </a:ext>
            </a:extLst>
          </p:cNvPr>
          <p:cNvSpPr/>
          <p:nvPr/>
        </p:nvSpPr>
        <p:spPr>
          <a:xfrm>
            <a:off x="2083952" y="4149080"/>
            <a:ext cx="1802926" cy="9593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 err="1">
                <a:solidFill>
                  <a:prstClr val="black"/>
                </a:solidFill>
              </a:rPr>
              <a:t>Möglichkeit</a:t>
            </a:r>
            <a:r>
              <a:rPr lang="fr-CH" sz="1600" dirty="0">
                <a:solidFill>
                  <a:prstClr val="black"/>
                </a:solidFill>
              </a:rPr>
              <a:t>, </a:t>
            </a:r>
            <a:r>
              <a:rPr lang="fr-CH" sz="1600" dirty="0" err="1">
                <a:solidFill>
                  <a:prstClr val="black"/>
                </a:solidFill>
              </a:rPr>
              <a:t>übers</a:t>
            </a:r>
            <a:r>
              <a:rPr lang="fr-CH" sz="1600" dirty="0">
                <a:solidFill>
                  <a:prstClr val="black"/>
                </a:solidFill>
              </a:rPr>
              <a:t> WE </a:t>
            </a:r>
            <a:r>
              <a:rPr lang="fr-CH" sz="1600" dirty="0" err="1">
                <a:solidFill>
                  <a:prstClr val="black"/>
                </a:solidFill>
              </a:rPr>
              <a:t>nach</a:t>
            </a:r>
            <a:r>
              <a:rPr lang="fr-CH" sz="1600" dirty="0">
                <a:solidFill>
                  <a:prstClr val="black"/>
                </a:solidFill>
              </a:rPr>
              <a:t> Hause </a:t>
            </a:r>
            <a:r>
              <a:rPr lang="fr-CH" sz="1600" dirty="0" err="1">
                <a:solidFill>
                  <a:prstClr val="black"/>
                </a:solidFill>
              </a:rPr>
              <a:t>zu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gehen</a:t>
            </a:r>
            <a:endParaRPr lang="fr-CH" sz="1600" dirty="0">
              <a:solidFill>
                <a:prstClr val="black"/>
              </a:solidFill>
            </a:endParaRPr>
          </a:p>
          <a:p>
            <a:endParaRPr lang="fr-CH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52497225-F802-48A2-9F79-B99FB638376F}"/>
              </a:ext>
            </a:extLst>
          </p:cNvPr>
          <p:cNvSpPr/>
          <p:nvPr/>
        </p:nvSpPr>
        <p:spPr>
          <a:xfrm>
            <a:off x="2051720" y="1844824"/>
            <a:ext cx="1802926" cy="9554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Neue </a:t>
            </a:r>
            <a:r>
              <a:rPr lang="fr-CH" sz="1600" dirty="0" err="1">
                <a:solidFill>
                  <a:prstClr val="black"/>
                </a:solidFill>
              </a:rPr>
              <a:t>Leute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kennenlernen</a:t>
            </a:r>
            <a:endParaRPr lang="fr-CH" sz="16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>
                <a:solidFill>
                  <a:prstClr val="black"/>
                </a:solidFill>
              </a:rPr>
              <a:t>= Stress</a:t>
            </a:r>
          </a:p>
          <a:p>
            <a:endParaRPr lang="fr-CH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8F12B2B1-8844-45A0-81A1-8EC46E022FAC}"/>
              </a:ext>
            </a:extLst>
          </p:cNvPr>
          <p:cNvSpPr/>
          <p:nvPr/>
        </p:nvSpPr>
        <p:spPr>
          <a:xfrm>
            <a:off x="5018867" y="4071856"/>
            <a:ext cx="1802926" cy="9554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 err="1">
                <a:solidFill>
                  <a:prstClr val="black"/>
                </a:solidFill>
              </a:rPr>
              <a:t>Kaum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soziale</a:t>
            </a:r>
            <a:r>
              <a:rPr lang="fr-CH" sz="1600" dirty="0">
                <a:solidFill>
                  <a:prstClr val="black"/>
                </a:solidFill>
              </a:rPr>
              <a:t> Bindungen in </a:t>
            </a:r>
            <a:r>
              <a:rPr lang="fr-CH" sz="1600" dirty="0" err="1">
                <a:solidFill>
                  <a:prstClr val="black"/>
                </a:solidFill>
              </a:rPr>
              <a:t>Universitätsstadt</a:t>
            </a:r>
            <a:endParaRPr lang="fr-CH" sz="1600" dirty="0">
              <a:solidFill>
                <a:prstClr val="black"/>
              </a:solidFill>
            </a:endParaRPr>
          </a:p>
          <a:p>
            <a:endParaRPr lang="fr-CH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CCF77B2-A4BE-4BD6-B598-6CF10170B121}"/>
              </a:ext>
            </a:extLst>
          </p:cNvPr>
          <p:cNvSpPr/>
          <p:nvPr/>
        </p:nvSpPr>
        <p:spPr>
          <a:xfrm>
            <a:off x="5094347" y="1979279"/>
            <a:ext cx="1802926" cy="9554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300" dirty="0">
              <a:solidFill>
                <a:prstClr val="black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1600" dirty="0" err="1">
                <a:solidFill>
                  <a:prstClr val="black"/>
                </a:solidFill>
              </a:rPr>
              <a:t>Fehlende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Zugehörigkeit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zu</a:t>
            </a:r>
            <a:r>
              <a:rPr lang="fr-CH" sz="1600" dirty="0">
                <a:solidFill>
                  <a:prstClr val="black"/>
                </a:solidFill>
              </a:rPr>
              <a:t> </a:t>
            </a:r>
            <a:r>
              <a:rPr lang="fr-CH" sz="1600" dirty="0" err="1">
                <a:solidFill>
                  <a:prstClr val="black"/>
                </a:solidFill>
              </a:rPr>
              <a:t>Universitätsstadt</a:t>
            </a:r>
            <a:endParaRPr lang="fr-CH" sz="1600" dirty="0">
              <a:solidFill>
                <a:prstClr val="black"/>
              </a:solidFill>
            </a:endParaRPr>
          </a:p>
          <a:p>
            <a:endParaRPr lang="fr-CH" dirty="0"/>
          </a:p>
        </p:txBody>
      </p:sp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433EAB99-B228-4608-8D57-CEF45C1D22CB}"/>
              </a:ext>
            </a:extLst>
          </p:cNvPr>
          <p:cNvSpPr/>
          <p:nvPr/>
        </p:nvSpPr>
        <p:spPr>
          <a:xfrm flipV="1">
            <a:off x="5920330" y="1192815"/>
            <a:ext cx="2330945" cy="1650094"/>
          </a:xfrm>
          <a:prstGeom prst="bentUpArrow">
            <a:avLst>
              <a:gd name="adj1" fmla="val 8769"/>
              <a:gd name="adj2" fmla="val 17392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Flèche : angle droit 46">
            <a:extLst>
              <a:ext uri="{FF2B5EF4-FFF2-40B4-BE49-F238E27FC236}">
                <a16:creationId xmlns:a16="http://schemas.microsoft.com/office/drawing/2014/main" id="{F9EFEF73-439E-4620-9CFC-ACAD61F8C674}"/>
              </a:ext>
            </a:extLst>
          </p:cNvPr>
          <p:cNvSpPr/>
          <p:nvPr/>
        </p:nvSpPr>
        <p:spPr>
          <a:xfrm rot="5400000" flipV="1">
            <a:off x="6181152" y="4168141"/>
            <a:ext cx="1872209" cy="1834087"/>
          </a:xfrm>
          <a:prstGeom prst="bentUpArrow">
            <a:avLst>
              <a:gd name="adj1" fmla="val 8769"/>
              <a:gd name="adj2" fmla="val 12749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Flèche : angle droit 47">
            <a:extLst>
              <a:ext uri="{FF2B5EF4-FFF2-40B4-BE49-F238E27FC236}">
                <a16:creationId xmlns:a16="http://schemas.microsoft.com/office/drawing/2014/main" id="{23B1DD78-956B-4353-804A-136EC05C69FD}"/>
              </a:ext>
            </a:extLst>
          </p:cNvPr>
          <p:cNvSpPr/>
          <p:nvPr/>
        </p:nvSpPr>
        <p:spPr>
          <a:xfrm rot="10800000" flipV="1">
            <a:off x="683568" y="4005063"/>
            <a:ext cx="2260220" cy="1872209"/>
          </a:xfrm>
          <a:prstGeom prst="bentUpArrow">
            <a:avLst>
              <a:gd name="adj1" fmla="val 8769"/>
              <a:gd name="adj2" fmla="val 13561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Flèche : angle droit 48">
            <a:extLst>
              <a:ext uri="{FF2B5EF4-FFF2-40B4-BE49-F238E27FC236}">
                <a16:creationId xmlns:a16="http://schemas.microsoft.com/office/drawing/2014/main" id="{6BDEC36E-9B79-41F6-9F95-FE2AE2A71C5B}"/>
              </a:ext>
            </a:extLst>
          </p:cNvPr>
          <p:cNvSpPr/>
          <p:nvPr/>
        </p:nvSpPr>
        <p:spPr>
          <a:xfrm rot="16200000" flipV="1">
            <a:off x="1050328" y="877104"/>
            <a:ext cx="1818227" cy="2133437"/>
          </a:xfrm>
          <a:prstGeom prst="bentUpArrow">
            <a:avLst>
              <a:gd name="adj1" fmla="val 8769"/>
              <a:gd name="adj2" fmla="val 13664"/>
              <a:gd name="adj3" fmla="val 22610"/>
            </a:avLst>
          </a:prstGeom>
          <a:gradFill flip="none" rotWithShape="1">
            <a:gsLst>
              <a:gs pos="0">
                <a:schemeClr val="accent1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1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1">
                  <a:lumMod val="25000"/>
                  <a:lumOff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BF9F329-B6E2-49C6-97EF-47BCFA2BCED1}"/>
              </a:ext>
            </a:extLst>
          </p:cNvPr>
          <p:cNvSpPr/>
          <p:nvPr/>
        </p:nvSpPr>
        <p:spPr>
          <a:xfrm rot="10800000">
            <a:off x="4177319" y="2178543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BC708FB1-CA14-48FE-9B85-03D0EBBBAB6D}"/>
              </a:ext>
            </a:extLst>
          </p:cNvPr>
          <p:cNvSpPr/>
          <p:nvPr/>
        </p:nvSpPr>
        <p:spPr>
          <a:xfrm rot="5400000">
            <a:off x="2666514" y="3260660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0E8B6C03-6CFF-4918-8F80-D19272D93E94}"/>
              </a:ext>
            </a:extLst>
          </p:cNvPr>
          <p:cNvSpPr/>
          <p:nvPr/>
        </p:nvSpPr>
        <p:spPr>
          <a:xfrm rot="16200000" flipV="1">
            <a:off x="5688124" y="3324483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Flèche : droite 51">
            <a:extLst>
              <a:ext uri="{FF2B5EF4-FFF2-40B4-BE49-F238E27FC236}">
                <a16:creationId xmlns:a16="http://schemas.microsoft.com/office/drawing/2014/main" id="{4F48A0DD-9CBC-4A09-98C9-EEB07CE53E2B}"/>
              </a:ext>
            </a:extLst>
          </p:cNvPr>
          <p:cNvSpPr/>
          <p:nvPr/>
        </p:nvSpPr>
        <p:spPr>
          <a:xfrm rot="10800000" flipH="1">
            <a:off x="4177319" y="4482799"/>
            <a:ext cx="573337" cy="2880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50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A1B9E-8347-4D0E-8278-41BCDC8F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cap="none" dirty="0">
                <a:solidFill>
                  <a:schemeClr val="tx1"/>
                </a:solidFill>
              </a:rPr>
              <a:t>Zugehörigkeit zu den Mitstudierenden und zum studentischen Leben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7253A8-8D3E-497B-BE2C-FB9A6D79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CH" sz="2400" cap="none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de-CH" sz="2400" cap="none" dirty="0">
                <a:solidFill>
                  <a:schemeClr val="tx1"/>
                </a:solidFill>
              </a:rPr>
              <a:t>Sie alle sind nach Freiburg gekommen mit einem gemeinsamen Ziel: erfolgreich zu studieren. Nutzen Sie dieses gemeinsame Ziel und machen Sie daraus das Mittel, um bleibende Kontakte zu knüpfen. </a:t>
            </a:r>
          </a:p>
          <a:p>
            <a:pPr algn="ctr">
              <a:buNone/>
            </a:pPr>
            <a:r>
              <a:rPr lang="de-CH" sz="2400" cap="none" dirty="0">
                <a:solidFill>
                  <a:schemeClr val="tx1"/>
                </a:solidFill>
              </a:rPr>
              <a:t>Im Hinblick auf erfolgreiches Studieren UND auf das Knüpfen von sozialen Kontakten legen wir Ihnen kooperatives Lernen ans Herz! </a:t>
            </a:r>
          </a:p>
        </p:txBody>
      </p:sp>
    </p:spTree>
    <p:extLst>
      <p:ext uri="{BB962C8B-B14F-4D97-AF65-F5344CB8AC3E}">
        <p14:creationId xmlns:p14="http://schemas.microsoft.com/office/powerpoint/2010/main" val="121281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6D3C-3C93-45F1-9D65-83C23709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Lerngruppen – nein danke?!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2D2D4-31EF-492A-AD8B-81102EB6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b="0" cap="none" dirty="0">
                <a:solidFill>
                  <a:schemeClr val="tx1"/>
                </a:solidFill>
              </a:rPr>
              <a:t>Kooperatives Lernen verstärkt: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das Ausmass an persönlichem Einsatz für die Erfüllung der Aufgabe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interpersonale Beziehungen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die psychische Gesundheit der Gruppenmitglieder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b="0" cap="none" dirty="0">
                <a:solidFill>
                  <a:schemeClr val="tx1"/>
                </a:solidFill>
              </a:rPr>
              <a:t>das Erreichen der Aufgabenziele</a:t>
            </a:r>
          </a:p>
          <a:p>
            <a:endParaRPr lang="de-CH" sz="3200" b="0" cap="none" dirty="0">
              <a:solidFill>
                <a:schemeClr val="tx1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5338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83F0F-EC0C-4AE1-A4DC-4BB64173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Bildung kooperativer Lerngruppen – 5 Prinzipien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96FEA14-514D-4084-A37D-6F11F001A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569949"/>
              </p:ext>
            </p:extLst>
          </p:nvPr>
        </p:nvGraphicFramePr>
        <p:xfrm>
          <a:off x="1331640" y="1124744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83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AAA6C-9444-4348-BB6A-FAA0602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88640"/>
            <a:ext cx="8747000" cy="673198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Festigung der Zugehörigkeit zum studentischem Leben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5C00F98D-D70A-4AA7-9BED-94713ED9E821}"/>
              </a:ext>
            </a:extLst>
          </p:cNvPr>
          <p:cNvSpPr/>
          <p:nvPr/>
        </p:nvSpPr>
        <p:spPr>
          <a:xfrm>
            <a:off x="107504" y="1058049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 Sie aktiv auf Ihre Mitstudierenden zu und seien Sie offen! 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FBF957D-8724-4982-A81D-892ADE817370}"/>
              </a:ext>
            </a:extLst>
          </p:cNvPr>
          <p:cNvSpPr/>
          <p:nvPr/>
        </p:nvSpPr>
        <p:spPr>
          <a:xfrm>
            <a:off x="4578382" y="3429000"/>
            <a:ext cx="4433706" cy="2249662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Organisieren Sie kooperative Lerngruppen bzw. nehmen Sie daran teil!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17718C91-436A-4283-B1C3-52A792FBDEFE}"/>
              </a:ext>
            </a:extLst>
          </p:cNvPr>
          <p:cNvSpPr/>
          <p:nvPr/>
        </p:nvSpPr>
        <p:spPr>
          <a:xfrm>
            <a:off x="131912" y="3573016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Ermöglichen Sie ein aktives WG-Leben bzw. geteilte Aktivitäten!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E2E259DC-949D-4E09-86A2-B1AB79F87B84}"/>
              </a:ext>
            </a:extLst>
          </p:cNvPr>
          <p:cNvSpPr/>
          <p:nvPr/>
        </p:nvSpPr>
        <p:spPr>
          <a:xfrm>
            <a:off x="4740459" y="1058049"/>
            <a:ext cx="4296039" cy="1961630"/>
          </a:xfrm>
          <a:prstGeom prst="wedgeEllipseCallout">
            <a:avLst>
              <a:gd name="adj1" fmla="val -23932"/>
              <a:gd name="adj2" fmla="val 674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Zeigen und suchen Sie nach Verbindlichkeit!</a:t>
            </a:r>
          </a:p>
        </p:txBody>
      </p:sp>
    </p:spTree>
    <p:extLst>
      <p:ext uri="{BB962C8B-B14F-4D97-AF65-F5344CB8AC3E}">
        <p14:creationId xmlns:p14="http://schemas.microsoft.com/office/powerpoint/2010/main" val="309242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3388" y="1423342"/>
            <a:ext cx="8278811" cy="4525938"/>
          </a:xfrm>
        </p:spPr>
        <p:txBody>
          <a:bodyPr/>
          <a:lstStyle/>
          <a:p>
            <a:r>
              <a:rPr lang="de-CH" sz="3200" dirty="0"/>
              <a:t>1.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1112" y="3690472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1112" y="5255503"/>
            <a:ext cx="720080" cy="3314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CH" sz="2400" b="1" dirty="0">
              <a:solidFill>
                <a:srgbClr val="0A3859"/>
              </a:solidFill>
            </a:endParaRPr>
          </a:p>
        </p:txBody>
      </p:sp>
      <p:pic>
        <p:nvPicPr>
          <p:cNvPr id="18" name="Picture 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06688"/>
            <a:ext cx="5607050" cy="5689306"/>
          </a:xfrm>
          <a:prstGeom prst="rect">
            <a:avLst/>
          </a:prstGeom>
          <a:ln>
            <a:noFill/>
          </a:ln>
        </p:spPr>
      </p:pic>
      <p:pic>
        <p:nvPicPr>
          <p:cNvPr id="20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684" y="2204864"/>
            <a:ext cx="1043640" cy="762480"/>
          </a:xfrm>
          <a:prstGeom prst="rect">
            <a:avLst/>
          </a:prstGeom>
          <a:ln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07504" y="3151494"/>
            <a:ext cx="1800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BEAUREGARD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22" name="Picture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12800" y="1145232"/>
            <a:ext cx="918000" cy="719640"/>
          </a:xfrm>
          <a:prstGeom prst="rect">
            <a:avLst/>
          </a:prstGeom>
          <a:ln>
            <a:noFill/>
          </a:ln>
        </p:spPr>
      </p:pic>
      <p:sp>
        <p:nvSpPr>
          <p:cNvPr id="23" name="CustomShape 2"/>
          <p:cNvSpPr/>
          <p:nvPr/>
        </p:nvSpPr>
        <p:spPr>
          <a:xfrm>
            <a:off x="3142000" y="1361232"/>
            <a:ext cx="1800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MISÉRICORDE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2771800" y="2904134"/>
            <a:ext cx="1995120" cy="359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Route Neuve 7a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5" name="CustomShape 7"/>
          <p:cNvSpPr/>
          <p:nvPr/>
        </p:nvSpPr>
        <p:spPr>
          <a:xfrm>
            <a:off x="2277169" y="3140968"/>
            <a:ext cx="358815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7365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Picture 3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64200" y="4820841"/>
            <a:ext cx="467640" cy="361800"/>
          </a:xfrm>
          <a:prstGeom prst="rect">
            <a:avLst/>
          </a:prstGeom>
          <a:ln>
            <a:noFill/>
          </a:ln>
        </p:spPr>
      </p:pic>
      <p:sp>
        <p:nvSpPr>
          <p:cNvPr id="27" name="CustomShape 3"/>
          <p:cNvSpPr/>
          <p:nvPr/>
        </p:nvSpPr>
        <p:spPr>
          <a:xfrm>
            <a:off x="3718116" y="4506848"/>
            <a:ext cx="1872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cap="small" spc="-1" dirty="0">
                <a:solidFill>
                  <a:srgbClr val="FFFFFF"/>
                </a:solidFill>
              </a:rPr>
              <a:t>RÉGINA </a:t>
            </a: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MUNDI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28" name="Picture 3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75856" y="5877272"/>
            <a:ext cx="1835640" cy="897480"/>
          </a:xfrm>
          <a:prstGeom prst="rect">
            <a:avLst/>
          </a:prstGeom>
          <a:ln>
            <a:noFill/>
          </a:ln>
        </p:spPr>
      </p:pic>
      <p:sp>
        <p:nvSpPr>
          <p:cNvPr id="29" name="CustomShape 4"/>
          <p:cNvSpPr/>
          <p:nvPr/>
        </p:nvSpPr>
        <p:spPr>
          <a:xfrm>
            <a:off x="2052200" y="5891384"/>
            <a:ext cx="1512000" cy="287640"/>
          </a:xfrm>
          <a:prstGeom prst="rect">
            <a:avLst/>
          </a:prstGeom>
          <a:solidFill>
            <a:srgbClr val="00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CH" sz="1800" b="0" strike="noStrike" cap="small" spc="-1" dirty="0">
                <a:solidFill>
                  <a:srgbClr val="FFFFFF"/>
                </a:solidFill>
                <a:latin typeface="Arial"/>
              </a:rPr>
              <a:t>PÉROLLES</a:t>
            </a:r>
            <a:endParaRPr lang="fr-CH" sz="18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9266" y="1382294"/>
            <a:ext cx="3240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cap="small" dirty="0" err="1">
                <a:latin typeface="+mj-lt"/>
                <a:cs typeface="Arial"/>
              </a:rPr>
              <a:t>Psychologische</a:t>
            </a:r>
            <a:r>
              <a:rPr lang="fr-FR" sz="2800" b="1" cap="small" dirty="0">
                <a:latin typeface="+mj-lt"/>
                <a:cs typeface="Arial"/>
              </a:rPr>
              <a:t> </a:t>
            </a:r>
            <a:r>
              <a:rPr lang="fr-FR" sz="2800" b="1" cap="small" dirty="0" err="1">
                <a:latin typeface="+mj-lt"/>
                <a:cs typeface="Arial"/>
              </a:rPr>
              <a:t>Studierenden-beratung</a:t>
            </a:r>
            <a:endParaRPr lang="fr-FR" sz="2800" b="1" cap="small" dirty="0">
              <a:latin typeface="+mj-lt"/>
              <a:cs typeface="Arial"/>
            </a:endParaRPr>
          </a:p>
          <a:p>
            <a:pPr algn="just"/>
            <a:endParaRPr lang="fr-FR" sz="2800" cap="small" dirty="0">
              <a:latin typeface="+mj-lt"/>
              <a:cs typeface="Arial"/>
            </a:endParaRP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Route Neuve 7a </a:t>
            </a: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1700 Fribourg</a:t>
            </a:r>
          </a:p>
          <a:p>
            <a:pPr algn="just"/>
            <a:endParaRPr lang="fr-FR" sz="2000" cap="small" dirty="0">
              <a:latin typeface="+mj-lt"/>
              <a:cs typeface="Arial"/>
            </a:endParaRPr>
          </a:p>
          <a:p>
            <a:pPr algn="just"/>
            <a:r>
              <a:rPr lang="de-CH" sz="2200" dirty="0" err="1">
                <a:latin typeface="+mj-lt"/>
              </a:rPr>
              <a:t>conseilpsychologique</a:t>
            </a:r>
            <a:r>
              <a:rPr lang="de-CH" sz="2200" dirty="0">
                <a:latin typeface="+mj-lt"/>
              </a:rPr>
              <a:t>@</a:t>
            </a:r>
          </a:p>
          <a:p>
            <a:pPr algn="just"/>
            <a:r>
              <a:rPr lang="de-CH" sz="2200" dirty="0">
                <a:latin typeface="+mj-lt"/>
              </a:rPr>
              <a:t>unifr.ch</a:t>
            </a:r>
            <a:endParaRPr lang="fr-FR" sz="2200" cap="small" dirty="0">
              <a:latin typeface="+mj-lt"/>
              <a:cs typeface="Arial"/>
            </a:endParaRPr>
          </a:p>
          <a:p>
            <a:pPr algn="just"/>
            <a:endParaRPr lang="fr-FR" sz="2000" cap="small" dirty="0">
              <a:latin typeface="+mj-lt"/>
              <a:cs typeface="Arial"/>
            </a:endParaRPr>
          </a:p>
          <a:p>
            <a:pPr algn="just"/>
            <a:r>
              <a:rPr lang="fr-FR" sz="2800" cap="small" dirty="0">
                <a:latin typeface="+mj-lt"/>
                <a:cs typeface="Arial"/>
              </a:rPr>
              <a:t>026/300 70 41</a:t>
            </a:r>
            <a:endParaRPr lang="fr-CH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4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86263-9C1D-4745-9D65-F708C171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Herausforderungen der Studienzeit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691B8-0C7D-4510-B637-60F6337A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297B2B-D0CA-4324-9CBB-B8875F49D426}"/>
              </a:ext>
            </a:extLst>
          </p:cNvPr>
          <p:cNvSpPr/>
          <p:nvPr/>
        </p:nvSpPr>
        <p:spPr>
          <a:xfrm>
            <a:off x="1862203" y="1164806"/>
            <a:ext cx="2961178" cy="2998228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r>
              <a:rPr lang="de-CH" sz="2300" dirty="0"/>
              <a:t>Übergänge</a:t>
            </a:r>
            <a:endParaRPr lang="fr-CH" sz="23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292037-0660-4E21-B62A-5A89090E7244}"/>
              </a:ext>
            </a:extLst>
          </p:cNvPr>
          <p:cNvSpPr/>
          <p:nvPr/>
        </p:nvSpPr>
        <p:spPr>
          <a:xfrm>
            <a:off x="4216078" y="1164806"/>
            <a:ext cx="2961178" cy="2998228"/>
          </a:xfrm>
          <a:prstGeom prst="ellipse">
            <a:avLst/>
          </a:prstGeom>
          <a:solidFill>
            <a:schemeClr val="accent1">
              <a:lumMod val="75000"/>
              <a:lumOff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pPr algn="r"/>
            <a:r>
              <a:rPr lang="de-CH" sz="2300" dirty="0"/>
              <a:t>Veränderung</a:t>
            </a:r>
            <a:endParaRPr lang="fr-CH" sz="23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E55DC70-2C27-411A-B8D8-8C4989A45759}"/>
              </a:ext>
            </a:extLst>
          </p:cNvPr>
          <p:cNvSpPr/>
          <p:nvPr/>
        </p:nvSpPr>
        <p:spPr>
          <a:xfrm>
            <a:off x="3054927" y="2924944"/>
            <a:ext cx="2961178" cy="2998228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r>
              <a:rPr lang="de-CH" sz="2100" dirty="0"/>
              <a:t>Entscheidungen</a:t>
            </a:r>
            <a:endParaRPr lang="fr-CH" sz="2100" dirty="0"/>
          </a:p>
        </p:txBody>
      </p:sp>
    </p:spTree>
    <p:extLst>
      <p:ext uri="{BB962C8B-B14F-4D97-AF65-F5344CB8AC3E}">
        <p14:creationId xmlns:p14="http://schemas.microsoft.com/office/powerpoint/2010/main" val="286398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647DD-ED76-4F16-A8ED-7F04A30F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ANGEBOT DER PSYCHOLOGISCHEN </a:t>
            </a:r>
            <a:r>
              <a:rPr lang="de-CH" dirty="0" err="1">
                <a:solidFill>
                  <a:schemeClr val="tx1"/>
                </a:solidFill>
              </a:rPr>
              <a:t>sTUDIERENDENBERATUNG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366B11-A330-4DD4-9E45-647723349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Anlaufstelle für eine erste psychologische Unterstützung und Beratung. Bis zu 10 Einzelsitzungen und Gruppenworkshops: </a:t>
            </a:r>
          </a:p>
          <a:p>
            <a:pPr>
              <a:spcAft>
                <a:spcPts val="120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Prokrastination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Positive Psychologie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Angst vor mündlichen Präsentationen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Stress und Ängste an der Universität</a:t>
            </a:r>
          </a:p>
          <a:p>
            <a:pPr>
              <a:spcAft>
                <a:spcPts val="1200"/>
              </a:spcAft>
              <a:buNone/>
            </a:pPr>
            <a:endParaRPr lang="de-CH" sz="2400" b="0" i="1" cap="none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200"/>
              </a:spcAft>
              <a:buNone/>
            </a:pPr>
            <a:r>
              <a:rPr lang="de-CH" sz="1600" b="0" i="1" cap="none" dirty="0">
                <a:solidFill>
                  <a:schemeClr val="tx1"/>
                </a:solidFill>
                <a:latin typeface="+mn-lt"/>
              </a:rPr>
              <a:t>1. Beratung ist kostenlos, für weitere Beratungen und die Workshop wird ein finanzieller Beitrag verlangt. Bei finanziellen Schwierigkeiten kann </a:t>
            </a:r>
            <a:r>
              <a:rPr lang="de-CH" sz="1600" b="0" i="1" cap="none" dirty="0" err="1">
                <a:solidFill>
                  <a:schemeClr val="tx1"/>
                </a:solidFill>
                <a:latin typeface="+mn-lt"/>
              </a:rPr>
              <a:t>UniSocial</a:t>
            </a:r>
            <a:r>
              <a:rPr lang="de-CH" sz="1600" b="0" i="1" cap="none" dirty="0">
                <a:solidFill>
                  <a:schemeClr val="tx1"/>
                </a:solidFill>
                <a:latin typeface="+mn-lt"/>
              </a:rPr>
              <a:t> Unterstützung bieten. </a:t>
            </a:r>
          </a:p>
        </p:txBody>
      </p:sp>
    </p:spTree>
    <p:extLst>
      <p:ext uri="{BB962C8B-B14F-4D97-AF65-F5344CB8AC3E}">
        <p14:creationId xmlns:p14="http://schemas.microsoft.com/office/powerpoint/2010/main" val="243979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64CAE-A684-4ADD-A8FC-2A0AE321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zugehörigkeit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8961D-7873-407A-AE44-6788F872C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Autonomie, Kompetenzerfahrung, Interesse/Motivation und das Zugehörigkeitsgefühl begünstigen:</a:t>
            </a: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A) das psychische Wohlbefinden: </a:t>
            </a:r>
            <a:endParaRPr lang="de-CH" sz="2400" b="0" cap="none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Selbstvertrauen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Vertrauen</a:t>
            </a:r>
          </a:p>
          <a:p>
            <a:pPr marL="342900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Unabhängigkeit</a:t>
            </a: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B) das erfolgreiche Lernen:</a:t>
            </a:r>
          </a:p>
          <a:p>
            <a:pPr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 marL="342900" lvl="2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Leistungskompetenz</a:t>
            </a:r>
          </a:p>
          <a:p>
            <a:pPr marL="342900" lvl="2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Leistungsbereitschaft</a:t>
            </a:r>
          </a:p>
          <a:p>
            <a:pPr marL="342900" lvl="2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400" b="0" cap="none" dirty="0">
                <a:solidFill>
                  <a:schemeClr val="tx1"/>
                </a:solidFill>
                <a:latin typeface="+mn-lt"/>
              </a:rPr>
              <a:t>Leistungsmut</a:t>
            </a:r>
          </a:p>
          <a:p>
            <a:pPr lvl="2">
              <a:lnSpc>
                <a:spcPts val="2700"/>
              </a:lnSpc>
              <a:spcAft>
                <a:spcPts val="0"/>
              </a:spcAft>
              <a:buNone/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endParaRPr lang="de-CH" sz="2400" b="0" cap="none" dirty="0">
              <a:solidFill>
                <a:schemeClr val="tx1"/>
              </a:solidFill>
              <a:latin typeface="+mn-lt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08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42B55-D0E8-49C3-A3E4-526D78C8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Vielfältige </a:t>
            </a:r>
            <a:r>
              <a:rPr lang="de-CH" dirty="0" err="1">
                <a:solidFill>
                  <a:schemeClr val="tx1"/>
                </a:solidFill>
              </a:rPr>
              <a:t>zugehörigkeit</a:t>
            </a:r>
            <a:endParaRPr lang="de-CH" dirty="0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DC683ABF-0B15-4365-9839-87F2353C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61601" flipH="1">
            <a:off x="1603345" y="943906"/>
            <a:ext cx="6449931" cy="497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644521-6847-46C8-96F6-AD5F8BC64806}"/>
              </a:ext>
            </a:extLst>
          </p:cNvPr>
          <p:cNvSpPr txBox="1"/>
          <p:nvPr/>
        </p:nvSpPr>
        <p:spPr>
          <a:xfrm>
            <a:off x="6134057" y="4612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2200" b="1" dirty="0">
                <a:solidFill>
                  <a:schemeClr val="accent1"/>
                </a:solidFill>
                <a:latin typeface="+mj-lt"/>
                <a:ea typeface="+mj-ea"/>
                <a:cs typeface="Times New Roman" panose="02020603050405020304" pitchFamily="18" charset="0"/>
              </a:rPr>
              <a:t>Beruf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FDE8EA-6C39-4BC6-A151-26761AAF19C6}"/>
              </a:ext>
            </a:extLst>
          </p:cNvPr>
          <p:cNvSpPr txBox="1"/>
          <p:nvPr/>
        </p:nvSpPr>
        <p:spPr>
          <a:xfrm rot="18795704">
            <a:off x="4980687" y="21144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19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Freunde &amp; Familie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2CE233-F3F1-4646-86B9-5CB3007C1120}"/>
              </a:ext>
            </a:extLst>
          </p:cNvPr>
          <p:cNvSpPr txBox="1"/>
          <p:nvPr/>
        </p:nvSpPr>
        <p:spPr>
          <a:xfrm rot="20456987">
            <a:off x="6197706" y="357399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2000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Gesellschaft</a:t>
            </a:r>
            <a:endParaRPr lang="fr-CH" b="1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C3AD4F-9C7C-4EF1-AFBE-4108CF1BD671}"/>
              </a:ext>
            </a:extLst>
          </p:cNvPr>
          <p:cNvSpPr txBox="1"/>
          <p:nvPr/>
        </p:nvSpPr>
        <p:spPr>
          <a:xfrm rot="19541179">
            <a:off x="5711683" y="26244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1600" b="1" kern="7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Eigener Körper &amp;</a:t>
            </a:r>
          </a:p>
          <a:p>
            <a:pPr algn="ctr">
              <a:lnSpc>
                <a:spcPts val="2700"/>
              </a:lnSpc>
            </a:pPr>
            <a:r>
              <a:rPr lang="fr-CH" sz="1600" b="1" kern="7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BF80A6-66E0-4FA4-8429-C1D2103F1137}"/>
              </a:ext>
            </a:extLst>
          </p:cNvPr>
          <p:cNvSpPr txBox="1"/>
          <p:nvPr/>
        </p:nvSpPr>
        <p:spPr>
          <a:xfrm rot="19525422">
            <a:off x="5927164" y="274361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sz="1600" b="1" kern="7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Gesundheit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C3EAF4-A23D-402B-929A-73C3B2A9118B}"/>
              </a:ext>
            </a:extLst>
          </p:cNvPr>
          <p:cNvSpPr txBox="1"/>
          <p:nvPr/>
        </p:nvSpPr>
        <p:spPr>
          <a:xfrm rot="15750724">
            <a:off x="2799099" y="228378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fr-CH" b="1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Persönliche Bedürfnisse</a:t>
            </a:r>
            <a:endParaRPr lang="fr-CH" sz="1600" b="1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9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0E8AA-8BA8-4D85-946E-D0C4282B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Zugehörigkeit zur Universität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EF06E8-23F0-4484-BF3B-52C8185B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4691"/>
            <a:ext cx="8424936" cy="5616624"/>
          </a:xfrm>
        </p:spPr>
      </p:pic>
    </p:spTree>
    <p:extLst>
      <p:ext uri="{BB962C8B-B14F-4D97-AF65-F5344CB8AC3E}">
        <p14:creationId xmlns:p14="http://schemas.microsoft.com/office/powerpoint/2010/main" val="111517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5590-7732-4A89-9193-5835984C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Universität als Lebensort</a:t>
            </a:r>
            <a:endParaRPr lang="de-CH" dirty="0"/>
          </a:p>
        </p:txBody>
      </p:sp>
      <p:pic>
        <p:nvPicPr>
          <p:cNvPr id="6" name="Espace réservé du contenu 4" descr="Homme">
            <a:extLst>
              <a:ext uri="{FF2B5EF4-FFF2-40B4-BE49-F238E27FC236}">
                <a16:creationId xmlns:a16="http://schemas.microsoft.com/office/drawing/2014/main" id="{8FD58A6F-CECF-49AD-9722-F0D89B1F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7944" y="3777787"/>
            <a:ext cx="2561624" cy="2561624"/>
          </a:xfrm>
          <a:prstGeom prst="rect">
            <a:avLst/>
          </a:prstGeom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19116F61-73E3-40B7-B52B-28AD0B5F48A3}"/>
              </a:ext>
            </a:extLst>
          </p:cNvPr>
          <p:cNvSpPr/>
          <p:nvPr/>
        </p:nvSpPr>
        <p:spPr>
          <a:xfrm rot="19136383">
            <a:off x="797443" y="4578597"/>
            <a:ext cx="2166146" cy="960004"/>
          </a:xfrm>
          <a:prstGeom prst="cloudCallout">
            <a:avLst>
              <a:gd name="adj1" fmla="val 97194"/>
              <a:gd name="adj2" fmla="val 878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Sprachkurse, Exkursionen, etc.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06B90E07-0C1E-4B8D-A215-A322DBC74690}"/>
              </a:ext>
            </a:extLst>
          </p:cNvPr>
          <p:cNvSpPr/>
          <p:nvPr/>
        </p:nvSpPr>
        <p:spPr>
          <a:xfrm rot="1990182">
            <a:off x="6121214" y="4352828"/>
            <a:ext cx="2220822" cy="1161468"/>
          </a:xfrm>
          <a:prstGeom prst="cloudCallout">
            <a:avLst>
              <a:gd name="adj1" fmla="val -97071"/>
              <a:gd name="adj2" fmla="val 47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Institute, Bibliotheken, Unterassistenz, etc.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6FDB9DF5-2CD8-4161-988F-DEC886C20A57}"/>
              </a:ext>
            </a:extLst>
          </p:cNvPr>
          <p:cNvSpPr/>
          <p:nvPr/>
        </p:nvSpPr>
        <p:spPr>
          <a:xfrm>
            <a:off x="3598418" y="1669230"/>
            <a:ext cx="1945334" cy="849754"/>
          </a:xfrm>
          <a:prstGeom prst="cloudCallout">
            <a:avLst>
              <a:gd name="adj1" fmla="val 1835"/>
              <a:gd name="adj2" fmla="val 1650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&amp; </a:t>
            </a:r>
            <a:r>
              <a:rPr lang="fr-CH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</a:t>
            </a:r>
            <a:endParaRPr lang="fr-CH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86F1A26C-58EF-41E5-B18D-F31EBAAD6085}"/>
              </a:ext>
            </a:extLst>
          </p:cNvPr>
          <p:cNvSpPr/>
          <p:nvPr/>
        </p:nvSpPr>
        <p:spPr>
          <a:xfrm rot="2532454">
            <a:off x="5244523" y="2657912"/>
            <a:ext cx="2166146" cy="960004"/>
          </a:xfrm>
          <a:prstGeom prst="cloudCallout">
            <a:avLst>
              <a:gd name="adj1" fmla="val -23332"/>
              <a:gd name="adj2" fmla="val 12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Fries, WG-leben, etc.</a:t>
            </a:r>
          </a:p>
        </p:txBody>
      </p:sp>
      <p:sp>
        <p:nvSpPr>
          <p:cNvPr id="11" name="Phylactère : pensées 10">
            <a:extLst>
              <a:ext uri="{FF2B5EF4-FFF2-40B4-BE49-F238E27FC236}">
                <a16:creationId xmlns:a16="http://schemas.microsoft.com/office/drawing/2014/main" id="{D0E0EFE3-CAEC-46E8-B50B-11307CE75D1F}"/>
              </a:ext>
            </a:extLst>
          </p:cNvPr>
          <p:cNvSpPr/>
          <p:nvPr/>
        </p:nvSpPr>
        <p:spPr>
          <a:xfrm rot="19320925">
            <a:off x="1328321" y="2533409"/>
            <a:ext cx="2306881" cy="1096803"/>
          </a:xfrm>
          <a:prstGeom prst="cloudCallout">
            <a:avLst>
              <a:gd name="adj1" fmla="val 35652"/>
              <a:gd name="adj2" fmla="val 1333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Moralischer</a:t>
            </a:r>
            <a:r>
              <a:rPr lang="fr-CH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Rückhalt durch Freunde &amp; Familie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B3391E-1AA7-417B-A7B6-993DB9C1FCD9}"/>
              </a:ext>
            </a:extLst>
          </p:cNvPr>
          <p:cNvCxnSpPr>
            <a:cxnSpLocks/>
          </p:cNvCxnSpPr>
          <p:nvPr/>
        </p:nvCxnSpPr>
        <p:spPr>
          <a:xfrm flipV="1">
            <a:off x="217488" y="2853756"/>
            <a:ext cx="0" cy="338355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934879-0C24-45AC-8B5A-9C25FBFE72FE}"/>
              </a:ext>
            </a:extLst>
          </p:cNvPr>
          <p:cNvCxnSpPr>
            <a:cxnSpLocks/>
          </p:cNvCxnSpPr>
          <p:nvPr/>
        </p:nvCxnSpPr>
        <p:spPr>
          <a:xfrm flipV="1">
            <a:off x="8820472" y="2901216"/>
            <a:ext cx="0" cy="333609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13BF31D-817F-41DA-9CBB-2544FB62B8DE}"/>
              </a:ext>
            </a:extLst>
          </p:cNvPr>
          <p:cNvCxnSpPr>
            <a:cxnSpLocks/>
          </p:cNvCxnSpPr>
          <p:nvPr/>
        </p:nvCxnSpPr>
        <p:spPr>
          <a:xfrm flipV="1">
            <a:off x="180975" y="980728"/>
            <a:ext cx="4391024" cy="1914872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126C57C-4AE5-4ED0-8E4C-6DD423C8DCC0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248472" cy="1944216"/>
          </a:xfrm>
          <a:prstGeom prst="line">
            <a:avLst/>
          </a:prstGeom>
          <a:ln w="63500">
            <a:solidFill>
              <a:schemeClr val="tx1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AE774-63C5-4944-BB55-AE465187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83195"/>
            <a:ext cx="8712200" cy="484186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Werden Sie aktiv, gehören Sie dazu! 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8BC5B63D-5C89-4F0C-89B1-BBCEABD76B8E}"/>
              </a:ext>
            </a:extLst>
          </p:cNvPr>
          <p:cNvSpPr/>
          <p:nvPr/>
        </p:nvSpPr>
        <p:spPr>
          <a:xfrm>
            <a:off x="154041" y="764704"/>
            <a:ext cx="3995936" cy="1928446"/>
          </a:xfrm>
          <a:prstGeom prst="wedgeEllipseCallout">
            <a:avLst>
              <a:gd name="adj1" fmla="val -23932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de-CH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Verstehen Sie Ihre Uni als Ganzes &amp; identifizieren Sie sich mit ihr! 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F0C1B54-AADE-4DC2-97ED-2D173D5FABB7}"/>
              </a:ext>
            </a:extLst>
          </p:cNvPr>
          <p:cNvSpPr/>
          <p:nvPr/>
        </p:nvSpPr>
        <p:spPr>
          <a:xfrm>
            <a:off x="4412882" y="1133645"/>
            <a:ext cx="3610423" cy="1774513"/>
          </a:xfrm>
          <a:prstGeom prst="wedgeEllipseCallout">
            <a:avLst>
              <a:gd name="adj1" fmla="val -28617"/>
              <a:gd name="adj2" fmla="val 674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de-CH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Nutzen Sie das umfassende Angebot der Uni</a:t>
            </a:r>
            <a:r>
              <a:rPr lang="de-CH" sz="2200" dirty="0">
                <a:solidFill>
                  <a:schemeClr val="tx1"/>
                </a:solidFill>
                <a:latin typeface="+mj-lt"/>
              </a:rPr>
              <a:t>! 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4FF21DC1-1FCC-4CC1-BEB8-D71C8C1567E9}"/>
              </a:ext>
            </a:extLst>
          </p:cNvPr>
          <p:cNvSpPr/>
          <p:nvPr/>
        </p:nvSpPr>
        <p:spPr>
          <a:xfrm>
            <a:off x="145682" y="3734834"/>
            <a:ext cx="4267200" cy="1928446"/>
          </a:xfrm>
          <a:prstGeom prst="wedgeEllipseCallout">
            <a:avLst>
              <a:gd name="adj1" fmla="val -24181"/>
              <a:gd name="adj2" fmla="val 6595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de-CH" sz="2000" dirty="0">
                <a:solidFill>
                  <a:schemeClr val="tx1"/>
                </a:solidFill>
              </a:rPr>
              <a:t>Anerkennen Sie den Anspruch an Expertentum als an der Universität gültig und sinnvoll! 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1713EBBE-9860-41D3-B8E4-FEB9DF07E076}"/>
              </a:ext>
            </a:extLst>
          </p:cNvPr>
          <p:cNvSpPr/>
          <p:nvPr/>
        </p:nvSpPr>
        <p:spPr>
          <a:xfrm>
            <a:off x="4616350" y="3429000"/>
            <a:ext cx="4267201" cy="2386181"/>
          </a:xfrm>
          <a:prstGeom prst="wedgeEllipseCallout">
            <a:avLst>
              <a:gd name="adj1" fmla="val -25744"/>
              <a:gd name="adj2" fmla="val 625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buNone/>
            </a:pPr>
            <a:r>
              <a:rPr lang="de-CH" sz="2000" dirty="0">
                <a:solidFill>
                  <a:schemeClr val="tx1"/>
                </a:solidFill>
              </a:rPr>
              <a:t>Bemühen Sie sich um die Entwicklung hin zum Experten – im Wissen, dass dies auch einen konstruktiven Umgang mit Fehlern mitbedingt! </a:t>
            </a:r>
          </a:p>
        </p:txBody>
      </p:sp>
    </p:spTree>
    <p:extLst>
      <p:ext uri="{BB962C8B-B14F-4D97-AF65-F5344CB8AC3E}">
        <p14:creationId xmlns:p14="http://schemas.microsoft.com/office/powerpoint/2010/main" val="3330088995"/>
      </p:ext>
    </p:extLst>
  </p:cSld>
  <p:clrMapOvr>
    <a:masterClrMapping/>
  </p:clrMapOvr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ctr">
          <a:lnSpc>
            <a:spcPts val="2700"/>
          </a:lnSpc>
          <a:defRPr sz="2300" b="1" cap="all" dirty="0" err="1" smtClean="0">
            <a:solidFill>
              <a:schemeClr val="accent1"/>
            </a:solidFill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935</Words>
  <Application>Microsoft Office PowerPoint</Application>
  <PresentationFormat>Bildschirmpräsentation (4:3)</PresentationFormat>
  <Paragraphs>198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00_UNIFR_PPT_Template_Admin</vt:lpstr>
      <vt:lpstr>PowerPoint-Präsentation</vt:lpstr>
      <vt:lpstr>PowerPoint-Präsentation</vt:lpstr>
      <vt:lpstr>Herausforderungen der Studienzeit</vt:lpstr>
      <vt:lpstr>ANGEBOT DER PSYCHOLOGISCHEN sTUDIERENDENBERATUNG</vt:lpstr>
      <vt:lpstr>zugehörigkeit</vt:lpstr>
      <vt:lpstr>Vielfältige zugehörigkeit</vt:lpstr>
      <vt:lpstr>Zugehörigkeit zur Universität</vt:lpstr>
      <vt:lpstr>Universität als Lebensort</vt:lpstr>
      <vt:lpstr>Werden Sie aktiv, gehören Sie dazu! </vt:lpstr>
      <vt:lpstr>Zugehörigkeit zur Universität</vt:lpstr>
      <vt:lpstr>Zugehörigkeit zum Fachbereich</vt:lpstr>
      <vt:lpstr>Zugehörigkeit zu Fachbereich  </vt:lpstr>
      <vt:lpstr>Lernen durch Begeisterung </vt:lpstr>
      <vt:lpstr>Wie entsteht zugehörigkeit zum Fachbereich?  </vt:lpstr>
      <vt:lpstr>Zugehörigkeit zu ProfessorInnen, Mittelbau und Fachschaft</vt:lpstr>
      <vt:lpstr>Zugehörigkeit </vt:lpstr>
      <vt:lpstr>Zugehörigkeit zu ProfessorInnen, Mittelbau und Fachschaft</vt:lpstr>
      <vt:lpstr>Zugehörigkeit zu ProfessorInnen, Mittelbau und Fachschaft</vt:lpstr>
      <vt:lpstr>Zugehörigkeit zu ProfessorInnen, Mittelbau und Fachschaft</vt:lpstr>
      <vt:lpstr>Zugehörigkeit zu den Mitstudierenden und zum studentischen Leben </vt:lpstr>
      <vt:lpstr>Zugehörigkeit zu den Mitstudierenden und zum studentischen Leben </vt:lpstr>
      <vt:lpstr>Zugehörigkeit zu den Mitstudierenden und zum studentischen Leben </vt:lpstr>
      <vt:lpstr>Zugehörigkeit zu den Mitstudierenden und zum studentischen Leben </vt:lpstr>
      <vt:lpstr>Lerngruppen – nein danke?!</vt:lpstr>
      <vt:lpstr>Bildung kooperativer Lerngruppen – 5 Prinzipien</vt:lpstr>
      <vt:lpstr>Festigung der Zugehörigkeit zum studentischem Leben</vt:lpstr>
      <vt:lpstr>PowerPoint-Präsentation</vt:lpstr>
    </vt:vector>
  </TitlesOfParts>
  <Company>UNIFR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SCHOENMANN Daniel</dc:creator>
  <cp:lastModifiedBy>ANDEXLINGER Mirjam</cp:lastModifiedBy>
  <cp:revision>707</cp:revision>
  <cp:lastPrinted>2018-08-28T13:43:31Z</cp:lastPrinted>
  <dcterms:created xsi:type="dcterms:W3CDTF">2014-04-30T17:34:53Z</dcterms:created>
  <dcterms:modified xsi:type="dcterms:W3CDTF">2019-09-10T11:46:19Z</dcterms:modified>
</cp:coreProperties>
</file>