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4" r:id="rId3"/>
    <p:sldId id="316" r:id="rId4"/>
    <p:sldId id="333" r:id="rId5"/>
    <p:sldId id="334" r:id="rId6"/>
    <p:sldId id="317" r:id="rId7"/>
    <p:sldId id="332" r:id="rId8"/>
    <p:sldId id="335" r:id="rId9"/>
    <p:sldId id="336" r:id="rId10"/>
    <p:sldId id="33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9"/>
    <p:restoredTop sz="94648"/>
  </p:normalViewPr>
  <p:slideViewPr>
    <p:cSldViewPr snapToGrid="0" snapToObjects="1">
      <p:cViewPr varScale="1">
        <p:scale>
          <a:sx n="107" d="100"/>
          <a:sy n="107" d="100"/>
        </p:scale>
        <p:origin x="168"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03:28:10.492"/>
    </inkml:context>
    <inkml:brush xml:id="br0">
      <inkml:brushProperty name="width" value="0.05" units="cm"/>
      <inkml:brushProperty name="height" value="0.05" units="cm"/>
      <inkml:brushProperty name="color" value="#FFFFFF"/>
    </inkml:brush>
  </inkml:definitions>
  <inkml:trace contextRef="#ctx0" brushRef="#br0">20 1 24575,'-1'8'0,"0"1"0,1-1 0,0 0 0,0 2 0,-1 2 0,0 0 0,1 1 0,0 1 0,0-2 0,0 4 0,0-3 0,0 2 0,0 0 0,-2 1 0,1-1 0,0 0 0,1-1 0,0 1 0,0-3 0,0 0 0,0-2 0,0-1 0,-1-1 0,1-1 0,-1-2 0,1 1 0,0-2 0,0-1 0,0 2 0,0-2 0,0 1 0,0-1 0,0 2 0,0-1 0,0 3 0,0 1 0,1 1 0,0 2 0,1 3 0,0 6 0,1 0 0,0 7 0,1-2 0,1 5 0,-3-3 0,2 2 0,-2-1 0,0-2 0,0-3 0,-1-4 0,0-5 0,-1-2 0,0-5 0,0-2 0,0-3 0,0 3 0,0 1 0,0 3 0,-1 3 0,0 1 0,0 1 0,0 4 0,0 0 0,0 6 0,-1 0 0,0 6 0,0-3 0,-1 5 0,1 0 0,1-2 0,-1 3 0,1-3 0,-2 5 0,1-6 0,0 6 0,-1-5 0,1 7 0,0-6 0,0 5 0,0-6 0,2 4 0,-1-7 0,1-1 0,0-3 0,-1-2 0,1-2 0,-1-3 0,1-2 0,0-2 0,0-1 0,0-1 0,0 0 0,0-1 0,0 1 0,0-1 0,0 1 0,0-1 0,0 1 0,0 2 0,0 0 0,0 3 0,0 0 0,0 3 0,0-1 0,0 3 0,0 2 0,0 5 0,0-1 0,0 4 0,0-3 0,0 2 0,0-4 0,0 2 0,1-6 0,-1 5 0,1-5 0,-1 3 0,0-4 0,0 2 0,0 0 0,0-2 0,0 2 0,0-2 0,0 3 0,0-2 0,0 4 0,0-3 0,1 4 0,-1-3 0,1 3 0,-1-4 0,0 3 0,0-4 0,0 1 0,0-2 0,0 0 0,0-2 0,0 0 0,0-2 0,1 1 0,-1-1 0,1 2 0,-1-3 0,0 3 0,-1-1 0,1 1 0,-2 0 0,2 1 0,-1 1 0,1 0 0,0 2 0,-1 0 0,1 3 0,-1-3 0,1 2 0,0-1 0,0 2 0,0-1 0,0 1 0,0-1 0,0 1 0,0-2 0,0 1 0,0-2 0,1-1 0,-1 2 0,1-4 0,0 2 0,-1-4 0,2 2 0,-2 0 0,1-1 0,0 0 0,-1 0 0,1-1 0,-1-3 0,0 0 0,0-4 0,0 0 0,0-3 0,0-2 0,0-1 0,0-1 0,0-2 0,0 2 0,0-1 0,0 1 0,0-1 0,0 1 0,0-1 0,0 3 0,0 1 0,1 4 0,-1-1 0,2 4 0,-2-2 0,1 0 0,-1-1 0,1-2 0,-1-2 0,0 0 0,0 3 0,0 2 0,0 6 0,0 1 0,0 0 0,-1-1 0,-1 0 0,2-3 0,-2-2 0,2-3 0,-1-3 0,1-2 0,0-1 0,0-2 0,0 3 0,0 1 0,0 6 0,-1 5 0,0-2 0,1 0 0,-3-10 0,2-1 0,-2-3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03:28:15.756"/>
    </inkml:context>
    <inkml:brush xml:id="br0">
      <inkml:brushProperty name="width" value="0.05" units="cm"/>
      <inkml:brushProperty name="height" value="0.05" units="cm"/>
      <inkml:brushProperty name="color" value="#FFFFFF"/>
    </inkml:brush>
  </inkml:definitions>
  <inkml:trace contextRef="#ctx0" brushRef="#br0">2998 0 24575,'-5'2'0,"0"0"0,0 0 0,1 0 0,1-1 0,0 0 0,0 0 0,1 0 0,0 1 0,0-2 0,-2 3 0,1-2 0,-4 3 0,0 0 0,-2 3 0,0 0 0,-1 3 0,0-1 0,-2-1 0,2 2 0,0-2 0,2 0 0,-1 0 0,1-2 0,1 0 0,0-1 0,2-3 0,2 1 0,1-1 0,0 0 0,1-1 0,-1 0 0,0 1 0,-1 0 0,0 3 0,-2-1 0,1 1 0,-3 2 0,1-1 0,-1 3 0,0-2 0,0 1 0,0-1 0,0 1 0,-1 0 0,1 2 0,-1-1 0,1 2 0,-3 1 0,1 0 0,-3 3 0,1 0 0,-4 3 0,3-1 0,-2 1 0,1 1 0,-1-1 0,0 3 0,-1-1 0,1-1 0,-3 2 0,2 0 0,1-2 0,-2 3 0,2-3 0,-3 4 0,1-3 0,-2 6 0,-3 0 0,-1 5 0,1-2 0,-4 4 0,2-3 0,-2 7 0,2-5 0,-2 3 0,0-1 0,-1 1 0,2 0 0,-1 1 0,2-2 0,-3 3 0,3-4 0,-1 1 0,3-4 0,-1 4 0,0-2 0,2-2 0,0 0 0,0 1 0,-1 0 0,-1 0 0,1 0 0,0-2 0,-1 1 0,1 0 0,-1-1 0,2-1 0,-4 3 0,4-3 0,-4 3 0,4-3 0,-4 3 0,4-3 0,-2 1 0,2-1 0,-3-1 0,0 4 0,4-6 0,-2 1 0,3-3 0,-3 0 0,4-2 0,-4 2 0,4-1 0,-3 2 0,3-2 0,-3 1 0,0 3 0,-2 1 0,0 3 0,-1 0 0,0 3 0,-3 0 0,3 1 0,-2-1 0,2 1 0,-1 2 0,-1 2 0,4-5 0,-2 2 0,2-2 0,-3 1 0,4-3 0,-2 1 0,6-4 0,-4 1 0,5-3 0,-2 0 0,3-1 0,-4 1 0,4-3 0,-2 2 0,1-2 0,0 2 0,0-1 0,1 0 0,-1 1 0,0-1 0,-2 4 0,2-4 0,-3 6 0,1-1 0,-3 4 0,1-1 0,-3 2 0,0-1 0,-2 4 0,2-3 0,0 2 0,-1-1 0,-1 2 0,3-3 0,-3 1 0,6-6 0,-3 3 0,7-6 0,-1-1 0,2-5 0,1 1 0,-1-4 0,4-1 0,-1-2 0,2-2 0,0 1 0,2-2 0,-1-1 0,2-1 0,-1-1 0,1-1 0,-1 1 0,0-1 0,-1 3 0,-1-1 0,0 1 0,1 1 0,-2 0 0,2 0 0,-3 2 0,5-5 0,-2-1 0,5-3 0,1-1 0,-3 0 0,3 1 0,-6 1 0,3 2 0,-1-3 0,1 2 0,-1-2 0,0 1 0,0-1 0,1 1 0,2-2 0,0 1 0,1-2 0,-1-1 0,0 2 0,-1-1 0,1 2 0,-1-2 0,1 0 0,-1 0 0,0 1 0,-2 3 0,-2 1 0,-2 4 0,1-2 0,-3 3 0,1-1 0,-4 3 0,2 0 0,-1 0 0,1-1 0,2-2 0,5-4 0,3-3 0,8-4 0,-3 0 0,4-1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03:28:20.356"/>
    </inkml:context>
    <inkml:brush xml:id="br0">
      <inkml:brushProperty name="width" value="0.05" units="cm"/>
      <inkml:brushProperty name="height" value="0.05" units="cm"/>
      <inkml:brushProperty name="color" value="#FFFFFF"/>
    </inkml:brush>
  </inkml:definitions>
  <inkml:trace contextRef="#ctx0" brushRef="#br0">0 1 24575,'5'10'0,"0"-1"0,4 7 0,0-1 0,2 2 0,-1 0 0,0 0 0,1-3 0,-2 0 0,0-3 0,-3-2 0,0 0 0,-1-2 0,0 3 0,0-1 0,1 4 0,3 1 0,0 3 0,3 1 0,-3 2 0,3 1 0,-1 1 0,0-2 0,0 1 0,2 1 0,2 2 0,0 1 0,3 1 0,-1 0 0,4 5 0,-2-3 0,2 4 0,-5-6 0,1 3 0,-5-5 0,1 0 0,-5-3 0,1-1 0,-3-2 0,0 0 0,0 0 0,0 1 0,1 0 0,0 3 0,1-2 0,0 5 0,2-1 0,-1-1 0,2 3 0,2 2 0,-1 1 0,2 1 0,0 2 0,0-1 0,3 6 0,-2-7 0,3 4 0,-2-3 0,1 2 0,2 1 0,0-1 0,3 1 0,-1-2 0,-2-2 0,0 2 0,-1-4 0,2 5 0,-1-5 0,1 2 0,-2 0 0,2 2 0,0 0 0,-3-1 0,3-8 0,-6-2 0,-2-8 0,-3 2 0,-4-5 0,-1 3 0,0 11 0,-1-11 0,4 14 0,0-11 0,6 9 0,0 4 0,1 3 0,2 2 0,-4-5 0,1 6 0,-2-3 0,1 1 0,-1 2 0,-1-7 0,0 5 0,-1-3 0,1-2 0,-2 0 0,-1-5 0,2 3 0,1 1 0,3 3 0,2-2 0,-1 0 0,-2-4 0,1 1 0,-1-4 0,-1-1 0,-1-2 0,1 1 0,0 0 0,1 1 0,0 0 0,3 2 0,-1-2 0,4 5 0,-1-2 0,4 4 0,-2 0 0,1-4 0,1 4 0,0-3 0,4 6 0,-2-4 0,1 5 0,0-4 0,2 5 0,-3-3 0,1-1 0,-4 0 0,0-2 0,-3-2 0,0-2 0,-3-4 0,-2 1 0,-1-4 0,-2 1 0,1-2 0,0 0 0,1 1 0,-2-2 0,3 1 0,-2 1 0,2 0 0,0 1 0,2 1 0,-1-1 0,2 4 0,-2 0 0,2 2 0,0 2 0,0 0 0,-1-2 0,-1 1 0,-2-7 0,0 2 0,-3-4 0,-1 0 0,-1-3 0,-1 1 0,-1-3 0,1 1 0,0-1 0,0 0 0,1 2 0,-1-3 0,0 3 0,1-1 0,1 2 0,0-1 0,0 3 0,0-1 0,0 1 0,0-1 0,0 2 0,0-1 0,-1 0 0,1 0 0,0 0 0,0 1 0,1 2 0,-1-1 0,1 2 0,-1 0 0,0 1 0,0 0 0,-2-1 0,1-1 0,-3-2 0,2-2 0,-3-5 0,0-2 0,-1-2 0,1 1 0,2 2 0,1 0 0,0 3 0,1-2 0,-1 2 0,-1-3 0,-1 0 0,4 3 0,-2-1 0,2 4 0,-1-2 0,-3-2 0,0-2 0,-1-3 0,0 3 0,0 1 0,1 5 0,-1-2 0,0-2 0,-1-6 0,-1-1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957A5-0533-4F48-97A0-05D793887F24}" type="datetimeFigureOut">
              <a:rPr lang="en-US" smtClean="0"/>
              <a:t>10/18/21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296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089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1219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034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957A5-0533-4F48-97A0-05D793887F24}" type="datetimeFigureOut">
              <a:rPr lang="en-US" smtClean="0"/>
              <a:t>10/18/21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512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957A5-0533-4F48-97A0-05D793887F24}" type="datetimeFigureOut">
              <a:rPr lang="en-US" smtClean="0"/>
              <a:t>10/18/21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2080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957A5-0533-4F48-97A0-05D793887F24}" type="datetimeFigureOut">
              <a:rPr lang="en-US" smtClean="0"/>
              <a:t>10/18/21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51862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957A5-0533-4F48-97A0-05D793887F24}" type="datetimeFigureOut">
              <a:rPr lang="en-US" smtClean="0"/>
              <a:t>10/18/21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99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957A5-0533-4F48-97A0-05D793887F24}" type="datetimeFigureOut">
              <a:rPr lang="en-US" smtClean="0"/>
              <a:t>10/18/21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4855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10/18/21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9755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10/18/21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7616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57A5-0533-4F48-97A0-05D793887F24}" type="datetimeFigureOut">
              <a:rPr lang="en-US" smtClean="0"/>
              <a:t>10/18/21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6152-21DF-1645-A07E-540FF7326D1F}" type="slidenum">
              <a:rPr lang="en-US" smtClean="0"/>
              <a:t>‹#›</a:t>
            </a:fld>
            <a:endParaRPr lang="en-US"/>
          </a:p>
        </p:txBody>
      </p:sp>
    </p:spTree>
    <p:extLst>
      <p:ext uri="{BB962C8B-B14F-4D97-AF65-F5344CB8AC3E}">
        <p14:creationId xmlns:p14="http://schemas.microsoft.com/office/powerpoint/2010/main" val="122995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3.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EFC2-8CFD-0744-81B2-00ADA5681C07}"/>
              </a:ext>
            </a:extLst>
          </p:cNvPr>
          <p:cNvSpPr txBox="1"/>
          <p:nvPr/>
        </p:nvSpPr>
        <p:spPr>
          <a:xfrm>
            <a:off x="700926" y="762912"/>
            <a:ext cx="3901342" cy="4647426"/>
          </a:xfrm>
          <a:prstGeom prst="rect">
            <a:avLst/>
          </a:prstGeom>
          <a:noFill/>
        </p:spPr>
        <p:txBody>
          <a:bodyPr wrap="square" rtlCol="0">
            <a:spAutoFit/>
          </a:bodyPr>
          <a:lstStyle/>
          <a:p>
            <a:pPr algn="ctr"/>
            <a:r>
              <a:rPr lang="en-CH" sz="3600" i="1" dirty="0">
                <a:solidFill>
                  <a:schemeClr val="bg1"/>
                </a:solidFill>
                <a:latin typeface="Bodoni 72 Oldstyle Book" pitchFamily="2" charset="0"/>
              </a:rPr>
              <a:t>Zur Geschichte der antiken Logik</a:t>
            </a:r>
          </a:p>
          <a:p>
            <a:pPr algn="ctr"/>
            <a:endParaRPr lang="en-CH" sz="3600" b="1" dirty="0">
              <a:solidFill>
                <a:schemeClr val="bg1"/>
              </a:solidFill>
              <a:latin typeface="Bodoni 72 Oldstyle Book" pitchFamily="2" charset="0"/>
            </a:endParaRPr>
          </a:p>
          <a:p>
            <a:pPr algn="ctr"/>
            <a:r>
              <a:rPr lang="en-CH" sz="3600" b="1" dirty="0">
                <a:solidFill>
                  <a:schemeClr val="bg1"/>
                </a:solidFill>
                <a:latin typeface="Bodoni 72 Oldstyle Book" pitchFamily="2" charset="0"/>
              </a:rPr>
              <a:t>Université Fribourg</a:t>
            </a:r>
            <a:endParaRPr lang="en-CH" sz="3600" dirty="0">
              <a:solidFill>
                <a:schemeClr val="bg1"/>
              </a:solidFill>
              <a:latin typeface="Bodoni 72 Oldstyle Book" pitchFamily="2" charset="0"/>
            </a:endParaRPr>
          </a:p>
          <a:p>
            <a:pPr algn="ctr"/>
            <a:r>
              <a:rPr lang="de-DE" sz="3200" dirty="0">
                <a:solidFill>
                  <a:schemeClr val="bg1"/>
                </a:solidFill>
                <a:latin typeface="Bodoni 72 Oldstyle Book" pitchFamily="2" charset="0"/>
              </a:rPr>
              <a:t>Herbstsemester 2021</a:t>
            </a:r>
            <a:endParaRPr lang="en-CH" sz="3600" i="1" dirty="0">
              <a:solidFill>
                <a:schemeClr val="bg1"/>
              </a:solidFill>
              <a:latin typeface="Bodoni 72 Oldstyle Book" pitchFamily="2" charset="0"/>
            </a:endParaRPr>
          </a:p>
          <a:p>
            <a:pPr algn="ctr"/>
            <a:endParaRPr lang="en-CH" sz="2000" i="1" dirty="0">
              <a:solidFill>
                <a:schemeClr val="bg1"/>
              </a:solidFill>
              <a:latin typeface="Bodoni 72 Oldstyle Book" pitchFamily="2" charset="0"/>
            </a:endParaRPr>
          </a:p>
          <a:p>
            <a:pPr algn="ctr"/>
            <a:r>
              <a:rPr lang="en-CH" sz="2000" dirty="0">
                <a:solidFill>
                  <a:schemeClr val="bg1"/>
                </a:solidFill>
                <a:latin typeface="Bodoni 72 Oldstyle Book" pitchFamily="2" charset="0"/>
              </a:rPr>
              <a:t>Colin Guthrie King</a:t>
            </a:r>
          </a:p>
          <a:p>
            <a:pPr algn="ctr"/>
            <a:r>
              <a:rPr lang="en-CH" sz="2000" dirty="0">
                <a:solidFill>
                  <a:schemeClr val="bg1"/>
                </a:solidFill>
                <a:latin typeface="Bodoni 72 Oldstyle Book" pitchFamily="2" charset="0"/>
              </a:rPr>
              <a:t>Chargé du cours</a:t>
            </a:r>
          </a:p>
          <a:p>
            <a:pPr algn="ctr"/>
            <a:r>
              <a:rPr lang="en-CH" sz="2000" dirty="0">
                <a:solidFill>
                  <a:schemeClr val="bg1"/>
                </a:solidFill>
                <a:latin typeface="Bodoni 72 Oldstyle Book" pitchFamily="2" charset="0"/>
              </a:rPr>
              <a:t>colin.king@unifr.ch</a:t>
            </a:r>
          </a:p>
          <a:p>
            <a:pPr algn="ctr"/>
            <a:endParaRPr lang="en-CH" sz="2000" dirty="0">
              <a:solidFill>
                <a:schemeClr val="bg1"/>
              </a:solidFill>
              <a:latin typeface="Bodoni 72 Oldstyle Book" pitchFamily="2" charset="0"/>
            </a:endParaRPr>
          </a:p>
          <a:p>
            <a:pPr algn="ctr"/>
            <a:r>
              <a:rPr lang="en-CH" sz="2000">
                <a:solidFill>
                  <a:schemeClr val="bg1"/>
                </a:solidFill>
                <a:latin typeface="Bodoni 72 Oldstyle Book" pitchFamily="2" charset="0"/>
              </a:rPr>
              <a:t>18. </a:t>
            </a:r>
            <a:r>
              <a:rPr lang="en-CH" sz="2000" dirty="0">
                <a:solidFill>
                  <a:schemeClr val="bg1"/>
                </a:solidFill>
                <a:latin typeface="Bodoni 72 Oldstyle Book" pitchFamily="2" charset="0"/>
              </a:rPr>
              <a:t>Oktober 2021</a:t>
            </a:r>
          </a:p>
        </p:txBody>
      </p:sp>
      <p:pic>
        <p:nvPicPr>
          <p:cNvPr id="4" name="Picture 3" descr="Text&#10;&#10;Description automatically generated">
            <a:extLst>
              <a:ext uri="{FF2B5EF4-FFF2-40B4-BE49-F238E27FC236}">
                <a16:creationId xmlns:a16="http://schemas.microsoft.com/office/drawing/2014/main" id="{331CDDEC-37F8-214C-89E9-60AC113732D7}"/>
              </a:ext>
            </a:extLst>
          </p:cNvPr>
          <p:cNvPicPr>
            <a:picLocks noChangeAspect="1"/>
          </p:cNvPicPr>
          <p:nvPr/>
        </p:nvPicPr>
        <p:blipFill rotWithShape="1">
          <a:blip r:embed="rId2"/>
          <a:srcRect l="791" t="20289" r="-440" b="-220"/>
          <a:stretch/>
        </p:blipFill>
        <p:spPr>
          <a:xfrm>
            <a:off x="5151008" y="1071072"/>
            <a:ext cx="6161315" cy="3706586"/>
          </a:xfrm>
          <a:prstGeom prst="rect">
            <a:avLst/>
          </a:prstGeom>
        </p:spPr>
      </p:pic>
      <p:sp>
        <p:nvSpPr>
          <p:cNvPr id="5" name="TextBox 4">
            <a:extLst>
              <a:ext uri="{FF2B5EF4-FFF2-40B4-BE49-F238E27FC236}">
                <a16:creationId xmlns:a16="http://schemas.microsoft.com/office/drawing/2014/main" id="{E7B4B47F-FAE6-AB4C-A99D-08CD425C291A}"/>
              </a:ext>
            </a:extLst>
          </p:cNvPr>
          <p:cNvSpPr txBox="1"/>
          <p:nvPr/>
        </p:nvSpPr>
        <p:spPr>
          <a:xfrm>
            <a:off x="5813374" y="5072697"/>
            <a:ext cx="4836581" cy="923330"/>
          </a:xfrm>
          <a:prstGeom prst="rect">
            <a:avLst/>
          </a:prstGeom>
          <a:noFill/>
        </p:spPr>
        <p:txBody>
          <a:bodyPr wrap="none" rtlCol="0">
            <a:spAutoFit/>
          </a:bodyPr>
          <a:lstStyle/>
          <a:p>
            <a:pPr algn="ctr"/>
            <a:r>
              <a:rPr lang="en-CH" dirty="0">
                <a:solidFill>
                  <a:schemeClr val="bg1"/>
                </a:solidFill>
                <a:latin typeface="Bodoni 72 Smallcaps Book" pitchFamily="2" charset="0"/>
              </a:rPr>
              <a:t>Basel Ms. 54, Katalog F II 21 [Aristotelis opuscula]</a:t>
            </a:r>
          </a:p>
          <a:p>
            <a:pPr algn="ctr"/>
            <a:r>
              <a:rPr lang="en-CH" dirty="0">
                <a:solidFill>
                  <a:schemeClr val="bg1"/>
                </a:solidFill>
                <a:latin typeface="Bodoni 72 Smallcaps Book" pitchFamily="2" charset="0"/>
              </a:rPr>
              <a:t>12. Jahrhundert Byzanz</a:t>
            </a:r>
          </a:p>
          <a:p>
            <a:pPr algn="ctr"/>
            <a:r>
              <a:rPr lang="en-CH" dirty="0">
                <a:solidFill>
                  <a:schemeClr val="bg1"/>
                </a:solidFill>
                <a:latin typeface="Bodoni 72 Smallcaps Book" pitchFamily="2" charset="0"/>
              </a:rPr>
              <a:t>Analytica Posteriora 89B. </a:t>
            </a:r>
          </a:p>
        </p:txBody>
      </p:sp>
    </p:spTree>
    <p:extLst>
      <p:ext uri="{BB962C8B-B14F-4D97-AF65-F5344CB8AC3E}">
        <p14:creationId xmlns:p14="http://schemas.microsoft.com/office/powerpoint/2010/main" val="145941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799" y="410498"/>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inklusive Interpretation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09" y="1333923"/>
            <a:ext cx="10706583" cy="4524315"/>
          </a:xfrm>
          <a:prstGeom prst="rect">
            <a:avLst/>
          </a:prstGeom>
          <a:noFill/>
        </p:spPr>
        <p:txBody>
          <a:bodyPr wrap="square" rtlCol="0">
            <a:spAutoFit/>
          </a:bodyPr>
          <a:lstStyle/>
          <a:p>
            <a:r>
              <a:rPr lang="de-DE" sz="2400" dirty="0">
                <a:solidFill>
                  <a:schemeClr val="bg1"/>
                </a:solidFill>
                <a:latin typeface="Bodoni 72 Oldstyle Book" pitchFamily="2" charset="0"/>
              </a:rPr>
              <a:t>Y (A, B): „A kommt B zu“</a:t>
            </a:r>
          </a:p>
          <a:p>
            <a:r>
              <a:rPr lang="de-DE" sz="2400" dirty="0">
                <a:solidFill>
                  <a:schemeClr val="bg1"/>
                </a:solidFill>
                <a:latin typeface="Bodoni 72 Oldstyle Book" pitchFamily="2" charset="0"/>
              </a:rPr>
              <a:t>C (A, B): „A ist wechselzeitig prädizierbar mit B bzw. A ist </a:t>
            </a:r>
            <a:r>
              <a:rPr lang="de-DE" sz="2400" dirty="0" err="1">
                <a:solidFill>
                  <a:schemeClr val="bg1"/>
                </a:solidFill>
                <a:latin typeface="Bodoni 72 Oldstyle Book" pitchFamily="2" charset="0"/>
              </a:rPr>
              <a:t>coextensiv</a:t>
            </a:r>
            <a:r>
              <a:rPr lang="de-DE" sz="2400" dirty="0">
                <a:solidFill>
                  <a:schemeClr val="bg1"/>
                </a:solidFill>
                <a:latin typeface="Bodoni 72 Oldstyle Book" pitchFamily="2" charset="0"/>
              </a:rPr>
              <a:t> mit B“</a:t>
            </a:r>
          </a:p>
          <a:p>
            <a:r>
              <a:rPr lang="de-DE" sz="2400" dirty="0">
                <a:solidFill>
                  <a:schemeClr val="bg1"/>
                </a:solidFill>
                <a:latin typeface="Bodoni 72 Oldstyle Book" pitchFamily="2" charset="0"/>
              </a:rPr>
              <a:t>E (A, B): „A gibt die Essenz von B an, in Gänze oder teilweise“</a:t>
            </a:r>
          </a:p>
          <a:p>
            <a:r>
              <a:rPr lang="de-DE" sz="2400" dirty="0">
                <a:solidFill>
                  <a:schemeClr val="bg1"/>
                </a:solidFill>
                <a:latin typeface="Bodoni 72 Oldstyle Book" pitchFamily="2" charset="0"/>
              </a:rPr>
              <a:t>I (A, B): „A ist eine eigentümliche Eigenschaft von B“</a:t>
            </a:r>
          </a:p>
          <a:p>
            <a:r>
              <a:rPr lang="de-DE" sz="2400" dirty="0">
                <a:solidFill>
                  <a:schemeClr val="bg1"/>
                </a:solidFill>
                <a:latin typeface="Bodoni 72 Oldstyle Book" pitchFamily="2" charset="0"/>
              </a:rPr>
              <a:t>S (A, B): „A ist ein Akzidens von B“</a:t>
            </a:r>
          </a:p>
          <a:p>
            <a:r>
              <a:rPr lang="de-DE" sz="2400" dirty="0">
                <a:solidFill>
                  <a:schemeClr val="bg1"/>
                </a:solidFill>
                <a:latin typeface="Bodoni 72 Oldstyle Book" pitchFamily="2" charset="0"/>
              </a:rPr>
              <a:t>H (A, B): „A ist die Definition von B“</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G</a:t>
            </a:r>
            <a:r>
              <a:rPr lang="de-DE" sz="2400" baseline="30000" dirty="0">
                <a:solidFill>
                  <a:schemeClr val="bg1"/>
                </a:solidFill>
                <a:latin typeface="Bodoni 72 Oldstyle Book" pitchFamily="2" charset="0"/>
              </a:rPr>
              <a:t>2</a:t>
            </a:r>
            <a:r>
              <a:rPr lang="de-DE" sz="2400" dirty="0">
                <a:solidFill>
                  <a:schemeClr val="bg1"/>
                </a:solidFill>
                <a:latin typeface="Bodoni 72 Oldstyle Book" pitchFamily="2" charset="0"/>
              </a:rPr>
              <a:t> (A, B) = E (A, B)</a:t>
            </a:r>
          </a:p>
          <a:p>
            <a:r>
              <a:rPr lang="de-DE" sz="2400" dirty="0">
                <a:solidFill>
                  <a:schemeClr val="bg1"/>
                </a:solidFill>
                <a:latin typeface="Bodoni 72 Oldstyle Book" pitchFamily="2" charset="0"/>
              </a:rPr>
              <a:t>S</a:t>
            </a:r>
            <a:r>
              <a:rPr lang="de-DE" sz="2400" baseline="30000" dirty="0">
                <a:solidFill>
                  <a:schemeClr val="bg1"/>
                </a:solidFill>
                <a:latin typeface="Bodoni 72 Oldstyle Book" pitchFamily="2" charset="0"/>
              </a:rPr>
              <a:t>2</a:t>
            </a:r>
            <a:r>
              <a:rPr lang="de-DE" sz="2400" dirty="0">
                <a:solidFill>
                  <a:schemeClr val="bg1"/>
                </a:solidFill>
                <a:latin typeface="Bodoni 72 Oldstyle Book" pitchFamily="2" charset="0"/>
              </a:rPr>
              <a:t> (A,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Y (A, B)</a:t>
            </a:r>
          </a:p>
          <a:p>
            <a:r>
              <a:rPr lang="de-DE" sz="2400" dirty="0">
                <a:solidFill>
                  <a:schemeClr val="bg1"/>
                </a:solidFill>
                <a:latin typeface="Bodoni 72 Oldstyle Book" pitchFamily="2" charset="0"/>
              </a:rPr>
              <a:t>I</a:t>
            </a:r>
            <a:r>
              <a:rPr lang="de-DE" sz="2400" baseline="30000" dirty="0">
                <a:solidFill>
                  <a:schemeClr val="bg1"/>
                </a:solidFill>
                <a:latin typeface="Bodoni 72 Oldstyle Book" pitchFamily="2" charset="0"/>
              </a:rPr>
              <a:t>2  </a:t>
            </a:r>
            <a:r>
              <a:rPr lang="de-DE" sz="2400" dirty="0">
                <a:solidFill>
                  <a:schemeClr val="bg1"/>
                </a:solidFill>
                <a:latin typeface="Bodoni 72 Oldstyle Book" pitchFamily="2" charset="0"/>
              </a:rPr>
              <a:t>(A,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t>
            </a:r>
          </a:p>
          <a:p>
            <a:r>
              <a:rPr lang="de-DE" sz="2400" dirty="0">
                <a:solidFill>
                  <a:schemeClr val="bg1"/>
                </a:solidFill>
                <a:latin typeface="Bodoni 72 Oldstyle Book" pitchFamily="2" charset="0"/>
              </a:rPr>
              <a:t>H (A,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&amp; E (A, B)</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380570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799" y="633828"/>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Elemente: Genus und </a:t>
            </a:r>
            <a:r>
              <a:rPr lang="de-DE" sz="2800" cap="small" dirty="0" err="1">
                <a:solidFill>
                  <a:schemeClr val="bg1"/>
                </a:solidFill>
                <a:latin typeface="Bodoni 72 Oldstyle Book" pitchFamily="2" charset="0"/>
                <a:ea typeface="New Athena Unicode" charset="0"/>
                <a:cs typeface="New Athena Unicode" charset="0"/>
              </a:rPr>
              <a:t>Eigentümlichket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175305" y="1756137"/>
            <a:ext cx="9683191" cy="1938992"/>
          </a:xfrm>
          <a:prstGeom prst="rect">
            <a:avLst/>
          </a:prstGeom>
          <a:noFill/>
        </p:spPr>
        <p:txBody>
          <a:bodyPr wrap="square" rtlCol="0">
            <a:spAutoFit/>
          </a:bodyPr>
          <a:lstStyle/>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Nun sollen Genus und Eigentümlichkeit untersucht werden. Diese sind Elemente der Argumente über Definitionen.  Über sie selbst handeln die Untersuchungen derjenigen, die im dialektischen Gespräch sind, nur selten.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4.1, 120a13–15</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2892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Das Genus-Differenz Modell Der Definition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4" name="TextBox 3">
            <a:extLst>
              <a:ext uri="{FF2B5EF4-FFF2-40B4-BE49-F238E27FC236}">
                <a16:creationId xmlns:a16="http://schemas.microsoft.com/office/drawing/2014/main" id="{8EB46C67-2962-0D4A-A28F-A70CE4C7B04D}"/>
              </a:ext>
            </a:extLst>
          </p:cNvPr>
          <p:cNvSpPr txBox="1"/>
          <p:nvPr/>
        </p:nvSpPr>
        <p:spPr>
          <a:xfrm>
            <a:off x="5433848" y="2333297"/>
            <a:ext cx="747320" cy="369332"/>
          </a:xfrm>
          <a:prstGeom prst="rect">
            <a:avLst/>
          </a:prstGeom>
          <a:noFill/>
        </p:spPr>
        <p:txBody>
          <a:bodyPr wrap="none" rtlCol="0">
            <a:spAutoFit/>
          </a:bodyPr>
          <a:lstStyle/>
          <a:p>
            <a:r>
              <a:rPr lang="en-CH" dirty="0">
                <a:solidFill>
                  <a:schemeClr val="bg1"/>
                </a:solidFill>
                <a:latin typeface="Bodoni 72 Oldstyle Book" pitchFamily="2" charset="0"/>
              </a:rPr>
              <a:t>Genus</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052D943-C9E2-B34D-AF0F-914A7B5D4DD5}"/>
                  </a:ext>
                </a:extLst>
              </p14:cNvPr>
              <p14:cNvContentPartPr/>
              <p14:nvPr/>
            </p14:nvContentPartPr>
            <p14:xfrm>
              <a:off x="5774888" y="2918123"/>
              <a:ext cx="16560" cy="1307880"/>
            </p14:xfrm>
          </p:contentPart>
        </mc:Choice>
        <mc:Fallback xmlns="">
          <p:pic>
            <p:nvPicPr>
              <p:cNvPr id="6" name="Ink 5">
                <a:extLst>
                  <a:ext uri="{FF2B5EF4-FFF2-40B4-BE49-F238E27FC236}">
                    <a16:creationId xmlns:a16="http://schemas.microsoft.com/office/drawing/2014/main" id="{1052D943-C9E2-B34D-AF0F-914A7B5D4DD5}"/>
                  </a:ext>
                </a:extLst>
              </p:cNvPr>
              <p:cNvPicPr/>
              <p:nvPr/>
            </p:nvPicPr>
            <p:blipFill>
              <a:blip r:embed="rId3"/>
              <a:stretch>
                <a:fillRect/>
              </a:stretch>
            </p:blipFill>
            <p:spPr>
              <a:xfrm>
                <a:off x="5766248" y="2909483"/>
                <a:ext cx="34200" cy="1325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7E6F3A3-0770-2646-BF61-4A2526FCD1D4}"/>
                  </a:ext>
                </a:extLst>
              </p14:cNvPr>
              <p14:cNvContentPartPr/>
              <p14:nvPr/>
            </p14:nvContentPartPr>
            <p14:xfrm>
              <a:off x="4270406" y="2892404"/>
              <a:ext cx="1079640" cy="1468800"/>
            </p14:xfrm>
          </p:contentPart>
        </mc:Choice>
        <mc:Fallback xmlns="">
          <p:pic>
            <p:nvPicPr>
              <p:cNvPr id="7" name="Ink 6">
                <a:extLst>
                  <a:ext uri="{FF2B5EF4-FFF2-40B4-BE49-F238E27FC236}">
                    <a16:creationId xmlns:a16="http://schemas.microsoft.com/office/drawing/2014/main" id="{37E6F3A3-0770-2646-BF61-4A2526FCD1D4}"/>
                  </a:ext>
                </a:extLst>
              </p:cNvPr>
              <p:cNvPicPr/>
              <p:nvPr/>
            </p:nvPicPr>
            <p:blipFill>
              <a:blip r:embed="rId5"/>
              <a:stretch>
                <a:fillRect/>
              </a:stretch>
            </p:blipFill>
            <p:spPr>
              <a:xfrm>
                <a:off x="4261766" y="2883404"/>
                <a:ext cx="1097280" cy="148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FBF1918-547C-5040-ABC7-B4AC1A244CA4}"/>
                  </a:ext>
                </a:extLst>
              </p14:cNvPr>
              <p14:cNvContentPartPr/>
              <p14:nvPr/>
            </p14:nvContentPartPr>
            <p14:xfrm>
              <a:off x="6274928" y="2709323"/>
              <a:ext cx="839160" cy="1523880"/>
            </p14:xfrm>
          </p:contentPart>
        </mc:Choice>
        <mc:Fallback xmlns="">
          <p:pic>
            <p:nvPicPr>
              <p:cNvPr id="8" name="Ink 7">
                <a:extLst>
                  <a:ext uri="{FF2B5EF4-FFF2-40B4-BE49-F238E27FC236}">
                    <a16:creationId xmlns:a16="http://schemas.microsoft.com/office/drawing/2014/main" id="{EFBF1918-547C-5040-ABC7-B4AC1A244CA4}"/>
                  </a:ext>
                </a:extLst>
              </p:cNvPr>
              <p:cNvPicPr/>
              <p:nvPr/>
            </p:nvPicPr>
            <p:blipFill>
              <a:blip r:embed="rId7"/>
              <a:stretch>
                <a:fillRect/>
              </a:stretch>
            </p:blipFill>
            <p:spPr>
              <a:xfrm>
                <a:off x="6265928" y="2700683"/>
                <a:ext cx="856800" cy="1541520"/>
              </a:xfrm>
              <a:prstGeom prst="rect">
                <a:avLst/>
              </a:prstGeom>
            </p:spPr>
          </p:pic>
        </mc:Fallback>
      </mc:AlternateContent>
      <p:sp>
        <p:nvSpPr>
          <p:cNvPr id="9" name="TextBox 8">
            <a:extLst>
              <a:ext uri="{FF2B5EF4-FFF2-40B4-BE49-F238E27FC236}">
                <a16:creationId xmlns:a16="http://schemas.microsoft.com/office/drawing/2014/main" id="{FFDEC5DB-FBBF-794F-9946-D6D0A0607B4B}"/>
              </a:ext>
            </a:extLst>
          </p:cNvPr>
          <p:cNvSpPr txBox="1"/>
          <p:nvPr/>
        </p:nvSpPr>
        <p:spPr>
          <a:xfrm>
            <a:off x="3626069" y="4561490"/>
            <a:ext cx="960519" cy="369332"/>
          </a:xfrm>
          <a:prstGeom prst="rect">
            <a:avLst/>
          </a:prstGeom>
          <a:noFill/>
        </p:spPr>
        <p:txBody>
          <a:bodyPr wrap="none" rtlCol="0">
            <a:spAutoFit/>
          </a:bodyPr>
          <a:lstStyle/>
          <a:p>
            <a:r>
              <a:rPr lang="en-CH" dirty="0">
                <a:solidFill>
                  <a:schemeClr val="bg1"/>
                </a:solidFill>
                <a:latin typeface="Bodoni 72 Oldstyle Book" pitchFamily="2" charset="0"/>
              </a:rPr>
              <a:t>Spezies 1</a:t>
            </a:r>
            <a:endParaRPr lang="en-CH" dirty="0"/>
          </a:p>
        </p:txBody>
      </p:sp>
      <p:sp>
        <p:nvSpPr>
          <p:cNvPr id="11" name="TextBox 10">
            <a:extLst>
              <a:ext uri="{FF2B5EF4-FFF2-40B4-BE49-F238E27FC236}">
                <a16:creationId xmlns:a16="http://schemas.microsoft.com/office/drawing/2014/main" id="{00DCECFA-5222-0648-A51E-0038C1BD8687}"/>
              </a:ext>
            </a:extLst>
          </p:cNvPr>
          <p:cNvSpPr txBox="1"/>
          <p:nvPr/>
        </p:nvSpPr>
        <p:spPr>
          <a:xfrm>
            <a:off x="5252499" y="4572001"/>
            <a:ext cx="995785" cy="369332"/>
          </a:xfrm>
          <a:prstGeom prst="rect">
            <a:avLst/>
          </a:prstGeom>
          <a:noFill/>
        </p:spPr>
        <p:txBody>
          <a:bodyPr wrap="none" rtlCol="0">
            <a:spAutoFit/>
          </a:bodyPr>
          <a:lstStyle/>
          <a:p>
            <a:r>
              <a:rPr lang="en-CH" dirty="0">
                <a:solidFill>
                  <a:schemeClr val="bg1"/>
                </a:solidFill>
                <a:latin typeface="Bodoni 72 Oldstyle Book" pitchFamily="2" charset="0"/>
              </a:rPr>
              <a:t>Spezies 2</a:t>
            </a:r>
            <a:endParaRPr lang="en-CH" dirty="0"/>
          </a:p>
        </p:txBody>
      </p:sp>
      <p:sp>
        <p:nvSpPr>
          <p:cNvPr id="12" name="TextBox 11">
            <a:extLst>
              <a:ext uri="{FF2B5EF4-FFF2-40B4-BE49-F238E27FC236}">
                <a16:creationId xmlns:a16="http://schemas.microsoft.com/office/drawing/2014/main" id="{56EA5031-0883-4840-8D14-2C384B2B5487}"/>
              </a:ext>
            </a:extLst>
          </p:cNvPr>
          <p:cNvSpPr txBox="1"/>
          <p:nvPr/>
        </p:nvSpPr>
        <p:spPr>
          <a:xfrm>
            <a:off x="6890527" y="4561490"/>
            <a:ext cx="990977" cy="369332"/>
          </a:xfrm>
          <a:prstGeom prst="rect">
            <a:avLst/>
          </a:prstGeom>
          <a:noFill/>
        </p:spPr>
        <p:txBody>
          <a:bodyPr wrap="none" rtlCol="0">
            <a:spAutoFit/>
          </a:bodyPr>
          <a:lstStyle/>
          <a:p>
            <a:r>
              <a:rPr lang="en-CH" dirty="0">
                <a:solidFill>
                  <a:schemeClr val="bg1"/>
                </a:solidFill>
                <a:latin typeface="Bodoni 72 Oldstyle Book" pitchFamily="2" charset="0"/>
              </a:rPr>
              <a:t>Spezies 3</a:t>
            </a:r>
            <a:endParaRPr lang="en-CH" dirty="0"/>
          </a:p>
        </p:txBody>
      </p:sp>
      <p:sp>
        <p:nvSpPr>
          <p:cNvPr id="10" name="TextBox 9">
            <a:extLst>
              <a:ext uri="{FF2B5EF4-FFF2-40B4-BE49-F238E27FC236}">
                <a16:creationId xmlns:a16="http://schemas.microsoft.com/office/drawing/2014/main" id="{9ACA635F-2EE9-6340-A696-866E864CDD1E}"/>
              </a:ext>
            </a:extLst>
          </p:cNvPr>
          <p:cNvSpPr txBox="1"/>
          <p:nvPr/>
        </p:nvSpPr>
        <p:spPr>
          <a:xfrm>
            <a:off x="3530594" y="3059668"/>
            <a:ext cx="1127232" cy="369332"/>
          </a:xfrm>
          <a:prstGeom prst="rect">
            <a:avLst/>
          </a:prstGeom>
          <a:noFill/>
        </p:spPr>
        <p:txBody>
          <a:bodyPr wrap="none" rtlCol="0">
            <a:spAutoFit/>
          </a:bodyPr>
          <a:lstStyle/>
          <a:p>
            <a:r>
              <a:rPr lang="en-CH" dirty="0">
                <a:solidFill>
                  <a:schemeClr val="bg1"/>
                </a:solidFill>
                <a:latin typeface="Bodoni 72 Oldstyle Book" pitchFamily="2" charset="0"/>
              </a:rPr>
              <a:t>Differenz 1</a:t>
            </a:r>
          </a:p>
        </p:txBody>
      </p:sp>
      <p:sp>
        <p:nvSpPr>
          <p:cNvPr id="15" name="TextBox 14">
            <a:extLst>
              <a:ext uri="{FF2B5EF4-FFF2-40B4-BE49-F238E27FC236}">
                <a16:creationId xmlns:a16="http://schemas.microsoft.com/office/drawing/2014/main" id="{3A62BDB5-A652-1E43-9911-67950821CFE4}"/>
              </a:ext>
            </a:extLst>
          </p:cNvPr>
          <p:cNvSpPr txBox="1"/>
          <p:nvPr/>
        </p:nvSpPr>
        <p:spPr>
          <a:xfrm>
            <a:off x="5216118" y="3558727"/>
            <a:ext cx="1162498" cy="369332"/>
          </a:xfrm>
          <a:prstGeom prst="rect">
            <a:avLst/>
          </a:prstGeom>
          <a:noFill/>
        </p:spPr>
        <p:txBody>
          <a:bodyPr wrap="none" rtlCol="0">
            <a:spAutoFit/>
          </a:bodyPr>
          <a:lstStyle/>
          <a:p>
            <a:r>
              <a:rPr lang="en-CH" dirty="0">
                <a:solidFill>
                  <a:schemeClr val="bg1"/>
                </a:solidFill>
                <a:latin typeface="Bodoni 72 Oldstyle Book" pitchFamily="2" charset="0"/>
              </a:rPr>
              <a:t>Differenz 2</a:t>
            </a:r>
          </a:p>
        </p:txBody>
      </p:sp>
      <p:sp>
        <p:nvSpPr>
          <p:cNvPr id="17" name="TextBox 16">
            <a:extLst>
              <a:ext uri="{FF2B5EF4-FFF2-40B4-BE49-F238E27FC236}">
                <a16:creationId xmlns:a16="http://schemas.microsoft.com/office/drawing/2014/main" id="{B6A60AB9-4997-8640-A90E-C12B87D5CC99}"/>
              </a:ext>
            </a:extLst>
          </p:cNvPr>
          <p:cNvSpPr txBox="1"/>
          <p:nvPr/>
        </p:nvSpPr>
        <p:spPr>
          <a:xfrm>
            <a:off x="6868474" y="3059668"/>
            <a:ext cx="1157689" cy="369332"/>
          </a:xfrm>
          <a:prstGeom prst="rect">
            <a:avLst/>
          </a:prstGeom>
          <a:noFill/>
        </p:spPr>
        <p:txBody>
          <a:bodyPr wrap="none" rtlCol="0">
            <a:spAutoFit/>
          </a:bodyPr>
          <a:lstStyle/>
          <a:p>
            <a:r>
              <a:rPr lang="en-CH" dirty="0">
                <a:solidFill>
                  <a:schemeClr val="bg1"/>
                </a:solidFill>
                <a:latin typeface="Bodoni 72 Oldstyle Book" pitchFamily="2" charset="0"/>
              </a:rPr>
              <a:t>Differenz 3</a:t>
            </a:r>
          </a:p>
        </p:txBody>
      </p:sp>
      <p:sp>
        <p:nvSpPr>
          <p:cNvPr id="13" name="TextBox 12">
            <a:extLst>
              <a:ext uri="{FF2B5EF4-FFF2-40B4-BE49-F238E27FC236}">
                <a16:creationId xmlns:a16="http://schemas.microsoft.com/office/drawing/2014/main" id="{072348F7-C416-6D43-897F-DC4D56A64C08}"/>
              </a:ext>
            </a:extLst>
          </p:cNvPr>
          <p:cNvSpPr txBox="1"/>
          <p:nvPr/>
        </p:nvSpPr>
        <p:spPr>
          <a:xfrm>
            <a:off x="2266517" y="1695667"/>
            <a:ext cx="7500771" cy="369332"/>
          </a:xfrm>
          <a:prstGeom prst="rect">
            <a:avLst/>
          </a:prstGeom>
          <a:noFill/>
        </p:spPr>
        <p:txBody>
          <a:bodyPr wrap="none" rtlCol="0">
            <a:spAutoFit/>
          </a:bodyPr>
          <a:lstStyle/>
          <a:p>
            <a:r>
              <a:rPr lang="en-CH" dirty="0">
                <a:solidFill>
                  <a:schemeClr val="bg1"/>
                </a:solidFill>
                <a:latin typeface="Bodoni 72 Oldstyle Book" pitchFamily="2" charset="0"/>
              </a:rPr>
              <a:t>“Die Definition besteht aus dem Genus und den Differenzen” (</a:t>
            </a:r>
            <a:r>
              <a:rPr lang="en-CH" i="1" dirty="0">
                <a:solidFill>
                  <a:schemeClr val="bg1"/>
                </a:solidFill>
                <a:latin typeface="Bodoni 72 Oldstyle Book" pitchFamily="2" charset="0"/>
              </a:rPr>
              <a:t>Topik</a:t>
            </a:r>
            <a:r>
              <a:rPr lang="en-CH" dirty="0">
                <a:solidFill>
                  <a:schemeClr val="bg1"/>
                </a:solidFill>
                <a:latin typeface="Bodoni 72 Oldstyle Book" pitchFamily="2" charset="0"/>
              </a:rPr>
              <a:t> 1.8, 103b15–16)</a:t>
            </a:r>
          </a:p>
        </p:txBody>
      </p:sp>
      <p:sp>
        <p:nvSpPr>
          <p:cNvPr id="18" name="TextBox 17">
            <a:extLst>
              <a:ext uri="{FF2B5EF4-FFF2-40B4-BE49-F238E27FC236}">
                <a16:creationId xmlns:a16="http://schemas.microsoft.com/office/drawing/2014/main" id="{5E6FDCD5-7608-2149-8D0C-D113C4FC2187}"/>
              </a:ext>
            </a:extLst>
          </p:cNvPr>
          <p:cNvSpPr txBox="1"/>
          <p:nvPr/>
        </p:nvSpPr>
        <p:spPr>
          <a:xfrm>
            <a:off x="1088372" y="5589556"/>
            <a:ext cx="9704901" cy="646331"/>
          </a:xfrm>
          <a:prstGeom prst="rect">
            <a:avLst/>
          </a:prstGeom>
          <a:noFill/>
        </p:spPr>
        <p:txBody>
          <a:bodyPr wrap="none" rtlCol="0">
            <a:spAutoFit/>
          </a:bodyPr>
          <a:lstStyle/>
          <a:p>
            <a:r>
              <a:rPr lang="en-CH" dirty="0">
                <a:solidFill>
                  <a:schemeClr val="bg1"/>
                </a:solidFill>
                <a:latin typeface="Bodoni 72 Oldstyle Book" pitchFamily="2" charset="0"/>
              </a:rPr>
              <a:t>“Jede Prämisse und jedes Problem bedeutet entweder eine Eigentülichkeit oder ein Genus oder eine Akzidens.</a:t>
            </a:r>
          </a:p>
          <a:p>
            <a:r>
              <a:rPr lang="en-CH" dirty="0">
                <a:solidFill>
                  <a:schemeClr val="bg1"/>
                </a:solidFill>
                <a:latin typeface="Bodoni 72 Oldstyle Book" pitchFamily="2" charset="0"/>
              </a:rPr>
              <a:t>Denn die Differenz, da sie ja zum Genus gehört, soll man zum Genus rechnen.” (</a:t>
            </a:r>
            <a:r>
              <a:rPr lang="en-CH" i="1" dirty="0">
                <a:solidFill>
                  <a:schemeClr val="bg1"/>
                </a:solidFill>
                <a:latin typeface="Bodoni 72 Oldstyle Book" pitchFamily="2" charset="0"/>
              </a:rPr>
              <a:t>Topik</a:t>
            </a:r>
            <a:r>
              <a:rPr lang="en-CH" dirty="0">
                <a:solidFill>
                  <a:schemeClr val="bg1"/>
                </a:solidFill>
                <a:latin typeface="Bodoni 72 Oldstyle Book" pitchFamily="2" charset="0"/>
              </a:rPr>
              <a:t> 1.8, 103b15–16)</a:t>
            </a:r>
          </a:p>
        </p:txBody>
      </p:sp>
    </p:spTree>
    <p:extLst>
      <p:ext uri="{BB962C8B-B14F-4D97-AF65-F5344CB8AC3E}">
        <p14:creationId xmlns:p14="http://schemas.microsoft.com/office/powerpoint/2010/main" val="336530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Unterschied zwischen Genus und Differenz</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393518" y="1536174"/>
            <a:ext cx="9683191" cy="4524315"/>
          </a:xfrm>
          <a:prstGeom prst="rect">
            <a:avLst/>
          </a:prstGeom>
          <a:noFill/>
        </p:spPr>
        <p:txBody>
          <a:bodyPr wrap="square" rtlCol="0">
            <a:spAutoFit/>
          </a:bodyPr>
          <a:lstStyle/>
          <a:p>
            <a:r>
              <a:rPr lang="de-DE" sz="2400" cap="small" dirty="0">
                <a:solidFill>
                  <a:schemeClr val="bg1"/>
                </a:solidFill>
                <a:latin typeface="Bodoni 72 Oldstyle Book" pitchFamily="2" charset="0"/>
                <a:ea typeface="New Athena Unicode" charset="0"/>
                <a:cs typeface="New Athena Unicode" charset="0"/>
              </a:rPr>
              <a:t>Das Genus</a:t>
            </a:r>
            <a:endParaRPr lang="en-CH" sz="2400" dirty="0">
              <a:solidFill>
                <a:schemeClr val="bg1"/>
              </a:solidFill>
              <a:latin typeface="Bodoni 72 Oldstyle Book" pitchFamily="2" charset="0"/>
            </a:endParaRPr>
          </a:p>
          <a:p>
            <a:r>
              <a:rPr lang="de-DE" sz="2400" dirty="0">
                <a:solidFill>
                  <a:schemeClr val="bg1"/>
                </a:solidFill>
                <a:latin typeface="Bodoni 72 Oldstyle Book" pitchFamily="2" charset="0"/>
              </a:rPr>
              <a:t>“Genus ist das, was von vielen, der Art nach verschiedenen Sachen in der Definition (</a:t>
            </a:r>
            <a:r>
              <a:rPr lang="el-GR" sz="2400" dirty="0" err="1">
                <a:solidFill>
                  <a:schemeClr val="bg1"/>
                </a:solidFill>
                <a:latin typeface="New Athena Unicode" pitchFamily="2" charset="77"/>
                <a:ea typeface="New Athena Unicode" pitchFamily="2" charset="77"/>
              </a:rPr>
              <a:t>τὸ</a:t>
            </a:r>
            <a:r>
              <a:rPr lang="el-GR" sz="2400" dirty="0">
                <a:solidFill>
                  <a:schemeClr val="bg1"/>
                </a:solidFill>
                <a:latin typeface="New Athena Unicode" pitchFamily="2" charset="77"/>
                <a:ea typeface="New Athena Unicode" pitchFamily="2" charset="77"/>
              </a:rPr>
              <a:t> τί </a:t>
            </a:r>
            <a:r>
              <a:rPr lang="el-GR" sz="2400" dirty="0" err="1">
                <a:solidFill>
                  <a:schemeClr val="bg1"/>
                </a:solidFill>
                <a:latin typeface="New Athena Unicode" pitchFamily="2" charset="77"/>
                <a:ea typeface="New Athena Unicode" pitchFamily="2" charset="77"/>
              </a:rPr>
              <a:t>ἐστι</a:t>
            </a:r>
            <a:r>
              <a:rPr lang="de-DE" sz="2400" dirty="0">
                <a:solidFill>
                  <a:schemeClr val="bg1"/>
                </a:solidFill>
                <a:latin typeface="Bodoni 72 Oldstyle Book" pitchFamily="2" charset="0"/>
              </a:rPr>
              <a:t>) ausgesagt wird“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1.5, </a:t>
            </a:r>
            <a:r>
              <a:rPr lang="el-GR" sz="2400" dirty="0">
                <a:solidFill>
                  <a:schemeClr val="bg1"/>
                </a:solidFill>
                <a:latin typeface="Bodoni 72 Oldstyle Book" pitchFamily="2" charset="0"/>
              </a:rPr>
              <a:t>102</a:t>
            </a:r>
            <a:r>
              <a:rPr lang="de-DE" sz="2400" dirty="0">
                <a:solidFill>
                  <a:schemeClr val="bg1"/>
                </a:solidFill>
                <a:latin typeface="Bodoni 72 Oldstyle Book" pitchFamily="2" charset="0"/>
              </a:rPr>
              <a:t>a31–32)</a:t>
            </a:r>
          </a:p>
          <a:p>
            <a:endParaRPr lang="de-DE" sz="2400" dirty="0">
              <a:solidFill>
                <a:schemeClr val="bg1"/>
              </a:solidFill>
              <a:latin typeface="Bodoni 72 Oldstyle Book" pitchFamily="2" charset="0"/>
              <a:ea typeface="Cambria Math" panose="02040503050406030204" pitchFamily="18" charset="0"/>
            </a:endParaRPr>
          </a:p>
          <a:p>
            <a:r>
              <a:rPr lang="de-DE" sz="2400" cap="small" dirty="0">
                <a:solidFill>
                  <a:schemeClr val="bg1"/>
                </a:solidFill>
                <a:latin typeface="Bodoni 72 Oldstyle Book" pitchFamily="2" charset="0"/>
                <a:ea typeface="New Athena Unicode" charset="0"/>
                <a:cs typeface="New Athena Unicode" charset="0"/>
              </a:rPr>
              <a:t>Die Differenz</a:t>
            </a:r>
            <a:endParaRPr lang="en-CH" sz="2400" dirty="0">
              <a:solidFill>
                <a:schemeClr val="bg1"/>
              </a:solidFill>
              <a:latin typeface="Bodoni 72 Oldstyle Book" pitchFamily="2" charset="0"/>
            </a:endParaRPr>
          </a:p>
          <a:p>
            <a:r>
              <a:rPr lang="de-DE" sz="2400" dirty="0">
                <a:solidFill>
                  <a:schemeClr val="bg1"/>
                </a:solidFill>
                <a:latin typeface="Bodoni 72 Oldstyle Book" pitchFamily="2" charset="0"/>
              </a:rPr>
              <a:t>“Wiederum (schaue) ob er die Differenz als Genus angegeben hat, zum Beispiel das Unsterbliche als das Genus von Gott. Denn das Unsterbliche ist eine Differenz von Lebewesen, da Lebewesen in die sterblichen und unsterblichen eingeteilt werden. Es ist also klar, dass er einen Fehler begangen hat, denn die Differenz ist nicht Genus von irgendwas. Das dies wahr ist, ist klar, denn keine Differenz bedeutet, was etwas ist (</a:t>
            </a:r>
            <a:r>
              <a:rPr lang="el-GR" sz="2400" dirty="0">
                <a:solidFill>
                  <a:schemeClr val="bg1"/>
                </a:solidFill>
                <a:latin typeface="New Athena Unicode" pitchFamily="2" charset="77"/>
                <a:ea typeface="New Athena Unicode" pitchFamily="2" charset="77"/>
              </a:rPr>
              <a:t>τί </a:t>
            </a:r>
            <a:r>
              <a:rPr lang="el-GR" sz="2400" dirty="0" err="1">
                <a:solidFill>
                  <a:schemeClr val="bg1"/>
                </a:solidFill>
                <a:latin typeface="New Athena Unicode" pitchFamily="2" charset="77"/>
                <a:ea typeface="New Athena Unicode" pitchFamily="2" charset="77"/>
              </a:rPr>
              <a:t>ἐστι</a:t>
            </a:r>
            <a:r>
              <a:rPr lang="de-DE" sz="2400" dirty="0">
                <a:solidFill>
                  <a:schemeClr val="bg1"/>
                </a:solidFill>
                <a:latin typeface="Bodoni 72 Oldstyle Book" pitchFamily="2" charset="0"/>
              </a:rPr>
              <a:t>), sondern vielmehr, wie geartet es ist: zum Beispiel, das </a:t>
            </a:r>
            <a:r>
              <a:rPr lang="de-DE" sz="2400" dirty="0" err="1">
                <a:solidFill>
                  <a:schemeClr val="bg1"/>
                </a:solidFill>
                <a:latin typeface="Bodoni 72 Oldstyle Book" pitchFamily="2" charset="0"/>
              </a:rPr>
              <a:t>Füsse</a:t>
            </a:r>
            <a:r>
              <a:rPr lang="de-DE" sz="2400" dirty="0">
                <a:solidFill>
                  <a:schemeClr val="bg1"/>
                </a:solidFill>
                <a:latin typeface="Bodoni 72 Oldstyle Book" pitchFamily="2" charset="0"/>
              </a:rPr>
              <a:t>–haben oder </a:t>
            </a:r>
            <a:r>
              <a:rPr lang="de-DE" sz="2400" dirty="0" err="1">
                <a:solidFill>
                  <a:schemeClr val="bg1"/>
                </a:solidFill>
                <a:latin typeface="Bodoni 72 Oldstyle Book" pitchFamily="2" charset="0"/>
              </a:rPr>
              <a:t>Zweifüssig</a:t>
            </a:r>
            <a:r>
              <a:rPr lang="de-DE" sz="2400" dirty="0">
                <a:solidFill>
                  <a:schemeClr val="bg1"/>
                </a:solidFill>
                <a:latin typeface="Bodoni 72 Oldstyle Book" pitchFamily="2" charset="0"/>
              </a:rPr>
              <a:t>–Sein“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4.2, </a:t>
            </a:r>
            <a:r>
              <a:rPr lang="el-GR" sz="2400" dirty="0">
                <a:solidFill>
                  <a:schemeClr val="bg1"/>
                </a:solidFill>
                <a:latin typeface="Bodoni 72 Oldstyle Book" pitchFamily="2" charset="0"/>
              </a:rPr>
              <a:t>1</a:t>
            </a:r>
            <a:r>
              <a:rPr lang="de-DE" sz="2400" dirty="0">
                <a:solidFill>
                  <a:schemeClr val="bg1"/>
                </a:solidFill>
                <a:latin typeface="Bodoni 72 Oldstyle Book" pitchFamily="2" charset="0"/>
              </a:rPr>
              <a:t>22b12–17)</a:t>
            </a:r>
          </a:p>
        </p:txBody>
      </p:sp>
    </p:spTree>
    <p:extLst>
      <p:ext uri="{BB962C8B-B14F-4D97-AF65-F5344CB8AC3E}">
        <p14:creationId xmlns:p14="http://schemas.microsoft.com/office/powerpoint/2010/main" val="148024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Genus in den Kategorien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2051181"/>
            <a:ext cx="9683191" cy="3046988"/>
          </a:xfrm>
          <a:prstGeom prst="rect">
            <a:avLst/>
          </a:prstGeom>
          <a:noFill/>
        </p:spPr>
        <p:txBody>
          <a:bodyPr wrap="square" rtlCol="0">
            <a:spAutoFit/>
          </a:bodyPr>
          <a:lstStyle/>
          <a:p>
            <a:r>
              <a:rPr lang="de-DE" sz="2400" cap="small" dirty="0">
                <a:solidFill>
                  <a:schemeClr val="bg1"/>
                </a:solidFill>
                <a:latin typeface="Bodoni 72 Oldstyle Book" pitchFamily="2" charset="0"/>
                <a:ea typeface="New Athena Unicode" charset="0"/>
                <a:cs typeface="New Athena Unicode" charset="0"/>
              </a:rPr>
              <a:t>Genus und Art in derselben Kategorie</a:t>
            </a:r>
            <a:endParaRPr lang="en-CH" sz="2400" dirty="0">
              <a:solidFill>
                <a:srgbClr val="FFFF00"/>
              </a:solidFill>
              <a:latin typeface="Bodoni 72 Oldstyle Book" pitchFamily="2" charset="0"/>
            </a:endParaRPr>
          </a:p>
          <a:p>
            <a:r>
              <a:rPr lang="de-DE" sz="2400" dirty="0">
                <a:solidFill>
                  <a:schemeClr val="bg1"/>
                </a:solidFill>
                <a:latin typeface="New Athena Unicode" panose="02000503000000020003" pitchFamily="2" charset="77"/>
                <a:cs typeface="New Athena Unicode" panose="02000503000000020003" pitchFamily="2" charset="77"/>
              </a:rPr>
              <a:t>„Ferner, (schaue) das Genus und die Art nicht in derselben Kategorie sind, sondern das Eine eine Substanz und das Andere eine Qualität, oder das Eine eine Relation und das Andere eine Qualität. Zum Beispiel: Schnee und Schwann gehören zur Substanz, aber </a:t>
            </a:r>
            <a:r>
              <a:rPr lang="de-DE" sz="2400" dirty="0" err="1">
                <a:solidFill>
                  <a:schemeClr val="bg1"/>
                </a:solidFill>
                <a:latin typeface="New Athena Unicode" panose="02000503000000020003" pitchFamily="2" charset="77"/>
                <a:cs typeface="New Athena Unicode" panose="02000503000000020003" pitchFamily="2" charset="77"/>
              </a:rPr>
              <a:t>Weiss</a:t>
            </a:r>
            <a:r>
              <a:rPr lang="de-DE" sz="2400" dirty="0">
                <a:solidFill>
                  <a:schemeClr val="bg1"/>
                </a:solidFill>
                <a:latin typeface="New Athena Unicode" panose="02000503000000020003" pitchFamily="2" charset="77"/>
                <a:cs typeface="New Athena Unicode" panose="02000503000000020003" pitchFamily="2" charset="77"/>
              </a:rPr>
              <a:t> ist nicht Substanz sondern Qualität, und daher kann </a:t>
            </a:r>
            <a:r>
              <a:rPr lang="de-DE" sz="2400" dirty="0" err="1">
                <a:solidFill>
                  <a:schemeClr val="bg1"/>
                </a:solidFill>
                <a:latin typeface="New Athena Unicode" panose="02000503000000020003" pitchFamily="2" charset="77"/>
                <a:cs typeface="New Athena Unicode" panose="02000503000000020003" pitchFamily="2" charset="77"/>
              </a:rPr>
              <a:t>Weiss</a:t>
            </a:r>
            <a:r>
              <a:rPr lang="de-DE" sz="2400" dirty="0">
                <a:solidFill>
                  <a:schemeClr val="bg1"/>
                </a:solidFill>
                <a:latin typeface="New Athena Unicode" panose="02000503000000020003" pitchFamily="2" charset="77"/>
                <a:cs typeface="New Athena Unicode" panose="02000503000000020003" pitchFamily="2" charset="77"/>
              </a:rPr>
              <a:t> nicht Genus von Schnee oder Schwann sein“ (</a:t>
            </a:r>
            <a:r>
              <a:rPr lang="de-DE" sz="2400" i="1" dirty="0">
                <a:solidFill>
                  <a:schemeClr val="bg1"/>
                </a:solidFill>
                <a:latin typeface="Baskerville Old Face" panose="02020602080505020303" pitchFamily="18" charset="77"/>
                <a:cs typeface="New Athena Unicode" panose="02000503000000020003" pitchFamily="2" charset="77"/>
              </a:rPr>
              <a:t>Topik</a:t>
            </a:r>
            <a:r>
              <a:rPr lang="de-DE" sz="2400" dirty="0">
                <a:solidFill>
                  <a:schemeClr val="bg1"/>
                </a:solidFill>
                <a:latin typeface="Baskerville Old Face" panose="02020602080505020303" pitchFamily="18" charset="77"/>
                <a:cs typeface="New Athena Unicode" panose="02000503000000020003" pitchFamily="2" charset="77"/>
              </a:rPr>
              <a:t> 4.1, 120b36–39</a:t>
            </a:r>
            <a:r>
              <a:rPr lang="de-DE" sz="2400" dirty="0">
                <a:solidFill>
                  <a:schemeClr val="bg1"/>
                </a:solidFill>
                <a:latin typeface="New Athena Unicode" panose="02000503000000020003" pitchFamily="2" charset="77"/>
                <a:cs typeface="New Athena Unicode" panose="02000503000000020003" pitchFamily="2" charset="77"/>
              </a:rPr>
              <a:t>) .</a:t>
            </a:r>
          </a:p>
          <a:p>
            <a:endParaRPr lang="de-DE" sz="2400" dirty="0">
              <a:solidFill>
                <a:schemeClr val="bg1"/>
              </a:solidFill>
              <a:latin typeface="New Athena Unicode" panose="02000503000000020003" pitchFamily="2" charset="77"/>
              <a:cs typeface="New Athena Unicode" panose="02000503000000020003" pitchFamily="2" charset="77"/>
            </a:endParaRPr>
          </a:p>
        </p:txBody>
      </p:sp>
    </p:spTree>
    <p:extLst>
      <p:ext uri="{BB962C8B-B14F-4D97-AF65-F5344CB8AC3E}">
        <p14:creationId xmlns:p14="http://schemas.microsoft.com/office/powerpoint/2010/main" val="164367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Eigentümlichkeit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879676" y="1608881"/>
            <a:ext cx="10706583" cy="4524315"/>
          </a:xfrm>
          <a:prstGeom prst="rect">
            <a:avLst/>
          </a:prstGeom>
          <a:noFill/>
        </p:spPr>
        <p:txBody>
          <a:bodyPr wrap="square" rtlCol="0">
            <a:spAutoFit/>
          </a:bodyPr>
          <a:lstStyle/>
          <a:p>
            <a:r>
              <a:rPr lang="de-DE" sz="2400" dirty="0">
                <a:solidFill>
                  <a:schemeClr val="bg1"/>
                </a:solidFill>
                <a:latin typeface="Bodoni 72 Oldstyle Book" pitchFamily="2" charset="0"/>
              </a:rPr>
              <a:t>„Eigentümlichkeit/eigentümliche Eigenschaft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Bodoni 72 Oldstyle Book" pitchFamily="2" charset="0"/>
              </a:rPr>
              <a:t>) aber ist,  was nicht das Wesen des Subjekts angibt, ihm jedoch allein zukommt und mit ihm wechselseitig prädizierbar ist. So ist es zum Beispiel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Bodoni 72 Oldstyle Book" pitchFamily="2" charset="0"/>
                <a:cs typeface="New Athena Unicode" panose="02000503000000020003" pitchFamily="2" charset="77"/>
              </a:rPr>
              <a:t> des Menschen, lesen und schreiben lernen zu können; wenn nämlich (ein beliebiges Subjekt) Mensch ist, so kann es lesen und schreiben lernen, und wenn es lesen und schreiben lernen kann, ist es ein Mensch. Niemand nennt aber eigentümliche Eigenschaft, was auch einem anderen Subjekt (scil. als dem, dessen Eigenschaft es sein soll) zukommen kann, wie etwa „schlafen“ als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Bodoni 72 Oldstyle Book" pitchFamily="2" charset="0"/>
                <a:cs typeface="New Athena Unicode" panose="02000503000000020003" pitchFamily="2" charset="77"/>
              </a:rPr>
              <a:t> von Mensch, und dies auch dann nicht, wenn ein solches Prädikat nur zu einem bestimmten Zeitpunkt seinem Subjekt zukommt. Wenn aber jemand ein solches Prädikat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New Athena Unicode" panose="02000503000000020003" pitchFamily="2" charset="77"/>
                <a:cs typeface="New Athena Unicode" panose="02000503000000020003" pitchFamily="2" charset="77"/>
              </a:rPr>
              <a:t> </a:t>
            </a:r>
            <a:r>
              <a:rPr lang="de-DE" sz="2400" dirty="0">
                <a:solidFill>
                  <a:schemeClr val="bg1"/>
                </a:solidFill>
                <a:latin typeface="Bodoni 72 Oldstyle Book" pitchFamily="2" charset="0"/>
                <a:cs typeface="New Athena Unicode" panose="02000503000000020003" pitchFamily="2" charset="77"/>
              </a:rPr>
              <a:t>nennt, dann wird keine eigentümliche Eigenschaft im Vollsinn angegeben sein, sondern ein “zu einem bestimmten Zeitpunkt geltendes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Bodoni 72 Oldstyle Book" pitchFamily="2" charset="0"/>
                <a:cs typeface="New Athena Unicode" panose="02000503000000020003" pitchFamily="2" charset="77"/>
              </a:rPr>
              <a:t>„ oder ein “in Bezug auf etwas geltendes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Bodoni 72 Oldstyle Book" pitchFamily="2" charset="0"/>
                <a:cs typeface="New Athena Unicode" panose="02000503000000020003" pitchFamily="2" charset="77"/>
              </a:rPr>
              <a:t>„.“ (</a:t>
            </a:r>
            <a:r>
              <a:rPr lang="de-DE" sz="2400" i="1" dirty="0">
                <a:solidFill>
                  <a:schemeClr val="bg1"/>
                </a:solidFill>
                <a:latin typeface="Bodoni 72 Oldstyle Book" pitchFamily="2" charset="0"/>
                <a:cs typeface="New Athena Unicode" panose="02000503000000020003" pitchFamily="2" charset="77"/>
              </a:rPr>
              <a:t>Topik</a:t>
            </a:r>
            <a:r>
              <a:rPr lang="de-DE" sz="2400" dirty="0">
                <a:solidFill>
                  <a:schemeClr val="bg1"/>
                </a:solidFill>
                <a:latin typeface="Bodoni 72 Oldstyle Book" pitchFamily="2" charset="0"/>
                <a:cs typeface="New Athena Unicode" panose="02000503000000020003" pitchFamily="2" charset="77"/>
              </a:rPr>
              <a:t> 1.5, 102a18–26) </a:t>
            </a:r>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17676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Inklusive vs. Exklusive Auffassung von Eigentümlichkeit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11" y="1933703"/>
            <a:ext cx="10706583" cy="4524315"/>
          </a:xfrm>
          <a:prstGeom prst="rect">
            <a:avLst/>
          </a:prstGeom>
          <a:noFill/>
        </p:spPr>
        <p:txBody>
          <a:bodyPr wrap="square" rtlCol="0">
            <a:spAutoFit/>
          </a:bodyPr>
          <a:lstStyle/>
          <a:p>
            <a:r>
              <a:rPr lang="de-DE" sz="2400" dirty="0">
                <a:solidFill>
                  <a:schemeClr val="bg1"/>
                </a:solidFill>
                <a:latin typeface="Bodoni 72 Oldstyle Book" pitchFamily="2" charset="0"/>
              </a:rPr>
              <a:t>„In der Topik werden die Begriffe des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New Athena Unicode" panose="02000503000000020003" pitchFamily="2" charset="77"/>
                <a:cs typeface="New Athena Unicode" panose="02000503000000020003" pitchFamily="2" charset="77"/>
              </a:rPr>
              <a:t> </a:t>
            </a:r>
            <a:r>
              <a:rPr lang="de-DE" sz="2400" dirty="0">
                <a:solidFill>
                  <a:schemeClr val="bg1"/>
                </a:solidFill>
                <a:latin typeface="Bodoni 72 Oldstyle Book" pitchFamily="2" charset="0"/>
              </a:rPr>
              <a:t>und des Akzidens aber noch in einem anderen als dem gerade vorgestellten Sinn gebraucht, nämlich dem sogenannten „inklusiven“ oder „schwachen“ Sinn… Für das </a:t>
            </a:r>
            <a:r>
              <a:rPr lang="de-DE" sz="2400" dirty="0" err="1">
                <a:solidFill>
                  <a:schemeClr val="bg1"/>
                </a:solidFill>
                <a:latin typeface="New Athena Unicode" panose="02000503000000020003" pitchFamily="2" charset="77"/>
                <a:cs typeface="New Athena Unicode" panose="02000503000000020003" pitchFamily="2" charset="77"/>
              </a:rPr>
              <a:t>ἴδιον</a:t>
            </a:r>
            <a:r>
              <a:rPr lang="de-DE" sz="2400" dirty="0">
                <a:solidFill>
                  <a:schemeClr val="bg1"/>
                </a:solidFill>
                <a:latin typeface="New Athena Unicode" panose="02000503000000020003" pitchFamily="2" charset="77"/>
                <a:cs typeface="New Athena Unicode" panose="02000503000000020003" pitchFamily="2" charset="77"/>
              </a:rPr>
              <a:t> </a:t>
            </a:r>
            <a:r>
              <a:rPr lang="de-DE" sz="2400" dirty="0">
                <a:solidFill>
                  <a:schemeClr val="bg1"/>
                </a:solidFill>
                <a:latin typeface="Bodoni 72 Oldstyle Book" pitchFamily="2" charset="0"/>
              </a:rPr>
              <a:t>bedeutet die Unterscheidung der beiden Auffassungen, </a:t>
            </a:r>
            <a:r>
              <a:rPr lang="de-DE" sz="2400" dirty="0" err="1">
                <a:solidFill>
                  <a:schemeClr val="bg1"/>
                </a:solidFill>
                <a:latin typeface="Bodoni 72 Oldstyle Book" pitchFamily="2" charset="0"/>
              </a:rPr>
              <a:t>daß</a:t>
            </a:r>
            <a:r>
              <a:rPr lang="de-DE" sz="2400" dirty="0">
                <a:solidFill>
                  <a:schemeClr val="bg1"/>
                </a:solidFill>
                <a:latin typeface="Bodoni 72 Oldstyle Book" pitchFamily="2" charset="0"/>
              </a:rPr>
              <a:t> die </a:t>
            </a:r>
            <a:r>
              <a:rPr lang="de-DE" sz="2400" dirty="0" err="1">
                <a:solidFill>
                  <a:schemeClr val="bg1"/>
                </a:solidFill>
                <a:latin typeface="Bodoni 72 Oldstyle Book" pitchFamily="2" charset="0"/>
              </a:rPr>
              <a:t>Coextensivität</a:t>
            </a:r>
            <a:r>
              <a:rPr lang="de-DE" sz="2400" dirty="0">
                <a:solidFill>
                  <a:schemeClr val="bg1"/>
                </a:solidFill>
                <a:latin typeface="Bodoni 72 Oldstyle Book" pitchFamily="2" charset="0"/>
              </a:rPr>
              <a:t> mit dem betreffenden Subjekt, die für exklusive I</a:t>
            </a:r>
            <a:r>
              <a:rPr lang="de-DE" sz="2400" baseline="30000" dirty="0">
                <a:solidFill>
                  <a:schemeClr val="bg1"/>
                </a:solidFill>
                <a:latin typeface="Bodoni 72 Oldstyle Book" pitchFamily="2" charset="0"/>
              </a:rPr>
              <a:t>1</a:t>
            </a:r>
            <a:r>
              <a:rPr lang="de-DE" sz="2400" dirty="0">
                <a:solidFill>
                  <a:schemeClr val="bg1"/>
                </a:solidFill>
                <a:latin typeface="Bodoni 72 Oldstyle Book" pitchFamily="2" charset="0"/>
              </a:rPr>
              <a:t>–</a:t>
            </a:r>
            <a:r>
              <a:rPr lang="de-DE" sz="2400" dirty="0" err="1">
                <a:solidFill>
                  <a:schemeClr val="bg1"/>
                </a:solidFill>
                <a:latin typeface="New Athena Unicode" panose="02000503000000020003" pitchFamily="2" charset="77"/>
                <a:cs typeface="New Athena Unicode" panose="02000503000000020003" pitchFamily="2" charset="77"/>
              </a:rPr>
              <a:t>ἴδι</a:t>
            </a:r>
            <a:r>
              <a:rPr lang="de-DE" sz="2400" dirty="0">
                <a:solidFill>
                  <a:schemeClr val="bg1"/>
                </a:solidFill>
                <a:latin typeface="New Athena Unicode" panose="02000503000000020003" pitchFamily="2" charset="77"/>
                <a:cs typeface="New Athena Unicode" panose="02000503000000020003" pitchFamily="2" charset="77"/>
              </a:rPr>
              <a:t>α</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notwendige</a:t>
            </a:r>
            <a:r>
              <a:rPr lang="de-DE" sz="2400" dirty="0">
                <a:solidFill>
                  <a:schemeClr val="bg1"/>
                </a:solidFill>
                <a:latin typeface="Bodoni 72 Oldstyle Book" pitchFamily="2" charset="0"/>
              </a:rPr>
              <a:t> Bedingung ist, für inklusive I</a:t>
            </a:r>
            <a:r>
              <a:rPr lang="de-DE" sz="2400" baseline="30000" dirty="0">
                <a:solidFill>
                  <a:schemeClr val="bg1"/>
                </a:solidFill>
                <a:latin typeface="Bodoni 72 Oldstyle Book" pitchFamily="2" charset="0"/>
              </a:rPr>
              <a:t>2</a:t>
            </a:r>
            <a:r>
              <a:rPr lang="de-DE" sz="2400" dirty="0">
                <a:solidFill>
                  <a:schemeClr val="bg1"/>
                </a:solidFill>
                <a:latin typeface="Bodoni 72 Oldstyle Book" pitchFamily="2" charset="0"/>
              </a:rPr>
              <a:t>–</a:t>
            </a:r>
            <a:r>
              <a:rPr lang="de-DE" sz="2400" dirty="0" err="1">
                <a:solidFill>
                  <a:schemeClr val="bg1"/>
                </a:solidFill>
                <a:latin typeface="New Athena Unicode" panose="02000503000000020003" pitchFamily="2" charset="77"/>
                <a:cs typeface="New Athena Unicode" panose="02000503000000020003" pitchFamily="2" charset="77"/>
              </a:rPr>
              <a:t>ἴδι</a:t>
            </a:r>
            <a:r>
              <a:rPr lang="de-DE" sz="2400" dirty="0">
                <a:solidFill>
                  <a:schemeClr val="bg1"/>
                </a:solidFill>
                <a:latin typeface="New Athena Unicode" panose="02000503000000020003" pitchFamily="2" charset="77"/>
                <a:cs typeface="New Athena Unicode" panose="02000503000000020003" pitchFamily="2" charset="77"/>
              </a:rPr>
              <a:t>α</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notwendige und hinreichende</a:t>
            </a:r>
            <a:r>
              <a:rPr lang="de-DE" sz="2400" dirty="0">
                <a:solidFill>
                  <a:schemeClr val="bg1"/>
                </a:solidFill>
                <a:latin typeface="Bodoni 72 Oldstyle Book" pitchFamily="2" charset="0"/>
              </a:rPr>
              <a:t> Bedingung ist.“  </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		</a:t>
            </a:r>
          </a:p>
          <a:p>
            <a:r>
              <a:rPr lang="de-DE" sz="2400" dirty="0">
                <a:solidFill>
                  <a:schemeClr val="bg1"/>
                </a:solidFill>
                <a:latin typeface="Bodoni 72 Oldstyle Book" pitchFamily="2" charset="0"/>
              </a:rPr>
              <a:t>		I</a:t>
            </a:r>
            <a:r>
              <a:rPr lang="de-DE" sz="2400" baseline="30000" dirty="0">
                <a:solidFill>
                  <a:schemeClr val="bg1"/>
                </a:solidFill>
                <a:latin typeface="Bodoni 72 Oldstyle Book" pitchFamily="2" charset="0"/>
              </a:rPr>
              <a:t>1  </a:t>
            </a:r>
            <a:r>
              <a:rPr lang="de-DE" sz="2400" dirty="0">
                <a:solidFill>
                  <a:schemeClr val="bg1"/>
                </a:solidFill>
                <a:latin typeface="Bodoni 72 Oldstyle Book" pitchFamily="2" charset="0"/>
              </a:rPr>
              <a:t>(A,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&amp; ∼E (A,B)	</a:t>
            </a:r>
          </a:p>
          <a:p>
            <a:r>
              <a:rPr lang="de-DE" sz="2400" dirty="0">
                <a:solidFill>
                  <a:schemeClr val="bg1"/>
                </a:solidFill>
                <a:latin typeface="Bodoni 72 Oldstyle Book" pitchFamily="2" charset="0"/>
              </a:rPr>
              <a:t>		I</a:t>
            </a:r>
            <a:r>
              <a:rPr lang="de-DE" sz="2400" baseline="30000" dirty="0">
                <a:solidFill>
                  <a:schemeClr val="bg1"/>
                </a:solidFill>
                <a:latin typeface="Bodoni 72 Oldstyle Book" pitchFamily="2" charset="0"/>
              </a:rPr>
              <a:t>2  </a:t>
            </a:r>
            <a:r>
              <a:rPr lang="de-DE" sz="2400" dirty="0">
                <a:solidFill>
                  <a:schemeClr val="bg1"/>
                </a:solidFill>
                <a:latin typeface="Bodoni 72 Oldstyle Book" pitchFamily="2" charset="0"/>
              </a:rPr>
              <a:t>(A,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Tobias Reinhardt, </a:t>
            </a:r>
            <a:r>
              <a:rPr lang="de-DE" sz="2400" i="1" dirty="0">
                <a:solidFill>
                  <a:schemeClr val="bg1"/>
                </a:solidFill>
                <a:latin typeface="Bodoni 72 Oldstyle Book" pitchFamily="2" charset="0"/>
              </a:rPr>
              <a:t>Das Buch E der aristotelischen Topik</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Vandenhoeck</a:t>
            </a:r>
            <a:r>
              <a:rPr lang="de-DE" sz="2400" dirty="0">
                <a:solidFill>
                  <a:schemeClr val="bg1"/>
                </a:solidFill>
                <a:latin typeface="Bodoni 72 Oldstyle Book" pitchFamily="2" charset="0"/>
              </a:rPr>
              <a:t> und Ruprecht: Göttingen 2000, 23.</a:t>
            </a:r>
          </a:p>
        </p:txBody>
      </p:sp>
    </p:spTree>
    <p:extLst>
      <p:ext uri="{BB962C8B-B14F-4D97-AF65-F5344CB8AC3E}">
        <p14:creationId xmlns:p14="http://schemas.microsoft.com/office/powerpoint/2010/main" val="23538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799" y="410498"/>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Prädikabilien im Überblick</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09" y="1333923"/>
            <a:ext cx="10706583" cy="5262979"/>
          </a:xfrm>
          <a:prstGeom prst="rect">
            <a:avLst/>
          </a:prstGeom>
          <a:noFill/>
        </p:spPr>
        <p:txBody>
          <a:bodyPr wrap="square" rtlCol="0">
            <a:spAutoFit/>
          </a:bodyPr>
          <a:lstStyle/>
          <a:p>
            <a:r>
              <a:rPr lang="de-DE" sz="2400" dirty="0">
                <a:solidFill>
                  <a:schemeClr val="bg1"/>
                </a:solidFill>
                <a:latin typeface="Bodoni 72 Oldstyle Book" pitchFamily="2" charset="0"/>
              </a:rPr>
              <a:t>Y (A, B): „A kommt B zu“</a:t>
            </a:r>
          </a:p>
          <a:p>
            <a:r>
              <a:rPr lang="de-DE" sz="2400" dirty="0">
                <a:solidFill>
                  <a:schemeClr val="bg1"/>
                </a:solidFill>
                <a:latin typeface="Bodoni 72 Oldstyle Book" pitchFamily="2" charset="0"/>
              </a:rPr>
              <a:t>C (A, B): „A ist wechselzeitig prädizierbar mit B bzw. A ist </a:t>
            </a:r>
            <a:r>
              <a:rPr lang="de-DE" sz="2400" dirty="0" err="1">
                <a:solidFill>
                  <a:schemeClr val="bg1"/>
                </a:solidFill>
                <a:latin typeface="Bodoni 72 Oldstyle Book" pitchFamily="2" charset="0"/>
              </a:rPr>
              <a:t>coextensiv</a:t>
            </a:r>
            <a:r>
              <a:rPr lang="de-DE" sz="2400" dirty="0">
                <a:solidFill>
                  <a:schemeClr val="bg1"/>
                </a:solidFill>
                <a:latin typeface="Bodoni 72 Oldstyle Book" pitchFamily="2" charset="0"/>
              </a:rPr>
              <a:t> mit B“</a:t>
            </a:r>
          </a:p>
          <a:p>
            <a:r>
              <a:rPr lang="de-DE" sz="2400" dirty="0">
                <a:solidFill>
                  <a:schemeClr val="bg1"/>
                </a:solidFill>
                <a:latin typeface="Bodoni 72 Oldstyle Book" pitchFamily="2" charset="0"/>
              </a:rPr>
              <a:t>E (A, B): „A gibt die Essenz von B an, in Gänze oder teilweise“</a:t>
            </a:r>
          </a:p>
          <a:p>
            <a:r>
              <a:rPr lang="de-DE" sz="2400" dirty="0">
                <a:solidFill>
                  <a:schemeClr val="bg1"/>
                </a:solidFill>
                <a:latin typeface="Bodoni 72 Oldstyle Book" pitchFamily="2" charset="0"/>
              </a:rPr>
              <a:t>I (A, B): „A ist eine eigentümliche Eigenschaft von B“</a:t>
            </a:r>
          </a:p>
          <a:p>
            <a:r>
              <a:rPr lang="de-DE" sz="2400" dirty="0">
                <a:solidFill>
                  <a:schemeClr val="bg1"/>
                </a:solidFill>
                <a:latin typeface="Bodoni 72 Oldstyle Book" pitchFamily="2" charset="0"/>
              </a:rPr>
              <a:t>S (A, B): „A ist ein Akzidens von B“</a:t>
            </a:r>
          </a:p>
          <a:p>
            <a:r>
              <a:rPr lang="de-DE" sz="2400" dirty="0">
                <a:solidFill>
                  <a:schemeClr val="bg1"/>
                </a:solidFill>
                <a:latin typeface="Bodoni 72 Oldstyle Book" pitchFamily="2" charset="0"/>
              </a:rPr>
              <a:t>H (A, B): „A ist die Definition von B“</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G (A, B) = </a:t>
            </a:r>
            <a:r>
              <a:rPr lang="de-DE" sz="2400" baseline="-25000" dirty="0" err="1">
                <a:solidFill>
                  <a:schemeClr val="bg1"/>
                </a:solidFill>
                <a:latin typeface="Bodoni 72 Oldstyle Book" pitchFamily="2" charset="0"/>
              </a:rPr>
              <a:t>df</a:t>
            </a:r>
            <a:r>
              <a:rPr lang="de-DE" sz="2400" baseline="-25000" dirty="0">
                <a:solidFill>
                  <a:schemeClr val="bg1"/>
                </a:solidFill>
                <a:latin typeface="Bodoni 72 Oldstyle Book" pitchFamily="2" charset="0"/>
              </a:rPr>
              <a:t> </a:t>
            </a:r>
            <a:r>
              <a:rPr lang="de-DE" sz="2400" dirty="0">
                <a:solidFill>
                  <a:schemeClr val="bg1"/>
                </a:solidFill>
                <a:latin typeface="Bodoni 72 Oldstyle Book" pitchFamily="2" charset="0"/>
              </a:rPr>
              <a:t>∼C (A,B) &amp; E (A, B)</a:t>
            </a:r>
          </a:p>
          <a:p>
            <a:r>
              <a:rPr lang="de-DE" sz="2400" dirty="0">
                <a:solidFill>
                  <a:schemeClr val="bg1"/>
                </a:solidFill>
                <a:latin typeface="Bodoni 72 Oldstyle Book" pitchFamily="2" charset="0"/>
              </a:rPr>
              <a:t>S</a:t>
            </a:r>
            <a:r>
              <a:rPr lang="de-DE" sz="2400" baseline="30000" dirty="0">
                <a:solidFill>
                  <a:schemeClr val="bg1"/>
                </a:solidFill>
                <a:latin typeface="Bodoni 72 Oldstyle Book" pitchFamily="2" charset="0"/>
              </a:rPr>
              <a:t>1</a:t>
            </a:r>
            <a:r>
              <a:rPr lang="de-DE" sz="2400" dirty="0">
                <a:solidFill>
                  <a:schemeClr val="bg1"/>
                </a:solidFill>
                <a:latin typeface="Bodoni 72 Oldstyle Book" pitchFamily="2" charset="0"/>
              </a:rPr>
              <a:t> (A, B) = </a:t>
            </a:r>
            <a:r>
              <a:rPr lang="de-DE" sz="2400" baseline="-25000" dirty="0" err="1">
                <a:solidFill>
                  <a:schemeClr val="bg1"/>
                </a:solidFill>
                <a:latin typeface="Bodoni 72 Oldstyle Book" pitchFamily="2" charset="0"/>
              </a:rPr>
              <a:t>df</a:t>
            </a:r>
            <a:r>
              <a:rPr lang="de-DE" sz="2400" baseline="-25000" dirty="0">
                <a:solidFill>
                  <a:schemeClr val="bg1"/>
                </a:solidFill>
                <a:latin typeface="Bodoni 72 Oldstyle Book" pitchFamily="2" charset="0"/>
              </a:rPr>
              <a:t> </a:t>
            </a:r>
            <a:r>
              <a:rPr lang="de-DE" sz="2400" dirty="0">
                <a:solidFill>
                  <a:schemeClr val="bg1"/>
                </a:solidFill>
                <a:latin typeface="Bodoni 72 Oldstyle Book" pitchFamily="2" charset="0"/>
              </a:rPr>
              <a:t>∼H (A,B) &amp; ∼I (A,B) &amp; ∼G (A,B) &amp; Y (A, B)</a:t>
            </a:r>
          </a:p>
          <a:p>
            <a:r>
              <a:rPr lang="de-DE" sz="2400" dirty="0">
                <a:solidFill>
                  <a:schemeClr val="bg1"/>
                </a:solidFill>
                <a:latin typeface="Bodoni 72 Oldstyle Book" pitchFamily="2" charset="0"/>
              </a:rPr>
              <a:t>S</a:t>
            </a:r>
            <a:r>
              <a:rPr lang="de-DE" sz="2400" baseline="30000" dirty="0">
                <a:solidFill>
                  <a:schemeClr val="bg1"/>
                </a:solidFill>
                <a:latin typeface="Bodoni 72 Oldstyle Book" pitchFamily="2" charset="0"/>
              </a:rPr>
              <a:t>2</a:t>
            </a:r>
            <a:r>
              <a:rPr lang="de-DE" sz="2400" dirty="0">
                <a:solidFill>
                  <a:schemeClr val="bg1"/>
                </a:solidFill>
                <a:latin typeface="Bodoni 72 Oldstyle Book" pitchFamily="2" charset="0"/>
              </a:rPr>
              <a:t> (A,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Y (A, B)</a:t>
            </a:r>
          </a:p>
          <a:p>
            <a:r>
              <a:rPr lang="de-DE" sz="2400" dirty="0">
                <a:solidFill>
                  <a:schemeClr val="bg1"/>
                </a:solidFill>
                <a:latin typeface="Bodoni 72 Oldstyle Book" pitchFamily="2" charset="0"/>
              </a:rPr>
              <a:t>I</a:t>
            </a:r>
            <a:r>
              <a:rPr lang="de-DE" sz="2400" baseline="30000" dirty="0">
                <a:solidFill>
                  <a:schemeClr val="bg1"/>
                </a:solidFill>
                <a:latin typeface="Bodoni 72 Oldstyle Book" pitchFamily="2" charset="0"/>
              </a:rPr>
              <a:t>1  </a:t>
            </a:r>
            <a:r>
              <a:rPr lang="de-DE" sz="2400" dirty="0">
                <a:solidFill>
                  <a:schemeClr val="bg1"/>
                </a:solidFill>
                <a:latin typeface="Bodoni 72 Oldstyle Book" pitchFamily="2" charset="0"/>
              </a:rPr>
              <a:t>(A,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&amp; ∼E (A,B)	</a:t>
            </a:r>
          </a:p>
          <a:p>
            <a:r>
              <a:rPr lang="de-DE" sz="2400" dirty="0">
                <a:solidFill>
                  <a:schemeClr val="bg1"/>
                </a:solidFill>
                <a:latin typeface="Bodoni 72 Oldstyle Book" pitchFamily="2" charset="0"/>
              </a:rPr>
              <a:t>I</a:t>
            </a:r>
            <a:r>
              <a:rPr lang="de-DE" sz="2400" baseline="30000" dirty="0">
                <a:solidFill>
                  <a:schemeClr val="bg1"/>
                </a:solidFill>
                <a:latin typeface="Bodoni 72 Oldstyle Book" pitchFamily="2" charset="0"/>
              </a:rPr>
              <a:t>2  </a:t>
            </a:r>
            <a:r>
              <a:rPr lang="de-DE" sz="2400" dirty="0">
                <a:solidFill>
                  <a:schemeClr val="bg1"/>
                </a:solidFill>
                <a:latin typeface="Bodoni 72 Oldstyle Book" pitchFamily="2" charset="0"/>
              </a:rPr>
              <a:t>(A,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t>
            </a:r>
          </a:p>
          <a:p>
            <a:r>
              <a:rPr lang="de-DE" sz="2400" dirty="0">
                <a:solidFill>
                  <a:schemeClr val="bg1"/>
                </a:solidFill>
                <a:latin typeface="Bodoni 72 Oldstyle Book" pitchFamily="2" charset="0"/>
              </a:rPr>
              <a:t>H (A,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&amp; E (A,B)</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20100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799" y="410498"/>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exklusive Interpretation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09" y="1333923"/>
            <a:ext cx="10706583" cy="4524315"/>
          </a:xfrm>
          <a:prstGeom prst="rect">
            <a:avLst/>
          </a:prstGeom>
          <a:noFill/>
        </p:spPr>
        <p:txBody>
          <a:bodyPr wrap="square" rtlCol="0">
            <a:spAutoFit/>
          </a:bodyPr>
          <a:lstStyle/>
          <a:p>
            <a:r>
              <a:rPr lang="de-DE" sz="2400" dirty="0">
                <a:solidFill>
                  <a:schemeClr val="bg1"/>
                </a:solidFill>
                <a:latin typeface="Bodoni 72 Oldstyle Book" pitchFamily="2" charset="0"/>
              </a:rPr>
              <a:t>Y (A, B): „A kommt B zu“</a:t>
            </a:r>
          </a:p>
          <a:p>
            <a:r>
              <a:rPr lang="de-DE" sz="2400" dirty="0">
                <a:solidFill>
                  <a:schemeClr val="bg1"/>
                </a:solidFill>
                <a:latin typeface="Bodoni 72 Oldstyle Book" pitchFamily="2" charset="0"/>
              </a:rPr>
              <a:t>C (A, B): „A ist wechselzeitig prädizierbar mit B bzw. A ist </a:t>
            </a:r>
            <a:r>
              <a:rPr lang="de-DE" sz="2400" dirty="0" err="1">
                <a:solidFill>
                  <a:schemeClr val="bg1"/>
                </a:solidFill>
                <a:latin typeface="Bodoni 72 Oldstyle Book" pitchFamily="2" charset="0"/>
              </a:rPr>
              <a:t>coextensiv</a:t>
            </a:r>
            <a:r>
              <a:rPr lang="de-DE" sz="2400" dirty="0">
                <a:solidFill>
                  <a:schemeClr val="bg1"/>
                </a:solidFill>
                <a:latin typeface="Bodoni 72 Oldstyle Book" pitchFamily="2" charset="0"/>
              </a:rPr>
              <a:t> mit B“</a:t>
            </a:r>
          </a:p>
          <a:p>
            <a:r>
              <a:rPr lang="de-DE" sz="2400" dirty="0">
                <a:solidFill>
                  <a:schemeClr val="bg1"/>
                </a:solidFill>
                <a:latin typeface="Bodoni 72 Oldstyle Book" pitchFamily="2" charset="0"/>
              </a:rPr>
              <a:t>E (A, B): „A gibt die Essenz von B an, in Gänze oder teilweise“</a:t>
            </a:r>
          </a:p>
          <a:p>
            <a:r>
              <a:rPr lang="de-DE" sz="2400" dirty="0">
                <a:solidFill>
                  <a:schemeClr val="bg1"/>
                </a:solidFill>
                <a:latin typeface="Bodoni 72 Oldstyle Book" pitchFamily="2" charset="0"/>
              </a:rPr>
              <a:t>I (A, B): „A ist eine eigentümliche Eigenschaft von B“</a:t>
            </a:r>
          </a:p>
          <a:p>
            <a:r>
              <a:rPr lang="de-DE" sz="2400" dirty="0">
                <a:solidFill>
                  <a:schemeClr val="bg1"/>
                </a:solidFill>
                <a:latin typeface="Bodoni 72 Oldstyle Book" pitchFamily="2" charset="0"/>
              </a:rPr>
              <a:t>S (A, B): „A ist ein Akzidens von B“</a:t>
            </a:r>
          </a:p>
          <a:p>
            <a:r>
              <a:rPr lang="de-DE" sz="2400" dirty="0">
                <a:solidFill>
                  <a:schemeClr val="bg1"/>
                </a:solidFill>
                <a:latin typeface="Bodoni 72 Oldstyle Book" pitchFamily="2" charset="0"/>
              </a:rPr>
              <a:t>H (A, B): „A ist die Definition von B“</a:t>
            </a:r>
          </a:p>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G</a:t>
            </a:r>
            <a:r>
              <a:rPr lang="de-DE" sz="2400" baseline="30000" dirty="0">
                <a:solidFill>
                  <a:schemeClr val="bg1"/>
                </a:solidFill>
                <a:latin typeface="Bodoni 72 Oldstyle Book" pitchFamily="2" charset="0"/>
              </a:rPr>
              <a:t>1</a:t>
            </a:r>
            <a:r>
              <a:rPr lang="de-DE" sz="2400" dirty="0">
                <a:solidFill>
                  <a:schemeClr val="bg1"/>
                </a:solidFill>
                <a:latin typeface="Bodoni 72 Oldstyle Book" pitchFamily="2" charset="0"/>
              </a:rPr>
              <a:t> (A, B) = </a:t>
            </a:r>
            <a:r>
              <a:rPr lang="de-DE" sz="2400" baseline="-25000" dirty="0" err="1">
                <a:solidFill>
                  <a:schemeClr val="bg1"/>
                </a:solidFill>
                <a:latin typeface="Bodoni 72 Oldstyle Book" pitchFamily="2" charset="0"/>
              </a:rPr>
              <a:t>df</a:t>
            </a:r>
            <a:r>
              <a:rPr lang="de-DE" sz="2400" baseline="-25000" dirty="0">
                <a:solidFill>
                  <a:schemeClr val="bg1"/>
                </a:solidFill>
                <a:latin typeface="Bodoni 72 Oldstyle Book" pitchFamily="2" charset="0"/>
              </a:rPr>
              <a:t> </a:t>
            </a:r>
            <a:r>
              <a:rPr lang="de-DE" sz="2400" dirty="0">
                <a:solidFill>
                  <a:schemeClr val="bg1"/>
                </a:solidFill>
                <a:latin typeface="Bodoni 72 Oldstyle Book" pitchFamily="2" charset="0"/>
              </a:rPr>
              <a:t>∼C (A, B) &amp; E (A, B)</a:t>
            </a:r>
          </a:p>
          <a:p>
            <a:r>
              <a:rPr lang="de-DE" sz="2400" dirty="0">
                <a:solidFill>
                  <a:schemeClr val="bg1"/>
                </a:solidFill>
                <a:latin typeface="Bodoni 72 Oldstyle Book" pitchFamily="2" charset="0"/>
              </a:rPr>
              <a:t>S</a:t>
            </a:r>
            <a:r>
              <a:rPr lang="de-DE" sz="2400" baseline="30000" dirty="0">
                <a:solidFill>
                  <a:schemeClr val="bg1"/>
                </a:solidFill>
                <a:latin typeface="Bodoni 72 Oldstyle Book" pitchFamily="2" charset="0"/>
              </a:rPr>
              <a:t>1</a:t>
            </a:r>
            <a:r>
              <a:rPr lang="de-DE" sz="2400" dirty="0">
                <a:solidFill>
                  <a:schemeClr val="bg1"/>
                </a:solidFill>
                <a:latin typeface="Bodoni 72 Oldstyle Book" pitchFamily="2" charset="0"/>
              </a:rPr>
              <a:t> (A, B) = </a:t>
            </a:r>
            <a:r>
              <a:rPr lang="de-DE" sz="2400" baseline="-25000" dirty="0" err="1">
                <a:solidFill>
                  <a:schemeClr val="bg1"/>
                </a:solidFill>
                <a:latin typeface="Bodoni 72 Oldstyle Book" pitchFamily="2" charset="0"/>
              </a:rPr>
              <a:t>df</a:t>
            </a:r>
            <a:r>
              <a:rPr lang="de-DE" sz="2400" baseline="-25000" dirty="0">
                <a:solidFill>
                  <a:schemeClr val="bg1"/>
                </a:solidFill>
                <a:latin typeface="Bodoni 72 Oldstyle Book" pitchFamily="2" charset="0"/>
              </a:rPr>
              <a:t> </a:t>
            </a:r>
            <a:r>
              <a:rPr lang="de-DE" sz="2400" dirty="0">
                <a:solidFill>
                  <a:schemeClr val="bg1"/>
                </a:solidFill>
                <a:latin typeface="Bodoni 72 Oldstyle Book" pitchFamily="2" charset="0"/>
              </a:rPr>
              <a:t>∼H (A, B) &amp; ∼I (A, B) &amp; ∼G (A, B) &amp; Y (A, B)</a:t>
            </a:r>
          </a:p>
          <a:p>
            <a:r>
              <a:rPr lang="de-DE" sz="2400" dirty="0">
                <a:solidFill>
                  <a:schemeClr val="bg1"/>
                </a:solidFill>
                <a:latin typeface="Bodoni 72 Oldstyle Book" pitchFamily="2" charset="0"/>
              </a:rPr>
              <a:t>I</a:t>
            </a:r>
            <a:r>
              <a:rPr lang="de-DE" sz="2400" baseline="30000" dirty="0">
                <a:solidFill>
                  <a:schemeClr val="bg1"/>
                </a:solidFill>
                <a:latin typeface="Bodoni 72 Oldstyle Book" pitchFamily="2" charset="0"/>
              </a:rPr>
              <a:t>1  </a:t>
            </a:r>
            <a:r>
              <a:rPr lang="de-DE" sz="2400" dirty="0">
                <a:solidFill>
                  <a:schemeClr val="bg1"/>
                </a:solidFill>
                <a:latin typeface="Bodoni 72 Oldstyle Book" pitchFamily="2" charset="0"/>
              </a:rPr>
              <a:t>(A,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&amp; ∼E (A, B)	</a:t>
            </a:r>
          </a:p>
          <a:p>
            <a:r>
              <a:rPr lang="de-DE" sz="2400" dirty="0">
                <a:solidFill>
                  <a:schemeClr val="bg1"/>
                </a:solidFill>
                <a:latin typeface="Bodoni 72 Oldstyle Book" pitchFamily="2" charset="0"/>
              </a:rPr>
              <a:t>H (A, B) = </a:t>
            </a:r>
            <a:r>
              <a:rPr lang="de-DE" sz="2400" baseline="-25000" dirty="0" err="1">
                <a:solidFill>
                  <a:schemeClr val="bg1"/>
                </a:solidFill>
                <a:latin typeface="Bodoni 72 Oldstyle Book" pitchFamily="2" charset="0"/>
              </a:rPr>
              <a:t>df</a:t>
            </a:r>
            <a:r>
              <a:rPr lang="de-DE" sz="2400" dirty="0">
                <a:solidFill>
                  <a:schemeClr val="bg1"/>
                </a:solidFill>
                <a:latin typeface="Bodoni 72 Oldstyle Book" pitchFamily="2" charset="0"/>
              </a:rPr>
              <a:t> C (A, B) &amp; E (A, B)</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240506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TotalTime>
  <Words>1326</Words>
  <Application>Microsoft Macintosh PowerPoint</Application>
  <PresentationFormat>Widescreen</PresentationFormat>
  <Paragraphs>84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Baskerville Old Face</vt:lpstr>
      <vt:lpstr>Bodoni 72 Oldstyle Book</vt:lpstr>
      <vt:lpstr>Bodoni 72 Smallcaps Book</vt:lpstr>
      <vt:lpstr>Calibri</vt:lpstr>
      <vt:lpstr>Calibri Light</vt:lpstr>
      <vt:lpstr>New Athena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Guthrie King</dc:creator>
  <cp:keywords/>
  <dc:description/>
  <cp:lastModifiedBy>King, Colin G</cp:lastModifiedBy>
  <cp:revision>79</cp:revision>
  <dcterms:created xsi:type="dcterms:W3CDTF">2017-04-10T01:47:34Z</dcterms:created>
  <dcterms:modified xsi:type="dcterms:W3CDTF">2021-10-18T09:51:32Z</dcterms:modified>
  <cp:category/>
</cp:coreProperties>
</file>