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21"/>
  </p:notesMasterIdLst>
  <p:sldIdLst>
    <p:sldId id="256" r:id="rId2"/>
    <p:sldId id="257" r:id="rId3"/>
    <p:sldId id="274" r:id="rId4"/>
    <p:sldId id="275" r:id="rId5"/>
    <p:sldId id="276" r:id="rId6"/>
    <p:sldId id="277" r:id="rId7"/>
    <p:sldId id="278" r:id="rId8"/>
    <p:sldId id="279" r:id="rId9"/>
    <p:sldId id="280" r:id="rId10"/>
    <p:sldId id="281" r:id="rId11"/>
    <p:sldId id="282" r:id="rId12"/>
    <p:sldId id="258" r:id="rId13"/>
    <p:sldId id="283" r:id="rId14"/>
    <p:sldId id="284" r:id="rId15"/>
    <p:sldId id="285" r:id="rId16"/>
    <p:sldId id="286" r:id="rId17"/>
    <p:sldId id="287" r:id="rId18"/>
    <p:sldId id="288" r:id="rId19"/>
    <p:sldId id="289" r:id="rId2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BE"/>
    <a:srgbClr val="BF1238"/>
    <a:srgbClr val="A0116A"/>
    <a:srgbClr val="0A3859"/>
    <a:srgbClr val="D065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8" d="100"/>
          <a:sy n="108" d="100"/>
        </p:scale>
        <p:origin x="-912" y="-80"/>
      </p:cViewPr>
      <p:guideLst>
        <p:guide orient="horz" pos="103"/>
        <p:guide orient="horz" pos="635"/>
        <p:guide orient="horz" pos="1136"/>
        <p:guide orient="horz" pos="4000"/>
        <p:guide orient="horz" pos="4268"/>
        <p:guide pos="273"/>
        <p:guide pos="137"/>
        <p:guide pos="5488"/>
        <p:guide pos="5625"/>
        <p:guide pos="2768"/>
        <p:guide pos="299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7AC1A-AE76-4681-95BC-4CE7CA1EE5BF}" type="datetimeFigureOut">
              <a:rPr lang="de-CH" smtClean="0"/>
              <a:pPr/>
              <a:t>08/04/20</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67BC3-E335-4665-8934-A2481CBD462D}" type="slidenum">
              <a:rPr lang="de-CH" smtClean="0"/>
              <a:pPr/>
              <a:t>‹#›</a:t>
            </a:fld>
            <a:endParaRPr lang="de-CH"/>
          </a:p>
        </p:txBody>
      </p:sp>
    </p:spTree>
    <p:extLst>
      <p:ext uri="{BB962C8B-B14F-4D97-AF65-F5344CB8AC3E}">
        <p14:creationId xmlns:p14="http://schemas.microsoft.com/office/powerpoint/2010/main" val="6093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167BC3-E335-4665-8934-A2481CBD462D}" type="slidenum">
              <a:rPr lang="de-CH" smtClean="0"/>
              <a:pPr/>
              <a:t>2</a:t>
            </a:fld>
            <a:endParaRPr lang="de-CH"/>
          </a:p>
        </p:txBody>
      </p:sp>
    </p:spTree>
    <p:extLst>
      <p:ext uri="{BB962C8B-B14F-4D97-AF65-F5344CB8AC3E}">
        <p14:creationId xmlns:p14="http://schemas.microsoft.com/office/powerpoint/2010/main" val="2202247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6" name="Grafik 5" descr="UNF_Logo_gross.e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815207" cy="1162718"/>
          </a:xfrm>
          <a:prstGeom prst="rect">
            <a:avLst/>
          </a:prstGeom>
        </p:spPr>
      </p:pic>
      <p:pic>
        <p:nvPicPr>
          <p:cNvPr id="7" name="Grafik 6" descr="UNIFR_Background_Titleslide_PP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06488"/>
            <a:ext cx="9144000" cy="5751512"/>
          </a:xfrm>
          <a:prstGeom prst="rect">
            <a:avLst/>
          </a:prstGeom>
        </p:spPr>
      </p:pic>
      <p:sp>
        <p:nvSpPr>
          <p:cNvPr id="8" name="Textplatzhalter 7"/>
          <p:cNvSpPr>
            <a:spLocks noGrp="1"/>
          </p:cNvSpPr>
          <p:nvPr>
            <p:ph type="body" sz="quarter" idx="13"/>
          </p:nvPr>
        </p:nvSpPr>
        <p:spPr>
          <a:xfrm>
            <a:off x="433388" y="1803400"/>
            <a:ext cx="8278811" cy="4546600"/>
          </a:xfrm>
        </p:spPr>
        <p:txBody>
          <a:bodyPr/>
          <a:lstStyle>
            <a:lvl1pPr>
              <a:spcAft>
                <a:spcPts val="2700"/>
              </a:spcAft>
              <a:defRPr/>
            </a:lvl1pPr>
            <a:lvl2pPr>
              <a:lnSpc>
                <a:spcPts val="3200"/>
              </a:lnSpc>
              <a:spcAft>
                <a:spcPts val="3200"/>
              </a:spcAft>
              <a:defRPr sz="3000" b="1" cap="all" baseline="0">
                <a:solidFill>
                  <a:srgbClr val="0083BE"/>
                </a:solidFill>
              </a:defRPr>
            </a:lvl2pPr>
            <a:lvl3pPr marL="0" indent="0">
              <a:lnSpc>
                <a:spcPts val="3200"/>
              </a:lnSpc>
              <a:spcAft>
                <a:spcPts val="3200"/>
              </a:spcAft>
              <a:buFont typeface="Arial" pitchFamily="34" charset="0"/>
              <a:buChar char="​"/>
              <a:defRPr sz="3000"/>
            </a:lvl3pPr>
            <a:lvl4pPr>
              <a:lnSpc>
                <a:spcPts val="2000"/>
              </a:lnSpc>
              <a:defRPr sz="1600">
                <a:solidFill>
                  <a:schemeClr val="tx1"/>
                </a:solidFill>
              </a:defRPr>
            </a:lvl4pPr>
            <a:lvl5pPr>
              <a:lnSpc>
                <a:spcPts val="2000"/>
              </a:lnSpc>
              <a:defRPr sz="1600" b="0">
                <a:solidFill>
                  <a:schemeClr val="tx1"/>
                </a:solidFill>
              </a:defRPr>
            </a:lvl5pPr>
            <a:lvl6pPr>
              <a:defRPr/>
            </a:lvl6pPr>
            <a:lvl7pPr>
              <a:defRPr/>
            </a:lvl7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indent="0">
              <a:lnSpc>
                <a:spcPts val="3200"/>
              </a:lnSpc>
              <a:spcAft>
                <a:spcPts val="3200"/>
              </a:spcAft>
              <a:buFont typeface="Arial" pitchFamily="34" charset="0"/>
              <a:buChar char="​"/>
              <a:defRPr sz="3000" b="1" cap="all" baseline="0">
                <a:solidFill>
                  <a:schemeClr val="tx1"/>
                </a:solidFill>
              </a:defRPr>
            </a:lvl2pPr>
            <a:lvl3pPr marL="0" indent="0">
              <a:lnSpc>
                <a:spcPts val="3200"/>
              </a:lnSpc>
              <a:spcAft>
                <a:spcPts val="3200"/>
              </a:spcAft>
              <a:buFont typeface="Arial" pitchFamily="34" charset="0"/>
              <a:buChar char="​"/>
              <a:defRPr sz="3000" b="1" cap="all" baseline="0">
                <a:solidFill>
                  <a:schemeClr val="tx1"/>
                </a:solidFill>
              </a:defRPr>
            </a:lvl3pPr>
            <a:lvl4pPr indent="0">
              <a:lnSpc>
                <a:spcPts val="3200"/>
              </a:lnSpc>
              <a:spcAft>
                <a:spcPts val="3200"/>
              </a:spcAft>
              <a:buFont typeface="Arial" pitchFamily="34" charset="0"/>
              <a:buChar char="​"/>
              <a:defRPr sz="3000" b="1" cap="all" baseline="0">
                <a:solidFill>
                  <a:schemeClr val="tx1"/>
                </a:solidFill>
              </a:defRPr>
            </a:lvl4pPr>
            <a:lvl5pPr indent="0">
              <a:lnSpc>
                <a:spcPts val="3200"/>
              </a:lnSpc>
              <a:spcAft>
                <a:spcPts val="3200"/>
              </a:spcAft>
              <a:buFont typeface="Arial" pitchFamily="34" charset="0"/>
              <a:buChar char="​"/>
              <a:defRPr sz="3000" b="1" cap="all" baseline="0">
                <a:solidFill>
                  <a:schemeClr val="tx1"/>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CH" dirty="0"/>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title / Background white">
    <p:spTree>
      <p:nvGrpSpPr>
        <p:cNvPr id="1" name=""/>
        <p:cNvGrpSpPr/>
        <p:nvPr/>
      </p:nvGrpSpPr>
      <p:grpSpPr>
        <a:xfrm>
          <a:off x="0" y="0"/>
          <a:ext cx="0" cy="0"/>
          <a:chOff x="0" y="0"/>
          <a:chExt cx="0" cy="0"/>
        </a:xfrm>
      </p:grpSpPr>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marL="216000" indent="-216000">
              <a:lnSpc>
                <a:spcPts val="2700"/>
              </a:lnSpc>
              <a:buFont typeface="Arial" pitchFamily="34" charset="0"/>
              <a:buChar char="−"/>
              <a:defRPr sz="2000" b="0" cap="all" baseline="0">
                <a:solidFill>
                  <a:schemeClr val="tx1"/>
                </a:solidFill>
              </a:defRPr>
            </a:lvl2pPr>
            <a:lvl3pPr marL="0" indent="0">
              <a:lnSpc>
                <a:spcPts val="2700"/>
              </a:lnSpc>
              <a:buFontTx/>
              <a:buNone/>
              <a:defRPr sz="2000" b="0" cap="none" baseline="0">
                <a:solidFill>
                  <a:schemeClr val="tx1"/>
                </a:solidFill>
              </a:defRPr>
            </a:lvl3pPr>
            <a:lvl4pPr marL="0" indent="0">
              <a:lnSpc>
                <a:spcPts val="2700"/>
              </a:lnSpc>
              <a:buFont typeface="Arial" pitchFamily="34" charset="0"/>
              <a:buChar char="​"/>
              <a:defRPr sz="2000" b="0" cap="none" baseline="0">
                <a:solidFill>
                  <a:schemeClr val="tx1"/>
                </a:solidFill>
              </a:defRPr>
            </a:lvl4pPr>
            <a:lvl5pPr marL="0" indent="0">
              <a:lnSpc>
                <a:spcPts val="2700"/>
              </a:lnSpc>
              <a:buFont typeface="Arial" pitchFamily="34" charset="0"/>
              <a:buChar char="​"/>
              <a:defRPr sz="2000" b="0" cap="none" baseline="0">
                <a:solidFill>
                  <a:schemeClr val="tx1"/>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titl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Inhaltsplatzhalter 2"/>
          <p:cNvSpPr>
            <a:spLocks noGrp="1"/>
          </p:cNvSpPr>
          <p:nvPr>
            <p:ph idx="1"/>
          </p:nvPr>
        </p:nvSpPr>
        <p:spPr bwMode="white">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bg1"/>
                </a:solidFill>
              </a:defRPr>
            </a:lvl1pPr>
            <a:lvl2pPr marL="216000" indent="-216000">
              <a:lnSpc>
                <a:spcPts val="2700"/>
              </a:lnSpc>
              <a:buFont typeface="Arial" pitchFamily="34" charset="0"/>
              <a:buChar char="−"/>
              <a:defRPr sz="2000" b="0" cap="all" baseline="0">
                <a:solidFill>
                  <a:schemeClr val="bg1"/>
                </a:solidFill>
              </a:defRPr>
            </a:lvl2pPr>
            <a:lvl3pPr marL="0" indent="0">
              <a:lnSpc>
                <a:spcPts val="2700"/>
              </a:lnSpc>
              <a:buFontTx/>
              <a:buNone/>
              <a:defRPr sz="2000" b="0" cap="none" baseline="0">
                <a:solidFill>
                  <a:schemeClr val="bg1"/>
                </a:solidFill>
              </a:defRPr>
            </a:lvl3pPr>
            <a:lvl4pPr marL="0" indent="0">
              <a:lnSpc>
                <a:spcPts val="2700"/>
              </a:lnSpc>
              <a:buFont typeface="Arial" pitchFamily="34" charset="0"/>
              <a:buChar char="​"/>
              <a:defRPr sz="2000" b="0" cap="none" baseline="0">
                <a:solidFill>
                  <a:schemeClr val="bg1"/>
                </a:solidFill>
              </a:defRPr>
            </a:lvl4pPr>
            <a:lvl5pPr marL="0" indent="0">
              <a:lnSpc>
                <a:spcPts val="2700"/>
              </a:lnSpc>
              <a:buFont typeface="Arial" pitchFamily="34" charset="0"/>
              <a:buChar char="​"/>
              <a:defRPr sz="2000" b="0" cap="none"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6" name="Inhaltsplatzhalter 3"/>
          <p:cNvSpPr>
            <a:spLocks noGrp="1"/>
          </p:cNvSpPr>
          <p:nvPr>
            <p:ph sz="half" idx="2"/>
          </p:nvPr>
        </p:nvSpPr>
        <p:spPr>
          <a:xfrm>
            <a:off x="433388" y="1008064"/>
            <a:ext cx="8278812" cy="534193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8" name="Inhaltsplatzhalter 3"/>
          <p:cNvSpPr>
            <a:spLocks noGrp="1"/>
          </p:cNvSpPr>
          <p:nvPr>
            <p:ph sz="half" idx="2"/>
          </p:nvPr>
        </p:nvSpPr>
        <p:spPr>
          <a:xfrm>
            <a:off x="433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
        <p:nvSpPr>
          <p:cNvPr id="9" name="Inhaltsplatzhalter 3"/>
          <p:cNvSpPr>
            <a:spLocks noGrp="1"/>
          </p:cNvSpPr>
          <p:nvPr>
            <p:ph sz="half" idx="10"/>
          </p:nvPr>
        </p:nvSpPr>
        <p:spPr>
          <a:xfrm>
            <a:off x="4751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 columns + Pictur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7" name="Inhaltsplatzhalter 6"/>
          <p:cNvSpPr>
            <a:spLocks noGrp="1"/>
          </p:cNvSpPr>
          <p:nvPr>
            <p:ph sz="quarter" idx="11" hasCustomPrompt="1"/>
          </p:nvPr>
        </p:nvSpPr>
        <p:spPr>
          <a:xfrm>
            <a:off x="433388"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smtClean="0"/>
              <a:t>Insert </a:t>
            </a:r>
            <a:r>
              <a:rPr lang="de-DE" dirty="0" err="1" smtClean="0"/>
              <a:t>picture</a:t>
            </a:r>
            <a:endParaRPr lang="de-CH" dirty="0" smtClean="0"/>
          </a:p>
        </p:txBody>
      </p:sp>
      <p:sp>
        <p:nvSpPr>
          <p:cNvPr id="11" name="Inhaltsplatzhalter 6"/>
          <p:cNvSpPr>
            <a:spLocks noGrp="1"/>
          </p:cNvSpPr>
          <p:nvPr>
            <p:ph sz="quarter" idx="13" hasCustomPrompt="1"/>
          </p:nvPr>
        </p:nvSpPr>
        <p:spPr>
          <a:xfrm>
            <a:off x="4752975"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smtClean="0"/>
              <a:t>Insert </a:t>
            </a:r>
            <a:r>
              <a:rPr lang="de-DE" dirty="0" err="1" smtClean="0"/>
              <a:t>picture</a:t>
            </a:r>
            <a:endParaRPr lang="de-CH" dirty="0" smtClean="0"/>
          </a:p>
        </p:txBody>
      </p:sp>
      <p:sp>
        <p:nvSpPr>
          <p:cNvPr id="9" name="Inhaltsplatzhalter 3"/>
          <p:cNvSpPr>
            <a:spLocks noGrp="1"/>
          </p:cNvSpPr>
          <p:nvPr>
            <p:ph sz="half" idx="10"/>
          </p:nvPr>
        </p:nvSpPr>
        <p:spPr>
          <a:xfrm>
            <a:off x="433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
        <p:nvSpPr>
          <p:cNvPr id="12" name="Inhaltsplatzhalter 3"/>
          <p:cNvSpPr>
            <a:spLocks noGrp="1"/>
          </p:cNvSpPr>
          <p:nvPr>
            <p:ph sz="half" idx="14"/>
          </p:nvPr>
        </p:nvSpPr>
        <p:spPr>
          <a:xfrm>
            <a:off x="4751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de-DE" dirty="0" smtClean="0"/>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 Background wh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smtClean="0"/>
              <a:t>Click to edit Master title style</a:t>
            </a:r>
            <a:endParaRPr lang="de-CH" dirty="0"/>
          </a:p>
        </p:txBody>
      </p:sp>
      <p:sp>
        <p:nvSpPr>
          <p:cNvPr id="6" name="Inhaltsplatzhalter 5"/>
          <p:cNvSpPr>
            <a:spLocks noGrp="1"/>
          </p:cNvSpPr>
          <p:nvPr>
            <p:ph sz="quarter" idx="11" hasCustomPrompt="1"/>
          </p:nvPr>
        </p:nvSpPr>
        <p:spPr>
          <a:xfrm>
            <a:off x="433388" y="1008063"/>
            <a:ext cx="8278812" cy="5341937"/>
          </a:xfrm>
        </p:spPr>
        <p:txBody>
          <a:bodyPr/>
          <a:lstStyle>
            <a:lvl1pPr>
              <a:defRPr baseline="0"/>
            </a:lvl1pPr>
          </a:lstStyle>
          <a:p>
            <a:pPr lvl="0"/>
            <a:r>
              <a:rPr lang="de-DE" dirty="0" smtClean="0"/>
              <a:t>Insert </a:t>
            </a:r>
            <a:r>
              <a:rPr lang="de-DE" dirty="0" err="1" smtClean="0"/>
              <a:t>picture</a:t>
            </a:r>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el 1"/>
          <p:cNvSpPr>
            <a:spLocks noGrp="1"/>
          </p:cNvSpPr>
          <p:nvPr>
            <p:ph type="title"/>
          </p:nvPr>
        </p:nvSpPr>
        <p:spPr bwMode="white"/>
        <p:txBody>
          <a:bodyPr/>
          <a:lstStyle>
            <a:lvl1pPr>
              <a:defRPr>
                <a:solidFill>
                  <a:schemeClr val="bg1"/>
                </a:solidFill>
              </a:defRPr>
            </a:lvl1pPr>
          </a:lstStyle>
          <a:p>
            <a:r>
              <a:rPr lang="x-none" smtClean="0"/>
              <a:t>Click to edit Master title style</a:t>
            </a:r>
            <a:endParaRPr lang="de-CH" dirty="0"/>
          </a:p>
        </p:txBody>
      </p:sp>
      <p:sp>
        <p:nvSpPr>
          <p:cNvPr id="6" name="Inhaltsplatzhalter 5"/>
          <p:cNvSpPr>
            <a:spLocks noGrp="1"/>
          </p:cNvSpPr>
          <p:nvPr>
            <p:ph sz="quarter" idx="11" hasCustomPrompt="1"/>
          </p:nvPr>
        </p:nvSpPr>
        <p:spPr bwMode="white">
          <a:xfrm>
            <a:off x="433388" y="1008063"/>
            <a:ext cx="8278812" cy="5341937"/>
          </a:xfrm>
        </p:spPr>
        <p:txBody>
          <a:bodyPr/>
          <a:lstStyle>
            <a:lvl1pPr>
              <a:defRPr baseline="0">
                <a:solidFill>
                  <a:schemeClr val="bg1"/>
                </a:solidFill>
              </a:defRPr>
            </a:lvl1pPr>
            <a:lvl2pPr>
              <a:defRPr>
                <a:solidFill>
                  <a:schemeClr val="bg1"/>
                </a:solidFill>
              </a:defRPr>
            </a:lvl2pPr>
            <a:lvl3pPr>
              <a:defRPr>
                <a:solidFill>
                  <a:schemeClr val="bg1"/>
                </a:solidFill>
              </a:defRPr>
            </a:lvl3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smtClean="0"/>
              <a:t>Insert </a:t>
            </a:r>
            <a:r>
              <a:rPr lang="de-DE" dirty="0" err="1" smtClean="0"/>
              <a:t>picture</a:t>
            </a:r>
            <a:endParaRPr lang="de-DE"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7488" y="163513"/>
            <a:ext cx="8712200" cy="673199"/>
          </a:xfrm>
          <a:prstGeom prst="rect">
            <a:avLst/>
          </a:prstGeom>
        </p:spPr>
        <p:txBody>
          <a:bodyPr vert="horz" lIns="0" tIns="0" rIns="0" bIns="0" rtlCol="0" anchor="t" anchorCtr="0">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433388" y="1106488"/>
            <a:ext cx="8278812" cy="5243512"/>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CH" dirty="0" smtClean="0"/>
          </a:p>
        </p:txBody>
      </p:sp>
      <p:sp>
        <p:nvSpPr>
          <p:cNvPr id="4" name="Datumsplatzhalter 3"/>
          <p:cNvSpPr>
            <a:spLocks noGrp="1"/>
          </p:cNvSpPr>
          <p:nvPr>
            <p:ph type="dt" sz="half" idx="2"/>
          </p:nvPr>
        </p:nvSpPr>
        <p:spPr>
          <a:xfrm>
            <a:off x="9360000" y="4320000"/>
            <a:ext cx="1800000" cy="216024"/>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fld id="{8964A89B-F9D0-4B8B-9E13-75101EC3F755}" type="datetime4">
              <a:rPr lang="de-CH" smtClean="0"/>
              <a:pPr/>
              <a:t>April 8, 2020</a:t>
            </a:fld>
            <a:endParaRPr lang="de-CH" dirty="0"/>
          </a:p>
        </p:txBody>
      </p:sp>
      <p:sp>
        <p:nvSpPr>
          <p:cNvPr id="8" name="Fußzeilenplatzhalter 7"/>
          <p:cNvSpPr>
            <a:spLocks noGrp="1"/>
          </p:cNvSpPr>
          <p:nvPr>
            <p:ph type="ftr" sz="quarter" idx="3"/>
          </p:nvPr>
        </p:nvSpPr>
        <p:spPr>
          <a:xfrm>
            <a:off x="9360000" y="4680000"/>
            <a:ext cx="1800000" cy="216000"/>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endParaRPr lang="de-CH" dirty="0" smtClean="0"/>
          </a:p>
        </p:txBody>
      </p:sp>
      <p:sp>
        <p:nvSpPr>
          <p:cNvPr id="10" name="Textplatzhalter 7"/>
          <p:cNvSpPr txBox="1">
            <a:spLocks/>
          </p:cNvSpPr>
          <p:nvPr/>
        </p:nvSpPr>
        <p:spPr>
          <a:xfrm>
            <a:off x="289496" y="6350000"/>
            <a:ext cx="8747000" cy="425450"/>
          </a:xfrm>
          <a:prstGeom prst="rect">
            <a:avLst/>
          </a:prstGeom>
        </p:spPr>
        <p:txBody>
          <a:bodyPr lIns="0" tIns="0" rIns="0" bIns="0" anchor="b" anchorCtr="0"/>
          <a:lstStyle/>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Université</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de </a:t>
            </a: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fribourg</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 Universität Freiburg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FACULTÉ </a:t>
            </a:r>
            <a:r>
              <a:rPr kumimoji="0" lang="de-DE" sz="800" b="0" i="0" u="none" strike="noStrike" kern="1200" cap="none" spc="0" normalizeH="0" baseline="0" noProof="0" dirty="0" smtClean="0">
                <a:ln>
                  <a:noFill/>
                </a:ln>
                <a:solidFill>
                  <a:schemeClr val="tx1"/>
                </a:solidFill>
                <a:effectLst/>
                <a:uLnTx/>
                <a:uFillTx/>
                <a:latin typeface="+mn-lt"/>
                <a:ea typeface="+mn-ea"/>
                <a:cs typeface="Arial" pitchFamily="34" charset="0"/>
              </a:rPr>
              <a:t>DES LETTRES </a:t>
            </a:r>
            <a:r>
              <a:rPr lang="en-US" sz="800" kern="1200" dirty="0" smtClean="0">
                <a:solidFill>
                  <a:schemeClr val="tx1"/>
                </a:solidFill>
                <a:effectLst/>
                <a:latin typeface="+mn-lt"/>
                <a:ea typeface="+mn-ea"/>
                <a:cs typeface="+mn-cs"/>
              </a:rPr>
              <a:t>ET DES SCIENCES HUMAINES</a:t>
            </a:r>
            <a:r>
              <a:rPr lang="de-CH" sz="800" kern="1200" baseline="0" dirty="0" smtClean="0">
                <a:solidFill>
                  <a:schemeClr val="tx1"/>
                </a:solidFill>
                <a:effectLst/>
                <a:latin typeface="+mn-lt"/>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Uniit</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of</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Clinical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Health</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Psychology</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r>
            <a:b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Tanya Tandon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PhD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Student/</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Assistante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Diipl</a:t>
            </a:r>
            <a:r>
              <a:rPr kumimoji="0" lang="fr-FR"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ôme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fr-FR"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Séminaire interculturel sur les traumatismes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/Indian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perspective</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towards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psychopathology</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traumatism</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08 April 2020</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endPar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11" name="Foliennummernplatzhalter 10"/>
          <p:cNvSpPr>
            <a:spLocks noGrp="1"/>
          </p:cNvSpPr>
          <p:nvPr>
            <p:ph type="sldNum" sz="quarter" idx="4"/>
          </p:nvPr>
        </p:nvSpPr>
        <p:spPr>
          <a:xfrm>
            <a:off x="9360000" y="5040000"/>
            <a:ext cx="1800000" cy="216000"/>
          </a:xfrm>
          <a:prstGeom prst="rect">
            <a:avLst/>
          </a:prstGeom>
        </p:spPr>
        <p:txBody>
          <a:bodyPr vert="horz" lIns="0" tIns="0" rIns="0" bIns="0" rtlCol="0" anchor="b" anchorCtr="0"/>
          <a:lstStyle>
            <a:lvl1pPr algn="l">
              <a:lnSpc>
                <a:spcPts val="960"/>
              </a:lnSpc>
              <a:defRPr sz="800">
                <a:solidFill>
                  <a:schemeClr val="bg1"/>
                </a:solidFill>
                <a:latin typeface="Arial" pitchFamily="34" charset="0"/>
                <a:cs typeface="Arial" pitchFamily="34" charset="0"/>
              </a:defRPr>
            </a:lvl1pPr>
          </a:lstStyle>
          <a:p>
            <a:fld id="{1E9011C8-9BF4-4E14-A6CE-7DE7D36702CC}" type="slidenum">
              <a:rPr lang="de-CH" smtClean="0"/>
              <a:pPr/>
              <a:t>‹#›</a:t>
            </a:fld>
            <a:endParaRPr lang="de-CH" dirty="0"/>
          </a:p>
        </p:txBody>
      </p:sp>
      <p:cxnSp>
        <p:nvCxnSpPr>
          <p:cNvPr id="9" name="Gerade Verbindung 8"/>
          <p:cNvCxnSpPr/>
          <p:nvPr/>
        </p:nvCxnSpPr>
        <p:spPr>
          <a:xfrm>
            <a:off x="-11502" y="6470228"/>
            <a:ext cx="9162988" cy="0"/>
          </a:xfrm>
          <a:prstGeom prst="line">
            <a:avLst/>
          </a:prstGeom>
          <a:ln w="50800">
            <a:solidFill>
              <a:srgbClr val="0083BE"/>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hdr="0"/>
  <p:txStyles>
    <p:titleStyle>
      <a:lvl1pPr algn="l" defTabSz="914400" rtl="0" eaLnBrk="1" latinLnBrk="0" hangingPunct="1">
        <a:lnSpc>
          <a:spcPts val="2700"/>
        </a:lnSpc>
        <a:spcBef>
          <a:spcPct val="0"/>
        </a:spcBef>
        <a:buNone/>
        <a:defRPr sz="2000" b="1" kern="1200" cap="all" baseline="0">
          <a:solidFill>
            <a:srgbClr val="0083BE"/>
          </a:solidFill>
          <a:latin typeface="Arial" pitchFamily="34" charset="0"/>
          <a:ea typeface="+mj-ea"/>
          <a:cs typeface="Arial" pitchFamily="34" charset="0"/>
        </a:defRPr>
      </a:lvl1pPr>
    </p:titleStyle>
    <p:bodyStyle>
      <a:lvl1pPr marL="0" indent="0" algn="l" defTabSz="914400" rtl="0" eaLnBrk="1" latinLnBrk="0" hangingPunct="1">
        <a:lnSpc>
          <a:spcPts val="2700"/>
        </a:lnSpc>
        <a:spcBef>
          <a:spcPts val="0"/>
        </a:spcBef>
        <a:buFont typeface="Arial" pitchFamily="34" charset="0"/>
        <a:buChar char="​"/>
        <a:defRPr sz="2000" kern="1200">
          <a:solidFill>
            <a:schemeClr val="tx1"/>
          </a:solidFill>
          <a:latin typeface="Arial" pitchFamily="34" charset="0"/>
          <a:ea typeface="+mn-ea"/>
          <a:cs typeface="Arial" pitchFamily="34" charset="0"/>
        </a:defRPr>
      </a:lvl1pPr>
      <a:lvl2pPr marL="0" indent="0" algn="l" defTabSz="914400" rtl="0" eaLnBrk="1" latinLnBrk="0" hangingPunct="1">
        <a:lnSpc>
          <a:spcPts val="2700"/>
        </a:lnSpc>
        <a:spcBef>
          <a:spcPts val="0"/>
        </a:spcBef>
        <a:buFont typeface="Arial" pitchFamily="34" charset="0"/>
        <a:buChar char="​"/>
        <a:defRPr sz="2000" b="1" kern="1200">
          <a:solidFill>
            <a:schemeClr val="tx1"/>
          </a:solidFill>
          <a:latin typeface="Arial" pitchFamily="34" charset="0"/>
          <a:ea typeface="+mn-ea"/>
          <a:cs typeface="Arial" pitchFamily="34" charset="0"/>
        </a:defRPr>
      </a:lvl2pPr>
      <a:lvl3pPr marL="216000" indent="-216000" algn="l" defTabSz="914400" rtl="0" eaLnBrk="1" latinLnBrk="0" hangingPunct="1">
        <a:lnSpc>
          <a:spcPts val="2700"/>
        </a:lnSpc>
        <a:spcBef>
          <a:spcPts val="0"/>
        </a:spcBef>
        <a:buFont typeface="Wingdings" pitchFamily="2" charset="2"/>
        <a:buChar char="§"/>
        <a:defRPr sz="2000" kern="1200">
          <a:solidFill>
            <a:schemeClr val="tx1"/>
          </a:solidFill>
          <a:latin typeface="Arial" pitchFamily="34" charset="0"/>
          <a:ea typeface="+mn-ea"/>
          <a:cs typeface="Arial" pitchFamily="34" charset="0"/>
        </a:defRPr>
      </a:lvl3pPr>
      <a:lvl4pPr marL="0" indent="0" algn="l" defTabSz="914400" rtl="0" eaLnBrk="1" latinLnBrk="0" hangingPunct="1">
        <a:lnSpc>
          <a:spcPts val="2700"/>
        </a:lnSpc>
        <a:spcBef>
          <a:spcPts val="0"/>
        </a:spcBef>
        <a:buFont typeface="Arial" pitchFamily="34" charset="0"/>
        <a:buChar char="​"/>
        <a:defRPr sz="2000" b="1" kern="1200">
          <a:solidFill>
            <a:schemeClr val="accent4"/>
          </a:solidFill>
          <a:latin typeface="Arial" pitchFamily="34" charset="0"/>
          <a:ea typeface="+mn-ea"/>
          <a:cs typeface="Arial" pitchFamily="34" charset="0"/>
        </a:defRPr>
      </a:lvl4pPr>
      <a:lvl5pPr marL="0" indent="0" algn="l" defTabSz="914400" rtl="0" eaLnBrk="1" latinLnBrk="0" hangingPunct="1">
        <a:lnSpc>
          <a:spcPts val="2700"/>
        </a:lnSpc>
        <a:spcBef>
          <a:spcPts val="0"/>
        </a:spcBef>
        <a:buFont typeface="Arial" pitchFamily="34" charset="0"/>
        <a:buChar char="​"/>
        <a:defRPr sz="2000" b="1" kern="1200">
          <a:solidFill>
            <a:srgbClr val="0083BE"/>
          </a:solidFill>
          <a:latin typeface="Arial" pitchFamily="34" charset="0"/>
          <a:ea typeface="+mn-ea"/>
          <a:cs typeface="Arial" pitchFamily="34" charset="0"/>
        </a:defRPr>
      </a:lvl5pPr>
      <a:lvl6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6pPr>
      <a:lvl7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7pPr>
      <a:lvl8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8pPr>
      <a:lvl9pPr marL="0" marR="0" indent="0" algn="l" defTabSz="914400" rtl="0" eaLnBrk="1" fontAlgn="auto" latinLnBrk="0" hangingPunct="1">
        <a:lnSpc>
          <a:spcPts val="2700"/>
        </a:lnSpc>
        <a:spcBef>
          <a:spcPts val="0"/>
        </a:spcBef>
        <a:spcAft>
          <a:spcPts val="0"/>
        </a:spcAft>
        <a:buClrTx/>
        <a:buSzTx/>
        <a:buFont typeface="Arial" pitchFamily="34" charset="0"/>
        <a:buNone/>
        <a:tabLst/>
        <a:defRPr kumimoji="0" lang="de-DE" sz="2000" b="0" i="0" u="none" strike="noStrike" kern="1200" cap="none" spc="0" normalizeH="0" baseline="0" noProof="0" smtClean="0">
          <a:ln>
            <a:noFill/>
          </a:ln>
          <a:solidFill>
            <a:schemeClr val="tx1"/>
          </a:solidFill>
          <a:effectLst/>
          <a:uLnTx/>
          <a:uFillTx/>
          <a:latin typeface="+mn-lt"/>
          <a:ea typeface="+mn-ea"/>
          <a:cs typeface="Arial"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hyperlink" Target="mailto:Tanya.tandon@unifr.ch" TargetMode="External"/><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media" Target="../media/media15.m4a"/><Relationship Id="rId4" Type="http://schemas.openxmlformats.org/officeDocument/2006/relationships/audio" Target="../media/media15.m4a"/><Relationship Id="rId5" Type="http://schemas.openxmlformats.org/officeDocument/2006/relationships/slideLayout" Target="../slideLayouts/slideLayout2.xml"/><Relationship Id="rId6"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microsoft.com/office/2007/relationships/media" Target="../media/media17.m4a"/><Relationship Id="rId4" Type="http://schemas.openxmlformats.org/officeDocument/2006/relationships/audio" Target="../media/media17.m4a"/><Relationship Id="rId5" Type="http://schemas.openxmlformats.org/officeDocument/2006/relationships/slideLayout" Target="../slideLayouts/slideLayout2.xml"/><Relationship Id="rId6"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0.m4a"/><Relationship Id="rId2" Type="http://schemas.openxmlformats.org/officeDocument/2006/relationships/audio" Target="../media/media20.m4a"/></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4" Type="http://schemas.openxmlformats.org/officeDocument/2006/relationships/audio" Target="../media/media3.m4a"/><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4" Type="http://schemas.openxmlformats.org/officeDocument/2006/relationships/audio" Target="../media/media6.m4a"/><Relationship Id="rId5" Type="http://schemas.openxmlformats.org/officeDocument/2006/relationships/slideLayout" Target="../slideLayouts/slideLayout2.xml"/><Relationship Id="rId6" Type="http://schemas.openxmlformats.org/officeDocument/2006/relationships/image" Target="../media/image6.png"/><Relationship Id="rId7"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de-CH" dirty="0" smtClean="0"/>
              <a:t>08 April 2020</a:t>
            </a:r>
          </a:p>
          <a:p>
            <a:pPr lvl="1"/>
            <a:r>
              <a:rPr lang="de-CH" dirty="0"/>
              <a:t> </a:t>
            </a:r>
            <a:r>
              <a:rPr lang="de-CH" dirty="0" smtClean="0">
                <a:solidFill>
                  <a:schemeClr val="accent1">
                    <a:lumMod val="90000"/>
                    <a:lumOff val="10000"/>
                  </a:schemeClr>
                </a:solidFill>
              </a:rPr>
              <a:t>S</a:t>
            </a:r>
            <a:r>
              <a:rPr lang="fr-FR" dirty="0" err="1" smtClean="0">
                <a:solidFill>
                  <a:schemeClr val="accent1">
                    <a:lumMod val="90000"/>
                    <a:lumOff val="10000"/>
                  </a:schemeClr>
                </a:solidFill>
              </a:rPr>
              <a:t>éMInaire</a:t>
            </a:r>
            <a:r>
              <a:rPr lang="fr-FR" dirty="0" smtClean="0">
                <a:solidFill>
                  <a:schemeClr val="accent1">
                    <a:lumMod val="90000"/>
                    <a:lumOff val="10000"/>
                  </a:schemeClr>
                </a:solidFill>
              </a:rPr>
              <a:t> INTERCULTUREL SUR LES TRAUMATISMES </a:t>
            </a:r>
            <a:endParaRPr lang="de-CH" dirty="0" smtClean="0">
              <a:solidFill>
                <a:schemeClr val="accent1">
                  <a:lumMod val="90000"/>
                  <a:lumOff val="10000"/>
                </a:schemeClr>
              </a:solidFill>
            </a:endParaRPr>
          </a:p>
          <a:p>
            <a:pPr lvl="2"/>
            <a:r>
              <a:rPr lang="de-CH" dirty="0" smtClean="0">
                <a:solidFill>
                  <a:schemeClr val="accent1">
                    <a:lumMod val="75000"/>
                    <a:lumOff val="25000"/>
                  </a:schemeClr>
                </a:solidFill>
              </a:rPr>
              <a:t>Indian </a:t>
            </a:r>
            <a:r>
              <a:rPr lang="de-CH" dirty="0" err="1" smtClean="0">
                <a:solidFill>
                  <a:schemeClr val="accent1">
                    <a:lumMod val="75000"/>
                    <a:lumOff val="25000"/>
                  </a:schemeClr>
                </a:solidFill>
              </a:rPr>
              <a:t>perspective</a:t>
            </a:r>
            <a:r>
              <a:rPr lang="de-CH" dirty="0" smtClean="0">
                <a:solidFill>
                  <a:schemeClr val="accent1">
                    <a:lumMod val="75000"/>
                    <a:lumOff val="25000"/>
                  </a:schemeClr>
                </a:solidFill>
              </a:rPr>
              <a:t> </a:t>
            </a:r>
            <a:r>
              <a:rPr lang="de-CH" dirty="0" err="1" smtClean="0">
                <a:solidFill>
                  <a:schemeClr val="accent1">
                    <a:lumMod val="75000"/>
                    <a:lumOff val="25000"/>
                  </a:schemeClr>
                </a:solidFill>
              </a:rPr>
              <a:t>towards</a:t>
            </a:r>
            <a:r>
              <a:rPr lang="de-CH" dirty="0" smtClean="0">
                <a:solidFill>
                  <a:schemeClr val="accent1">
                    <a:lumMod val="75000"/>
                    <a:lumOff val="25000"/>
                  </a:schemeClr>
                </a:solidFill>
              </a:rPr>
              <a:t> </a:t>
            </a:r>
            <a:r>
              <a:rPr lang="de-CH" dirty="0" err="1" smtClean="0">
                <a:solidFill>
                  <a:schemeClr val="accent1">
                    <a:lumMod val="75000"/>
                    <a:lumOff val="25000"/>
                  </a:schemeClr>
                </a:solidFill>
              </a:rPr>
              <a:t>psychopathology</a:t>
            </a:r>
            <a:r>
              <a:rPr lang="de-CH" dirty="0" smtClean="0">
                <a:solidFill>
                  <a:schemeClr val="accent1">
                    <a:lumMod val="75000"/>
                    <a:lumOff val="25000"/>
                  </a:schemeClr>
                </a:solidFill>
              </a:rPr>
              <a:t>   </a:t>
            </a:r>
            <a:r>
              <a:rPr lang="de-CH" dirty="0" err="1" smtClean="0">
                <a:solidFill>
                  <a:schemeClr val="accent1">
                    <a:lumMod val="75000"/>
                    <a:lumOff val="25000"/>
                  </a:schemeClr>
                </a:solidFill>
              </a:rPr>
              <a:t>and</a:t>
            </a:r>
            <a:r>
              <a:rPr lang="de-CH" dirty="0" smtClean="0">
                <a:solidFill>
                  <a:schemeClr val="accent1">
                    <a:lumMod val="75000"/>
                    <a:lumOff val="25000"/>
                  </a:schemeClr>
                </a:solidFill>
              </a:rPr>
              <a:t> </a:t>
            </a:r>
            <a:r>
              <a:rPr lang="de-CH" dirty="0" err="1" smtClean="0">
                <a:solidFill>
                  <a:schemeClr val="accent1">
                    <a:lumMod val="75000"/>
                    <a:lumOff val="25000"/>
                  </a:schemeClr>
                </a:solidFill>
              </a:rPr>
              <a:t>traumatism</a:t>
            </a:r>
            <a:r>
              <a:rPr lang="de-CH" dirty="0" smtClean="0">
                <a:solidFill>
                  <a:schemeClr val="accent1">
                    <a:lumMod val="75000"/>
                    <a:lumOff val="25000"/>
                  </a:schemeClr>
                </a:solidFill>
              </a:rPr>
              <a:t> </a:t>
            </a:r>
            <a:r>
              <a:rPr lang="de-CH" dirty="0" smtClean="0">
                <a:solidFill>
                  <a:srgbClr val="FF0000"/>
                </a:solidFill>
              </a:rPr>
              <a:t>(Part 1)</a:t>
            </a:r>
            <a:endParaRPr lang="de-CH" dirty="0" smtClean="0">
              <a:solidFill>
                <a:srgbClr val="FF0000"/>
              </a:solidFill>
            </a:endParaRPr>
          </a:p>
          <a:p>
            <a:pPr lvl="3"/>
            <a:r>
              <a:rPr lang="de-CH" dirty="0" err="1" smtClean="0"/>
              <a:t>M.Sc</a:t>
            </a:r>
            <a:r>
              <a:rPr lang="de-CH" dirty="0"/>
              <a:t> </a:t>
            </a:r>
            <a:r>
              <a:rPr lang="de-CH" dirty="0" smtClean="0"/>
              <a:t>Tanya Tandon</a:t>
            </a:r>
          </a:p>
          <a:p>
            <a:pPr lvl="3"/>
            <a:r>
              <a:rPr lang="de-CH" dirty="0" err="1" smtClean="0"/>
              <a:t>Doctorante</a:t>
            </a:r>
            <a:r>
              <a:rPr lang="de-CH" dirty="0" smtClean="0"/>
              <a:t> / </a:t>
            </a:r>
            <a:r>
              <a:rPr lang="de-CH" dirty="0" err="1" smtClean="0"/>
              <a:t>Assistante</a:t>
            </a:r>
            <a:r>
              <a:rPr lang="de-CH" dirty="0" smtClean="0"/>
              <a:t> D</a:t>
            </a:r>
            <a:r>
              <a:rPr lang="fr-FR" dirty="0" err="1" smtClean="0"/>
              <a:t>implôme</a:t>
            </a:r>
            <a:endParaRPr lang="de-CH" dirty="0" smtClean="0"/>
          </a:p>
          <a:p>
            <a:pPr lvl="4"/>
            <a:r>
              <a:rPr lang="en-US" dirty="0">
                <a:hlinkClick r:id="rId4"/>
              </a:rPr>
              <a:t>t</a:t>
            </a:r>
            <a:r>
              <a:rPr lang="de-CH" dirty="0" smtClean="0">
                <a:hlinkClick r:id="rId4"/>
              </a:rPr>
              <a:t>anya.tandon@unifr.ch</a:t>
            </a:r>
            <a:r>
              <a:rPr lang="de-CH" dirty="0" smtClean="0"/>
              <a:t>               </a:t>
            </a:r>
          </a:p>
          <a:p>
            <a:pPr lvl="4"/>
            <a:r>
              <a:rPr lang="de-CH" dirty="0"/>
              <a:t> </a:t>
            </a:r>
            <a:endParaRPr lang="de-CH" dirty="0" smtClean="0"/>
          </a:p>
          <a:p>
            <a:pPr lvl="4"/>
            <a:r>
              <a:rPr lang="de-CH" dirty="0"/>
              <a:t> </a:t>
            </a:r>
            <a:r>
              <a:rPr lang="de-CH" dirty="0" smtClean="0"/>
              <a:t>                                                                                                           Spring Semester 2020</a:t>
            </a:r>
            <a:endParaRPr lang="de-CH" dirty="0"/>
          </a:p>
        </p:txBody>
      </p:sp>
      <p:pic>
        <p:nvPicPr>
          <p:cNvPr id="3" name="Slide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4725144"/>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3" fill="hold"/>
                                        <p:tgtEl>
                                          <p:spTgt spid="3"/>
                                        </p:tgtEl>
                                      </p:cBhvr>
                                    </p:cmd>
                                  </p:childTnLst>
                                </p:cTn>
                              </p:par>
                            </p:childTnLst>
                          </p:cTn>
                        </p:par>
                      </p:childTnLst>
                    </p:cTn>
                  </p:par>
                </p:childTnLst>
              </p:cTn>
              <p:nextCondLst>
                <p:cond evt="onClick" delay="0">
                  <p:tgtEl>
                    <p:spTgt spid="3"/>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
        <p:nvSpPr>
          <p:cNvPr id="5" name="Inhaltsplatzhalter 2"/>
          <p:cNvSpPr>
            <a:spLocks noGrp="1"/>
          </p:cNvSpPr>
          <p:nvPr>
            <p:ph sz="half" idx="4294967295"/>
          </p:nvPr>
        </p:nvSpPr>
        <p:spPr>
          <a:xfrm>
            <a:off x="395536" y="908720"/>
            <a:ext cx="8278812" cy="5341936"/>
          </a:xfrm>
          <a:prstGeom prst="rect">
            <a:avLst/>
          </a:prstGeom>
        </p:spPr>
        <p:txBody>
          <a:bodyPr/>
          <a:lstStyle/>
          <a:p>
            <a:pPr lvl="3"/>
            <a:r>
              <a:rPr lang="fr-CH" sz="2800" dirty="0" smtClean="0">
                <a:solidFill>
                  <a:srgbClr val="FF0000"/>
                </a:solidFill>
              </a:rPr>
              <a:t> Psychopathology in Colonial India :</a:t>
            </a:r>
          </a:p>
          <a:p>
            <a:pPr marL="457200" lvl="3" indent="-457200">
              <a:buFont typeface="Wingdings" charset="2"/>
              <a:buChar char="u"/>
            </a:pPr>
            <a:endParaRPr lang="fr-CH" sz="2800" dirty="0">
              <a:solidFill>
                <a:srgbClr val="FF0000"/>
              </a:solidFill>
            </a:endParaRPr>
          </a:p>
          <a:p>
            <a:pPr marL="457200" lvl="3" indent="-457200">
              <a:buFont typeface="Wingdings" charset="2"/>
              <a:buChar char="u"/>
            </a:pPr>
            <a:r>
              <a:rPr lang="fr-CH" sz="2400" dirty="0" smtClean="0">
                <a:solidFill>
                  <a:schemeClr val="tx1"/>
                </a:solidFill>
              </a:rPr>
              <a:t>‘</a:t>
            </a:r>
            <a:r>
              <a:rPr lang="fr-CH" sz="2400" b="0" dirty="0" smtClean="0">
                <a:solidFill>
                  <a:schemeClr val="tx1"/>
                </a:solidFill>
              </a:rPr>
              <a:t>less conspicuous form of social control’</a:t>
            </a:r>
          </a:p>
          <a:p>
            <a:pPr marL="457200" lvl="3" indent="-457200">
              <a:buFont typeface="Wingdings" charset="2"/>
              <a:buChar char="u"/>
            </a:pPr>
            <a:r>
              <a:rPr lang="en-US" sz="2400" b="0" dirty="0" smtClean="0">
                <a:solidFill>
                  <a:schemeClr val="tx1"/>
                </a:solidFill>
              </a:rPr>
              <a:t>M</a:t>
            </a:r>
            <a:r>
              <a:rPr lang="fr-CH" sz="2400" b="0" dirty="0" smtClean="0">
                <a:solidFill>
                  <a:schemeClr val="tx1"/>
                </a:solidFill>
              </a:rPr>
              <a:t>ental hospitals (or asylums) were greatly built by British psychiatry and catered mostly to the European soldiers when they were posted in India at that time.</a:t>
            </a:r>
          </a:p>
          <a:p>
            <a:pPr marL="457200" lvl="3" indent="-457200">
              <a:buFont typeface="Wingdings" charset="2"/>
              <a:buChar char="u"/>
            </a:pPr>
            <a:r>
              <a:rPr lang="fr-CH" sz="2400" b="0" dirty="0" smtClean="0">
                <a:solidFill>
                  <a:schemeClr val="tx1"/>
                </a:solidFill>
              </a:rPr>
              <a:t>The development of the lunatic asylums was apparent in the early colonial period from 1745-1857 till the first revolution for the Indian Independence was started. </a:t>
            </a:r>
          </a:p>
          <a:p>
            <a:pPr marL="457200" lvl="3" indent="-457200">
              <a:buFont typeface="Wingdings" charset="2"/>
              <a:buChar char="u"/>
            </a:pPr>
            <a:r>
              <a:rPr lang="fr-CH" sz="2400" b="0" dirty="0">
                <a:solidFill>
                  <a:schemeClr val="tx1"/>
                </a:solidFill>
              </a:rPr>
              <a:t> </a:t>
            </a:r>
            <a:r>
              <a:rPr lang="fr-CH" sz="2400" b="0" dirty="0" smtClean="0">
                <a:solidFill>
                  <a:schemeClr val="tx1"/>
                </a:solidFill>
              </a:rPr>
              <a:t>The earliest mental hospital in India was in  Bombay in 1745, which was made to accomodate around 30 mentally ill patients. </a:t>
            </a:r>
            <a:endParaRPr lang="fr-CH" sz="2400" b="0" dirty="0">
              <a:solidFill>
                <a:schemeClr val="tx1"/>
              </a:solidFill>
            </a:endParaRPr>
          </a:p>
        </p:txBody>
      </p:sp>
      <p:pic>
        <p:nvPicPr>
          <p:cNvPr id="2" name="slide 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4797152"/>
            <a:ext cx="812800" cy="812800"/>
          </a:xfrm>
          <a:prstGeom prst="rect">
            <a:avLst/>
          </a:prstGeom>
        </p:spPr>
      </p:pic>
    </p:spTree>
    <p:extLst>
      <p:ext uri="{BB962C8B-B14F-4D97-AF65-F5344CB8AC3E}">
        <p14:creationId xmlns:p14="http://schemas.microsoft.com/office/powerpoint/2010/main" val="41927481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69888" y="315913"/>
            <a:ext cx="8712200" cy="673199"/>
          </a:xfrm>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
        <p:nvSpPr>
          <p:cNvPr id="5" name="Inhaltsplatzhalter 2"/>
          <p:cNvSpPr>
            <a:spLocks noGrp="1"/>
          </p:cNvSpPr>
          <p:nvPr>
            <p:ph sz="half" idx="4294967295"/>
          </p:nvPr>
        </p:nvSpPr>
        <p:spPr>
          <a:xfrm>
            <a:off x="395536" y="908720"/>
            <a:ext cx="8278812" cy="5341936"/>
          </a:xfrm>
          <a:prstGeom prst="rect">
            <a:avLst/>
          </a:prstGeom>
        </p:spPr>
        <p:txBody>
          <a:bodyPr/>
          <a:lstStyle/>
          <a:p>
            <a:pPr lvl="3"/>
            <a:r>
              <a:rPr lang="fr-CH" sz="2800" dirty="0" smtClean="0">
                <a:solidFill>
                  <a:srgbClr val="FF0000"/>
                </a:solidFill>
              </a:rPr>
              <a:t> Psychopathology in Colonial India :</a:t>
            </a:r>
          </a:p>
          <a:p>
            <a:pPr lvl="3">
              <a:buNone/>
            </a:pPr>
            <a:endParaRPr lang="fr-CH" sz="2800" dirty="0" smtClean="0">
              <a:solidFill>
                <a:srgbClr val="FF0000"/>
              </a:solidFill>
            </a:endParaRPr>
          </a:p>
          <a:p>
            <a:pPr marL="342900" lvl="3" indent="-342900">
              <a:buFont typeface="Wingdings" charset="2"/>
              <a:buChar char="u"/>
            </a:pPr>
            <a:r>
              <a:rPr lang="fr-CH" sz="2400" b="0" dirty="0" smtClean="0">
                <a:solidFill>
                  <a:schemeClr val="tx1"/>
                </a:solidFill>
              </a:rPr>
              <a:t>The first mental hospital in South India started in Madras in 1793. </a:t>
            </a:r>
          </a:p>
          <a:p>
            <a:pPr marL="342900" lvl="3" indent="-342900">
              <a:buFont typeface="Wingdings" charset="2"/>
              <a:buChar char="u"/>
            </a:pPr>
            <a:r>
              <a:rPr lang="fr-CH" sz="2400" b="0" dirty="0">
                <a:solidFill>
                  <a:schemeClr val="tx1"/>
                </a:solidFill>
              </a:rPr>
              <a:t> </a:t>
            </a:r>
            <a:r>
              <a:rPr lang="fr-CH" sz="2400" b="0" dirty="0" smtClean="0">
                <a:solidFill>
                  <a:schemeClr val="tx1"/>
                </a:solidFill>
              </a:rPr>
              <a:t>During this time, excited patients were treated with : opium, given hot baths and sometimes leeches were supplied to suck their blood. </a:t>
            </a:r>
          </a:p>
          <a:p>
            <a:pPr marL="342900" lvl="3" indent="-342900">
              <a:buFont typeface="Wingdings" charset="2"/>
              <a:buChar char="u"/>
            </a:pPr>
            <a:r>
              <a:rPr lang="fr-CH" sz="2400" b="0" dirty="0" smtClean="0">
                <a:solidFill>
                  <a:schemeClr val="tx1"/>
                </a:solidFill>
              </a:rPr>
              <a:t>Music was also used as a mode of therapy to calm down patients.</a:t>
            </a:r>
          </a:p>
          <a:p>
            <a:pPr marL="342900" lvl="3" indent="-342900">
              <a:buFont typeface="Wingdings" charset="2"/>
              <a:buChar char="u"/>
            </a:pPr>
            <a:r>
              <a:rPr lang="fr-CH" sz="2400" b="0" dirty="0" smtClean="0">
                <a:solidFill>
                  <a:schemeClr val="tx1"/>
                </a:solidFill>
              </a:rPr>
              <a:t>The mentally ill patients from the general population were taken care of by the local communities and by the traditional medicine doctors , qualified in Ayurveda and Unani medicine. </a:t>
            </a:r>
          </a:p>
          <a:p>
            <a:pPr lvl="3">
              <a:buNone/>
            </a:pPr>
            <a:r>
              <a:rPr lang="fr-CH" sz="2400" b="0" dirty="0" smtClean="0">
                <a:solidFill>
                  <a:schemeClr val="tx1"/>
                </a:solidFill>
              </a:rPr>
              <a:t>      </a:t>
            </a:r>
            <a:endParaRPr lang="fr-CH" sz="2400" b="0" dirty="0">
              <a:solidFill>
                <a:schemeClr val="tx1"/>
              </a:solidFill>
            </a:endParaRPr>
          </a:p>
        </p:txBody>
      </p:sp>
      <p:pic>
        <p:nvPicPr>
          <p:cNvPr id="2" name="slide 1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157192"/>
            <a:ext cx="812800" cy="812800"/>
          </a:xfrm>
          <a:prstGeom prst="rect">
            <a:avLst/>
          </a:prstGeom>
        </p:spPr>
      </p:pic>
    </p:spTree>
    <p:extLst>
      <p:ext uri="{BB962C8B-B14F-4D97-AF65-F5344CB8AC3E}">
        <p14:creationId xmlns:p14="http://schemas.microsoft.com/office/powerpoint/2010/main" val="20502496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908720"/>
            <a:ext cx="8278812" cy="5341936"/>
          </a:xfrm>
          <a:prstGeom prst="rect">
            <a:avLst/>
          </a:prstGeom>
        </p:spPr>
        <p:txBody>
          <a:bodyPr/>
          <a:lstStyle/>
          <a:p>
            <a:pPr lvl="3"/>
            <a:r>
              <a:rPr lang="fr-CH" sz="2800" dirty="0" smtClean="0">
                <a:solidFill>
                  <a:srgbClr val="FF0000"/>
                </a:solidFill>
              </a:rPr>
              <a:t> Psychopathology in Mid Colonial:</a:t>
            </a:r>
          </a:p>
          <a:p>
            <a:pPr lvl="3">
              <a:buNone/>
            </a:pPr>
            <a:endParaRPr lang="fr-CH" sz="2800" dirty="0" smtClean="0">
              <a:solidFill>
                <a:srgbClr val="FF0000"/>
              </a:solidFill>
            </a:endParaRPr>
          </a:p>
          <a:p>
            <a:pPr marL="342900" lvl="3" indent="-342900">
              <a:buFont typeface="Wingdings" charset="2"/>
              <a:buChar char="u"/>
            </a:pPr>
            <a:r>
              <a:rPr lang="fr-CH" sz="2400" b="0" dirty="0" smtClean="0">
                <a:solidFill>
                  <a:schemeClr val="tx1"/>
                </a:solidFill>
              </a:rPr>
              <a:t>Witnessed a steady growth in the development of mental asylums. </a:t>
            </a:r>
          </a:p>
          <a:p>
            <a:pPr marL="342900" lvl="3" indent="-342900">
              <a:buFont typeface="Wingdings" charset="2"/>
              <a:buChar char="u"/>
            </a:pPr>
            <a:endParaRPr lang="fr-CH" sz="2400" b="0" dirty="0" smtClean="0">
              <a:solidFill>
                <a:schemeClr val="tx1"/>
              </a:solidFill>
            </a:endParaRPr>
          </a:p>
          <a:p>
            <a:pPr marL="342900" lvl="3" indent="-342900">
              <a:buFont typeface="Wingdings" charset="2"/>
              <a:buChar char="u"/>
            </a:pPr>
            <a:r>
              <a:rPr lang="fr-CH" sz="2400" b="0" dirty="0">
                <a:solidFill>
                  <a:schemeClr val="tx1"/>
                </a:solidFill>
              </a:rPr>
              <a:t> </a:t>
            </a:r>
            <a:r>
              <a:rPr lang="fr-CH" sz="2400" b="0" dirty="0" smtClean="0">
                <a:solidFill>
                  <a:schemeClr val="tx1"/>
                </a:solidFill>
              </a:rPr>
              <a:t>During this period, new asylums were also built in different cities in India.       </a:t>
            </a:r>
            <a:endParaRPr lang="fr-CH" sz="2400" b="0" dirty="0">
              <a:solidFill>
                <a:schemeClr val="tx1"/>
              </a:solidFill>
            </a:endParaRPr>
          </a:p>
        </p:txBody>
      </p:sp>
      <p:sp>
        <p:nvSpPr>
          <p:cNvPr id="5" name="Titel 1"/>
          <p:cNvSpPr txBox="1">
            <a:spLocks/>
          </p:cNvSpPr>
          <p:nvPr/>
        </p:nvSpPr>
        <p:spPr>
          <a:xfrm>
            <a:off x="369888" y="315913"/>
            <a:ext cx="8712200" cy="673199"/>
          </a:xfrm>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2120" y="3212976"/>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04-07 at 11.08.2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1196752"/>
            <a:ext cx="6896100" cy="4546600"/>
          </a:xfrm>
          <a:prstGeom prst="rect">
            <a:avLst/>
          </a:prstGeom>
        </p:spPr>
      </p:pic>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Tree>
    <p:extLst>
      <p:ext uri="{BB962C8B-B14F-4D97-AF65-F5344CB8AC3E}">
        <p14:creationId xmlns:p14="http://schemas.microsoft.com/office/powerpoint/2010/main" val="64815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908720"/>
            <a:ext cx="8278812" cy="5341936"/>
          </a:xfrm>
          <a:prstGeom prst="rect">
            <a:avLst/>
          </a:prstGeom>
        </p:spPr>
        <p:txBody>
          <a:bodyPr/>
          <a:lstStyle/>
          <a:p>
            <a:pPr lvl="3"/>
            <a:r>
              <a:rPr lang="fr-CH" sz="2800" dirty="0" smtClean="0">
                <a:solidFill>
                  <a:srgbClr val="FF0000"/>
                </a:solidFill>
              </a:rPr>
              <a:t> Psychopathology in Mid Colonial:</a:t>
            </a:r>
          </a:p>
          <a:p>
            <a:pPr lvl="3">
              <a:buNone/>
            </a:pPr>
            <a:endParaRPr lang="fr-CH" sz="2800" dirty="0" smtClean="0">
              <a:solidFill>
                <a:srgbClr val="FF0000"/>
              </a:solidFill>
            </a:endParaRPr>
          </a:p>
          <a:p>
            <a:pPr marL="342900" lvl="3" indent="-342900">
              <a:buFont typeface="Wingdings" charset="2"/>
              <a:buChar char="u"/>
            </a:pPr>
            <a:r>
              <a:rPr lang="fr-CH" sz="2400" b="0" dirty="0" smtClean="0">
                <a:solidFill>
                  <a:schemeClr val="tx1"/>
                </a:solidFill>
              </a:rPr>
              <a:t>Techniques of ‘ moral management’ systems were adopted in India. </a:t>
            </a:r>
          </a:p>
          <a:p>
            <a:pPr marL="342900" lvl="3" indent="-342900">
              <a:buFont typeface="Wingdings" charset="2"/>
              <a:buChar char="u"/>
            </a:pPr>
            <a:endParaRPr lang="fr-CH" sz="2400" b="0" dirty="0" smtClean="0">
              <a:solidFill>
                <a:schemeClr val="tx1"/>
              </a:solidFill>
            </a:endParaRPr>
          </a:p>
          <a:p>
            <a:pPr marL="342900" lvl="3" indent="-342900">
              <a:buFont typeface="Wingdings" charset="2"/>
              <a:buChar char="u"/>
            </a:pPr>
            <a:r>
              <a:rPr lang="fr-CH" sz="2400" b="0" dirty="0">
                <a:solidFill>
                  <a:schemeClr val="tx1"/>
                </a:solidFill>
              </a:rPr>
              <a:t> </a:t>
            </a:r>
            <a:r>
              <a:rPr lang="fr-CH" sz="2400" b="0" dirty="0" smtClean="0">
                <a:solidFill>
                  <a:schemeClr val="tx1"/>
                </a:solidFill>
              </a:rPr>
              <a:t>Drug treatments for psychiatric conditions were also introduced into India in this period. </a:t>
            </a:r>
          </a:p>
          <a:p>
            <a:pPr marL="342900" lvl="3" indent="-342900">
              <a:buFont typeface="Wingdings" charset="2"/>
              <a:buChar char="u"/>
            </a:pPr>
            <a:endParaRPr lang="fr-CH" sz="2400" b="0" dirty="0">
              <a:solidFill>
                <a:schemeClr val="tx1"/>
              </a:solidFill>
            </a:endParaRPr>
          </a:p>
          <a:p>
            <a:pPr marL="342900" lvl="3" indent="-342900">
              <a:buFont typeface="Wingdings" charset="2"/>
              <a:buChar char="u"/>
            </a:pPr>
            <a:r>
              <a:rPr lang="fr-CH" sz="2400" b="0" dirty="0" smtClean="0">
                <a:solidFill>
                  <a:schemeClr val="tx1"/>
                </a:solidFill>
              </a:rPr>
              <a:t>These were largely aimed at controlling patient behaviors and also of allowing the patient some respite from his/her condition through sleep. </a:t>
            </a:r>
          </a:p>
          <a:p>
            <a:pPr marL="342900" lvl="3" indent="-342900">
              <a:buFont typeface="Wingdings" charset="2"/>
              <a:buChar char="u"/>
            </a:pPr>
            <a:endParaRPr lang="fr-CH" sz="2400" b="0" dirty="0" smtClean="0">
              <a:solidFill>
                <a:schemeClr val="tx1"/>
              </a:solidFill>
            </a:endParaRPr>
          </a:p>
          <a:p>
            <a:pPr marL="342900" lvl="3" indent="-342900">
              <a:buFont typeface="Wingdings" charset="2"/>
              <a:buChar char="u"/>
            </a:pPr>
            <a:r>
              <a:rPr lang="fr-CH" sz="2400" b="0" dirty="0" smtClean="0">
                <a:solidFill>
                  <a:schemeClr val="tx1"/>
                </a:solidFill>
              </a:rPr>
              <a:t>The onset of World War I in 1914 , significant changes took off in the Indian psychiatric system.</a:t>
            </a:r>
            <a:endParaRPr lang="fr-CH" sz="2400" b="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14_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4653136"/>
            <a:ext cx="812800" cy="812800"/>
          </a:xfrm>
          <a:prstGeom prst="rect">
            <a:avLst/>
          </a:prstGeom>
        </p:spPr>
      </p:pic>
      <p:pic>
        <p:nvPicPr>
          <p:cNvPr id="3" name="slide 14_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956376" y="5445224"/>
            <a:ext cx="812800" cy="812800"/>
          </a:xfrm>
          <a:prstGeom prst="rect">
            <a:avLst/>
          </a:prstGeom>
        </p:spPr>
      </p:pic>
    </p:spTree>
    <p:extLst>
      <p:ext uri="{BB962C8B-B14F-4D97-AF65-F5344CB8AC3E}">
        <p14:creationId xmlns:p14="http://schemas.microsoft.com/office/powerpoint/2010/main" val="8677185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76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764704"/>
            <a:ext cx="8278812" cy="5544616"/>
          </a:xfrm>
          <a:prstGeom prst="rect">
            <a:avLst/>
          </a:prstGeom>
        </p:spPr>
        <p:txBody>
          <a:bodyPr/>
          <a:lstStyle/>
          <a:p>
            <a:pPr lvl="3"/>
            <a:r>
              <a:rPr lang="fr-CH" sz="2800" dirty="0" smtClean="0">
                <a:solidFill>
                  <a:srgbClr val="FF0000"/>
                </a:solidFill>
              </a:rPr>
              <a:t> Psychopathology after Independence:</a:t>
            </a:r>
          </a:p>
          <a:p>
            <a:pPr lvl="3">
              <a:buNone/>
            </a:pPr>
            <a:endParaRPr lang="fr-CH" sz="2800" dirty="0" smtClean="0">
              <a:solidFill>
                <a:srgbClr val="FF0000"/>
              </a:solidFill>
            </a:endParaRPr>
          </a:p>
          <a:p>
            <a:pPr marL="342900" lvl="3" indent="-342900">
              <a:buFont typeface="Wingdings" charset="2"/>
              <a:buChar char="u"/>
            </a:pPr>
            <a:r>
              <a:rPr lang="fr-CH" sz="2400" b="0" dirty="0" smtClean="0">
                <a:solidFill>
                  <a:schemeClr val="tx1"/>
                </a:solidFill>
              </a:rPr>
              <a:t>T</a:t>
            </a:r>
            <a:r>
              <a:rPr lang="en-US" sz="2400" b="0" dirty="0" smtClean="0">
                <a:solidFill>
                  <a:schemeClr val="tx1"/>
                </a:solidFill>
              </a:rPr>
              <a:t>h</a:t>
            </a:r>
            <a:r>
              <a:rPr lang="fr-CH" sz="2400" b="0" dirty="0" smtClean="0">
                <a:solidFill>
                  <a:schemeClr val="tx1"/>
                </a:solidFill>
              </a:rPr>
              <a:t>e origins of psychiatric rehabilitation in India can be traced to innovative service programs , which were initiated at the Central Institute of Psychiatry(CIP) in 1922. </a:t>
            </a:r>
          </a:p>
          <a:p>
            <a:pPr marL="342900" lvl="3" indent="-342900">
              <a:buFont typeface="Wingdings" charset="2"/>
              <a:buChar char="u"/>
            </a:pPr>
            <a:r>
              <a:rPr lang="fr-CH" sz="2400" b="0" dirty="0">
                <a:solidFill>
                  <a:schemeClr val="tx1"/>
                </a:solidFill>
              </a:rPr>
              <a:t> </a:t>
            </a:r>
            <a:r>
              <a:rPr lang="fr-CH" sz="2400" b="0" dirty="0" smtClean="0">
                <a:solidFill>
                  <a:schemeClr val="tx1"/>
                </a:solidFill>
              </a:rPr>
              <a:t>Occupational Therapy unit started at CIP.</a:t>
            </a:r>
            <a:endParaRPr lang="fr-CH" sz="2400" b="0" dirty="0">
              <a:solidFill>
                <a:schemeClr val="tx1"/>
              </a:solidFill>
            </a:endParaRPr>
          </a:p>
          <a:p>
            <a:pPr marL="342900" lvl="3" indent="-342900">
              <a:buFont typeface="Wingdings" charset="2"/>
              <a:buChar char="u"/>
            </a:pPr>
            <a:r>
              <a:rPr lang="fr-CH" sz="2400" b="0" dirty="0" smtClean="0">
                <a:solidFill>
                  <a:schemeClr val="tx1"/>
                </a:solidFill>
              </a:rPr>
              <a:t>Hydrotherapy started in 1923. </a:t>
            </a:r>
            <a:endParaRPr lang="fr-CH" sz="2400" b="0" dirty="0">
              <a:solidFill>
                <a:schemeClr val="tx1"/>
              </a:solidFill>
            </a:endParaRPr>
          </a:p>
          <a:p>
            <a:pPr marL="342900" lvl="3" indent="-342900">
              <a:buFont typeface="Wingdings" charset="2"/>
              <a:buChar char="u"/>
            </a:pPr>
            <a:r>
              <a:rPr lang="fr-CH" sz="2400" b="0" dirty="0" smtClean="0">
                <a:solidFill>
                  <a:schemeClr val="tx1"/>
                </a:solidFill>
              </a:rPr>
              <a:t>Techniques similiar to token-economy were started in 1920.</a:t>
            </a:r>
            <a:endParaRPr lang="fr-CH" sz="2400" b="0" dirty="0">
              <a:solidFill>
                <a:schemeClr val="tx1"/>
              </a:solidFill>
            </a:endParaRPr>
          </a:p>
          <a:p>
            <a:pPr marL="342900" lvl="3" indent="-342900">
              <a:buFont typeface="Wingdings" charset="2"/>
              <a:buChar char="u"/>
            </a:pPr>
            <a:r>
              <a:rPr lang="fr-CH" sz="2400" b="0" dirty="0" smtClean="0">
                <a:solidFill>
                  <a:schemeClr val="tx1"/>
                </a:solidFill>
              </a:rPr>
              <a:t>Girindra Shekhar Bose first introduced the Indian Psychoanalytical Association in 1922 in Calcutta and Berkeley-Hill ( was one of the earliest practioners of psychoanalysis in India who used the technique to help British patients to adjust to their lives after World war) started the Indian Association for Mental Hygiene at Ranchi. </a:t>
            </a:r>
          </a:p>
          <a:p>
            <a:pPr marL="342900" lvl="3" indent="-342900">
              <a:buFont typeface="Wingdings" charset="2"/>
              <a:buChar char="u"/>
            </a:pPr>
            <a:endParaRPr lang="fr-CH" sz="2400" b="0" dirty="0" smtClean="0">
              <a:solidFill>
                <a:schemeClr val="tx1"/>
              </a:solidFill>
            </a:endParaRPr>
          </a:p>
          <a:p>
            <a:pPr lvl="3">
              <a:buNone/>
            </a:pPr>
            <a:endParaRPr lang="fr-CH" sz="2400" b="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1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653136"/>
            <a:ext cx="812800" cy="812800"/>
          </a:xfrm>
          <a:prstGeom prst="rect">
            <a:avLst/>
          </a:prstGeom>
        </p:spPr>
      </p:pic>
      <p:pic>
        <p:nvPicPr>
          <p:cNvPr id="3" name="slide 15_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172400" y="5517232"/>
            <a:ext cx="812800" cy="812800"/>
          </a:xfrm>
          <a:prstGeom prst="rect">
            <a:avLst/>
          </a:prstGeom>
        </p:spPr>
      </p:pic>
    </p:spTree>
    <p:extLst>
      <p:ext uri="{BB962C8B-B14F-4D97-AF65-F5344CB8AC3E}">
        <p14:creationId xmlns:p14="http://schemas.microsoft.com/office/powerpoint/2010/main" val="208671551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17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
        <p:nvSpPr>
          <p:cNvPr id="6" name="Inhaltsplatzhalter 2"/>
          <p:cNvSpPr>
            <a:spLocks noGrp="1"/>
          </p:cNvSpPr>
          <p:nvPr>
            <p:ph sz="half" idx="4294967295"/>
          </p:nvPr>
        </p:nvSpPr>
        <p:spPr>
          <a:xfrm>
            <a:off x="395536" y="764704"/>
            <a:ext cx="8278812" cy="5544616"/>
          </a:xfrm>
          <a:prstGeom prst="rect">
            <a:avLst/>
          </a:prstGeom>
        </p:spPr>
        <p:txBody>
          <a:bodyPr/>
          <a:lstStyle/>
          <a:p>
            <a:pPr lvl="3"/>
            <a:r>
              <a:rPr lang="fr-CH" sz="2800" dirty="0" smtClean="0">
                <a:solidFill>
                  <a:srgbClr val="FF0000"/>
                </a:solidFill>
              </a:rPr>
              <a:t> In conclusion:</a:t>
            </a:r>
          </a:p>
          <a:p>
            <a:pPr lvl="3">
              <a:buNone/>
            </a:pPr>
            <a:r>
              <a:rPr lang="fr-CH" sz="2800" dirty="0" smtClean="0">
                <a:solidFill>
                  <a:srgbClr val="FF0000"/>
                </a:solidFill>
              </a:rPr>
              <a:t> </a:t>
            </a:r>
          </a:p>
          <a:p>
            <a:pPr marL="342900" lvl="3" indent="-342900">
              <a:buFont typeface="Wingdings" charset="2"/>
              <a:buChar char="u"/>
            </a:pPr>
            <a:r>
              <a:rPr lang="fr-CH" sz="2400" b="0" dirty="0" smtClean="0">
                <a:solidFill>
                  <a:schemeClr val="tx1"/>
                </a:solidFill>
              </a:rPr>
              <a:t> </a:t>
            </a:r>
            <a:r>
              <a:rPr lang="en-US" sz="2400" dirty="0">
                <a:solidFill>
                  <a:schemeClr val="tx1"/>
                </a:solidFill>
              </a:rPr>
              <a:t>First Phase : </a:t>
            </a:r>
            <a:r>
              <a:rPr lang="en-US" sz="2400" b="0" dirty="0">
                <a:solidFill>
                  <a:schemeClr val="tx1"/>
                </a:solidFill>
              </a:rPr>
              <a:t>Some of the mental asylums were established to separate the mentally ill patients from the society</a:t>
            </a:r>
            <a:r>
              <a:rPr lang="en-US" sz="2400" b="0" dirty="0" smtClean="0">
                <a:solidFill>
                  <a:schemeClr val="tx1"/>
                </a:solidFill>
              </a:rPr>
              <a:t>.</a:t>
            </a:r>
          </a:p>
          <a:p>
            <a:pPr marL="342900" lvl="3" indent="-342900">
              <a:buFont typeface="Wingdings" charset="2"/>
              <a:buChar char="u"/>
            </a:pPr>
            <a:endParaRPr lang="en-US" sz="2400" b="0" dirty="0" smtClean="0">
              <a:solidFill>
                <a:schemeClr val="tx1"/>
              </a:solidFill>
            </a:endParaRPr>
          </a:p>
          <a:p>
            <a:pPr marL="342900" lvl="3" indent="-342900">
              <a:buFont typeface="Wingdings" charset="2"/>
              <a:buChar char="u"/>
            </a:pPr>
            <a:r>
              <a:rPr lang="en-US" sz="2400" dirty="0" smtClean="0">
                <a:solidFill>
                  <a:schemeClr val="tx1"/>
                </a:solidFill>
              </a:rPr>
              <a:t>Second </a:t>
            </a:r>
            <a:r>
              <a:rPr lang="en-US" sz="2400" dirty="0">
                <a:solidFill>
                  <a:schemeClr val="tx1"/>
                </a:solidFill>
              </a:rPr>
              <a:t>Phase : </a:t>
            </a:r>
            <a:r>
              <a:rPr lang="en-US" sz="2400" b="0" dirty="0">
                <a:solidFill>
                  <a:schemeClr val="tx1"/>
                </a:solidFill>
              </a:rPr>
              <a:t>Several new asylums were built but were overloaded and led to deterioration in services along with health and hygiene. </a:t>
            </a:r>
          </a:p>
          <a:p>
            <a:pPr lvl="3">
              <a:buNone/>
            </a:pPr>
            <a:endParaRPr lang="fr-CH" sz="2400" b="0" dirty="0" smtClean="0">
              <a:solidFill>
                <a:schemeClr val="tx1"/>
              </a:solidFill>
            </a:endParaRPr>
          </a:p>
          <a:p>
            <a:pPr marL="342900" lvl="3" indent="-342900">
              <a:buFont typeface="Wingdings" charset="2"/>
              <a:buChar char="u"/>
            </a:pPr>
            <a:r>
              <a:rPr lang="en-US" sz="2400" dirty="0">
                <a:solidFill>
                  <a:schemeClr val="tx1"/>
                </a:solidFill>
              </a:rPr>
              <a:t>Third Phase : </a:t>
            </a:r>
            <a:r>
              <a:rPr lang="en-US" sz="2400" b="0" dirty="0">
                <a:solidFill>
                  <a:schemeClr val="tx1"/>
                </a:solidFill>
              </a:rPr>
              <a:t>Refined and systemized the admission, treatment and discharge procedures of the mentally ill patients</a:t>
            </a:r>
            <a:r>
              <a:rPr lang="en-US" sz="2400" b="0" dirty="0"/>
              <a:t>.</a:t>
            </a:r>
            <a:br>
              <a:rPr lang="en-US" sz="2400" b="0" dirty="0"/>
            </a:br>
            <a:endParaRPr lang="en-US" sz="2400" b="0" dirty="0"/>
          </a:p>
          <a:p>
            <a:pPr lvl="3">
              <a:buNone/>
            </a:pPr>
            <a:endParaRPr lang="fr-CH" sz="2400" b="0" dirty="0">
              <a:solidFill>
                <a:schemeClr val="tx1"/>
              </a:solidFill>
            </a:endParaRPr>
          </a:p>
        </p:txBody>
      </p:sp>
      <p:pic>
        <p:nvPicPr>
          <p:cNvPr id="2" name="slide 1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4941168"/>
            <a:ext cx="812800" cy="812800"/>
          </a:xfrm>
          <a:prstGeom prst="rect">
            <a:avLst/>
          </a:prstGeom>
        </p:spPr>
      </p:pic>
    </p:spTree>
    <p:extLst>
      <p:ext uri="{BB962C8B-B14F-4D97-AF65-F5344CB8AC3E}">
        <p14:creationId xmlns:p14="http://schemas.microsoft.com/office/powerpoint/2010/main" val="38368995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764704"/>
            <a:ext cx="8278812" cy="5544616"/>
          </a:xfrm>
          <a:prstGeom prst="rect">
            <a:avLst/>
          </a:prstGeom>
        </p:spPr>
        <p:txBody>
          <a:bodyPr/>
          <a:lstStyle/>
          <a:p>
            <a:pPr lvl="3"/>
            <a:r>
              <a:rPr lang="fr-CH" sz="2800" dirty="0" smtClean="0">
                <a:solidFill>
                  <a:srgbClr val="FF0000"/>
                </a:solidFill>
              </a:rPr>
              <a:t> In conclusion:</a:t>
            </a:r>
          </a:p>
          <a:p>
            <a:pPr lvl="3">
              <a:buNone/>
            </a:pPr>
            <a:r>
              <a:rPr lang="fr-CH" sz="2800" dirty="0" smtClean="0">
                <a:solidFill>
                  <a:srgbClr val="FF0000"/>
                </a:solidFill>
              </a:rPr>
              <a:t> </a:t>
            </a:r>
          </a:p>
          <a:p>
            <a:pPr marL="342900" indent="-342900">
              <a:buFont typeface="Wingdings" charset="2"/>
              <a:buChar char="u"/>
            </a:pPr>
            <a:r>
              <a:rPr lang="fr-CH" sz="2400" b="0" dirty="0" smtClean="0">
                <a:solidFill>
                  <a:schemeClr val="tx1"/>
                </a:solidFill>
              </a:rPr>
              <a:t> </a:t>
            </a:r>
            <a:r>
              <a:rPr lang="en-US" sz="2400" b="1" dirty="0"/>
              <a:t>Fourth Phase: </a:t>
            </a:r>
            <a:r>
              <a:rPr lang="en-US" sz="2400" dirty="0"/>
              <a:t>Asylums were renamed as “ mental hospitals” in 1920 to reduce the stigma. </a:t>
            </a:r>
            <a:endParaRPr lang="en-US" sz="2400" dirty="0" smtClean="0"/>
          </a:p>
          <a:p>
            <a:pPr marL="342900" indent="-342900">
              <a:buFont typeface="Wingdings" charset="2"/>
              <a:buChar char="u"/>
            </a:pPr>
            <a:endParaRPr lang="en-US" sz="2400" dirty="0"/>
          </a:p>
          <a:p>
            <a:pPr marL="342900" indent="-342900">
              <a:buFont typeface="Wingdings" charset="2"/>
              <a:buChar char="u"/>
            </a:pPr>
            <a:r>
              <a:rPr lang="en-US" sz="2400" b="1" dirty="0"/>
              <a:t>Fifth Phase: </a:t>
            </a:r>
            <a:r>
              <a:rPr lang="en-US" sz="2400" dirty="0"/>
              <a:t>Improving the importance of existing mental hospitals were stressed on. Recommendation of improvement were made. </a:t>
            </a:r>
          </a:p>
          <a:p>
            <a:pPr marL="342900" lvl="3" indent="-342900">
              <a:buFont typeface="Wingdings" charset="2"/>
              <a:buChar char="u"/>
            </a:pPr>
            <a:endParaRPr lang="fr-CH" sz="2400" b="0" dirty="0">
              <a:solidFill>
                <a:schemeClr val="tx1"/>
              </a:solidFill>
            </a:endParaRPr>
          </a:p>
        </p:txBody>
      </p:sp>
      <p:sp>
        <p:nvSpPr>
          <p:cNvPr id="5"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1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4149080"/>
            <a:ext cx="812800" cy="812800"/>
          </a:xfrm>
          <a:prstGeom prst="rect">
            <a:avLst/>
          </a:prstGeom>
        </p:spPr>
      </p:pic>
    </p:spTree>
    <p:extLst>
      <p:ext uri="{BB962C8B-B14F-4D97-AF65-F5344CB8AC3E}">
        <p14:creationId xmlns:p14="http://schemas.microsoft.com/office/powerpoint/2010/main" val="18765149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noGrp="1"/>
          </p:cNvSpPr>
          <p:nvPr>
            <p:ph type="title"/>
          </p:nvPr>
        </p:nvSpPr>
        <p:spPr>
          <a:prstGeom prst="rect">
            <a:avLst/>
          </a:prstGeom>
        </p:spPr>
        <p:txBody>
          <a:bodyPr vert="horz" lIns="0" tIns="0" rIns="0" bIns="0" rtlCol="0" anchor="t" anchorCtr="0">
            <a:noAutofit/>
          </a:bodyPr>
          <a:lstStyle>
            <a:lvl1pPr algn="l" defTabSz="914400" rtl="0" eaLnBrk="1" latinLnBrk="0" hangingPunct="1">
              <a:lnSpc>
                <a:spcPts val="2700"/>
              </a:lnSpc>
              <a:spcBef>
                <a:spcPct val="0"/>
              </a:spcBef>
              <a:buNone/>
              <a:defRPr sz="2000" b="1" kern="1200" cap="all" baseline="0">
                <a:solidFill>
                  <a:schemeClr val="tx1"/>
                </a:solidFill>
                <a:latin typeface="Arial" pitchFamily="34" charset="0"/>
                <a:ea typeface="+mj-ea"/>
                <a:cs typeface="Arial" pitchFamily="34" charset="0"/>
              </a:defRPr>
            </a:lvl1pPr>
          </a:lstStyle>
          <a:p>
            <a:r>
              <a:rPr lang="de-CH" dirty="0" smtClean="0"/>
              <a:t>Background : Mental </a:t>
            </a:r>
            <a:r>
              <a:rPr lang="de-CH" dirty="0" err="1" smtClean="0"/>
              <a:t>Health</a:t>
            </a:r>
            <a:r>
              <a:rPr lang="de-CH" dirty="0" smtClean="0"/>
              <a:t> in </a:t>
            </a:r>
            <a:r>
              <a:rPr lang="de-CH" dirty="0" err="1" smtClean="0"/>
              <a:t>india</a:t>
            </a:r>
            <a:r>
              <a:rPr lang="de-CH" dirty="0" smtClean="0"/>
              <a:t> </a:t>
            </a:r>
            <a:endParaRPr lang="de-CH" dirty="0"/>
          </a:p>
        </p:txBody>
      </p:sp>
      <p:sp>
        <p:nvSpPr>
          <p:cNvPr id="5" name="Inhaltsplatzhalter 2"/>
          <p:cNvSpPr>
            <a:spLocks noGrp="1"/>
          </p:cNvSpPr>
          <p:nvPr>
            <p:ph sz="half" idx="4294967295"/>
          </p:nvPr>
        </p:nvSpPr>
        <p:spPr>
          <a:xfrm>
            <a:off x="395536" y="764704"/>
            <a:ext cx="8278812" cy="5544616"/>
          </a:xfrm>
          <a:prstGeom prst="rect">
            <a:avLst/>
          </a:prstGeom>
        </p:spPr>
        <p:txBody>
          <a:bodyPr/>
          <a:lstStyle/>
          <a:p>
            <a:pPr lvl="3"/>
            <a:r>
              <a:rPr lang="fr-CH" sz="2800" dirty="0" smtClean="0">
                <a:solidFill>
                  <a:srgbClr val="FF0000"/>
                </a:solidFill>
              </a:rPr>
              <a:t> Few links to have a clearer picture :</a:t>
            </a:r>
          </a:p>
          <a:p>
            <a:pPr lvl="3"/>
            <a:endParaRPr lang="fr-CH" sz="2800" b="0" dirty="0">
              <a:solidFill>
                <a:srgbClr val="FF0000"/>
              </a:solidFill>
            </a:endParaRPr>
          </a:p>
          <a:p>
            <a:pPr marL="342900" indent="-342900">
              <a:buFont typeface="Wingdings" charset="2"/>
              <a:buChar char="u"/>
            </a:pPr>
            <a:r>
              <a:rPr lang="en-US" sz="2400" b="1" dirty="0" smtClean="0"/>
              <a:t>Link 1</a:t>
            </a:r>
            <a:r>
              <a:rPr lang="en-US" sz="2400" dirty="0" smtClean="0"/>
              <a:t>: https</a:t>
            </a:r>
            <a:r>
              <a:rPr lang="en-US" sz="2400" dirty="0"/>
              <a:t>://</a:t>
            </a:r>
            <a:r>
              <a:rPr lang="en-US" sz="2400" dirty="0" err="1"/>
              <a:t>www.youtube.com</a:t>
            </a:r>
            <a:r>
              <a:rPr lang="en-US" sz="2400" dirty="0"/>
              <a:t>/</a:t>
            </a:r>
            <a:r>
              <a:rPr lang="en-US" sz="2400" dirty="0" err="1"/>
              <a:t>watch?v</a:t>
            </a:r>
            <a:r>
              <a:rPr lang="en-US" sz="2400" dirty="0"/>
              <a:t>=aU8ooSsWqAY&amp;t=94s </a:t>
            </a:r>
            <a:r>
              <a:rPr lang="en-US" sz="2400" dirty="0" smtClean="0"/>
              <a:t>  </a:t>
            </a:r>
          </a:p>
          <a:p>
            <a:pPr marL="342900" indent="-342900">
              <a:buFont typeface="Wingdings" charset="2"/>
              <a:buChar char="u"/>
            </a:pPr>
            <a:endParaRPr lang="en-US" sz="2400" dirty="0"/>
          </a:p>
          <a:p>
            <a:pPr marL="342900" indent="-342900">
              <a:buFont typeface="Wingdings" charset="2"/>
              <a:buChar char="u"/>
            </a:pPr>
            <a:r>
              <a:rPr lang="en-US" sz="2400" b="1" dirty="0" smtClean="0"/>
              <a:t>Link 2</a:t>
            </a:r>
            <a:r>
              <a:rPr lang="en-US" sz="2400" dirty="0" smtClean="0"/>
              <a:t>: A </a:t>
            </a:r>
            <a:r>
              <a:rPr lang="en-US" sz="2400" dirty="0"/>
              <a:t>case study of </a:t>
            </a:r>
            <a:r>
              <a:rPr lang="en-US" sz="2400" dirty="0" err="1"/>
              <a:t>Arun</a:t>
            </a:r>
            <a:r>
              <a:rPr lang="en-US" sz="2400" dirty="0"/>
              <a:t> Kumar, 23 years old .... https://</a:t>
            </a:r>
            <a:r>
              <a:rPr lang="en-US" sz="2400" dirty="0" err="1"/>
              <a:t>www.youtube.com</a:t>
            </a:r>
            <a:r>
              <a:rPr lang="en-US" sz="2400" dirty="0"/>
              <a:t>/</a:t>
            </a:r>
            <a:r>
              <a:rPr lang="en-US" sz="2400" dirty="0" err="1"/>
              <a:t>watch?v</a:t>
            </a:r>
            <a:r>
              <a:rPr lang="en-US" sz="2400" dirty="0"/>
              <a:t>=_</a:t>
            </a:r>
            <a:r>
              <a:rPr lang="en-US" sz="2400" dirty="0" err="1"/>
              <a:t>eYAnOLzRqc</a:t>
            </a:r>
            <a:r>
              <a:rPr lang="en-US" sz="2400" dirty="0"/>
              <a:t> </a:t>
            </a:r>
            <a:endParaRPr lang="en-US" sz="2400" dirty="0" smtClean="0"/>
          </a:p>
          <a:p>
            <a:endParaRPr lang="en-US" sz="2400" dirty="0"/>
          </a:p>
          <a:p>
            <a:pPr marL="342900" indent="-342900">
              <a:buFont typeface="Wingdings" charset="2"/>
              <a:buChar char="u"/>
            </a:pPr>
            <a:r>
              <a:rPr lang="en-US" sz="2400" b="1" dirty="0" smtClean="0"/>
              <a:t>Link 3</a:t>
            </a:r>
            <a:r>
              <a:rPr lang="en-US" sz="2400" dirty="0" smtClean="0"/>
              <a:t>: </a:t>
            </a:r>
            <a:r>
              <a:rPr lang="en-US" sz="2400" dirty="0" err="1" smtClean="0"/>
              <a:t>Ratna</a:t>
            </a:r>
            <a:r>
              <a:rPr lang="en-US" sz="2400" dirty="0" smtClean="0"/>
              <a:t> </a:t>
            </a:r>
            <a:r>
              <a:rPr lang="en-US" sz="2400" dirty="0" err="1"/>
              <a:t>Chibber</a:t>
            </a:r>
            <a:r>
              <a:rPr lang="en-US" sz="2400" dirty="0"/>
              <a:t> (sister love) </a:t>
            </a:r>
            <a:endParaRPr lang="en-US" sz="2400" dirty="0" smtClean="0"/>
          </a:p>
          <a:p>
            <a:pPr>
              <a:buNone/>
            </a:pPr>
            <a:r>
              <a:rPr lang="en-US" sz="2400" dirty="0"/>
              <a:t> </a:t>
            </a:r>
            <a:r>
              <a:rPr lang="en-US" sz="2400" dirty="0" smtClean="0"/>
              <a:t>   https</a:t>
            </a:r>
            <a:r>
              <a:rPr lang="en-US" sz="2400" dirty="0"/>
              <a:t>://</a:t>
            </a:r>
            <a:r>
              <a:rPr lang="en-US" sz="2400" dirty="0" err="1"/>
              <a:t>www.youtube.com</a:t>
            </a:r>
            <a:r>
              <a:rPr lang="en-US" sz="2400" dirty="0"/>
              <a:t>/</a:t>
            </a:r>
            <a:r>
              <a:rPr lang="en-US" sz="2400" dirty="0" err="1"/>
              <a:t>watch?v</a:t>
            </a:r>
            <a:r>
              <a:rPr lang="en-US" sz="2400" dirty="0"/>
              <a:t>=JlzFfgmFMk0&amp;t=243s </a:t>
            </a:r>
            <a:endParaRPr lang="en-US" sz="2400" dirty="0" smtClean="0"/>
          </a:p>
          <a:p>
            <a:endParaRPr lang="en-US" sz="2400" dirty="0"/>
          </a:p>
          <a:p>
            <a:pPr marL="342900" indent="-342900">
              <a:buFont typeface="Wingdings" charset="2"/>
              <a:buChar char="u"/>
            </a:pPr>
            <a:r>
              <a:rPr lang="en-US" sz="2400" b="1" dirty="0" smtClean="0"/>
              <a:t>Link 4</a:t>
            </a:r>
            <a:r>
              <a:rPr lang="en-US" sz="2400" dirty="0" smtClean="0"/>
              <a:t>: Mental </a:t>
            </a:r>
            <a:r>
              <a:rPr lang="en-US" sz="2400" dirty="0"/>
              <a:t>Health in India along with the position of women </a:t>
            </a:r>
            <a:endParaRPr lang="en-US" sz="2400" dirty="0" smtClean="0"/>
          </a:p>
          <a:p>
            <a:pPr>
              <a:buNone/>
            </a:pPr>
            <a:r>
              <a:rPr lang="en-US" sz="2400" dirty="0"/>
              <a:t> </a:t>
            </a:r>
            <a:r>
              <a:rPr lang="en-US" sz="2400" dirty="0" smtClean="0"/>
              <a:t> https</a:t>
            </a:r>
            <a:r>
              <a:rPr lang="en-US" sz="2400" dirty="0"/>
              <a:t>://</a:t>
            </a:r>
            <a:r>
              <a:rPr lang="en-US" sz="2400" dirty="0" err="1"/>
              <a:t>www.youtube.com</a:t>
            </a:r>
            <a:r>
              <a:rPr lang="en-US" sz="2400" dirty="0"/>
              <a:t>/</a:t>
            </a:r>
            <a:r>
              <a:rPr lang="en-US" sz="2400" dirty="0" err="1"/>
              <a:t>watch?v</a:t>
            </a:r>
            <a:r>
              <a:rPr lang="en-US" sz="2400" dirty="0"/>
              <a:t>=Ux14_DEw7Hs&amp;t=329s </a:t>
            </a:r>
          </a:p>
          <a:p>
            <a:pPr lvl="3"/>
            <a:endParaRPr lang="fr-CH" sz="2400" b="0" dirty="0">
              <a:solidFill>
                <a:schemeClr val="tx1"/>
              </a:solidFill>
            </a:endParaRPr>
          </a:p>
        </p:txBody>
      </p:sp>
      <p:pic>
        <p:nvPicPr>
          <p:cNvPr id="2" name="slide 1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5517232"/>
            <a:ext cx="812800" cy="812800"/>
          </a:xfrm>
          <a:prstGeom prst="rect">
            <a:avLst/>
          </a:prstGeom>
        </p:spPr>
      </p:pic>
    </p:spTree>
    <p:extLst>
      <p:ext uri="{BB962C8B-B14F-4D97-AF65-F5344CB8AC3E}">
        <p14:creationId xmlns:p14="http://schemas.microsoft.com/office/powerpoint/2010/main" val="19050450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pPr>
              <a:buNone/>
            </a:pPr>
            <a:r>
              <a:rPr lang="en-US" dirty="0"/>
              <a:t> </a:t>
            </a:r>
            <a:r>
              <a:rPr lang="en-US" dirty="0" smtClean="0"/>
              <a:t>      </a:t>
            </a:r>
            <a:r>
              <a:rPr lang="en-US" dirty="0" err="1" smtClean="0"/>
              <a:t>ConTinue</a:t>
            </a:r>
            <a:r>
              <a:rPr lang="en-US" dirty="0" smtClean="0"/>
              <a:t> to Part 2</a:t>
            </a:r>
            <a:r>
              <a:rPr lang="is-IS" smtClean="0"/>
              <a:t>…..</a:t>
            </a:r>
          </a:p>
          <a:p>
            <a:pPr>
              <a:buNone/>
            </a:pPr>
            <a:endParaRPr lang="en-US" dirty="0"/>
          </a:p>
        </p:txBody>
      </p:sp>
    </p:spTree>
    <p:extLst>
      <p:ext uri="{BB962C8B-B14F-4D97-AF65-F5344CB8AC3E}">
        <p14:creationId xmlns:p14="http://schemas.microsoft.com/office/powerpoint/2010/main" val="1123089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
        <p:nvSpPr>
          <p:cNvPr id="5" name="TextBox 4"/>
          <p:cNvSpPr txBox="1"/>
          <p:nvPr/>
        </p:nvSpPr>
        <p:spPr>
          <a:xfrm>
            <a:off x="6388100" y="6718300"/>
            <a:ext cx="914400" cy="914400"/>
          </a:xfrm>
          <a:prstGeom prst="rect">
            <a:avLst/>
          </a:prstGeom>
          <a:noFill/>
        </p:spPr>
        <p:txBody>
          <a:bodyPr wrap="none" lIns="0" tIns="0" rIns="0" bIns="0" rtlCol="0">
            <a:noAutofit/>
          </a:bodyPr>
          <a:lstStyle/>
          <a:p>
            <a:pPr>
              <a:lnSpc>
                <a:spcPts val="2700"/>
              </a:lnSpc>
            </a:pPr>
            <a:endParaRPr lang="en-US" sz="2000" dirty="0" smtClean="0"/>
          </a:p>
        </p:txBody>
      </p:sp>
      <p:sp>
        <p:nvSpPr>
          <p:cNvPr id="6" name="TextBox 5"/>
          <p:cNvSpPr txBox="1"/>
          <p:nvPr/>
        </p:nvSpPr>
        <p:spPr>
          <a:xfrm>
            <a:off x="6172200" y="6591300"/>
            <a:ext cx="914400" cy="914400"/>
          </a:xfrm>
          <a:prstGeom prst="rect">
            <a:avLst/>
          </a:prstGeom>
          <a:noFill/>
        </p:spPr>
        <p:txBody>
          <a:bodyPr wrap="none" lIns="0" tIns="0" rIns="0" bIns="0" rtlCol="0">
            <a:noAutofit/>
          </a:bodyPr>
          <a:lstStyle/>
          <a:p>
            <a:pPr>
              <a:lnSpc>
                <a:spcPts val="2700"/>
              </a:lnSpc>
            </a:pPr>
            <a:endParaRPr lang="en-US" sz="2000" dirty="0" smtClean="0"/>
          </a:p>
        </p:txBody>
      </p:sp>
      <p:sp>
        <p:nvSpPr>
          <p:cNvPr id="7" name="TextBox 6"/>
          <p:cNvSpPr txBox="1"/>
          <p:nvPr/>
        </p:nvSpPr>
        <p:spPr>
          <a:xfrm>
            <a:off x="5892800" y="6591300"/>
            <a:ext cx="914400" cy="914400"/>
          </a:xfrm>
          <a:prstGeom prst="rect">
            <a:avLst/>
          </a:prstGeom>
          <a:noFill/>
        </p:spPr>
        <p:txBody>
          <a:bodyPr wrap="none" lIns="0" tIns="0" rIns="0" bIns="0" rtlCol="0">
            <a:noAutofit/>
          </a:bodyPr>
          <a:lstStyle/>
          <a:p>
            <a:pPr>
              <a:lnSpc>
                <a:spcPts val="2700"/>
              </a:lnSpc>
            </a:pPr>
            <a:endParaRPr lang="en-US" sz="2000" dirty="0" smtClean="0"/>
          </a:p>
        </p:txBody>
      </p:sp>
      <p:sp>
        <p:nvSpPr>
          <p:cNvPr id="8" name="TextBox 7"/>
          <p:cNvSpPr txBox="1"/>
          <p:nvPr/>
        </p:nvSpPr>
        <p:spPr>
          <a:xfrm>
            <a:off x="3175000" y="6769100"/>
            <a:ext cx="914400" cy="914400"/>
          </a:xfrm>
          <a:prstGeom prst="rect">
            <a:avLst/>
          </a:prstGeom>
          <a:noFill/>
        </p:spPr>
        <p:txBody>
          <a:bodyPr wrap="none" lIns="0" tIns="0" rIns="0" bIns="0" rtlCol="0">
            <a:noAutofit/>
          </a:bodyPr>
          <a:lstStyle/>
          <a:p>
            <a:pPr>
              <a:lnSpc>
                <a:spcPts val="2700"/>
              </a:lnSpc>
            </a:pPr>
            <a:endParaRPr lang="en-US" sz="2000" dirty="0" smtClean="0"/>
          </a:p>
        </p:txBody>
      </p:sp>
      <p:sp>
        <p:nvSpPr>
          <p:cNvPr id="10" name="TextBox 9"/>
          <p:cNvSpPr txBox="1"/>
          <p:nvPr/>
        </p:nvSpPr>
        <p:spPr>
          <a:xfrm>
            <a:off x="323528" y="1052736"/>
            <a:ext cx="914400" cy="914400"/>
          </a:xfrm>
          <a:prstGeom prst="rect">
            <a:avLst/>
          </a:prstGeom>
          <a:noFill/>
        </p:spPr>
        <p:txBody>
          <a:bodyPr wrap="none" lIns="0" tIns="0" rIns="0" bIns="0" rtlCol="0">
            <a:noAutofit/>
          </a:bodyPr>
          <a:lstStyle/>
          <a:p>
            <a:pPr>
              <a:lnSpc>
                <a:spcPts val="2700"/>
              </a:lnSpc>
            </a:pPr>
            <a:endParaRPr lang="en-US" sz="2000" dirty="0" smtClean="0"/>
          </a:p>
        </p:txBody>
      </p:sp>
      <p:sp>
        <p:nvSpPr>
          <p:cNvPr id="11"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lvl="3">
              <a:buNone/>
            </a:pPr>
            <a:endParaRPr lang="fr-CH" sz="2800" dirty="0">
              <a:solidFill>
                <a:srgbClr val="FF0000"/>
              </a:solidFill>
            </a:endParaRPr>
          </a:p>
          <a:p>
            <a:pPr marL="457200" lvl="3" indent="-457200">
              <a:buFont typeface="Wingdings" charset="2"/>
              <a:buChar char="u"/>
            </a:pPr>
            <a:r>
              <a:rPr lang="fr-CH" sz="2800" dirty="0" smtClean="0">
                <a:solidFill>
                  <a:schemeClr val="tx1"/>
                </a:solidFill>
              </a:rPr>
              <a:t> </a:t>
            </a:r>
            <a:r>
              <a:rPr lang="fr-CH" sz="2400" b="0" dirty="0" smtClean="0">
                <a:solidFill>
                  <a:schemeClr val="tx1"/>
                </a:solidFill>
              </a:rPr>
              <a:t>Psychopathology in ancient India : The Indian account of the mental illness is the oldest accounts in the human race. They range from the </a:t>
            </a:r>
            <a:r>
              <a:rPr lang="fr-CH" sz="2400" dirty="0" smtClean="0">
                <a:solidFill>
                  <a:schemeClr val="tx1"/>
                </a:solidFill>
              </a:rPr>
              <a:t>Ayurveda, charaka samhita, Shshruta samhita. Atharva- Veda , </a:t>
            </a:r>
            <a:r>
              <a:rPr lang="fr-CH" sz="2400" b="0" dirty="0" smtClean="0">
                <a:solidFill>
                  <a:schemeClr val="tx1"/>
                </a:solidFill>
              </a:rPr>
              <a:t>mentions that mental illness may result from « divine curses ». </a:t>
            </a:r>
          </a:p>
          <a:p>
            <a:pPr marL="457200" lvl="3" indent="-457200">
              <a:buFont typeface="Wingdings" charset="2"/>
              <a:buChar char="u"/>
            </a:pPr>
            <a:endParaRPr lang="fr-CH" sz="2400" b="0" dirty="0">
              <a:solidFill>
                <a:schemeClr val="tx1"/>
              </a:solidFill>
            </a:endParaRPr>
          </a:p>
          <a:p>
            <a:pPr lvl="3">
              <a:buNone/>
            </a:pPr>
            <a:endParaRPr lang="fr-CH" sz="2400" b="0" dirty="0" smtClean="0">
              <a:solidFill>
                <a:schemeClr val="tx1"/>
              </a:solidFill>
            </a:endParaRPr>
          </a:p>
          <a:p>
            <a:pPr marL="457200" lvl="3" indent="-457200">
              <a:buFont typeface="Wingdings" charset="2"/>
              <a:buChar char="u"/>
            </a:pPr>
            <a:endParaRPr lang="fr-CH" sz="2800" dirty="0">
              <a:solidFill>
                <a:srgbClr val="FF0000"/>
              </a:solidFill>
            </a:endParaRPr>
          </a:p>
        </p:txBody>
      </p:sp>
      <p:pic>
        <p:nvPicPr>
          <p:cNvPr id="3" name="Slide 2 .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4725144"/>
            <a:ext cx="812800" cy="812800"/>
          </a:xfrm>
          <a:prstGeom prst="rect">
            <a:avLst/>
          </a:prstGeom>
        </p:spPr>
      </p:pic>
      <p:pic>
        <p:nvPicPr>
          <p:cNvPr id="4" name="Slide 2_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56376" y="5445224"/>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93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
        <p:nvSpPr>
          <p:cNvPr id="7"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lvl="3">
              <a:buNone/>
            </a:pPr>
            <a:endParaRPr lang="fr-CH" sz="2800" dirty="0">
              <a:solidFill>
                <a:srgbClr val="FF0000"/>
              </a:solidFill>
            </a:endParaRPr>
          </a:p>
          <a:p>
            <a:pPr marL="457200" lvl="3" indent="-457200">
              <a:buFont typeface="Wingdings" charset="2"/>
              <a:buChar char="u"/>
            </a:pPr>
            <a:r>
              <a:rPr lang="fr-CH" sz="2400" b="0" dirty="0" smtClean="0">
                <a:solidFill>
                  <a:schemeClr val="tx1"/>
                </a:solidFill>
              </a:rPr>
              <a:t>The great  epics such as </a:t>
            </a:r>
            <a:r>
              <a:rPr lang="fr-CH" sz="2400" dirty="0" smtClean="0">
                <a:solidFill>
                  <a:schemeClr val="tx1"/>
                </a:solidFill>
              </a:rPr>
              <a:t>the Ramayana and the Mahabharata </a:t>
            </a:r>
            <a:r>
              <a:rPr lang="fr-CH" sz="2400" b="0" dirty="0" smtClean="0">
                <a:solidFill>
                  <a:schemeClr val="tx1"/>
                </a:solidFill>
              </a:rPr>
              <a:t>made several references to disordered states of mind and the means of coping with them.  </a:t>
            </a:r>
          </a:p>
          <a:p>
            <a:pPr marL="457200" lvl="3" indent="-457200">
              <a:buFont typeface="Wingdings" charset="2"/>
              <a:buChar char="u"/>
            </a:pPr>
            <a:endParaRPr lang="fr-CH" sz="2400" b="0" dirty="0">
              <a:solidFill>
                <a:schemeClr val="tx1"/>
              </a:solidFill>
            </a:endParaRPr>
          </a:p>
          <a:p>
            <a:pPr lvl="3">
              <a:buNone/>
            </a:pPr>
            <a:endParaRPr lang="fr-CH" sz="2400" b="0" dirty="0" smtClean="0">
              <a:solidFill>
                <a:schemeClr val="tx1"/>
              </a:solidFill>
            </a:endParaRPr>
          </a:p>
          <a:p>
            <a:pPr marL="457200" lvl="3" indent="-457200">
              <a:buFont typeface="Wingdings" charset="2"/>
              <a:buChar char="u"/>
            </a:pPr>
            <a:endParaRPr lang="fr-CH" sz="2800" dirty="0">
              <a:solidFill>
                <a:srgbClr val="FF0000"/>
              </a:solidFill>
            </a:endParaRPr>
          </a:p>
        </p:txBody>
      </p:sp>
      <p:pic>
        <p:nvPicPr>
          <p:cNvPr id="8" name="Picture 7" descr="Screen Shot 2020-04-07 at 10.12.3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3573016"/>
            <a:ext cx="1906193" cy="2552452"/>
          </a:xfrm>
          <a:prstGeom prst="rect">
            <a:avLst/>
          </a:prstGeom>
        </p:spPr>
      </p:pic>
      <p:pic>
        <p:nvPicPr>
          <p:cNvPr id="9" name="Picture 8" descr="Screen Shot 2020-04-07 at 10.13.40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2040" y="3573016"/>
            <a:ext cx="2049436" cy="2592287"/>
          </a:xfrm>
          <a:prstGeom prst="rect">
            <a:avLst/>
          </a:prstGeom>
        </p:spPr>
      </p:pic>
      <p:pic>
        <p:nvPicPr>
          <p:cNvPr id="2" name="Slide 3 .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5229200"/>
            <a:ext cx="812800" cy="812800"/>
          </a:xfrm>
          <a:prstGeom prst="rect">
            <a:avLst/>
          </a:prstGeom>
        </p:spPr>
      </p:pic>
    </p:spTree>
    <p:extLst>
      <p:ext uri="{BB962C8B-B14F-4D97-AF65-F5344CB8AC3E}">
        <p14:creationId xmlns:p14="http://schemas.microsoft.com/office/powerpoint/2010/main" val="1923180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lvl="3">
              <a:buNone/>
            </a:pPr>
            <a:endParaRPr lang="fr-CH" sz="2800" dirty="0">
              <a:solidFill>
                <a:srgbClr val="FF0000"/>
              </a:solidFill>
            </a:endParaRPr>
          </a:p>
          <a:p>
            <a:pPr marL="342900" lvl="3" indent="-342900">
              <a:buFont typeface="Wingdings" charset="2"/>
              <a:buChar char="u"/>
            </a:pPr>
            <a:r>
              <a:rPr lang="fr-CH" sz="2400" b="0" dirty="0" smtClean="0">
                <a:solidFill>
                  <a:schemeClr val="tx1"/>
                </a:solidFill>
              </a:rPr>
              <a:t>The </a:t>
            </a:r>
            <a:r>
              <a:rPr lang="fr-CH" sz="2400" dirty="0" smtClean="0">
                <a:solidFill>
                  <a:schemeClr val="tx1"/>
                </a:solidFill>
              </a:rPr>
              <a:t>Bhagavad Gita </a:t>
            </a:r>
            <a:r>
              <a:rPr lang="fr-CH" sz="2400" b="0" dirty="0" smtClean="0">
                <a:solidFill>
                  <a:schemeClr val="tx1"/>
                </a:solidFill>
              </a:rPr>
              <a:t>is a classical example of </a:t>
            </a:r>
            <a:r>
              <a:rPr lang="fr-CH" sz="2400" dirty="0" smtClean="0">
                <a:solidFill>
                  <a:schemeClr val="tx1"/>
                </a:solidFill>
              </a:rPr>
              <a:t>crisis intervention psychotherapy. </a:t>
            </a:r>
          </a:p>
          <a:p>
            <a:pPr marL="342900" lvl="3" indent="-342900">
              <a:buFont typeface="Wingdings" charset="2"/>
              <a:buChar char="u"/>
            </a:pPr>
            <a:endParaRPr lang="fr-CH" sz="2400" dirty="0" smtClean="0">
              <a:solidFill>
                <a:schemeClr val="tx1"/>
              </a:solidFill>
            </a:endParaRPr>
          </a:p>
          <a:p>
            <a:pPr marL="457200" lvl="3" indent="-457200">
              <a:buFont typeface="Wingdings" charset="2"/>
              <a:buChar char="u"/>
            </a:pPr>
            <a:endParaRPr lang="fr-CH" sz="2800" dirty="0">
              <a:solidFill>
                <a:srgbClr val="FF0000"/>
              </a:solidFill>
            </a:endParaRPr>
          </a:p>
        </p:txBody>
      </p:sp>
      <p:sp>
        <p:nvSpPr>
          <p:cNvPr id="5"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6" name="Picture 5" descr="Screen Shot 2020-04-07 at 10.15.17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04048" y="2780928"/>
            <a:ext cx="2315840" cy="3511355"/>
          </a:xfrm>
          <a:prstGeom prst="rect">
            <a:avLst/>
          </a:prstGeom>
        </p:spPr>
      </p:pic>
      <p:pic>
        <p:nvPicPr>
          <p:cNvPr id="2" name="Slide 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0392" y="4221088"/>
            <a:ext cx="812800" cy="812800"/>
          </a:xfrm>
          <a:prstGeom prst="rect">
            <a:avLst/>
          </a:prstGeom>
        </p:spPr>
      </p:pic>
      <p:pic>
        <p:nvPicPr>
          <p:cNvPr id="3" name="slide 4_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28384" y="5013176"/>
            <a:ext cx="812800" cy="812800"/>
          </a:xfrm>
          <a:prstGeom prst="rect">
            <a:avLst/>
          </a:prstGeom>
        </p:spPr>
      </p:pic>
    </p:spTree>
    <p:extLst>
      <p:ext uri="{BB962C8B-B14F-4D97-AF65-F5344CB8AC3E}">
        <p14:creationId xmlns:p14="http://schemas.microsoft.com/office/powerpoint/2010/main" val="534389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89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lvl="3">
              <a:buNone/>
            </a:pPr>
            <a:endParaRPr lang="fr-CH" sz="2800" dirty="0">
              <a:solidFill>
                <a:srgbClr val="FF0000"/>
              </a:solidFill>
            </a:endParaRPr>
          </a:p>
          <a:p>
            <a:pPr marL="457200" lvl="3" indent="-457200">
              <a:buFont typeface="Wingdings" charset="2"/>
              <a:buChar char="u"/>
            </a:pPr>
            <a:r>
              <a:rPr lang="fr-CH" sz="2400" b="0" dirty="0" smtClean="0">
                <a:solidFill>
                  <a:schemeClr val="tx1"/>
                </a:solidFill>
              </a:rPr>
              <a:t>Descriptions of conditions similiar to schizophrenia and bipolar disorder appears in the </a:t>
            </a:r>
            <a:r>
              <a:rPr lang="fr-CH" sz="2400" dirty="0" smtClean="0">
                <a:solidFill>
                  <a:schemeClr val="tx1"/>
                </a:solidFill>
              </a:rPr>
              <a:t>Vedic Texts</a:t>
            </a:r>
            <a:r>
              <a:rPr lang="fr-CH" sz="2400" b="0" dirty="0" smtClean="0">
                <a:solidFill>
                  <a:schemeClr val="tx1"/>
                </a:solidFill>
              </a:rPr>
              <a:t>. </a:t>
            </a:r>
          </a:p>
          <a:p>
            <a:pPr marL="457200" lvl="3" indent="-457200">
              <a:buFont typeface="Wingdings" charset="2"/>
              <a:buChar char="u"/>
            </a:pPr>
            <a:r>
              <a:rPr lang="fr-CH" sz="2400" b="0" dirty="0" smtClean="0">
                <a:solidFill>
                  <a:schemeClr val="tx1"/>
                </a:solidFill>
              </a:rPr>
              <a:t>A vivid description of </a:t>
            </a:r>
            <a:r>
              <a:rPr lang="fr-CH" sz="2400" dirty="0" smtClean="0">
                <a:solidFill>
                  <a:schemeClr val="tx1"/>
                </a:solidFill>
              </a:rPr>
              <a:t>schizophrenia</a:t>
            </a:r>
            <a:r>
              <a:rPr lang="fr-CH" sz="2400" b="0" dirty="0" smtClean="0">
                <a:solidFill>
                  <a:schemeClr val="tx1"/>
                </a:solidFill>
              </a:rPr>
              <a:t> is also found in </a:t>
            </a:r>
            <a:r>
              <a:rPr lang="fr-CH" sz="2400" dirty="0" smtClean="0">
                <a:solidFill>
                  <a:schemeClr val="tx1"/>
                </a:solidFill>
              </a:rPr>
              <a:t>Atharva-Veda. </a:t>
            </a:r>
          </a:p>
          <a:p>
            <a:pPr marL="457200" lvl="3" indent="-457200">
              <a:buFont typeface="Wingdings" charset="2"/>
              <a:buChar char="u"/>
            </a:pPr>
            <a:r>
              <a:rPr lang="fr-CH" sz="2400" b="0" dirty="0" smtClean="0">
                <a:solidFill>
                  <a:schemeClr val="tx1"/>
                </a:solidFill>
              </a:rPr>
              <a:t>Other</a:t>
            </a:r>
            <a:r>
              <a:rPr lang="fr-CH" sz="2400" dirty="0" smtClean="0">
                <a:solidFill>
                  <a:schemeClr val="tx1"/>
                </a:solidFill>
              </a:rPr>
              <a:t> </a:t>
            </a:r>
            <a:r>
              <a:rPr lang="fr-CH" sz="2400" b="0" dirty="0" smtClean="0">
                <a:solidFill>
                  <a:schemeClr val="tx1"/>
                </a:solidFill>
              </a:rPr>
              <a:t>traditional medical systems such as </a:t>
            </a:r>
            <a:r>
              <a:rPr lang="fr-CH" sz="2400" dirty="0" smtClean="0">
                <a:solidFill>
                  <a:schemeClr val="tx1"/>
                </a:solidFill>
              </a:rPr>
              <a:t>Siddha, </a:t>
            </a:r>
            <a:r>
              <a:rPr lang="fr-CH" sz="2400" b="0" dirty="0" smtClean="0">
                <a:solidFill>
                  <a:schemeClr val="tx1"/>
                </a:solidFill>
              </a:rPr>
              <a:t>recognises various types of mental disorders , flourished in Southern India.  </a:t>
            </a:r>
            <a:endParaRPr lang="fr-CH" sz="2400" b="0" dirty="0">
              <a:solidFill>
                <a:schemeClr val="tx1"/>
              </a:solidFill>
            </a:endParaRPr>
          </a:p>
        </p:txBody>
      </p:sp>
      <p:sp>
        <p:nvSpPr>
          <p:cNvPr id="5"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4653136"/>
            <a:ext cx="812800" cy="812800"/>
          </a:xfrm>
          <a:prstGeom prst="rect">
            <a:avLst/>
          </a:prstGeom>
        </p:spPr>
      </p:pic>
    </p:spTree>
    <p:extLst>
      <p:ext uri="{BB962C8B-B14F-4D97-AF65-F5344CB8AC3E}">
        <p14:creationId xmlns:p14="http://schemas.microsoft.com/office/powerpoint/2010/main" val="34464220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lvl="3"/>
            <a:endParaRPr lang="fr-CH" sz="2800" dirty="0" smtClean="0">
              <a:solidFill>
                <a:srgbClr val="FF0000"/>
              </a:solidFill>
            </a:endParaRPr>
          </a:p>
          <a:p>
            <a:pPr marL="457200" lvl="3" indent="-457200">
              <a:buFont typeface="Wingdings" charset="2"/>
              <a:buChar char="u"/>
            </a:pPr>
            <a:r>
              <a:rPr lang="fr-CH" sz="2400" b="0" dirty="0" smtClean="0">
                <a:solidFill>
                  <a:schemeClr val="tx1"/>
                </a:solidFill>
              </a:rPr>
              <a:t>According to Sushruta Samhita, </a:t>
            </a:r>
          </a:p>
          <a:p>
            <a:pPr lvl="3">
              <a:buNone/>
            </a:pPr>
            <a:r>
              <a:rPr lang="fr-CH" sz="2400" dirty="0" smtClean="0">
                <a:solidFill>
                  <a:schemeClr val="tx1"/>
                </a:solidFill>
              </a:rPr>
              <a:t>          -  the physician ,</a:t>
            </a:r>
          </a:p>
          <a:p>
            <a:pPr lvl="3">
              <a:buNone/>
            </a:pPr>
            <a:r>
              <a:rPr lang="fr-CH" sz="2400" dirty="0">
                <a:solidFill>
                  <a:schemeClr val="tx1"/>
                </a:solidFill>
              </a:rPr>
              <a:t> </a:t>
            </a:r>
            <a:r>
              <a:rPr lang="fr-CH" sz="2400" dirty="0" smtClean="0">
                <a:solidFill>
                  <a:schemeClr val="tx1"/>
                </a:solidFill>
              </a:rPr>
              <a:t>         - the drug ( medicine)</a:t>
            </a:r>
          </a:p>
          <a:p>
            <a:pPr lvl="3">
              <a:buNone/>
            </a:pPr>
            <a:r>
              <a:rPr lang="fr-CH" sz="2400" dirty="0">
                <a:solidFill>
                  <a:schemeClr val="tx1"/>
                </a:solidFill>
              </a:rPr>
              <a:t> </a:t>
            </a:r>
            <a:r>
              <a:rPr lang="fr-CH" sz="2400" dirty="0" smtClean="0">
                <a:solidFill>
                  <a:schemeClr val="tx1"/>
                </a:solidFill>
              </a:rPr>
              <a:t>         - the attendents or the nursing personnel</a:t>
            </a:r>
          </a:p>
          <a:p>
            <a:pPr lvl="3">
              <a:buNone/>
            </a:pPr>
            <a:r>
              <a:rPr lang="fr-CH" sz="2400" dirty="0">
                <a:solidFill>
                  <a:schemeClr val="tx1"/>
                </a:solidFill>
              </a:rPr>
              <a:t> </a:t>
            </a:r>
            <a:r>
              <a:rPr lang="fr-CH" sz="2400" dirty="0" smtClean="0">
                <a:solidFill>
                  <a:schemeClr val="tx1"/>
                </a:solidFill>
              </a:rPr>
              <a:t>         - the patient </a:t>
            </a:r>
          </a:p>
          <a:p>
            <a:pPr lvl="3">
              <a:buNone/>
            </a:pPr>
            <a:endParaRPr lang="fr-CH" sz="2400" dirty="0" smtClean="0">
              <a:solidFill>
                <a:schemeClr val="tx1"/>
              </a:solidFill>
            </a:endParaRPr>
          </a:p>
          <a:p>
            <a:pPr lvl="3">
              <a:buNone/>
            </a:pPr>
            <a:r>
              <a:rPr lang="fr-CH" sz="2400" dirty="0">
                <a:solidFill>
                  <a:schemeClr val="tx1"/>
                </a:solidFill>
              </a:rPr>
              <a:t> </a:t>
            </a:r>
            <a:r>
              <a:rPr lang="fr-CH" sz="2400" b="0" dirty="0" smtClean="0">
                <a:solidFill>
                  <a:schemeClr val="tx1"/>
                </a:solidFill>
              </a:rPr>
              <a:t>are the four pillars on which rests the success of the therapy.</a:t>
            </a:r>
          </a:p>
          <a:p>
            <a:pPr lvl="3">
              <a:buNone/>
            </a:pPr>
            <a:endParaRPr lang="fr-CH" sz="2400" b="0" dirty="0">
              <a:solidFill>
                <a:schemeClr val="tx1"/>
              </a:solidFill>
            </a:endParaRPr>
          </a:p>
          <a:p>
            <a:pPr marL="342900" lvl="3" indent="-342900">
              <a:buFont typeface="Wingdings" charset="2"/>
              <a:buChar char="u"/>
            </a:pPr>
            <a:r>
              <a:rPr lang="fr-CH" sz="2400" b="0" dirty="0" smtClean="0">
                <a:solidFill>
                  <a:schemeClr val="tx1"/>
                </a:solidFill>
              </a:rPr>
              <a:t>The highest patronage to the science of Ayurveda was given by the Buddhist Kings.  </a:t>
            </a:r>
            <a:endParaRPr lang="fr-CH" sz="2400" b="0" dirty="0">
              <a:solidFill>
                <a:schemeClr val="tx1"/>
              </a:solidFill>
            </a:endParaRPr>
          </a:p>
        </p:txBody>
      </p:sp>
      <p:sp>
        <p:nvSpPr>
          <p:cNvPr id="5"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2568" y="5013176"/>
            <a:ext cx="812800" cy="812800"/>
          </a:xfrm>
          <a:prstGeom prst="rect">
            <a:avLst/>
          </a:prstGeom>
        </p:spPr>
      </p:pic>
    </p:spTree>
    <p:extLst>
      <p:ext uri="{BB962C8B-B14F-4D97-AF65-F5344CB8AC3E}">
        <p14:creationId xmlns:p14="http://schemas.microsoft.com/office/powerpoint/2010/main" val="25791697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lvl="3"/>
            <a:endParaRPr lang="fr-CH" sz="2800" dirty="0" smtClean="0">
              <a:solidFill>
                <a:srgbClr val="FF0000"/>
              </a:solidFill>
            </a:endParaRPr>
          </a:p>
          <a:p>
            <a:pPr marL="457200" lvl="3" indent="-457200">
              <a:buFont typeface="Wingdings" charset="2"/>
              <a:buChar char="u"/>
            </a:pPr>
            <a:r>
              <a:rPr lang="fr-CH" sz="2400" b="0" dirty="0" smtClean="0">
                <a:solidFill>
                  <a:schemeClr val="tx1"/>
                </a:solidFill>
              </a:rPr>
              <a:t>Najabuddin Unhammad (1222 AD), an Indian psysician propogated the </a:t>
            </a:r>
            <a:r>
              <a:rPr lang="fr-CH" sz="2400" dirty="0" smtClean="0">
                <a:solidFill>
                  <a:schemeClr val="tx1"/>
                </a:solidFill>
              </a:rPr>
              <a:t>Unani system </a:t>
            </a:r>
            <a:r>
              <a:rPr lang="fr-CH" sz="2400" b="0" dirty="0" smtClean="0">
                <a:solidFill>
                  <a:schemeClr val="tx1"/>
                </a:solidFill>
              </a:rPr>
              <a:t>of medicine and he described seven types of mental disorders:</a:t>
            </a:r>
          </a:p>
          <a:p>
            <a:pPr lvl="3">
              <a:buNone/>
            </a:pPr>
            <a:r>
              <a:rPr lang="fr-CH" sz="2400" b="0" dirty="0" smtClean="0">
                <a:solidFill>
                  <a:schemeClr val="tx1"/>
                </a:solidFill>
              </a:rPr>
              <a:t>   </a:t>
            </a:r>
          </a:p>
          <a:p>
            <a:pPr lvl="3">
              <a:buNone/>
            </a:pPr>
            <a:r>
              <a:rPr lang="fr-CH" sz="2400" b="0" dirty="0">
                <a:solidFill>
                  <a:schemeClr val="tx1"/>
                </a:solidFill>
              </a:rPr>
              <a:t> </a:t>
            </a:r>
            <a:r>
              <a:rPr lang="fr-CH" sz="2400" b="0" dirty="0" smtClean="0">
                <a:solidFill>
                  <a:schemeClr val="tx1"/>
                </a:solidFill>
              </a:rPr>
              <a:t>       - Schizophrenia</a:t>
            </a:r>
          </a:p>
          <a:p>
            <a:pPr lvl="3">
              <a:buNone/>
            </a:pPr>
            <a:r>
              <a:rPr lang="fr-CH" sz="2400" b="0" dirty="0">
                <a:solidFill>
                  <a:schemeClr val="tx1"/>
                </a:solidFill>
              </a:rPr>
              <a:t> </a:t>
            </a:r>
            <a:r>
              <a:rPr lang="fr-CH" sz="2400" b="0" dirty="0" smtClean="0">
                <a:solidFill>
                  <a:schemeClr val="tx1"/>
                </a:solidFill>
              </a:rPr>
              <a:t>       - Depression</a:t>
            </a:r>
          </a:p>
          <a:p>
            <a:pPr lvl="3">
              <a:buNone/>
            </a:pPr>
            <a:r>
              <a:rPr lang="fr-CH" sz="2400" b="0" dirty="0">
                <a:solidFill>
                  <a:schemeClr val="tx1"/>
                </a:solidFill>
              </a:rPr>
              <a:t> </a:t>
            </a:r>
            <a:r>
              <a:rPr lang="fr-CH" sz="2400" b="0" dirty="0" smtClean="0">
                <a:solidFill>
                  <a:schemeClr val="tx1"/>
                </a:solidFill>
              </a:rPr>
              <a:t>       - Delusion of love</a:t>
            </a:r>
          </a:p>
          <a:p>
            <a:pPr lvl="3">
              <a:buNone/>
            </a:pPr>
            <a:r>
              <a:rPr lang="fr-CH" sz="2400" b="0" dirty="0">
                <a:solidFill>
                  <a:schemeClr val="tx1"/>
                </a:solidFill>
              </a:rPr>
              <a:t> </a:t>
            </a:r>
            <a:r>
              <a:rPr lang="fr-CH" sz="2400" b="0" dirty="0" smtClean="0">
                <a:solidFill>
                  <a:schemeClr val="tx1"/>
                </a:solidFill>
              </a:rPr>
              <a:t>       - Organic mental disorder</a:t>
            </a:r>
          </a:p>
          <a:p>
            <a:pPr lvl="3">
              <a:buNone/>
            </a:pPr>
            <a:r>
              <a:rPr lang="fr-CH" sz="2400" b="0" dirty="0">
                <a:solidFill>
                  <a:schemeClr val="tx1"/>
                </a:solidFill>
              </a:rPr>
              <a:t> </a:t>
            </a:r>
            <a:r>
              <a:rPr lang="fr-CH" sz="2400" b="0" dirty="0" smtClean="0">
                <a:solidFill>
                  <a:schemeClr val="tx1"/>
                </a:solidFill>
              </a:rPr>
              <a:t>       - Paranoid state</a:t>
            </a:r>
          </a:p>
          <a:p>
            <a:pPr lvl="3">
              <a:buNone/>
            </a:pPr>
            <a:r>
              <a:rPr lang="fr-CH" sz="2400" b="0" dirty="0">
                <a:solidFill>
                  <a:schemeClr val="tx1"/>
                </a:solidFill>
              </a:rPr>
              <a:t> </a:t>
            </a:r>
            <a:r>
              <a:rPr lang="fr-CH" sz="2400" b="0" dirty="0" smtClean="0">
                <a:solidFill>
                  <a:schemeClr val="tx1"/>
                </a:solidFill>
              </a:rPr>
              <a:t>       - Delirium </a:t>
            </a:r>
          </a:p>
          <a:p>
            <a:pPr lvl="3">
              <a:buNone/>
            </a:pPr>
            <a:r>
              <a:rPr lang="fr-CH" sz="2400" b="0" dirty="0">
                <a:solidFill>
                  <a:schemeClr val="tx1"/>
                </a:solidFill>
              </a:rPr>
              <a:t> </a:t>
            </a:r>
            <a:r>
              <a:rPr lang="fr-CH" sz="2400" b="0" dirty="0" smtClean="0">
                <a:solidFill>
                  <a:schemeClr val="tx1"/>
                </a:solidFill>
              </a:rPr>
              <a:t>       - Psychotherapy was known as Ilaj-I-Nafsani in Unani medicine. </a:t>
            </a:r>
          </a:p>
        </p:txBody>
      </p:sp>
      <p:sp>
        <p:nvSpPr>
          <p:cNvPr id="5"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4293096"/>
            <a:ext cx="812800" cy="812800"/>
          </a:xfrm>
          <a:prstGeom prst="rect">
            <a:avLst/>
          </a:prstGeom>
        </p:spPr>
      </p:pic>
    </p:spTree>
    <p:extLst>
      <p:ext uri="{BB962C8B-B14F-4D97-AF65-F5344CB8AC3E}">
        <p14:creationId xmlns:p14="http://schemas.microsoft.com/office/powerpoint/2010/main" val="32426667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433388" y="1008064"/>
            <a:ext cx="8278812" cy="5341936"/>
          </a:xfrm>
          <a:prstGeom prst="rect">
            <a:avLst/>
          </a:prstGeom>
        </p:spPr>
        <p:txBody>
          <a:bodyPr/>
          <a:lstStyle/>
          <a:p>
            <a:pPr lvl="3"/>
            <a:r>
              <a:rPr lang="fr-CH" sz="2800" dirty="0" smtClean="0">
                <a:solidFill>
                  <a:srgbClr val="FF0000"/>
                </a:solidFill>
              </a:rPr>
              <a:t>Historical Aspects in India on psychopathology:</a:t>
            </a:r>
          </a:p>
          <a:p>
            <a:pPr lvl="3"/>
            <a:endParaRPr lang="fr-CH" sz="2800" dirty="0" smtClean="0">
              <a:solidFill>
                <a:srgbClr val="FF0000"/>
              </a:solidFill>
            </a:endParaRPr>
          </a:p>
          <a:p>
            <a:pPr marL="457200" lvl="3" indent="-457200">
              <a:buFont typeface="Wingdings" charset="2"/>
              <a:buChar char="u"/>
            </a:pPr>
            <a:endParaRPr lang="fr-CH" sz="2400" dirty="0">
              <a:solidFill>
                <a:schemeClr val="tx1"/>
              </a:solidFill>
            </a:endParaRPr>
          </a:p>
          <a:p>
            <a:pPr marL="457200" lvl="3" indent="-457200">
              <a:buFont typeface="Wingdings" charset="2"/>
              <a:buChar char="u"/>
            </a:pPr>
            <a:r>
              <a:rPr lang="fr-CH" sz="2400" dirty="0" smtClean="0">
                <a:solidFill>
                  <a:schemeClr val="tx1"/>
                </a:solidFill>
              </a:rPr>
              <a:t>There were many revolutions in Indian psychopathology like it was started to be though occuring from witch craft, sin. </a:t>
            </a:r>
          </a:p>
          <a:p>
            <a:pPr marL="457200" lvl="3" indent="-457200">
              <a:buFont typeface="Wingdings" charset="2"/>
              <a:buChar char="u"/>
            </a:pPr>
            <a:endParaRPr lang="fr-CH" sz="2400" dirty="0">
              <a:solidFill>
                <a:schemeClr val="tx1"/>
              </a:solidFill>
            </a:endParaRPr>
          </a:p>
          <a:p>
            <a:pPr marL="457200" lvl="3" indent="-457200">
              <a:buFont typeface="Wingdings" charset="2"/>
              <a:buChar char="u"/>
            </a:pPr>
            <a:r>
              <a:rPr lang="fr-CH" sz="2400" dirty="0" smtClean="0">
                <a:solidFill>
                  <a:schemeClr val="tx1"/>
                </a:solidFill>
              </a:rPr>
              <a:t>Then, later the approach became about the community psychopathology. </a:t>
            </a:r>
            <a:endParaRPr lang="fr-CH" sz="2800" dirty="0" smtClean="0">
              <a:solidFill>
                <a:schemeClr val="tx1"/>
              </a:solidFill>
            </a:endParaRPr>
          </a:p>
        </p:txBody>
      </p:sp>
      <p:sp>
        <p:nvSpPr>
          <p:cNvPr id="5" name="Titel 1"/>
          <p:cNvSpPr>
            <a:spLocks noGrp="1"/>
          </p:cNvSpPr>
          <p:nvPr>
            <p:ph type="title"/>
          </p:nvPr>
        </p:nvSpPr>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spTree>
    <p:extLst>
      <p:ext uri="{BB962C8B-B14F-4D97-AF65-F5344CB8AC3E}">
        <p14:creationId xmlns:p14="http://schemas.microsoft.com/office/powerpoint/2010/main" val="187621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sz="half" idx="4294967295"/>
          </p:nvPr>
        </p:nvSpPr>
        <p:spPr>
          <a:xfrm>
            <a:off x="395536" y="908720"/>
            <a:ext cx="8278812" cy="5341936"/>
          </a:xfrm>
          <a:prstGeom prst="rect">
            <a:avLst/>
          </a:prstGeom>
        </p:spPr>
        <p:txBody>
          <a:bodyPr/>
          <a:lstStyle/>
          <a:p>
            <a:pPr lvl="3"/>
            <a:r>
              <a:rPr lang="fr-CH" sz="2800" dirty="0" smtClean="0">
                <a:solidFill>
                  <a:srgbClr val="FF0000"/>
                </a:solidFill>
              </a:rPr>
              <a:t> Psychopathology in Pre-colonial India :</a:t>
            </a:r>
            <a:endParaRPr lang="fr-CH" sz="2800" dirty="0">
              <a:solidFill>
                <a:srgbClr val="FF0000"/>
              </a:solidFill>
            </a:endParaRPr>
          </a:p>
          <a:p>
            <a:pPr marL="457200" lvl="3" indent="-457200">
              <a:buFont typeface="Wingdings" charset="2"/>
              <a:buChar char="u"/>
            </a:pPr>
            <a:r>
              <a:rPr lang="fr-CH" sz="2400" b="0" dirty="0" smtClean="0">
                <a:solidFill>
                  <a:schemeClr val="tx1"/>
                </a:solidFill>
              </a:rPr>
              <a:t>During the reigns of King Ashoka, many hospitals were established for patients with mental illness.</a:t>
            </a:r>
          </a:p>
          <a:p>
            <a:pPr marL="457200" lvl="3" indent="-457200">
              <a:buFont typeface="Wingdings" charset="2"/>
              <a:buChar char="u"/>
            </a:pPr>
            <a:r>
              <a:rPr lang="fr-CH" sz="2400" b="0" dirty="0" smtClean="0">
                <a:solidFill>
                  <a:schemeClr val="tx1"/>
                </a:solidFill>
              </a:rPr>
              <a:t>Many hospitals were built with separate enclosures for various practices including keeping the patients and dispensing treatments prevailing during those times.</a:t>
            </a:r>
          </a:p>
          <a:p>
            <a:pPr marL="457200" lvl="3" indent="-457200">
              <a:buFont typeface="Wingdings" charset="2"/>
              <a:buChar char="u"/>
            </a:pPr>
            <a:r>
              <a:rPr lang="fr-CH" sz="2400" b="0" dirty="0" smtClean="0">
                <a:solidFill>
                  <a:schemeClr val="tx1"/>
                </a:solidFill>
              </a:rPr>
              <a:t>The political instability prevailing in the 1700s saw the development of lunatic asylums in  :</a:t>
            </a:r>
          </a:p>
          <a:p>
            <a:pPr lvl="3">
              <a:buNone/>
            </a:pPr>
            <a:r>
              <a:rPr lang="fr-CH" sz="2400" b="0" dirty="0">
                <a:solidFill>
                  <a:schemeClr val="tx1"/>
                </a:solidFill>
              </a:rPr>
              <a:t> </a:t>
            </a:r>
            <a:r>
              <a:rPr lang="fr-CH" sz="2400" b="0" dirty="0" smtClean="0">
                <a:solidFill>
                  <a:schemeClr val="tx1"/>
                </a:solidFill>
              </a:rPr>
              <a:t>              - 1745 </a:t>
            </a:r>
            <a:r>
              <a:rPr lang="en-US" sz="2400" b="0" dirty="0">
                <a:solidFill>
                  <a:schemeClr val="tx1"/>
                </a:solidFill>
              </a:rPr>
              <a:t>-</a:t>
            </a:r>
            <a:r>
              <a:rPr lang="fr-CH" sz="2400" b="0" dirty="0" smtClean="0">
                <a:solidFill>
                  <a:schemeClr val="tx1"/>
                </a:solidFill>
              </a:rPr>
              <a:t> Bombay Asylum</a:t>
            </a:r>
          </a:p>
          <a:p>
            <a:pPr lvl="3">
              <a:buNone/>
            </a:pPr>
            <a:r>
              <a:rPr lang="fr-CH" sz="2400" b="0" dirty="0">
                <a:solidFill>
                  <a:schemeClr val="tx1"/>
                </a:solidFill>
              </a:rPr>
              <a:t> </a:t>
            </a:r>
            <a:r>
              <a:rPr lang="fr-CH" sz="2400" b="0" dirty="0" smtClean="0">
                <a:solidFill>
                  <a:schemeClr val="tx1"/>
                </a:solidFill>
              </a:rPr>
              <a:t>              - 1787- Calcultta Asylum</a:t>
            </a:r>
          </a:p>
          <a:p>
            <a:pPr lvl="3">
              <a:buNone/>
            </a:pPr>
            <a:r>
              <a:rPr lang="fr-CH" sz="2400" b="0" dirty="0">
                <a:solidFill>
                  <a:schemeClr val="tx1"/>
                </a:solidFill>
              </a:rPr>
              <a:t> </a:t>
            </a:r>
            <a:r>
              <a:rPr lang="fr-CH" sz="2400" b="0" dirty="0" smtClean="0">
                <a:solidFill>
                  <a:schemeClr val="tx1"/>
                </a:solidFill>
              </a:rPr>
              <a:t>              - 1793- Madras Private Lunatic Asylum</a:t>
            </a:r>
          </a:p>
          <a:p>
            <a:pPr lvl="3">
              <a:buNone/>
            </a:pPr>
            <a:r>
              <a:rPr lang="fr-CH" sz="2400" b="0" dirty="0">
                <a:solidFill>
                  <a:schemeClr val="tx1"/>
                </a:solidFill>
              </a:rPr>
              <a:t> </a:t>
            </a:r>
            <a:r>
              <a:rPr lang="fr-CH" sz="2400" b="0" dirty="0" smtClean="0">
                <a:solidFill>
                  <a:schemeClr val="tx1"/>
                </a:solidFill>
              </a:rPr>
              <a:t>              - 1995- Lunatic Asylum for Indian Sepoys </a:t>
            </a:r>
          </a:p>
          <a:p>
            <a:pPr lvl="3">
              <a:buNone/>
            </a:pPr>
            <a:r>
              <a:rPr lang="fr-CH" sz="3200" dirty="0" smtClean="0">
                <a:solidFill>
                  <a:schemeClr val="tx1"/>
                </a:solidFill>
              </a:rPr>
              <a:t> </a:t>
            </a:r>
            <a:endParaRPr lang="fr-CH" sz="3200" dirty="0">
              <a:solidFill>
                <a:schemeClr val="tx1"/>
              </a:solidFill>
            </a:endParaRPr>
          </a:p>
        </p:txBody>
      </p:sp>
      <p:pic>
        <p:nvPicPr>
          <p:cNvPr id="5" name="Picture 4" descr="Screen Shot 2020-04-07 at 10.50.4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1560" y="5085184"/>
            <a:ext cx="6908800" cy="1270000"/>
          </a:xfrm>
          <a:prstGeom prst="rect">
            <a:avLst/>
          </a:prstGeom>
        </p:spPr>
      </p:pic>
      <p:sp>
        <p:nvSpPr>
          <p:cNvPr id="6" name="Titel 1"/>
          <p:cNvSpPr>
            <a:spLocks noGrp="1"/>
          </p:cNvSpPr>
          <p:nvPr>
            <p:ph type="title"/>
          </p:nvPr>
        </p:nvSpPr>
        <p:spPr>
          <a:xfrm>
            <a:off x="179388" y="0"/>
            <a:ext cx="8712200" cy="673100"/>
          </a:xfrm>
        </p:spPr>
        <p:txBody>
          <a:bodyPr/>
          <a:lstStyle/>
          <a:p>
            <a:r>
              <a:rPr lang="de-CH" dirty="0" smtClean="0"/>
              <a:t>Background : Mental </a:t>
            </a:r>
            <a:r>
              <a:rPr lang="de-CH" dirty="0" err="1" smtClean="0"/>
              <a:t>Health</a:t>
            </a:r>
            <a:r>
              <a:rPr lang="de-CH" dirty="0" smtClean="0"/>
              <a:t> in </a:t>
            </a:r>
            <a:r>
              <a:rPr lang="de-CH" dirty="0" err="1" smtClean="0"/>
              <a:t>ancient</a:t>
            </a:r>
            <a:r>
              <a:rPr lang="de-CH" dirty="0" smtClean="0"/>
              <a:t> </a:t>
            </a:r>
            <a:r>
              <a:rPr lang="de-CH" dirty="0" err="1" smtClean="0"/>
              <a:t>india</a:t>
            </a:r>
            <a:r>
              <a:rPr lang="de-CH" dirty="0" smtClean="0"/>
              <a:t> </a:t>
            </a:r>
            <a:endParaRPr lang="de-CH" dirty="0"/>
          </a:p>
        </p:txBody>
      </p:sp>
      <p:pic>
        <p:nvPicPr>
          <p:cNvPr id="2" name="slide 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4869160"/>
            <a:ext cx="812800" cy="812800"/>
          </a:xfrm>
          <a:prstGeom prst="rect">
            <a:avLst/>
          </a:prstGeom>
        </p:spPr>
      </p:pic>
    </p:spTree>
    <p:extLst>
      <p:ext uri="{BB962C8B-B14F-4D97-AF65-F5344CB8AC3E}">
        <p14:creationId xmlns:p14="http://schemas.microsoft.com/office/powerpoint/2010/main" val="26094943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04_UNIFR_PPT_Template_Acad_Lettres">
  <a:themeElements>
    <a:clrScheme name="UNI FR Colors">
      <a:dk1>
        <a:sysClr val="windowText" lastClr="000000"/>
      </a:dk1>
      <a:lt1>
        <a:sysClr val="window" lastClr="FFFFFF"/>
      </a:lt1>
      <a:dk2>
        <a:srgbClr val="0A3859"/>
      </a:dk2>
      <a:lt2>
        <a:srgbClr val="FFFFFF"/>
      </a:lt2>
      <a:accent1>
        <a:srgbClr val="0A3859"/>
      </a:accent1>
      <a:accent2>
        <a:srgbClr val="54748B"/>
      </a:accent2>
      <a:accent3>
        <a:srgbClr val="9DAFBD"/>
      </a:accent3>
      <a:accent4>
        <a:srgbClr val="D06516"/>
      </a:accent4>
      <a:accent5>
        <a:srgbClr val="DE945C"/>
      </a:accent5>
      <a:accent6>
        <a:srgbClr val="ECC1A2"/>
      </a:accent6>
      <a:hlink>
        <a:srgbClr val="0A3859"/>
      </a:hlink>
      <a:folHlink>
        <a:srgbClr val="D06516"/>
      </a:folHlink>
    </a:clrScheme>
    <a:fontScheme name="UNI FR 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lnSpc>
            <a:spcPts val="2700"/>
          </a:lnSpc>
          <a:defRPr sz="2000" dirty="0" smtClean="0"/>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04_UNIFR_PPT_Template_Acad_Lettres.potx</Template>
  <TotalTime>353</TotalTime>
  <Words>1217</Words>
  <Application>Microsoft Macintosh PowerPoint</Application>
  <PresentationFormat>On-screen Show (4:3)</PresentationFormat>
  <Paragraphs>145</Paragraphs>
  <Slides>19</Slides>
  <Notes>1</Notes>
  <HiddenSlides>0</HiddenSlides>
  <MMClips>20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04_UNIFR_PPT_Template_Acad_Lettres</vt:lpstr>
      <vt:lpstr>PowerPoint Presentation</vt:lpstr>
      <vt:lpstr>Background : Mental Health in ancient india </vt:lpstr>
      <vt:lpstr>Background : Mental Health in ancient india </vt:lpstr>
      <vt:lpstr>Background : Mental Health in ancient india </vt:lpstr>
      <vt:lpstr>Background : Mental Health in ancient india </vt:lpstr>
      <vt:lpstr>Background : Mental Health in ancient india </vt:lpstr>
      <vt:lpstr>Background : Mental Health in ancient india </vt:lpstr>
      <vt:lpstr>Background : Mental Health in ancient india </vt:lpstr>
      <vt:lpstr>Background : Mental Health in ancient india </vt:lpstr>
      <vt:lpstr>Background : Mental Health in ancient india </vt:lpstr>
      <vt:lpstr>PowerPoint Presentation</vt:lpstr>
      <vt:lpstr>PowerPoint Presentation</vt:lpstr>
      <vt:lpstr>Background : Mental Health in ancient india </vt:lpstr>
      <vt:lpstr>Background : Mental Health in ancient india </vt:lpstr>
      <vt:lpstr>Background : Mental Health in ancient india </vt:lpstr>
      <vt:lpstr>Background : Mental Health in ancient india </vt:lpstr>
      <vt:lpstr>Background : Mental Health in ancient india </vt:lpstr>
      <vt:lpstr>Background : Mental Health in india </vt:lpstr>
      <vt:lpstr>PowerPoint Presentation</vt:lpstr>
    </vt:vector>
  </TitlesOfParts>
  <Company>UNIFR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SCHOENMANN Daniel</dc:creator>
  <cp:lastModifiedBy>Pradeep tandon</cp:lastModifiedBy>
  <cp:revision>79</cp:revision>
  <dcterms:created xsi:type="dcterms:W3CDTF">2014-01-16T17:47:06Z</dcterms:created>
  <dcterms:modified xsi:type="dcterms:W3CDTF">2020-04-08T09:20:40Z</dcterms:modified>
</cp:coreProperties>
</file>