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4" r:id="rId3"/>
    <p:sldId id="280" r:id="rId4"/>
    <p:sldId id="276" r:id="rId5"/>
    <p:sldId id="277" r:id="rId6"/>
    <p:sldId id="278" r:id="rId7"/>
    <p:sldId id="279" r:id="rId8"/>
    <p:sldId id="275" r:id="rId9"/>
    <p:sldId id="283" r:id="rId10"/>
    <p:sldId id="284" r:id="rId11"/>
    <p:sldId id="281" r:id="rId12"/>
    <p:sldId id="258" r:id="rId13"/>
  </p:sldIdLst>
  <p:sldSz cx="9144000" cy="6858000" type="screen4x3"/>
  <p:notesSz cx="6784975" cy="9906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3">
          <p15:clr>
            <a:srgbClr val="A4A3A4"/>
          </p15:clr>
        </p15:guide>
        <p15:guide id="2" orient="horz" pos="635">
          <p15:clr>
            <a:srgbClr val="A4A3A4"/>
          </p15:clr>
        </p15:guide>
        <p15:guide id="3" orient="horz" pos="1136">
          <p15:clr>
            <a:srgbClr val="A4A3A4"/>
          </p15:clr>
        </p15:guide>
        <p15:guide id="4" orient="horz" pos="4000">
          <p15:clr>
            <a:srgbClr val="A4A3A4"/>
          </p15:clr>
        </p15:guide>
        <p15:guide id="5" orient="horz" pos="4268">
          <p15:clr>
            <a:srgbClr val="A4A3A4"/>
          </p15:clr>
        </p15:guide>
        <p15:guide id="6" pos="273">
          <p15:clr>
            <a:srgbClr val="A4A3A4"/>
          </p15:clr>
        </p15:guide>
        <p15:guide id="7" pos="137">
          <p15:clr>
            <a:srgbClr val="A4A3A4"/>
          </p15:clr>
        </p15:guide>
        <p15:guide id="8" pos="5488">
          <p15:clr>
            <a:srgbClr val="A4A3A4"/>
          </p15:clr>
        </p15:guide>
        <p15:guide id="9" pos="5625">
          <p15:clr>
            <a:srgbClr val="A4A3A4"/>
          </p15:clr>
        </p15:guide>
        <p15:guide id="10" pos="2768">
          <p15:clr>
            <a:srgbClr val="A4A3A4"/>
          </p15:clr>
        </p15:guide>
        <p15:guide id="11" pos="299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0" userDrawn="1">
          <p15:clr>
            <a:srgbClr val="A4A3A4"/>
          </p15:clr>
        </p15:guide>
        <p15:guide id="2" pos="21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859"/>
    <a:srgbClr val="D065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3" autoAdjust="0"/>
    <p:restoredTop sz="83096" autoAdjust="0"/>
  </p:normalViewPr>
  <p:slideViewPr>
    <p:cSldViewPr showGuides="1">
      <p:cViewPr varScale="1">
        <p:scale>
          <a:sx n="59" d="100"/>
          <a:sy n="59" d="100"/>
        </p:scale>
        <p:origin x="-1421" y="-67"/>
      </p:cViewPr>
      <p:guideLst>
        <p:guide orient="horz" pos="103"/>
        <p:guide orient="horz" pos="635"/>
        <p:guide orient="horz" pos="1136"/>
        <p:guide orient="horz" pos="4000"/>
        <p:guide orient="horz" pos="4268"/>
        <p:guide pos="273"/>
        <p:guide pos="137"/>
        <p:guide pos="5488"/>
        <p:guide pos="5625"/>
        <p:guide pos="2768"/>
        <p:guide pos="29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68" y="-86"/>
      </p:cViewPr>
      <p:guideLst>
        <p:guide orient="horz" pos="3120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3249" y="0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630A9-1937-40A7-B620-968474080EF2}" type="datetimeFigureOut">
              <a:rPr lang="de-CH" smtClean="0"/>
              <a:t>28.06.2019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3249" y="9408981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39944-FA65-4ED5-944D-4DFA19E099A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5069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3249" y="0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7AC1A-AE76-4681-95BC-4CE7CA1EE5BF}" type="datetimeFigureOut">
              <a:rPr lang="de-CH" smtClean="0"/>
              <a:pPr/>
              <a:t>28.06.2019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8498" y="4705350"/>
            <a:ext cx="542798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3249" y="9408981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67BC3-E335-4665-8934-A2481CBD462D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09961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67BC3-E335-4665-8934-A2481CBD462D}" type="slidenum">
              <a:rPr lang="de-CH" smtClean="0"/>
              <a:pPr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80854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67BC3-E335-4665-8934-A2481CBD462D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72357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67BC3-E335-4665-8934-A2481CBD462D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88434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UNF_Logo_gross.emf"/>
          <p:cNvPicPr>
            <a:picLocks noChangeAspect="1"/>
          </p:cNvPicPr>
          <p:nvPr userDrawn="1"/>
        </p:nvPicPr>
        <p:blipFill>
          <a:blip r:embed="rId2" cstate="print"/>
          <a:srcRect t="408"/>
          <a:stretch>
            <a:fillRect/>
          </a:stretch>
        </p:blipFill>
        <p:spPr>
          <a:xfrm>
            <a:off x="0" y="0"/>
            <a:ext cx="1815207" cy="1162718"/>
          </a:xfrm>
          <a:prstGeom prst="rect">
            <a:avLst/>
          </a:prstGeom>
        </p:spPr>
      </p:pic>
      <p:pic>
        <p:nvPicPr>
          <p:cNvPr id="7" name="Grafik 6" descr="UNIFR_Background_Titleslide_PPT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106488"/>
            <a:ext cx="9144000" cy="5751512"/>
          </a:xfrm>
          <a:prstGeom prst="rect">
            <a:avLst/>
          </a:prstGeom>
        </p:spPr>
      </p:pic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3388" y="1803400"/>
            <a:ext cx="8278811" cy="4546600"/>
          </a:xfrm>
        </p:spPr>
        <p:txBody>
          <a:bodyPr/>
          <a:lstStyle>
            <a:lvl1pPr>
              <a:spcAft>
                <a:spcPts val="2700"/>
              </a:spcAft>
              <a:defRPr/>
            </a:lvl1pPr>
            <a:lvl2pPr>
              <a:lnSpc>
                <a:spcPts val="3200"/>
              </a:lnSpc>
              <a:spcAft>
                <a:spcPts val="3200"/>
              </a:spcAft>
              <a:defRPr sz="3000" b="1" cap="all" baseline="0">
                <a:solidFill>
                  <a:schemeClr val="accent1"/>
                </a:solidFill>
              </a:defRPr>
            </a:lvl2pPr>
            <a:lvl3pPr marL="0"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/>
            </a:lvl3pPr>
            <a:lvl4pPr>
              <a:lnSpc>
                <a:spcPts val="2000"/>
              </a:lnSpc>
              <a:defRPr sz="1600">
                <a:solidFill>
                  <a:schemeClr val="tx1"/>
                </a:solidFill>
              </a:defRPr>
            </a:lvl4pPr>
            <a:lvl5pPr>
              <a:lnSpc>
                <a:spcPts val="2000"/>
              </a:lnSpc>
              <a:defRPr sz="1600" b="0"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964A89B-F9D0-4B8B-9E13-75101EC3F755}" type="datetime4">
              <a:rPr lang="de-CH" smtClean="0"/>
              <a:pPr/>
              <a:t>28. Juni 2019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CH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8278B5E-954D-479D-827E-9C6542FE7474}" type="slidenum">
              <a:rPr lang="de-CH" smtClean="0"/>
              <a:t>‹Nr.›</a:t>
            </a:fld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/ Background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6447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1" hasCustomPrompt="1"/>
          </p:nvPr>
        </p:nvSpPr>
        <p:spPr bwMode="white">
          <a:xfrm>
            <a:off x="433388" y="1008063"/>
            <a:ext cx="8278812" cy="534193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Insert </a:t>
            </a:r>
            <a:r>
              <a:rPr lang="de-DE" dirty="0" err="1" smtClean="0"/>
              <a:t>picture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3388" y="1008063"/>
            <a:ext cx="8278812" cy="5341937"/>
          </a:xfrm>
        </p:spPr>
        <p:txBody>
          <a:bodyPr/>
          <a:lstStyle>
            <a:lvl1pPr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chemeClr val="tx1"/>
                </a:solidFill>
              </a:defRPr>
            </a:lvl1pPr>
            <a:lvl2pPr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chemeClr val="tx1"/>
                </a:solidFill>
              </a:defRPr>
            </a:lvl2pPr>
            <a:lvl3pPr marL="0"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chemeClr val="tx1"/>
                </a:solidFill>
              </a:defRPr>
            </a:lvl3pPr>
            <a:lvl4pPr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chemeClr val="tx1"/>
                </a:solidFill>
              </a:defRPr>
            </a:lvl4pPr>
            <a:lvl5pPr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A89B-F9D0-4B8B-9E13-75101EC3F755}" type="datetime4">
              <a:rPr lang="de-CH" smtClean="0"/>
              <a:pPr/>
              <a:t>28. Juni 2019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 smtClean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011C8-9BF4-4E14-A6CE-7DE7D36702CC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A89B-F9D0-4B8B-9E13-75101EC3F755}" type="datetime4">
              <a:rPr lang="de-CH" smtClean="0"/>
              <a:pPr/>
              <a:t>28. Juni 2019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011C8-9BF4-4E14-A6CE-7DE7D36702CC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36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/ Backgroun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3388" y="1008063"/>
            <a:ext cx="8278812" cy="5341937"/>
          </a:xfrm>
        </p:spPr>
        <p:txBody>
          <a:bodyPr/>
          <a:lstStyle>
            <a:lvl1pPr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chemeClr val="tx1"/>
                </a:solidFill>
              </a:defRPr>
            </a:lvl1pPr>
            <a:lvl2pPr marL="216000" indent="-216000">
              <a:lnSpc>
                <a:spcPts val="2700"/>
              </a:lnSpc>
              <a:buFont typeface="Arial" pitchFamily="34" charset="0"/>
              <a:buChar char="−"/>
              <a:defRPr sz="2000" b="0" cap="all" baseline="0">
                <a:solidFill>
                  <a:schemeClr val="tx1"/>
                </a:solidFill>
              </a:defRPr>
            </a:lvl2pPr>
            <a:lvl3pPr marL="0" indent="0">
              <a:lnSpc>
                <a:spcPts val="2700"/>
              </a:lnSpc>
              <a:buFontTx/>
              <a:buNone/>
              <a:defRPr sz="2000" b="0" cap="none" baseline="0">
                <a:solidFill>
                  <a:schemeClr val="tx1"/>
                </a:solidFill>
              </a:defRPr>
            </a:lvl3pPr>
            <a:lvl4pPr marL="0" indent="0">
              <a:lnSpc>
                <a:spcPts val="2700"/>
              </a:lnSpc>
              <a:buFont typeface="Arial" pitchFamily="34" charset="0"/>
              <a:buChar char="​"/>
              <a:defRPr sz="2000" b="0" cap="none" baseline="0">
                <a:solidFill>
                  <a:schemeClr val="tx1"/>
                </a:solidFill>
              </a:defRPr>
            </a:lvl4pPr>
            <a:lvl5pPr marL="0" indent="0">
              <a:lnSpc>
                <a:spcPts val="2700"/>
              </a:lnSpc>
              <a:buFont typeface="Arial" pitchFamily="34" charset="0"/>
              <a:buChar char="​"/>
              <a:defRPr sz="2000" b="0"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/ Background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6447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white">
          <a:xfrm>
            <a:off x="433388" y="1008063"/>
            <a:ext cx="8278812" cy="5341937"/>
          </a:xfrm>
        </p:spPr>
        <p:txBody>
          <a:bodyPr/>
          <a:lstStyle>
            <a:lvl1pPr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chemeClr val="bg1"/>
                </a:solidFill>
              </a:defRPr>
            </a:lvl1pPr>
            <a:lvl2pPr marL="216000" indent="-216000">
              <a:lnSpc>
                <a:spcPts val="2700"/>
              </a:lnSpc>
              <a:buFont typeface="Arial" pitchFamily="34" charset="0"/>
              <a:buChar char="−"/>
              <a:defRPr sz="2000" b="0" cap="all" baseline="0">
                <a:solidFill>
                  <a:schemeClr val="bg1"/>
                </a:solidFill>
              </a:defRPr>
            </a:lvl2pPr>
            <a:lvl3pPr marL="0" indent="0">
              <a:lnSpc>
                <a:spcPts val="2700"/>
              </a:lnSpc>
              <a:buFontTx/>
              <a:buNone/>
              <a:defRPr sz="2000" b="0" cap="none" baseline="0">
                <a:solidFill>
                  <a:schemeClr val="bg1"/>
                </a:solidFill>
              </a:defRPr>
            </a:lvl3pPr>
            <a:lvl4pPr marL="0" indent="0">
              <a:lnSpc>
                <a:spcPts val="2700"/>
              </a:lnSpc>
              <a:buFont typeface="Arial" pitchFamily="34" charset="0"/>
              <a:buChar char="​"/>
              <a:defRPr sz="2000" b="0" cap="none" baseline="0">
                <a:solidFill>
                  <a:schemeClr val="bg1"/>
                </a:solidFill>
              </a:defRPr>
            </a:lvl4pPr>
            <a:lvl5pPr marL="0" indent="0">
              <a:lnSpc>
                <a:spcPts val="2700"/>
              </a:lnSpc>
              <a:buFont typeface="Arial" pitchFamily="34" charset="0"/>
              <a:buChar char="​"/>
              <a:defRPr sz="2000" b="0" cap="none" baseline="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>
          <a:xfrm>
            <a:off x="433388" y="1008064"/>
            <a:ext cx="8278812" cy="5341936"/>
          </a:xfrm>
        </p:spPr>
        <p:txBody>
          <a:bodyPr/>
          <a:lstStyle>
            <a:lvl1pPr>
              <a:spcAft>
                <a:spcPts val="0"/>
              </a:spcAft>
              <a:defRPr sz="2000" b="1" cap="none" baseline="0">
                <a:solidFill>
                  <a:schemeClr val="accent1"/>
                </a:solidFill>
              </a:defRPr>
            </a:lvl1pPr>
            <a:lvl2pPr marL="0" indent="0">
              <a:buFont typeface="Arial" pitchFamily="34" charset="0"/>
              <a:buChar char="​"/>
              <a:defRPr sz="2000" b="1" cap="none" baseline="0">
                <a:solidFill>
                  <a:schemeClr val="tx1"/>
                </a:solidFill>
              </a:defRPr>
            </a:lvl2pPr>
            <a:lvl3pPr marL="216000" indent="-216000">
              <a:buFont typeface="Wingdings" pitchFamily="2" charset="2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 pitchFamily="34" charset="0"/>
              <a:buNone/>
              <a:defRPr sz="2000" b="0">
                <a:latin typeface="Arial" pitchFamily="34" charset="0"/>
                <a:cs typeface="Arial" pitchFamily="34" charset="0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8" name="Inhaltsplatzhalter 3"/>
          <p:cNvSpPr>
            <a:spLocks noGrp="1"/>
          </p:cNvSpPr>
          <p:nvPr>
            <p:ph sz="half" idx="2"/>
          </p:nvPr>
        </p:nvSpPr>
        <p:spPr>
          <a:xfrm>
            <a:off x="433388" y="1008063"/>
            <a:ext cx="3960812" cy="5341937"/>
          </a:xfrm>
        </p:spPr>
        <p:txBody>
          <a:bodyPr/>
          <a:lstStyle>
            <a:lvl1pPr>
              <a:spcAft>
                <a:spcPts val="0"/>
              </a:spcAft>
              <a:defRPr sz="2000" b="1" cap="none" baseline="0">
                <a:solidFill>
                  <a:schemeClr val="accent1"/>
                </a:solidFill>
              </a:defRPr>
            </a:lvl1pPr>
            <a:lvl2pPr marL="0" indent="0">
              <a:buFont typeface="Arial" pitchFamily="34" charset="0"/>
              <a:buChar char="​"/>
              <a:defRPr sz="2000" b="1" cap="none" baseline="0">
                <a:solidFill>
                  <a:schemeClr val="tx1"/>
                </a:solidFill>
              </a:defRPr>
            </a:lvl2pPr>
            <a:lvl3pPr marL="216000" indent="-216000">
              <a:buFont typeface="Wingdings" pitchFamily="2" charset="2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 pitchFamily="34" charset="0"/>
              <a:buNone/>
              <a:defRPr sz="2000" b="0">
                <a:latin typeface="Arial" pitchFamily="34" charset="0"/>
                <a:cs typeface="Arial" pitchFamily="34" charset="0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9" name="Inhaltsplatzhalter 3"/>
          <p:cNvSpPr>
            <a:spLocks noGrp="1"/>
          </p:cNvSpPr>
          <p:nvPr>
            <p:ph sz="half" idx="10"/>
          </p:nvPr>
        </p:nvSpPr>
        <p:spPr>
          <a:xfrm>
            <a:off x="4751388" y="1008063"/>
            <a:ext cx="3960812" cy="5341937"/>
          </a:xfrm>
        </p:spPr>
        <p:txBody>
          <a:bodyPr/>
          <a:lstStyle>
            <a:lvl1pPr>
              <a:spcAft>
                <a:spcPts val="0"/>
              </a:spcAft>
              <a:defRPr sz="2000" b="1" cap="none" baseline="0">
                <a:solidFill>
                  <a:schemeClr val="accent1"/>
                </a:solidFill>
              </a:defRPr>
            </a:lvl1pPr>
            <a:lvl2pPr marL="0" indent="0">
              <a:buFont typeface="Arial" pitchFamily="34" charset="0"/>
              <a:buChar char="​"/>
              <a:defRPr sz="2000" b="1" cap="none" baseline="0">
                <a:solidFill>
                  <a:schemeClr val="tx1"/>
                </a:solidFill>
              </a:defRPr>
            </a:lvl2pPr>
            <a:lvl3pPr marL="216000" indent="-216000">
              <a:buFont typeface="Wingdings" pitchFamily="2" charset="2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 pitchFamily="34" charset="0"/>
              <a:buNone/>
              <a:defRPr sz="2000" b="0">
                <a:latin typeface="Arial" pitchFamily="34" charset="0"/>
                <a:cs typeface="Arial" pitchFamily="34" charset="0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 columns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1" hasCustomPrompt="1"/>
          </p:nvPr>
        </p:nvSpPr>
        <p:spPr>
          <a:xfrm>
            <a:off x="433388" y="3356992"/>
            <a:ext cx="3960812" cy="255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​"/>
              <a:tabLst/>
              <a:defRPr/>
            </a:pPr>
            <a:r>
              <a:rPr lang="de-DE" dirty="0" smtClean="0"/>
              <a:t>Insert </a:t>
            </a:r>
            <a:r>
              <a:rPr lang="de-DE" dirty="0" err="1" smtClean="0"/>
              <a:t>picture</a:t>
            </a:r>
            <a:endParaRPr lang="de-CH" dirty="0" smtClean="0"/>
          </a:p>
        </p:txBody>
      </p:sp>
      <p:sp>
        <p:nvSpPr>
          <p:cNvPr id="11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4752975" y="3356992"/>
            <a:ext cx="3960812" cy="255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​"/>
              <a:tabLst/>
              <a:defRPr/>
            </a:pPr>
            <a:r>
              <a:rPr lang="de-DE" dirty="0" smtClean="0"/>
              <a:t>Insert </a:t>
            </a:r>
            <a:r>
              <a:rPr lang="de-DE" dirty="0" err="1" smtClean="0"/>
              <a:t>picture</a:t>
            </a:r>
            <a:endParaRPr lang="de-CH" dirty="0" smtClean="0"/>
          </a:p>
        </p:txBody>
      </p:sp>
      <p:sp>
        <p:nvSpPr>
          <p:cNvPr id="9" name="Inhaltsplatzhalter 3"/>
          <p:cNvSpPr>
            <a:spLocks noGrp="1"/>
          </p:cNvSpPr>
          <p:nvPr>
            <p:ph sz="half" idx="10"/>
          </p:nvPr>
        </p:nvSpPr>
        <p:spPr>
          <a:xfrm>
            <a:off x="433388" y="1008064"/>
            <a:ext cx="3960812" cy="2060896"/>
          </a:xfrm>
        </p:spPr>
        <p:txBody>
          <a:bodyPr/>
          <a:lstStyle>
            <a:lvl1pPr>
              <a:spcAft>
                <a:spcPts val="0"/>
              </a:spcAft>
              <a:defRPr sz="2000" b="1" cap="none" baseline="0">
                <a:solidFill>
                  <a:schemeClr val="accent1"/>
                </a:solidFill>
              </a:defRPr>
            </a:lvl1pPr>
            <a:lvl2pPr marL="0" indent="0">
              <a:buFont typeface="Arial" pitchFamily="34" charset="0"/>
              <a:buChar char="​"/>
              <a:defRPr sz="2000" b="1" cap="none" baseline="0">
                <a:solidFill>
                  <a:schemeClr val="tx1"/>
                </a:solidFill>
              </a:defRPr>
            </a:lvl2pPr>
            <a:lvl3pPr marL="216000" indent="-216000">
              <a:buFont typeface="Wingdings" pitchFamily="2" charset="2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 pitchFamily="34" charset="0"/>
              <a:buNone/>
              <a:defRPr sz="2000" b="0">
                <a:latin typeface="Arial" pitchFamily="34" charset="0"/>
                <a:cs typeface="Arial" pitchFamily="34" charset="0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12" name="Inhaltsplatzhalter 3"/>
          <p:cNvSpPr>
            <a:spLocks noGrp="1"/>
          </p:cNvSpPr>
          <p:nvPr>
            <p:ph sz="half" idx="14"/>
          </p:nvPr>
        </p:nvSpPr>
        <p:spPr>
          <a:xfrm>
            <a:off x="4751388" y="1008064"/>
            <a:ext cx="3960812" cy="2060896"/>
          </a:xfrm>
        </p:spPr>
        <p:txBody>
          <a:bodyPr/>
          <a:lstStyle>
            <a:lvl1pPr>
              <a:spcAft>
                <a:spcPts val="0"/>
              </a:spcAft>
              <a:defRPr sz="2000" b="1" cap="none" baseline="0">
                <a:solidFill>
                  <a:schemeClr val="accent1"/>
                </a:solidFill>
              </a:defRPr>
            </a:lvl1pPr>
            <a:lvl2pPr marL="0" indent="0">
              <a:buFont typeface="Arial" pitchFamily="34" charset="0"/>
              <a:buChar char="​"/>
              <a:defRPr sz="2000" b="1" cap="none" baseline="0">
                <a:solidFill>
                  <a:schemeClr val="tx1"/>
                </a:solidFill>
              </a:defRPr>
            </a:lvl2pPr>
            <a:lvl3pPr marL="216000" indent="-216000">
              <a:buFont typeface="Wingdings" pitchFamily="2" charset="2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 pitchFamily="34" charset="0"/>
              <a:buNone/>
              <a:defRPr sz="2000" b="0">
                <a:latin typeface="Arial" pitchFamily="34" charset="0"/>
                <a:cs typeface="Arial" pitchFamily="34" charset="0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/ Backgroun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1" hasCustomPrompt="1"/>
          </p:nvPr>
        </p:nvSpPr>
        <p:spPr>
          <a:xfrm>
            <a:off x="433388" y="1008063"/>
            <a:ext cx="8278812" cy="534193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 smtClean="0"/>
              <a:t>Insert </a:t>
            </a:r>
            <a:r>
              <a:rPr lang="de-DE" dirty="0" err="1" smtClean="0"/>
              <a:t>picture</a:t>
            </a:r>
            <a:endParaRPr lang="de-CH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17488" y="163513"/>
            <a:ext cx="8712200" cy="6731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3388" y="1106488"/>
            <a:ext cx="8278812" cy="5243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360000" y="4320000"/>
            <a:ext cx="1800000" cy="21602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960"/>
              </a:lnSpc>
              <a:defRPr sz="8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964A89B-F9D0-4B8B-9E13-75101EC3F755}" type="datetime4">
              <a:rPr lang="de-CH" smtClean="0"/>
              <a:pPr/>
              <a:t>28. Juni 2019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9360000" y="4680000"/>
            <a:ext cx="1800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960"/>
              </a:lnSpc>
              <a:defRPr sz="8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CH" dirty="0" smtClean="0"/>
          </a:p>
        </p:txBody>
      </p:sp>
      <p:sp>
        <p:nvSpPr>
          <p:cNvPr id="10" name="Textplatzhalter 7"/>
          <p:cNvSpPr txBox="1">
            <a:spLocks/>
          </p:cNvSpPr>
          <p:nvPr/>
        </p:nvSpPr>
        <p:spPr>
          <a:xfrm>
            <a:off x="217488" y="6350000"/>
            <a:ext cx="8712200" cy="4254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​"/>
              <a:tabLst/>
              <a:defRPr/>
            </a:pPr>
            <a:r>
              <a:rPr kumimoji="0" lang="de-DE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12 </a:t>
            </a:r>
            <a:r>
              <a:rPr kumimoji="0" lang="de-DE" sz="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septembre</a:t>
            </a:r>
            <a:r>
              <a:rPr kumimoji="0" lang="de-DE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2019</a:t>
            </a:r>
            <a:r>
              <a:rPr kumimoji="0" lang="de-DE" sz="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DE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| </a:t>
            </a:r>
            <a:r>
              <a:rPr kumimoji="0" lang="de-DE" sz="8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Université</a:t>
            </a:r>
            <a:r>
              <a:rPr kumimoji="0" lang="de-DE" sz="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kumimoji="0" lang="de-DE" sz="8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fribourg</a:t>
            </a:r>
            <a:r>
              <a:rPr kumimoji="0" lang="de-DE" sz="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| UNI-SOCIAL| Ariane Linder | Responsable </a:t>
            </a:r>
          </a:p>
          <a:p>
            <a:pPr marL="0" marR="0" lvl="0" indent="0" algn="l" defTabSz="914400" rtl="0" eaLnBrk="1" fontAlgn="auto" latinLnBrk="0" hangingPunct="1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​"/>
              <a:tabLst/>
              <a:defRPr/>
            </a:pPr>
            <a:r>
              <a:rPr kumimoji="0" lang="de-DE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SERVICE UNI-SOCIAL: AIDE FINANCIERE, CONSEIL, COACHING ET MEDIATION – NOUS SOMMES LA POUR VOUS! </a:t>
            </a:r>
            <a:endParaRPr kumimoji="0" lang="de-DE" sz="800" b="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9360000" y="5040000"/>
            <a:ext cx="1800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960"/>
              </a:lnSpc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E9011C8-9BF4-4E14-A6CE-7DE7D36702CC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73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2700"/>
        </a:lnSpc>
        <a:spcBef>
          <a:spcPct val="0"/>
        </a:spcBef>
        <a:buNone/>
        <a:defRPr sz="2000" b="1" kern="1200" cap="all" baseline="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216000" indent="-216000" algn="l" defTabSz="914400" rtl="0" eaLnBrk="1" latinLnBrk="0" hangingPunct="1">
        <a:lnSpc>
          <a:spcPts val="2700"/>
        </a:lnSpc>
        <a:spcBef>
          <a:spcPts val="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b="1" kern="1200">
          <a:solidFill>
            <a:schemeClr val="accent4"/>
          </a:solidFill>
          <a:latin typeface="Arial" pitchFamily="34" charset="0"/>
          <a:ea typeface="+mn-ea"/>
          <a:cs typeface="Arial" pitchFamily="34" charset="0"/>
        </a:defRPr>
      </a:lvl4pPr>
      <a:lvl5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b="1" kern="1200">
          <a:solidFill>
            <a:schemeClr val="accent1"/>
          </a:solidFill>
          <a:latin typeface="Arial" pitchFamily="34" charset="0"/>
          <a:ea typeface="+mn-ea"/>
          <a:cs typeface="Arial" pitchFamily="34" charset="0"/>
        </a:defRPr>
      </a:lvl5pPr>
      <a:lvl6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ifr.ch/career-services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smtClean="0"/>
              <a:t>12.09.2019</a:t>
            </a:r>
            <a:endParaRPr lang="de-CH" dirty="0" smtClean="0"/>
          </a:p>
          <a:p>
            <a:pPr lvl="1"/>
            <a:r>
              <a:rPr lang="de-CH" sz="3600" dirty="0" smtClean="0"/>
              <a:t>S</a:t>
            </a:r>
            <a:r>
              <a:rPr lang="de-CH" dirty="0" smtClean="0"/>
              <a:t>ervice </a:t>
            </a:r>
            <a:r>
              <a:rPr lang="de-CH" sz="3600" dirty="0" smtClean="0"/>
              <a:t>U</a:t>
            </a:r>
            <a:r>
              <a:rPr lang="de-CH" dirty="0" smtClean="0"/>
              <a:t>ni-</a:t>
            </a:r>
            <a:r>
              <a:rPr lang="de-CH" sz="3600" dirty="0" err="1" smtClean="0"/>
              <a:t>S</a:t>
            </a:r>
            <a:r>
              <a:rPr lang="de-CH" dirty="0" err="1" smtClean="0"/>
              <a:t>ocial</a:t>
            </a:r>
            <a:endParaRPr lang="de-CH" dirty="0" smtClean="0"/>
          </a:p>
          <a:p>
            <a:pPr lvl="2"/>
            <a:r>
              <a:rPr lang="fr-CH" sz="2800" dirty="0" smtClean="0">
                <a:latin typeface="Arial Narrow" panose="020B0606020202030204" pitchFamily="34" charset="0"/>
              </a:rPr>
              <a:t>A</a:t>
            </a:r>
            <a:r>
              <a:rPr lang="fr-CH" sz="2000" dirty="0" smtClean="0">
                <a:latin typeface="Arial Narrow" panose="020B0606020202030204" pitchFamily="34" charset="0"/>
              </a:rPr>
              <a:t>IDE </a:t>
            </a:r>
            <a:r>
              <a:rPr lang="fr-CH" sz="2800" dirty="0">
                <a:latin typeface="Arial Narrow" panose="020B0606020202030204" pitchFamily="34" charset="0"/>
              </a:rPr>
              <a:t>F</a:t>
            </a:r>
            <a:r>
              <a:rPr lang="fr-CH" sz="2000" dirty="0">
                <a:latin typeface="Arial Narrow" panose="020B0606020202030204" pitchFamily="34" charset="0"/>
              </a:rPr>
              <a:t>INANCIERE, </a:t>
            </a:r>
            <a:r>
              <a:rPr lang="fr-CH" sz="2800" dirty="0">
                <a:latin typeface="Arial Narrow" panose="020B0606020202030204" pitchFamily="34" charset="0"/>
              </a:rPr>
              <a:t>C</a:t>
            </a:r>
            <a:r>
              <a:rPr lang="fr-CH" sz="2000" dirty="0">
                <a:latin typeface="Arial Narrow" panose="020B0606020202030204" pitchFamily="34" charset="0"/>
              </a:rPr>
              <a:t>ONSEIL, </a:t>
            </a:r>
            <a:r>
              <a:rPr lang="fr-CH" sz="2800" dirty="0" smtClean="0">
                <a:latin typeface="Arial Narrow" panose="020B0606020202030204" pitchFamily="34" charset="0"/>
              </a:rPr>
              <a:t>C</a:t>
            </a:r>
            <a:r>
              <a:rPr lang="fr-CH" sz="2000" dirty="0" smtClean="0">
                <a:latin typeface="Arial Narrow" panose="020B0606020202030204" pitchFamily="34" charset="0"/>
              </a:rPr>
              <a:t>OACHING </a:t>
            </a:r>
            <a:r>
              <a:rPr lang="fr-CH" sz="2000" dirty="0">
                <a:latin typeface="Arial Narrow" panose="020B0606020202030204" pitchFamily="34" charset="0"/>
              </a:rPr>
              <a:t>ET </a:t>
            </a:r>
            <a:r>
              <a:rPr lang="fr-CH" sz="2800" dirty="0">
                <a:latin typeface="Arial Narrow" panose="020B0606020202030204" pitchFamily="34" charset="0"/>
              </a:rPr>
              <a:t>M</a:t>
            </a:r>
            <a:r>
              <a:rPr lang="fr-CH" sz="2000" dirty="0">
                <a:latin typeface="Arial Narrow" panose="020B0606020202030204" pitchFamily="34" charset="0"/>
              </a:rPr>
              <a:t>EDIATION – </a:t>
            </a:r>
            <a:r>
              <a:rPr lang="fr-CH" sz="3200" dirty="0">
                <a:latin typeface="Arial Narrow" panose="020B0606020202030204" pitchFamily="34" charset="0"/>
              </a:rPr>
              <a:t/>
            </a:r>
            <a:br>
              <a:rPr lang="fr-CH" sz="3200" dirty="0">
                <a:latin typeface="Arial Narrow" panose="020B0606020202030204" pitchFamily="34" charset="0"/>
              </a:rPr>
            </a:br>
            <a:r>
              <a:rPr lang="fr-CH" sz="2800" dirty="0">
                <a:latin typeface="Arial Narrow" panose="020B0606020202030204" pitchFamily="34" charset="0"/>
              </a:rPr>
              <a:t>N</a:t>
            </a:r>
            <a:r>
              <a:rPr lang="fr-CH" sz="2000" dirty="0">
                <a:latin typeface="Arial Narrow" panose="020B0606020202030204" pitchFamily="34" charset="0"/>
              </a:rPr>
              <a:t>OUS </a:t>
            </a:r>
            <a:r>
              <a:rPr lang="fr-CH" sz="2800" dirty="0">
                <a:latin typeface="Arial Narrow" panose="020B0606020202030204" pitchFamily="34" charset="0"/>
              </a:rPr>
              <a:t>S</a:t>
            </a:r>
            <a:r>
              <a:rPr lang="fr-CH" sz="2000" dirty="0">
                <a:latin typeface="Arial Narrow" panose="020B0606020202030204" pitchFamily="34" charset="0"/>
              </a:rPr>
              <a:t>OMMES </a:t>
            </a:r>
            <a:r>
              <a:rPr lang="fr-CH" sz="2800" dirty="0">
                <a:latin typeface="Arial Narrow" panose="020B0606020202030204" pitchFamily="34" charset="0"/>
              </a:rPr>
              <a:t>L</a:t>
            </a:r>
            <a:r>
              <a:rPr lang="fr-CH" sz="2000" dirty="0">
                <a:latin typeface="Arial Narrow" panose="020B0606020202030204" pitchFamily="34" charset="0"/>
              </a:rPr>
              <a:t>A </a:t>
            </a:r>
            <a:r>
              <a:rPr lang="fr-CH" sz="2800" dirty="0">
                <a:latin typeface="Arial Narrow" panose="020B0606020202030204" pitchFamily="34" charset="0"/>
              </a:rPr>
              <a:t>P</a:t>
            </a:r>
            <a:r>
              <a:rPr lang="fr-CH" sz="2000" dirty="0">
                <a:latin typeface="Arial Narrow" panose="020B0606020202030204" pitchFamily="34" charset="0"/>
              </a:rPr>
              <a:t>OUR </a:t>
            </a:r>
            <a:r>
              <a:rPr lang="fr-CH" sz="2800" dirty="0">
                <a:latin typeface="Arial Narrow" panose="020B0606020202030204" pitchFamily="34" charset="0"/>
              </a:rPr>
              <a:t>V</a:t>
            </a:r>
            <a:r>
              <a:rPr lang="fr-CH" sz="2000" dirty="0">
                <a:latin typeface="Arial Narrow" panose="020B0606020202030204" pitchFamily="34" charset="0"/>
              </a:rPr>
              <a:t>OUS</a:t>
            </a:r>
            <a:r>
              <a:rPr lang="fr-CH" sz="2000" dirty="0" smtClean="0">
                <a:latin typeface="Arial Narrow" panose="020B0606020202030204" pitchFamily="34" charset="0"/>
              </a:rPr>
              <a:t>!                                                                                                </a:t>
            </a:r>
            <a:br>
              <a:rPr lang="fr-CH" sz="2000" dirty="0" smtClean="0">
                <a:latin typeface="Arial Narrow" panose="020B0606020202030204" pitchFamily="34" charset="0"/>
              </a:rPr>
            </a:br>
            <a:r>
              <a:rPr lang="fr-CH" sz="3600" b="1" dirty="0" smtClean="0">
                <a:latin typeface="Arial Narrow" panose="020B0606020202030204" pitchFamily="34" charset="0"/>
              </a:rPr>
              <a:t> </a:t>
            </a:r>
            <a:br>
              <a:rPr lang="fr-CH" sz="3600" b="1" dirty="0" smtClean="0">
                <a:latin typeface="Arial Narrow" panose="020B0606020202030204" pitchFamily="34" charset="0"/>
              </a:rPr>
            </a:b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3200" dirty="0"/>
              <a:t>C</a:t>
            </a:r>
            <a:r>
              <a:rPr lang="fr-CH" dirty="0"/>
              <a:t>oaching </a:t>
            </a:r>
            <a:endParaRPr lang="de-CH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9" r="10496" b="6487"/>
          <a:stretch/>
        </p:blipFill>
        <p:spPr bwMode="auto">
          <a:xfrm>
            <a:off x="888643" y="1350616"/>
            <a:ext cx="7229170" cy="452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892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sz="3600" dirty="0" smtClean="0"/>
              <a:t/>
            </a:r>
            <a:br>
              <a:rPr lang="fr-CH" sz="3600" dirty="0" smtClean="0"/>
            </a:br>
            <a:r>
              <a:rPr lang="fr-CH" sz="3600" dirty="0" smtClean="0"/>
              <a:t/>
            </a:r>
            <a:br>
              <a:rPr lang="fr-CH" sz="3600" dirty="0" smtClean="0"/>
            </a:br>
            <a:r>
              <a:rPr lang="fr-CH" sz="3600" dirty="0" smtClean="0"/>
              <a:t/>
            </a:r>
            <a:br>
              <a:rPr lang="fr-CH" sz="3600" dirty="0" smtClean="0"/>
            </a:br>
            <a:r>
              <a:rPr lang="fr-CH" sz="3600" dirty="0" smtClean="0"/>
              <a:t/>
            </a:r>
            <a:br>
              <a:rPr lang="fr-CH" sz="3600" dirty="0" smtClean="0"/>
            </a:br>
            <a:r>
              <a:rPr lang="fr-CH" sz="2200" dirty="0" smtClean="0"/>
              <a:t/>
            </a:r>
            <a:br>
              <a:rPr lang="fr-CH" sz="2200" dirty="0" smtClean="0"/>
            </a:br>
            <a:r>
              <a:rPr lang="fr-CH" sz="4000" dirty="0"/>
              <a:t>M</a:t>
            </a:r>
            <a:r>
              <a:rPr lang="fr-CH" dirty="0"/>
              <a:t>EDIATION </a:t>
            </a:r>
            <a:endParaRPr lang="de-CH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3"/>
            <a:endParaRPr lang="fr-CH" sz="2800" dirty="0" smtClean="0"/>
          </a:p>
          <a:p>
            <a:pPr lvl="3"/>
            <a:endParaRPr lang="fr-CH" sz="2400" dirty="0" smtClean="0"/>
          </a:p>
          <a:p>
            <a:pPr lvl="3"/>
            <a:endParaRPr lang="fr-CH" sz="2400" dirty="0"/>
          </a:p>
          <a:p>
            <a:pPr lvl="3"/>
            <a:endParaRPr lang="fr-CH" sz="2400" dirty="0" smtClean="0"/>
          </a:p>
          <a:p>
            <a:pPr lvl="3"/>
            <a:r>
              <a:rPr lang="fr-CH" sz="2400" dirty="0" smtClean="0"/>
              <a:t>Nous vous accompagnons, confidentiellement,</a:t>
            </a:r>
          </a:p>
          <a:p>
            <a:pPr lvl="3"/>
            <a:r>
              <a:rPr lang="fr-CH" sz="2400" dirty="0" smtClean="0"/>
              <a:t>afin </a:t>
            </a:r>
            <a:r>
              <a:rPr lang="fr-CH" sz="2400" dirty="0" smtClean="0"/>
              <a:t>de solutionner ou concilier</a:t>
            </a:r>
          </a:p>
          <a:p>
            <a:pPr lvl="3"/>
            <a:r>
              <a:rPr lang="fr-CH" sz="2400" dirty="0" smtClean="0"/>
              <a:t>les </a:t>
            </a:r>
            <a:r>
              <a:rPr lang="fr-CH" sz="2400" dirty="0" smtClean="0"/>
              <a:t>parties impliquées</a:t>
            </a:r>
            <a:r>
              <a:rPr lang="fr-CH" sz="2400" dirty="0" smtClean="0"/>
              <a:t>. </a:t>
            </a:r>
            <a:r>
              <a:rPr lang="fr-CH" sz="2400" dirty="0" smtClean="0"/>
              <a:t>Nous pouvons également vous   mettre en réseau avec l’Office de médiation de l’Université de Fribourg. </a:t>
            </a:r>
            <a:endParaRPr lang="fr-CH" sz="2400" dirty="0"/>
          </a:p>
          <a:p>
            <a:pPr lvl="3"/>
            <a:r>
              <a:rPr lang="fr-CH" sz="2400" dirty="0" smtClean="0"/>
              <a:t> </a:t>
            </a: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2471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 brushSize="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1808"/>
            <a:ext cx="3672408" cy="56886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563888" y="1008063"/>
            <a:ext cx="5148312" cy="5341937"/>
          </a:xfrm>
        </p:spPr>
        <p:txBody>
          <a:bodyPr/>
          <a:lstStyle/>
          <a:p>
            <a:pPr algn="ctr"/>
            <a:r>
              <a:rPr lang="fr-CH" sz="4800" dirty="0">
                <a:latin typeface="Arial Narrow" panose="020B0606020202030204" pitchFamily="34" charset="0"/>
              </a:rPr>
              <a:t>S</a:t>
            </a:r>
            <a:r>
              <a:rPr lang="fr-CH" dirty="0">
                <a:latin typeface="Arial Narrow" panose="020B0606020202030204" pitchFamily="34" charset="0"/>
              </a:rPr>
              <a:t>ERVICE </a:t>
            </a:r>
            <a:r>
              <a:rPr lang="fr-CH" sz="4800" dirty="0" smtClean="0">
                <a:latin typeface="Arial Narrow" panose="020B0606020202030204" pitchFamily="34" charset="0"/>
              </a:rPr>
              <a:t>U</a:t>
            </a:r>
            <a:r>
              <a:rPr lang="fr-CH" dirty="0" smtClean="0">
                <a:latin typeface="Arial Narrow" panose="020B0606020202030204" pitchFamily="34" charset="0"/>
              </a:rPr>
              <a:t>NI-</a:t>
            </a:r>
            <a:r>
              <a:rPr lang="fr-CH" sz="4800" dirty="0" smtClean="0">
                <a:latin typeface="Arial Narrow" panose="020B0606020202030204" pitchFamily="34" charset="0"/>
              </a:rPr>
              <a:t>S</a:t>
            </a:r>
            <a:r>
              <a:rPr lang="fr-CH" dirty="0" smtClean="0">
                <a:latin typeface="Arial Narrow" panose="020B0606020202030204" pitchFamily="34" charset="0"/>
              </a:rPr>
              <a:t>OCIAL</a:t>
            </a:r>
          </a:p>
          <a:p>
            <a:pPr algn="ctr">
              <a:buNone/>
            </a:pPr>
            <a:r>
              <a:rPr lang="fr-CH" sz="2800" b="0" dirty="0" smtClean="0">
                <a:latin typeface="Arial Narrow" panose="020B0606020202030204" pitchFamily="34" charset="0"/>
              </a:rPr>
              <a:t>A</a:t>
            </a:r>
            <a:r>
              <a:rPr lang="fr-CH" sz="2000" b="0" dirty="0" smtClean="0">
                <a:latin typeface="Arial Narrow" panose="020B0606020202030204" pitchFamily="34" charset="0"/>
              </a:rPr>
              <a:t>IDE </a:t>
            </a:r>
            <a:r>
              <a:rPr lang="fr-CH" sz="2800" b="0" dirty="0">
                <a:latin typeface="Arial Narrow" panose="020B0606020202030204" pitchFamily="34" charset="0"/>
              </a:rPr>
              <a:t>F</a:t>
            </a:r>
            <a:r>
              <a:rPr lang="fr-CH" sz="2000" b="0" dirty="0">
                <a:latin typeface="Arial Narrow" panose="020B0606020202030204" pitchFamily="34" charset="0"/>
              </a:rPr>
              <a:t>INANCIERE, </a:t>
            </a:r>
            <a:r>
              <a:rPr lang="fr-CH" sz="2800" b="0" dirty="0">
                <a:latin typeface="Arial Narrow" panose="020B0606020202030204" pitchFamily="34" charset="0"/>
              </a:rPr>
              <a:t>C</a:t>
            </a:r>
            <a:r>
              <a:rPr lang="fr-CH" sz="2000" b="0" dirty="0">
                <a:latin typeface="Arial Narrow" panose="020B0606020202030204" pitchFamily="34" charset="0"/>
              </a:rPr>
              <a:t>ONSEIL, </a:t>
            </a:r>
            <a:br>
              <a:rPr lang="fr-CH" sz="2000" b="0" dirty="0">
                <a:latin typeface="Arial Narrow" panose="020B0606020202030204" pitchFamily="34" charset="0"/>
              </a:rPr>
            </a:br>
            <a:r>
              <a:rPr lang="fr-CH" sz="2800" b="0" dirty="0">
                <a:latin typeface="Arial Narrow" panose="020B0606020202030204" pitchFamily="34" charset="0"/>
              </a:rPr>
              <a:t>C</a:t>
            </a:r>
            <a:r>
              <a:rPr lang="fr-CH" sz="2000" b="0" dirty="0">
                <a:latin typeface="Arial Narrow" panose="020B0606020202030204" pitchFamily="34" charset="0"/>
              </a:rPr>
              <a:t>OACHING ET </a:t>
            </a:r>
            <a:r>
              <a:rPr lang="fr-CH" sz="2800" b="0" dirty="0">
                <a:latin typeface="Arial Narrow" panose="020B0606020202030204" pitchFamily="34" charset="0"/>
              </a:rPr>
              <a:t>M</a:t>
            </a:r>
            <a:r>
              <a:rPr lang="fr-CH" sz="2000" b="0" dirty="0">
                <a:latin typeface="Arial Narrow" panose="020B0606020202030204" pitchFamily="34" charset="0"/>
              </a:rPr>
              <a:t>EDIATION – </a:t>
            </a:r>
            <a:r>
              <a:rPr lang="fr-CH" sz="2000" dirty="0">
                <a:latin typeface="Arial Narrow" panose="020B0606020202030204" pitchFamily="34" charset="0"/>
              </a:rPr>
              <a:t/>
            </a:r>
            <a:br>
              <a:rPr lang="fr-CH" sz="2000" dirty="0">
                <a:latin typeface="Arial Narrow" panose="020B0606020202030204" pitchFamily="34" charset="0"/>
              </a:rPr>
            </a:br>
            <a:r>
              <a:rPr lang="fr-CH" sz="2800" dirty="0">
                <a:latin typeface="Arial Narrow" panose="020B0606020202030204" pitchFamily="34" charset="0"/>
              </a:rPr>
              <a:t>N</a:t>
            </a:r>
            <a:r>
              <a:rPr lang="fr-CH" sz="2000" dirty="0">
                <a:latin typeface="Arial Narrow" panose="020B0606020202030204" pitchFamily="34" charset="0"/>
              </a:rPr>
              <a:t>OUS </a:t>
            </a:r>
            <a:r>
              <a:rPr lang="fr-CH" sz="2800" dirty="0">
                <a:latin typeface="Arial Narrow" panose="020B0606020202030204" pitchFamily="34" charset="0"/>
              </a:rPr>
              <a:t>S</a:t>
            </a:r>
            <a:r>
              <a:rPr lang="fr-CH" sz="2000" dirty="0">
                <a:latin typeface="Arial Narrow" panose="020B0606020202030204" pitchFamily="34" charset="0"/>
              </a:rPr>
              <a:t>OMMES </a:t>
            </a:r>
            <a:r>
              <a:rPr lang="fr-CH" sz="2800" dirty="0">
                <a:latin typeface="Arial Narrow" panose="020B0606020202030204" pitchFamily="34" charset="0"/>
              </a:rPr>
              <a:t>L</a:t>
            </a:r>
            <a:r>
              <a:rPr lang="fr-CH" sz="2000" dirty="0">
                <a:latin typeface="Arial Narrow" panose="020B0606020202030204" pitchFamily="34" charset="0"/>
              </a:rPr>
              <a:t>A </a:t>
            </a:r>
            <a:r>
              <a:rPr lang="fr-CH" sz="2800" dirty="0">
                <a:latin typeface="Arial Narrow" panose="020B0606020202030204" pitchFamily="34" charset="0"/>
              </a:rPr>
              <a:t>P</a:t>
            </a:r>
            <a:r>
              <a:rPr lang="fr-CH" sz="2000" dirty="0">
                <a:latin typeface="Arial Narrow" panose="020B0606020202030204" pitchFamily="34" charset="0"/>
              </a:rPr>
              <a:t>OUR </a:t>
            </a:r>
            <a:r>
              <a:rPr lang="fr-CH" sz="2800" dirty="0">
                <a:latin typeface="Arial Narrow" panose="020B0606020202030204" pitchFamily="34" charset="0"/>
              </a:rPr>
              <a:t>V</a:t>
            </a:r>
            <a:r>
              <a:rPr lang="fr-CH" sz="2000" dirty="0">
                <a:latin typeface="Arial Narrow" panose="020B0606020202030204" pitchFamily="34" charset="0"/>
              </a:rPr>
              <a:t>OUS!</a:t>
            </a:r>
            <a:r>
              <a:rPr lang="fr-CH" sz="3600" dirty="0">
                <a:latin typeface="Arial Narrow" panose="020B0606020202030204" pitchFamily="34" charset="0"/>
              </a:rPr>
              <a:t> </a:t>
            </a:r>
            <a:endParaRPr lang="fr-CH" sz="3600" dirty="0" smtClean="0">
              <a:latin typeface="Arial Narrow" panose="020B0606020202030204" pitchFamily="34" charset="0"/>
            </a:endParaRPr>
          </a:p>
          <a:p>
            <a:pPr algn="ctr"/>
            <a:r>
              <a:rPr lang="fr-CH" dirty="0">
                <a:latin typeface="Arial Narrow" panose="020B0606020202030204" pitchFamily="34" charset="0"/>
              </a:rPr>
              <a:t/>
            </a:r>
            <a:br>
              <a:rPr lang="fr-CH" dirty="0">
                <a:latin typeface="Arial Narrow" panose="020B0606020202030204" pitchFamily="34" charset="0"/>
              </a:rPr>
            </a:b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7376" y="367455"/>
            <a:ext cx="8712200" cy="673199"/>
          </a:xfrm>
        </p:spPr>
        <p:txBody>
          <a:bodyPr>
            <a:normAutofit/>
          </a:bodyPr>
          <a:lstStyle/>
          <a:p>
            <a:r>
              <a:rPr lang="fr-CH" sz="3200" dirty="0"/>
              <a:t>N</a:t>
            </a:r>
            <a:r>
              <a:rPr lang="fr-CH" dirty="0"/>
              <a:t>OS </a:t>
            </a:r>
            <a:r>
              <a:rPr lang="fr-CH" sz="3200" dirty="0"/>
              <a:t>P</a:t>
            </a:r>
            <a:r>
              <a:rPr lang="fr-CH" dirty="0"/>
              <a:t>RESTATIONS     </a:t>
            </a:r>
          </a:p>
        </p:txBody>
      </p:sp>
      <p:pic>
        <p:nvPicPr>
          <p:cNvPr id="5" name="Picture 2" descr="C:\Users\lindera\AppData\Local\Microsoft\Windows\Temporary Internet Files\Content.IE5\AS40ZH05\Jigsaw-Puzzle[1].png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6191625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987292" y="1988840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CONSEIL 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278697" y="1772816"/>
            <a:ext cx="1872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AIDE FINANCIERE </a:t>
            </a:r>
          </a:p>
          <a:p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>
            <a:off x="2339752" y="443711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 smtClean="0">
                <a:latin typeface="Arial Narrow" panose="020B0606020202030204" pitchFamily="34" charset="0"/>
              </a:rPr>
              <a:t>MEDIATION</a:t>
            </a:r>
            <a:endParaRPr lang="de-CH" sz="2400" b="1" dirty="0">
              <a:latin typeface="Arial Narrow" panose="020B060602020203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788024" y="4461727"/>
            <a:ext cx="1622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COACHING</a:t>
            </a:r>
            <a:endParaRPr lang="de-CH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sz="3200" dirty="0" smtClean="0"/>
              <a:t/>
            </a:r>
            <a:br>
              <a:rPr lang="fr-CH" sz="3200" dirty="0" smtClean="0"/>
            </a:br>
            <a:r>
              <a:rPr lang="fr-CH" sz="3200" dirty="0" smtClean="0"/>
              <a:t>C</a:t>
            </a:r>
            <a:r>
              <a:rPr lang="fr-CH" dirty="0" smtClean="0"/>
              <a:t>ONSEIL </a:t>
            </a:r>
            <a:endParaRPr lang="fr-CH" dirty="0"/>
          </a:p>
        </p:txBody>
      </p:sp>
      <p:sp>
        <p:nvSpPr>
          <p:cNvPr id="6" name="Textfeld 5"/>
          <p:cNvSpPr txBox="1"/>
          <p:nvPr/>
        </p:nvSpPr>
        <p:spPr>
          <a:xfrm>
            <a:off x="2987824" y="1904213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CONSEIL  -</a:t>
            </a:r>
          </a:p>
          <a:p>
            <a:r>
              <a:rPr lang="fr-CH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BERATUNG</a:t>
            </a:r>
            <a:endParaRPr lang="de-CH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292080" y="1700808"/>
            <a:ext cx="18722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AIDE FINANCIERE -</a:t>
            </a:r>
          </a:p>
          <a:p>
            <a:r>
              <a:rPr lang="fr-CH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FINANZIELLE HILFE</a:t>
            </a:r>
          </a:p>
          <a:p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>
            <a:off x="2339752" y="443711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 smtClean="0">
                <a:latin typeface="Arial Narrow" panose="020B0606020202030204" pitchFamily="34" charset="0"/>
              </a:rPr>
              <a:t>MEDIATION</a:t>
            </a:r>
            <a:endParaRPr lang="de-CH" sz="2400" b="1" dirty="0">
              <a:latin typeface="Arial Narrow" panose="020B060602020203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788024" y="4461727"/>
            <a:ext cx="1622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COACHING</a:t>
            </a:r>
            <a:endParaRPr lang="de-CH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56" y="1124744"/>
            <a:ext cx="8398401" cy="475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38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fr-CH" sz="3600" dirty="0" smtClean="0"/>
              <a:t/>
            </a:r>
            <a:br>
              <a:rPr lang="fr-CH" sz="3600" dirty="0" smtClean="0"/>
            </a:br>
            <a:r>
              <a:rPr lang="fr-CH" sz="3600" dirty="0" smtClean="0"/>
              <a:t/>
            </a:r>
            <a:br>
              <a:rPr lang="fr-CH" sz="3600" dirty="0" smtClean="0"/>
            </a:br>
            <a:r>
              <a:rPr lang="fr-CH" sz="3600" dirty="0" smtClean="0"/>
              <a:t/>
            </a:r>
            <a:br>
              <a:rPr lang="fr-CH" sz="3600" dirty="0" smtClean="0"/>
            </a:br>
            <a:r>
              <a:rPr lang="fr-CH" sz="3600" dirty="0"/>
              <a:t/>
            </a:r>
            <a:br>
              <a:rPr lang="fr-CH" sz="3600" dirty="0"/>
            </a:br>
            <a:r>
              <a:rPr lang="fr-CH" sz="3600" dirty="0" smtClean="0"/>
              <a:t/>
            </a:r>
            <a:br>
              <a:rPr lang="fr-CH" sz="3600" dirty="0" smtClean="0"/>
            </a:br>
            <a:r>
              <a:rPr lang="fr-CH" sz="3600" dirty="0" smtClean="0"/>
              <a:t>C</a:t>
            </a:r>
            <a:r>
              <a:rPr lang="fr-CH" dirty="0" smtClean="0"/>
              <a:t>ONSEIL </a:t>
            </a:r>
            <a:endParaRPr lang="fr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3"/>
            <a:endParaRPr lang="fr-CH" sz="2800" dirty="0" smtClean="0"/>
          </a:p>
          <a:p>
            <a:pPr lvl="3"/>
            <a:endParaRPr lang="fr-CH" sz="2400" dirty="0" smtClean="0"/>
          </a:p>
          <a:p>
            <a:pPr lvl="3"/>
            <a:endParaRPr lang="fr-CH" sz="2400" dirty="0"/>
          </a:p>
          <a:p>
            <a:pPr lvl="3"/>
            <a:endParaRPr lang="fr-CH" sz="2400" dirty="0" smtClean="0"/>
          </a:p>
          <a:p>
            <a:pPr lvl="3"/>
            <a:r>
              <a:rPr lang="fr-CH" sz="2400" dirty="0" smtClean="0"/>
              <a:t>Nous vous orientons pour les </a:t>
            </a:r>
            <a:r>
              <a:rPr lang="fr-CH" sz="2400" b="1" dirty="0" smtClean="0"/>
              <a:t>assurances</a:t>
            </a:r>
            <a:r>
              <a:rPr lang="fr-CH" sz="2400" dirty="0" smtClean="0"/>
              <a:t>, les accès aux soins, les </a:t>
            </a:r>
            <a:r>
              <a:rPr lang="fr-CH" sz="2400" b="1" dirty="0" smtClean="0"/>
              <a:t>bourses d’études</a:t>
            </a:r>
            <a:r>
              <a:rPr lang="fr-CH" sz="2400" dirty="0" smtClean="0"/>
              <a:t>, calcul d’un </a:t>
            </a:r>
            <a:r>
              <a:rPr lang="fr-CH" sz="2400" b="1" dirty="0" smtClean="0"/>
              <a:t>budget</a:t>
            </a:r>
            <a:r>
              <a:rPr lang="fr-CH" sz="2400" dirty="0" smtClean="0"/>
              <a:t>, dans les démarches </a:t>
            </a:r>
            <a:r>
              <a:rPr lang="fr-CH" sz="2400" b="1" dirty="0" smtClean="0"/>
              <a:t>administratives ou juridiques</a:t>
            </a:r>
            <a:r>
              <a:rPr lang="fr-CH" sz="2400" dirty="0" smtClean="0"/>
              <a:t>. </a:t>
            </a:r>
            <a:endParaRPr lang="de-CH" sz="2400" dirty="0"/>
          </a:p>
          <a:p>
            <a:pPr lvl="3"/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72029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sz="3600" dirty="0" smtClean="0"/>
              <a:t/>
            </a:r>
            <a:br>
              <a:rPr lang="fr-CH" sz="3600" dirty="0" smtClean="0"/>
            </a:br>
            <a:r>
              <a:rPr lang="fr-CH" sz="3600" cap="none" dirty="0" smtClean="0"/>
              <a:t>P</a:t>
            </a:r>
            <a:r>
              <a:rPr lang="fr-CH" cap="none" dirty="0" smtClean="0"/>
              <a:t>AS</a:t>
            </a:r>
            <a:r>
              <a:rPr lang="fr-CH" sz="3600" cap="none" dirty="0" smtClean="0"/>
              <a:t> </a:t>
            </a:r>
            <a:r>
              <a:rPr lang="fr-CH" cap="none" dirty="0" smtClean="0"/>
              <a:t>D</a:t>
            </a:r>
            <a:r>
              <a:rPr lang="fr-CH" sz="3600" cap="none" dirty="0" smtClean="0"/>
              <a:t>’</a:t>
            </a:r>
            <a:r>
              <a:rPr lang="fr-CH" sz="3600" dirty="0" smtClean="0"/>
              <a:t>A</a:t>
            </a:r>
            <a:r>
              <a:rPr lang="fr-CH" cap="none" dirty="0" smtClean="0"/>
              <a:t>RGENT</a:t>
            </a:r>
            <a:r>
              <a:rPr lang="fr-CH" dirty="0" smtClean="0"/>
              <a:t>? </a:t>
            </a:r>
            <a:r>
              <a:rPr lang="fr-CH" sz="3600" dirty="0"/>
              <a:t>U</a:t>
            </a:r>
            <a:r>
              <a:rPr lang="fr-CH" dirty="0"/>
              <a:t>NI-</a:t>
            </a:r>
            <a:r>
              <a:rPr lang="fr-CH" sz="3600" dirty="0"/>
              <a:t>S</a:t>
            </a:r>
            <a:r>
              <a:rPr lang="fr-CH" dirty="0"/>
              <a:t>OCIAL </a:t>
            </a:r>
            <a:r>
              <a:rPr lang="fr-CH" dirty="0" smtClean="0"/>
              <a:t>VOUS AIDE!</a:t>
            </a:r>
            <a:endParaRPr lang="fr-CH" dirty="0"/>
          </a:p>
        </p:txBody>
      </p:sp>
      <p:pic>
        <p:nvPicPr>
          <p:cNvPr id="5" name="Inhaltsplatzhalter 4"/>
          <p:cNvPicPr>
            <a:picLocks noGrp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433388" y="1384182"/>
            <a:ext cx="8278812" cy="458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9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sz="3200" dirty="0" smtClean="0"/>
              <a:t/>
            </a:r>
            <a:br>
              <a:rPr lang="fr-CH" sz="3200" dirty="0" smtClean="0"/>
            </a:br>
            <a:r>
              <a:rPr lang="fr-CH" sz="3600" cap="none" dirty="0" smtClean="0"/>
              <a:t>B</a:t>
            </a:r>
            <a:r>
              <a:rPr lang="fr-CH" cap="none" dirty="0" smtClean="0"/>
              <a:t>UDGET </a:t>
            </a:r>
            <a:r>
              <a:rPr lang="fr-CH" sz="3600" cap="none" dirty="0" smtClean="0"/>
              <a:t>E</a:t>
            </a:r>
            <a:r>
              <a:rPr lang="fr-CH" cap="none" dirty="0" smtClean="0"/>
              <a:t>TUDIANT</a:t>
            </a:r>
            <a:endParaRPr lang="fr-CH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3"/>
            <a:r>
              <a:rPr lang="de-CH" dirty="0" err="1" smtClean="0"/>
              <a:t>Annuellement</a:t>
            </a:r>
            <a:r>
              <a:rPr lang="de-CH" dirty="0" smtClean="0"/>
              <a:t> </a:t>
            </a:r>
            <a:r>
              <a:rPr lang="de-CH" dirty="0"/>
              <a:t>10’000.– bis 30’000.-- / </a:t>
            </a:r>
            <a:endParaRPr lang="de-CH" dirty="0" smtClean="0"/>
          </a:p>
          <a:p>
            <a:pPr lvl="3" algn="r"/>
            <a:r>
              <a:rPr lang="fr-FR" i="1" dirty="0"/>
              <a:t>La situation résidentielle est le facteur décisif: parents, </a:t>
            </a:r>
            <a:r>
              <a:rPr lang="fr-FR" i="1" dirty="0" smtClean="0"/>
              <a:t>collocation…</a:t>
            </a:r>
            <a:endParaRPr lang="de-CH" i="1" dirty="0"/>
          </a:p>
          <a:p>
            <a:pPr lvl="3"/>
            <a:endParaRPr lang="fr-CH" dirty="0" smtClean="0"/>
          </a:p>
          <a:p>
            <a:pPr lvl="3"/>
            <a:endParaRPr lang="fr-CH" dirty="0"/>
          </a:p>
          <a:p>
            <a:pPr lvl="3"/>
            <a:r>
              <a:rPr lang="fr-CH" dirty="0" smtClean="0"/>
              <a:t>Dépenses mensuelles:</a:t>
            </a:r>
            <a:endParaRPr lang="fr-CH" dirty="0"/>
          </a:p>
          <a:p>
            <a:pPr marL="342900" lvl="3" indent="-342900">
              <a:buFont typeface="Wingdings" panose="05000000000000000000" pitchFamily="2" charset="2"/>
              <a:buChar char="§"/>
            </a:pPr>
            <a:r>
              <a:rPr lang="de-CH" dirty="0" smtClean="0"/>
              <a:t>Assurance </a:t>
            </a:r>
            <a:r>
              <a:rPr lang="de-CH" dirty="0" err="1" smtClean="0"/>
              <a:t>maladie</a:t>
            </a:r>
            <a:r>
              <a:rPr lang="de-CH" dirty="0" smtClean="0"/>
              <a:t>, </a:t>
            </a:r>
            <a:r>
              <a:rPr lang="de-CH" dirty="0" err="1" smtClean="0"/>
              <a:t>impôts</a:t>
            </a:r>
            <a:r>
              <a:rPr lang="de-CH" dirty="0" smtClean="0"/>
              <a:t>/ AVS, frais de </a:t>
            </a:r>
            <a:r>
              <a:rPr lang="de-CH" dirty="0" err="1" smtClean="0"/>
              <a:t>transport</a:t>
            </a:r>
            <a:r>
              <a:rPr lang="de-CH" dirty="0" smtClean="0"/>
              <a:t>        380</a:t>
            </a:r>
            <a:r>
              <a:rPr lang="de-CH" dirty="0"/>
              <a:t>.- </a:t>
            </a:r>
            <a:r>
              <a:rPr lang="de-CH" dirty="0" smtClean="0"/>
              <a:t>bis 610.-</a:t>
            </a:r>
          </a:p>
          <a:p>
            <a:pPr marL="342900" lvl="3" indent="-342900">
              <a:buFont typeface="Wingdings" panose="05000000000000000000" pitchFamily="2" charset="2"/>
              <a:buChar char="§"/>
            </a:pPr>
            <a:r>
              <a:rPr lang="de-CH" dirty="0" err="1" smtClean="0"/>
              <a:t>Logement</a:t>
            </a:r>
            <a:r>
              <a:rPr lang="de-CH" dirty="0" smtClean="0"/>
              <a:t> (</a:t>
            </a:r>
            <a:r>
              <a:rPr lang="de-CH" dirty="0" err="1" smtClean="0"/>
              <a:t>Loyer</a:t>
            </a:r>
            <a:r>
              <a:rPr lang="de-CH" dirty="0" smtClean="0"/>
              <a:t>, </a:t>
            </a:r>
            <a:r>
              <a:rPr lang="de-CH" dirty="0" err="1" smtClean="0"/>
              <a:t>charges</a:t>
            </a:r>
            <a:r>
              <a:rPr lang="de-CH" dirty="0" smtClean="0"/>
              <a:t>, </a:t>
            </a:r>
            <a:r>
              <a:rPr lang="de-CH" dirty="0" err="1" smtClean="0"/>
              <a:t>ménage</a:t>
            </a:r>
            <a:r>
              <a:rPr lang="de-CH" dirty="0" smtClean="0"/>
              <a:t> </a:t>
            </a:r>
            <a:r>
              <a:rPr lang="de-CH" sz="1200" dirty="0" smtClean="0"/>
              <a:t>(</a:t>
            </a:r>
            <a:r>
              <a:rPr lang="de-CH" sz="1200" dirty="0" err="1" smtClean="0"/>
              <a:t>p.ex</a:t>
            </a:r>
            <a:r>
              <a:rPr lang="de-CH" sz="1200" dirty="0" smtClean="0"/>
              <a:t>. </a:t>
            </a:r>
            <a:r>
              <a:rPr lang="de-CH" sz="1200" dirty="0" err="1" smtClean="0"/>
              <a:t>produits</a:t>
            </a:r>
            <a:r>
              <a:rPr lang="de-CH" sz="1200" dirty="0" smtClean="0"/>
              <a:t> </a:t>
            </a:r>
            <a:r>
              <a:rPr lang="de-CH" sz="1200" dirty="0" err="1" smtClean="0"/>
              <a:t>d’entretien</a:t>
            </a:r>
            <a:r>
              <a:rPr lang="de-CH" sz="1200" dirty="0" smtClean="0"/>
              <a:t>) </a:t>
            </a:r>
            <a:r>
              <a:rPr lang="de-CH" dirty="0"/>
              <a:t>) </a:t>
            </a:r>
            <a:r>
              <a:rPr lang="de-CH" dirty="0" smtClean="0"/>
              <a:t>      0</a:t>
            </a:r>
            <a:r>
              <a:rPr lang="de-CH" dirty="0"/>
              <a:t>.- bis 1150</a:t>
            </a:r>
            <a:r>
              <a:rPr lang="de-CH" dirty="0" smtClean="0"/>
              <a:t>.-</a:t>
            </a:r>
          </a:p>
          <a:p>
            <a:pPr marL="342900" lvl="3" indent="-342900">
              <a:buFont typeface="Wingdings" panose="05000000000000000000" pitchFamily="2" charset="2"/>
              <a:buChar char="§"/>
            </a:pPr>
            <a:r>
              <a:rPr lang="de-CH" dirty="0" err="1" smtClean="0"/>
              <a:t>Nourriture</a:t>
            </a:r>
            <a:r>
              <a:rPr lang="de-CH" dirty="0" smtClean="0"/>
              <a:t>, </a:t>
            </a:r>
            <a:r>
              <a:rPr lang="de-CH" dirty="0" err="1" smtClean="0"/>
              <a:t>boissons</a:t>
            </a:r>
            <a:r>
              <a:rPr lang="de-CH" dirty="0" smtClean="0"/>
              <a:t>                                                         220</a:t>
            </a:r>
            <a:r>
              <a:rPr lang="de-CH" dirty="0"/>
              <a:t>.- bis 400</a:t>
            </a:r>
            <a:r>
              <a:rPr lang="de-CH" dirty="0" smtClean="0"/>
              <a:t>.-</a:t>
            </a:r>
          </a:p>
          <a:p>
            <a:pPr marL="342900" lvl="3" indent="-342900">
              <a:buFont typeface="Wingdings" panose="05000000000000000000" pitchFamily="2" charset="2"/>
              <a:buChar char="§"/>
            </a:pPr>
            <a:r>
              <a:rPr lang="de-CH" dirty="0" err="1" smtClean="0"/>
              <a:t>Dépenses</a:t>
            </a:r>
            <a:r>
              <a:rPr lang="de-CH" dirty="0" smtClean="0"/>
              <a:t> </a:t>
            </a:r>
            <a:r>
              <a:rPr lang="de-CH" dirty="0" err="1" smtClean="0"/>
              <a:t>personnelles</a:t>
            </a:r>
            <a:r>
              <a:rPr lang="de-CH" dirty="0" smtClean="0"/>
              <a:t>                                                   250</a:t>
            </a:r>
            <a:r>
              <a:rPr lang="de-CH" dirty="0"/>
              <a:t>.- bis 350</a:t>
            </a:r>
            <a:r>
              <a:rPr lang="de-CH" dirty="0" smtClean="0"/>
              <a:t>.-</a:t>
            </a:r>
          </a:p>
          <a:p>
            <a:pPr marL="342900" lvl="3" indent="-342900">
              <a:buFont typeface="Wingdings" panose="05000000000000000000" pitchFamily="2" charset="2"/>
              <a:buChar char="§"/>
            </a:pPr>
            <a:r>
              <a:rPr lang="de-CH" dirty="0" smtClean="0"/>
              <a:t>Frais </a:t>
            </a:r>
            <a:r>
              <a:rPr lang="de-CH" dirty="0" err="1" smtClean="0"/>
              <a:t>d’études</a:t>
            </a:r>
            <a:r>
              <a:rPr lang="de-CH" dirty="0" smtClean="0"/>
              <a:t> (</a:t>
            </a:r>
            <a:r>
              <a:rPr lang="de-CH" dirty="0" err="1" smtClean="0"/>
              <a:t>taxes</a:t>
            </a:r>
            <a:r>
              <a:rPr lang="de-CH" dirty="0" smtClean="0"/>
              <a:t>, </a:t>
            </a:r>
            <a:r>
              <a:rPr lang="de-CH" dirty="0" err="1" smtClean="0"/>
              <a:t>livres</a:t>
            </a:r>
            <a:r>
              <a:rPr lang="de-CH" dirty="0" smtClean="0"/>
              <a:t>, </a:t>
            </a:r>
            <a:r>
              <a:rPr lang="de-CH" dirty="0" err="1" smtClean="0"/>
              <a:t>ordinateur</a:t>
            </a:r>
            <a:r>
              <a:rPr lang="de-CH" dirty="0" smtClean="0"/>
              <a:t> </a:t>
            </a:r>
            <a:r>
              <a:rPr lang="de-CH" dirty="0"/>
              <a:t>etc.) </a:t>
            </a:r>
            <a:r>
              <a:rPr lang="de-CH" dirty="0" smtClean="0"/>
              <a:t>    	   180</a:t>
            </a:r>
            <a:r>
              <a:rPr lang="de-CH" dirty="0"/>
              <a:t>.- bis 400</a:t>
            </a:r>
            <a:r>
              <a:rPr lang="de-CH" dirty="0" smtClean="0"/>
              <a:t>.-</a:t>
            </a:r>
          </a:p>
          <a:p>
            <a:pPr marL="342900" lvl="3" indent="-342900">
              <a:buFont typeface="Wingdings" panose="05000000000000000000" pitchFamily="2" charset="2"/>
              <a:buChar char="§"/>
            </a:pPr>
            <a:r>
              <a:rPr lang="de-CH" dirty="0" err="1" smtClean="0"/>
              <a:t>Réserves</a:t>
            </a:r>
            <a:r>
              <a:rPr lang="de-CH" dirty="0" smtClean="0"/>
              <a:t> (</a:t>
            </a:r>
            <a:r>
              <a:rPr lang="de-CH" dirty="0" err="1" smtClean="0"/>
              <a:t>franchise</a:t>
            </a:r>
            <a:r>
              <a:rPr lang="de-CH" dirty="0" smtClean="0"/>
              <a:t> annuelle </a:t>
            </a:r>
            <a:r>
              <a:rPr lang="de-CH" dirty="0" err="1" smtClean="0"/>
              <a:t>caisse</a:t>
            </a:r>
            <a:r>
              <a:rPr lang="de-CH" dirty="0" smtClean="0"/>
              <a:t> </a:t>
            </a:r>
            <a:r>
              <a:rPr lang="de-CH" dirty="0" err="1" smtClean="0"/>
              <a:t>maladie</a:t>
            </a:r>
            <a:r>
              <a:rPr lang="de-CH" dirty="0" smtClean="0"/>
              <a:t>, </a:t>
            </a:r>
            <a:r>
              <a:rPr lang="de-CH" dirty="0" err="1" smtClean="0"/>
              <a:t>quote</a:t>
            </a:r>
            <a:r>
              <a:rPr lang="de-CH" dirty="0" smtClean="0"/>
              <a:t> </a:t>
            </a:r>
            <a:r>
              <a:rPr lang="de-CH" dirty="0" err="1" smtClean="0"/>
              <a:t>part</a:t>
            </a:r>
            <a:r>
              <a:rPr lang="de-CH" dirty="0" smtClean="0"/>
              <a:t>, </a:t>
            </a:r>
          </a:p>
          <a:p>
            <a:pPr lvl="3">
              <a:buNone/>
              <a:tabLst>
                <a:tab pos="363538" algn="l"/>
              </a:tabLst>
            </a:pPr>
            <a:r>
              <a:rPr lang="de-CH" dirty="0"/>
              <a:t>	</a:t>
            </a:r>
            <a:r>
              <a:rPr lang="de-CH" dirty="0" err="1" smtClean="0"/>
              <a:t>médicaments</a:t>
            </a:r>
            <a:r>
              <a:rPr lang="de-CH" dirty="0" smtClean="0"/>
              <a:t>, </a:t>
            </a:r>
            <a:r>
              <a:rPr lang="de-CH" dirty="0" err="1" smtClean="0"/>
              <a:t>etc</a:t>
            </a:r>
            <a:r>
              <a:rPr lang="de-CH" dirty="0" smtClean="0"/>
              <a:t>)                                        </a:t>
            </a:r>
            <a:r>
              <a:rPr lang="de-CH" dirty="0"/>
              <a:t>		 </a:t>
            </a:r>
            <a:r>
              <a:rPr lang="de-CH" dirty="0" smtClean="0"/>
              <a:t>      60</a:t>
            </a:r>
            <a:r>
              <a:rPr lang="de-CH" dirty="0"/>
              <a:t>.- bis 90.-</a:t>
            </a:r>
            <a:endParaRPr lang="de-CH" dirty="0">
              <a:latin typeface="Arial Narrow" panose="020B0606020202030204" pitchFamily="34" charset="0"/>
            </a:endParaRPr>
          </a:p>
          <a:p>
            <a:pPr marL="342900" lvl="3" indent="-342900">
              <a:buFont typeface="Wingdings" panose="05000000000000000000" pitchFamily="2" charset="2"/>
              <a:buChar char="§"/>
            </a:pPr>
            <a:endParaRPr lang="de-CH" dirty="0"/>
          </a:p>
          <a:p>
            <a:pPr marL="342900" lvl="3" indent="-342900">
              <a:buFont typeface="Wingdings" panose="05000000000000000000" pitchFamily="2" charset="2"/>
              <a:buChar char="§"/>
            </a:pPr>
            <a:endParaRPr lang="de-CH" dirty="0"/>
          </a:p>
          <a:p>
            <a:pPr lvl="4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18797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sz="3600" dirty="0" smtClean="0"/>
              <a:t/>
            </a:r>
            <a:br>
              <a:rPr lang="fr-CH" sz="3600" dirty="0" smtClean="0"/>
            </a:br>
            <a:r>
              <a:rPr lang="fr-CH" sz="3600" dirty="0" smtClean="0"/>
              <a:t/>
            </a:r>
            <a:br>
              <a:rPr lang="fr-CH" sz="3600" dirty="0" smtClean="0"/>
            </a:br>
            <a:r>
              <a:rPr lang="fr-CH" sz="3600" dirty="0" smtClean="0"/>
              <a:t/>
            </a:r>
            <a:br>
              <a:rPr lang="fr-CH" sz="3600" dirty="0" smtClean="0"/>
            </a:br>
            <a:r>
              <a:rPr lang="fr-CH" sz="3600" dirty="0"/>
              <a:t/>
            </a:r>
            <a:br>
              <a:rPr lang="fr-CH" sz="3600" dirty="0"/>
            </a:br>
            <a:r>
              <a:rPr lang="fr-CH" sz="3600" dirty="0" smtClean="0"/>
              <a:t/>
            </a:r>
            <a:br>
              <a:rPr lang="fr-CH" sz="3600" dirty="0" smtClean="0"/>
            </a:br>
            <a:r>
              <a:rPr lang="fr-CH" sz="4000" dirty="0"/>
              <a:t>A</a:t>
            </a:r>
            <a:r>
              <a:rPr lang="fr-CH" dirty="0"/>
              <a:t>IDE </a:t>
            </a:r>
            <a:r>
              <a:rPr lang="fr-CH" sz="4000" dirty="0"/>
              <a:t>F</a:t>
            </a:r>
            <a:r>
              <a:rPr lang="fr-CH" dirty="0"/>
              <a:t>INANCIERE</a:t>
            </a:r>
            <a:endParaRPr lang="de-CH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3"/>
            <a:endParaRPr lang="fr-CH" sz="2800" dirty="0" smtClean="0"/>
          </a:p>
          <a:p>
            <a:pPr lvl="3"/>
            <a:endParaRPr lang="fr-CH" sz="2400" dirty="0" smtClean="0"/>
          </a:p>
          <a:p>
            <a:pPr lvl="3"/>
            <a:endParaRPr lang="fr-CH" sz="2400" dirty="0"/>
          </a:p>
          <a:p>
            <a:pPr lvl="3"/>
            <a:endParaRPr lang="fr-CH" sz="2400" dirty="0" smtClean="0"/>
          </a:p>
          <a:p>
            <a:pPr lvl="3"/>
            <a:r>
              <a:rPr lang="fr-CH" sz="2400" dirty="0" smtClean="0"/>
              <a:t>sous </a:t>
            </a:r>
            <a:r>
              <a:rPr lang="fr-CH" sz="2400" dirty="0"/>
              <a:t>forme de </a:t>
            </a:r>
            <a:r>
              <a:rPr lang="fr-CH" sz="2400" b="1" dirty="0"/>
              <a:t>subsides d’études</a:t>
            </a:r>
            <a:r>
              <a:rPr lang="fr-CH" sz="2400" dirty="0"/>
              <a:t>, nous </a:t>
            </a:r>
            <a:endParaRPr lang="fr-CH" sz="2400" dirty="0" smtClean="0"/>
          </a:p>
          <a:p>
            <a:pPr lvl="3"/>
            <a:r>
              <a:rPr lang="fr-CH" sz="2400" dirty="0" smtClean="0"/>
              <a:t>pouvons </a:t>
            </a:r>
            <a:r>
              <a:rPr lang="fr-CH" sz="2400" dirty="0"/>
              <a:t>combler une insuffisance dans </a:t>
            </a:r>
            <a:r>
              <a:rPr lang="fr-CH" sz="2400" dirty="0" smtClean="0"/>
              <a:t>votre</a:t>
            </a:r>
          </a:p>
          <a:p>
            <a:pPr lvl="3"/>
            <a:r>
              <a:rPr lang="fr-CH" sz="2400" b="1" dirty="0" smtClean="0"/>
              <a:t>budget </a:t>
            </a:r>
            <a:r>
              <a:rPr lang="fr-CH" sz="2400" b="1" dirty="0"/>
              <a:t>mensuel </a:t>
            </a:r>
            <a:r>
              <a:rPr lang="fr-CH" sz="2400" dirty="0"/>
              <a:t>ou sous </a:t>
            </a:r>
            <a:r>
              <a:rPr lang="fr-CH" sz="2400" dirty="0" smtClean="0"/>
              <a:t>forme d’une </a:t>
            </a:r>
            <a:r>
              <a:rPr lang="fr-CH" sz="2400" b="1" dirty="0"/>
              <a:t>aide ponctuelle </a:t>
            </a:r>
            <a:r>
              <a:rPr lang="fr-CH" sz="2400" dirty="0"/>
              <a:t>prévue en cas d</a:t>
            </a:r>
            <a:r>
              <a:rPr lang="fr-CH" sz="2400" dirty="0" smtClean="0"/>
              <a:t>’événements </a:t>
            </a:r>
            <a:r>
              <a:rPr lang="fr-CH" sz="2400" dirty="0"/>
              <a:t>de force majeure</a:t>
            </a:r>
            <a:r>
              <a:rPr lang="fr-CH" sz="2400" dirty="0" smtClean="0"/>
              <a:t>.</a:t>
            </a:r>
          </a:p>
          <a:p>
            <a:pPr lvl="3"/>
            <a:endParaRPr lang="fr-CH" sz="2400" dirty="0"/>
          </a:p>
          <a:p>
            <a:pPr lvl="3"/>
            <a:r>
              <a:rPr lang="fr-CH" sz="2400" dirty="0" smtClean="0"/>
              <a:t>Vous avez la possibilité de demander une </a:t>
            </a:r>
            <a:r>
              <a:rPr lang="fr-CH" sz="2400" b="1" dirty="0" smtClean="0"/>
              <a:t>réduction de la taxe d’inscription.</a:t>
            </a:r>
            <a:endParaRPr lang="fr-CH" sz="2400" b="1" dirty="0"/>
          </a:p>
          <a:p>
            <a:pPr lvl="3"/>
            <a:r>
              <a:rPr lang="fr-CH" sz="2400" dirty="0" smtClean="0"/>
              <a:t> </a:t>
            </a: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256428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sz="3200" dirty="0" smtClean="0"/>
              <a:t/>
            </a:r>
            <a:br>
              <a:rPr lang="fr-CH" sz="3200" dirty="0" smtClean="0"/>
            </a:br>
            <a:r>
              <a:rPr lang="fr-CH" sz="3200" dirty="0" smtClean="0"/>
              <a:t>C</a:t>
            </a:r>
            <a:r>
              <a:rPr lang="fr-CH" dirty="0" smtClean="0"/>
              <a:t>oaching </a:t>
            </a:r>
            <a:endParaRPr lang="fr-CH" dirty="0"/>
          </a:p>
        </p:txBody>
      </p:sp>
      <p:sp>
        <p:nvSpPr>
          <p:cNvPr id="6" name="Textfeld 5"/>
          <p:cNvSpPr txBox="1"/>
          <p:nvPr/>
        </p:nvSpPr>
        <p:spPr>
          <a:xfrm>
            <a:off x="2987824" y="1904213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CONSEIL  -</a:t>
            </a:r>
          </a:p>
          <a:p>
            <a:r>
              <a:rPr lang="fr-CH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BERATUNG</a:t>
            </a:r>
            <a:endParaRPr lang="de-CH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292080" y="1700808"/>
            <a:ext cx="18722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AIDE FINANCIERE -</a:t>
            </a:r>
          </a:p>
          <a:p>
            <a:r>
              <a:rPr lang="fr-CH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FINANZIELLE HILFE</a:t>
            </a:r>
          </a:p>
          <a:p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>
            <a:off x="2339752" y="443711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 smtClean="0">
                <a:latin typeface="Arial Narrow" panose="020B0606020202030204" pitchFamily="34" charset="0"/>
              </a:rPr>
              <a:t>MEDIATION</a:t>
            </a:r>
            <a:endParaRPr lang="de-CH" sz="2400" b="1" dirty="0">
              <a:latin typeface="Arial Narrow" panose="020B060602020203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788024" y="4461727"/>
            <a:ext cx="1622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COACHING</a:t>
            </a:r>
            <a:endParaRPr lang="de-CH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264378"/>
            <a:ext cx="8278812" cy="482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36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sz="3600" dirty="0" smtClean="0"/>
              <a:t/>
            </a:r>
            <a:br>
              <a:rPr lang="fr-CH" sz="3600" dirty="0" smtClean="0"/>
            </a:br>
            <a:r>
              <a:rPr lang="fr-CH" sz="3600" dirty="0" smtClean="0"/>
              <a:t/>
            </a:r>
            <a:br>
              <a:rPr lang="fr-CH" sz="3600" dirty="0" smtClean="0"/>
            </a:br>
            <a:r>
              <a:rPr lang="fr-CH" sz="3600" dirty="0" smtClean="0"/>
              <a:t/>
            </a:r>
            <a:br>
              <a:rPr lang="fr-CH" sz="3600" dirty="0" smtClean="0"/>
            </a:br>
            <a:r>
              <a:rPr lang="fr-CH" sz="3600" dirty="0"/>
              <a:t/>
            </a:r>
            <a:br>
              <a:rPr lang="fr-CH" sz="3600" dirty="0"/>
            </a:br>
            <a:r>
              <a:rPr lang="fr-CH" sz="2200" dirty="0" smtClean="0"/>
              <a:t/>
            </a:r>
            <a:br>
              <a:rPr lang="fr-CH" sz="2200" dirty="0" smtClean="0"/>
            </a:br>
            <a:r>
              <a:rPr lang="fr-CH" sz="4000" dirty="0"/>
              <a:t>C</a:t>
            </a:r>
            <a:r>
              <a:rPr lang="fr-CH" dirty="0"/>
              <a:t>OACHING </a:t>
            </a:r>
            <a:endParaRPr lang="de-CH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3"/>
            <a:endParaRPr lang="fr-CH" sz="2800" dirty="0" smtClean="0"/>
          </a:p>
          <a:p>
            <a:pPr lvl="3"/>
            <a:endParaRPr lang="fr-CH" sz="2400" dirty="0" smtClean="0"/>
          </a:p>
          <a:p>
            <a:pPr lvl="3"/>
            <a:endParaRPr lang="fr-CH" sz="2400" dirty="0"/>
          </a:p>
          <a:p>
            <a:pPr lvl="3"/>
            <a:endParaRPr lang="fr-CH" sz="2400" dirty="0" smtClean="0"/>
          </a:p>
          <a:p>
            <a:pPr lvl="3"/>
            <a:endParaRPr lang="fr-CH" sz="2400" dirty="0"/>
          </a:p>
          <a:p>
            <a:pPr>
              <a:buNone/>
            </a:pPr>
            <a:r>
              <a:rPr lang="fr-CH" sz="2400" b="0" dirty="0">
                <a:solidFill>
                  <a:schemeClr val="tx1"/>
                </a:solidFill>
              </a:rPr>
              <a:t>nous vous offrons un soutien en cas </a:t>
            </a:r>
            <a:r>
              <a:rPr lang="fr-CH" sz="2400" b="0" dirty="0" smtClean="0">
                <a:solidFill>
                  <a:schemeClr val="tx1"/>
                </a:solidFill>
              </a:rPr>
              <a:t>de </a:t>
            </a:r>
          </a:p>
          <a:p>
            <a:pPr>
              <a:buNone/>
            </a:pPr>
            <a:r>
              <a:rPr lang="fr-CH" sz="2400" dirty="0" smtClean="0">
                <a:solidFill>
                  <a:schemeClr val="tx1"/>
                </a:solidFill>
              </a:rPr>
              <a:t>difficultés </a:t>
            </a:r>
            <a:r>
              <a:rPr lang="fr-CH" sz="2400" dirty="0">
                <a:solidFill>
                  <a:schemeClr val="tx1"/>
                </a:solidFill>
              </a:rPr>
              <a:t>personnelles, familiales</a:t>
            </a:r>
            <a:r>
              <a:rPr lang="fr-CH" sz="2400" b="0" dirty="0">
                <a:solidFill>
                  <a:schemeClr val="tx1"/>
                </a:solidFill>
              </a:rPr>
              <a:t> </a:t>
            </a:r>
            <a:r>
              <a:rPr lang="fr-CH" sz="2400" b="0" dirty="0" smtClean="0">
                <a:solidFill>
                  <a:schemeClr val="tx1"/>
                </a:solidFill>
              </a:rPr>
              <a:t>ou de </a:t>
            </a:r>
          </a:p>
          <a:p>
            <a:pPr>
              <a:buNone/>
            </a:pPr>
            <a:r>
              <a:rPr lang="fr-CH" sz="2400" b="0" dirty="0" smtClean="0">
                <a:solidFill>
                  <a:schemeClr val="tx1"/>
                </a:solidFill>
              </a:rPr>
              <a:t>difficultés </a:t>
            </a:r>
            <a:r>
              <a:rPr lang="fr-CH" sz="2400" b="0" dirty="0">
                <a:solidFill>
                  <a:schemeClr val="tx1"/>
                </a:solidFill>
              </a:rPr>
              <a:t>dans les </a:t>
            </a:r>
            <a:r>
              <a:rPr lang="fr-CH" sz="2400" dirty="0">
                <a:solidFill>
                  <a:schemeClr val="tx1"/>
                </a:solidFill>
              </a:rPr>
              <a:t>études</a:t>
            </a:r>
            <a:r>
              <a:rPr lang="fr-CH" sz="2400" b="0" dirty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endParaRPr lang="fr-CH" sz="2400" b="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fr-CH" sz="2400" b="0" dirty="0" smtClean="0">
                <a:solidFill>
                  <a:schemeClr val="tx1"/>
                </a:solidFill>
              </a:rPr>
              <a:t>Les </a:t>
            </a:r>
            <a:r>
              <a:rPr lang="fr-CH" sz="2400" b="0" dirty="0" err="1" smtClean="0">
                <a:solidFill>
                  <a:schemeClr val="tx1"/>
                </a:solidFill>
              </a:rPr>
              <a:t>Career</a:t>
            </a:r>
            <a:r>
              <a:rPr lang="fr-CH" sz="2400" b="0" dirty="0" smtClean="0">
                <a:solidFill>
                  <a:schemeClr val="tx1"/>
                </a:solidFill>
              </a:rPr>
              <a:t> Services de l’Université de Fribourg sont notre partenaire compètent pour toute question au sujet du </a:t>
            </a:r>
            <a:r>
              <a:rPr lang="fr-CH" sz="2400" dirty="0" smtClean="0">
                <a:solidFill>
                  <a:schemeClr val="tx1"/>
                </a:solidFill>
              </a:rPr>
              <a:t>passage des études à la vie active / dossier de candidature</a:t>
            </a:r>
            <a:r>
              <a:rPr lang="fr-CH" sz="2400" b="0" dirty="0" smtClean="0">
                <a:solidFill>
                  <a:schemeClr val="tx1"/>
                </a:solidFill>
              </a:rPr>
              <a:t>: </a:t>
            </a:r>
            <a:r>
              <a:rPr lang="fr-CH" sz="2400" b="0" dirty="0">
                <a:solidFill>
                  <a:schemeClr val="tx1"/>
                </a:solidFill>
                <a:hlinkClick r:id="rId2"/>
              </a:rPr>
              <a:t>www.unifr.ch/career-services</a:t>
            </a:r>
            <a:r>
              <a:rPr lang="fr-CH" sz="2400" b="0" dirty="0">
                <a:solidFill>
                  <a:schemeClr val="tx1"/>
                </a:solidFill>
              </a:rPr>
              <a:t>. </a:t>
            </a: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384851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0_UNIFR_PPT_Template_Acad">
  <a:themeElements>
    <a:clrScheme name="UNI FR Colors">
      <a:dk1>
        <a:sysClr val="windowText" lastClr="000000"/>
      </a:dk1>
      <a:lt1>
        <a:sysClr val="window" lastClr="FFFFFF"/>
      </a:lt1>
      <a:dk2>
        <a:srgbClr val="0A3859"/>
      </a:dk2>
      <a:lt2>
        <a:srgbClr val="FFFFFF"/>
      </a:lt2>
      <a:accent1>
        <a:srgbClr val="0A3859"/>
      </a:accent1>
      <a:accent2>
        <a:srgbClr val="54748B"/>
      </a:accent2>
      <a:accent3>
        <a:srgbClr val="9DAFBD"/>
      </a:accent3>
      <a:accent4>
        <a:srgbClr val="D06516"/>
      </a:accent4>
      <a:accent5>
        <a:srgbClr val="DE945C"/>
      </a:accent5>
      <a:accent6>
        <a:srgbClr val="ECC1A2"/>
      </a:accent6>
      <a:hlink>
        <a:srgbClr val="0A3859"/>
      </a:hlink>
      <a:folHlink>
        <a:srgbClr val="D06516"/>
      </a:folHlink>
    </a:clrScheme>
    <a:fontScheme name="UNI FR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>
          <a:lnSpc>
            <a:spcPts val="2700"/>
          </a:lnSpc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00_UNIFR_PPT_Template_Acad</Template>
  <TotalTime>0</TotalTime>
  <Words>283</Words>
  <Application>Microsoft Office PowerPoint</Application>
  <PresentationFormat>Bildschirmpräsentation (4:3)</PresentationFormat>
  <Paragraphs>81</Paragraphs>
  <Slides>12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00_UNIFR_PPT_Template_Acad</vt:lpstr>
      <vt:lpstr>PowerPoint-Präsentation</vt:lpstr>
      <vt:lpstr>NOS PRESTATIONS     </vt:lpstr>
      <vt:lpstr> CONSEIL </vt:lpstr>
      <vt:lpstr>     CONSEIL </vt:lpstr>
      <vt:lpstr> PAS D’ARGENT? UNI-SOCIAL VOUS AIDE!</vt:lpstr>
      <vt:lpstr> BUDGET ETUDIANT</vt:lpstr>
      <vt:lpstr>     AIDE FINANCIERE</vt:lpstr>
      <vt:lpstr> Coaching </vt:lpstr>
      <vt:lpstr>     COACHING </vt:lpstr>
      <vt:lpstr>Coaching </vt:lpstr>
      <vt:lpstr>     MEDIATION </vt:lpstr>
      <vt:lpstr>PowerPoint-Präsentation</vt:lpstr>
    </vt:vector>
  </TitlesOfParts>
  <Company>UniversitÃ© de Fribourg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LINDER Ariane</dc:creator>
  <cp:lastModifiedBy>LINDER Ariane</cp:lastModifiedBy>
  <cp:revision>35</cp:revision>
  <cp:lastPrinted>2018-09-10T11:56:04Z</cp:lastPrinted>
  <dcterms:created xsi:type="dcterms:W3CDTF">2017-08-10T09:44:53Z</dcterms:created>
  <dcterms:modified xsi:type="dcterms:W3CDTF">2019-06-28T06:27:44Z</dcterms:modified>
</cp:coreProperties>
</file>