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49" r:id="rId1"/>
  </p:sldMasterIdLst>
  <p:notesMasterIdLst>
    <p:notesMasterId r:id="rId32"/>
  </p:notesMasterIdLst>
  <p:sldIdLst>
    <p:sldId id="256" r:id="rId2"/>
    <p:sldId id="277" r:id="rId3"/>
    <p:sldId id="258" r:id="rId4"/>
    <p:sldId id="257" r:id="rId5"/>
    <p:sldId id="260" r:id="rId6"/>
    <p:sldId id="298" r:id="rId7"/>
    <p:sldId id="299" r:id="rId8"/>
    <p:sldId id="259" r:id="rId9"/>
    <p:sldId id="292" r:id="rId10"/>
    <p:sldId id="297" r:id="rId11"/>
    <p:sldId id="301" r:id="rId12"/>
    <p:sldId id="296" r:id="rId13"/>
    <p:sldId id="300" r:id="rId14"/>
    <p:sldId id="302" r:id="rId15"/>
    <p:sldId id="262" r:id="rId16"/>
    <p:sldId id="264" r:id="rId17"/>
    <p:sldId id="280" r:id="rId18"/>
    <p:sldId id="261" r:id="rId19"/>
    <p:sldId id="265" r:id="rId20"/>
    <p:sldId id="267" r:id="rId21"/>
    <p:sldId id="268" r:id="rId22"/>
    <p:sldId id="276" r:id="rId23"/>
    <p:sldId id="270" r:id="rId24"/>
    <p:sldId id="266" r:id="rId25"/>
    <p:sldId id="269" r:id="rId26"/>
    <p:sldId id="272" r:id="rId27"/>
    <p:sldId id="274" r:id="rId28"/>
    <p:sldId id="275" r:id="rId29"/>
    <p:sldId id="304" r:id="rId30"/>
    <p:sldId id="273" r:id="rId3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p:restoredTop sz="96327"/>
  </p:normalViewPr>
  <p:slideViewPr>
    <p:cSldViewPr snapToGrid="0" snapToObjects="1">
      <p:cViewPr varScale="1">
        <p:scale>
          <a:sx n="128" d="100"/>
          <a:sy n="128" d="100"/>
        </p:scale>
        <p:origin x="6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EA80F1-0EBA-F246-86F9-2B0B38470735}" type="datetimeFigureOut">
              <a:rPr lang="de-DE" smtClean="0"/>
              <a:t>27.10.22</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0D48F7-5C0D-FC40-9E4B-52795DA5ECC9}" type="slidenum">
              <a:rPr lang="de-DE" smtClean="0"/>
              <a:t>‹Nr.›</a:t>
            </a:fld>
            <a:endParaRPr lang="de-DE"/>
          </a:p>
        </p:txBody>
      </p:sp>
    </p:spTree>
    <p:extLst>
      <p:ext uri="{BB962C8B-B14F-4D97-AF65-F5344CB8AC3E}">
        <p14:creationId xmlns:p14="http://schemas.microsoft.com/office/powerpoint/2010/main" val="1230490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39695B-B6A3-F84F-BD52-44EB0C2EC212}"/>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p>
        </p:txBody>
      </p:sp>
      <p:sp>
        <p:nvSpPr>
          <p:cNvPr id="3" name="Untertitel 2">
            <a:extLst>
              <a:ext uri="{FF2B5EF4-FFF2-40B4-BE49-F238E27FC236}">
                <a16:creationId xmlns:a16="http://schemas.microsoft.com/office/drawing/2014/main" id="{1E7642A4-DA83-0F49-BD8B-D4A3DE77516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6" name="Foliennummernplatzhalter 5">
            <a:extLst>
              <a:ext uri="{FF2B5EF4-FFF2-40B4-BE49-F238E27FC236}">
                <a16:creationId xmlns:a16="http://schemas.microsoft.com/office/drawing/2014/main" id="{0F71E0AC-8F6B-EA43-AA29-A72DD683FC11}"/>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325002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CAFE68-F735-3B4D-BBC0-C837A07BAAA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555A2E8-448B-8246-8159-643DCAE0ECF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0E92108-3090-0043-95E3-E5BF6F9F60CD}"/>
              </a:ext>
            </a:extLst>
          </p:cNvPr>
          <p:cNvSpPr>
            <a:spLocks noGrp="1"/>
          </p:cNvSpPr>
          <p:nvPr>
            <p:ph type="dt" sz="half" idx="10"/>
          </p:nvPr>
        </p:nvSpPr>
        <p:spPr/>
        <p:txBody>
          <a:bodyPr/>
          <a:lstStyle/>
          <a:p>
            <a:fld id="{45789963-D882-5A43-B918-8763D5C41CAA}" type="datetime1">
              <a:rPr lang="de-AT" smtClean="0"/>
              <a:t>27.10.22</a:t>
            </a:fld>
            <a:endParaRPr lang="de-DE"/>
          </a:p>
        </p:txBody>
      </p:sp>
      <p:sp>
        <p:nvSpPr>
          <p:cNvPr id="5" name="Fußzeilenplatzhalter 4">
            <a:extLst>
              <a:ext uri="{FF2B5EF4-FFF2-40B4-BE49-F238E27FC236}">
                <a16:creationId xmlns:a16="http://schemas.microsoft.com/office/drawing/2014/main" id="{9BC28981-CEAD-BF4F-92DD-791BA42AFF1F}"/>
              </a:ext>
            </a:extLst>
          </p:cNvPr>
          <p:cNvSpPr>
            <a:spLocks noGrp="1"/>
          </p:cNvSpPr>
          <p:nvPr>
            <p:ph type="ftr" sz="quarter" idx="11"/>
          </p:nvPr>
        </p:nvSpPr>
        <p:spPr/>
        <p:txBody>
          <a:bodyPr/>
          <a:lstStyle/>
          <a:p>
            <a:r>
              <a:rPr lang="de-DE"/>
              <a:t>Barbara Rothmüller, 18.3.2021</a:t>
            </a:r>
          </a:p>
        </p:txBody>
      </p:sp>
      <p:sp>
        <p:nvSpPr>
          <p:cNvPr id="6" name="Foliennummernplatzhalter 5">
            <a:extLst>
              <a:ext uri="{FF2B5EF4-FFF2-40B4-BE49-F238E27FC236}">
                <a16:creationId xmlns:a16="http://schemas.microsoft.com/office/drawing/2014/main" id="{64F700E1-0CA1-2E44-868F-0AFEA1A523C5}"/>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207050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76C1C9B-A4D5-9A4A-8D0D-1961254124AA}"/>
              </a:ext>
            </a:extLst>
          </p:cNvPr>
          <p:cNvSpPr>
            <a:spLocks noGrp="1"/>
          </p:cNvSpPr>
          <p:nvPr>
            <p:ph type="title" orient="vert"/>
          </p:nvPr>
        </p:nvSpPr>
        <p:spPr>
          <a:xfrm>
            <a:off x="6543675" y="365125"/>
            <a:ext cx="1971675"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E78FE40-7344-C24A-BEC8-7C83D8125672}"/>
              </a:ext>
            </a:extLst>
          </p:cNvPr>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BD034A4-22C5-F345-A075-A6637C6BFAAE}"/>
              </a:ext>
            </a:extLst>
          </p:cNvPr>
          <p:cNvSpPr>
            <a:spLocks noGrp="1"/>
          </p:cNvSpPr>
          <p:nvPr>
            <p:ph type="dt" sz="half" idx="10"/>
          </p:nvPr>
        </p:nvSpPr>
        <p:spPr/>
        <p:txBody>
          <a:bodyPr/>
          <a:lstStyle/>
          <a:p>
            <a:fld id="{72FBA5E0-8C74-0741-9720-CDDF6A782E37}" type="datetime1">
              <a:rPr lang="de-AT" smtClean="0"/>
              <a:t>27.10.22</a:t>
            </a:fld>
            <a:endParaRPr lang="de-DE"/>
          </a:p>
        </p:txBody>
      </p:sp>
      <p:sp>
        <p:nvSpPr>
          <p:cNvPr id="5" name="Fußzeilenplatzhalter 4">
            <a:extLst>
              <a:ext uri="{FF2B5EF4-FFF2-40B4-BE49-F238E27FC236}">
                <a16:creationId xmlns:a16="http://schemas.microsoft.com/office/drawing/2014/main" id="{9B7CFC94-CD0D-A941-8898-BE798928532A}"/>
              </a:ext>
            </a:extLst>
          </p:cNvPr>
          <p:cNvSpPr>
            <a:spLocks noGrp="1"/>
          </p:cNvSpPr>
          <p:nvPr>
            <p:ph type="ftr" sz="quarter" idx="11"/>
          </p:nvPr>
        </p:nvSpPr>
        <p:spPr/>
        <p:txBody>
          <a:bodyPr/>
          <a:lstStyle/>
          <a:p>
            <a:r>
              <a:rPr lang="de-DE"/>
              <a:t>Barbara Rothmüller, 18.3.2021</a:t>
            </a:r>
          </a:p>
        </p:txBody>
      </p:sp>
      <p:sp>
        <p:nvSpPr>
          <p:cNvPr id="6" name="Foliennummernplatzhalter 5">
            <a:extLst>
              <a:ext uri="{FF2B5EF4-FFF2-40B4-BE49-F238E27FC236}">
                <a16:creationId xmlns:a16="http://schemas.microsoft.com/office/drawing/2014/main" id="{2C160675-A6D4-2E4A-8E86-480A9EFE9AF5}"/>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351019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A567FE-3EB8-614C-9402-BC28E558601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4137B77-E877-FA41-81A0-DA1122FA1E7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a:extLst>
              <a:ext uri="{FF2B5EF4-FFF2-40B4-BE49-F238E27FC236}">
                <a16:creationId xmlns:a16="http://schemas.microsoft.com/office/drawing/2014/main" id="{62D74935-D20F-0349-86F9-8A57FAD2E437}"/>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217067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2D8A08-B3A7-4441-A2A9-BCA116D5E690}"/>
              </a:ext>
            </a:extLst>
          </p:cNvPr>
          <p:cNvSpPr>
            <a:spLocks noGrp="1"/>
          </p:cNvSpPr>
          <p:nvPr>
            <p:ph type="title"/>
          </p:nvPr>
        </p:nvSpPr>
        <p:spPr>
          <a:xfrm>
            <a:off x="623888" y="1709739"/>
            <a:ext cx="7886700" cy="2852737"/>
          </a:xfrm>
        </p:spPr>
        <p:txBody>
          <a:bodyPr anchor="b"/>
          <a:lstStyle>
            <a:lvl1pPr>
              <a:defRPr sz="4500"/>
            </a:lvl1pPr>
          </a:lstStyle>
          <a:p>
            <a:r>
              <a:rPr lang="de-DE"/>
              <a:t>Mastertitelformat bearbeiten</a:t>
            </a:r>
          </a:p>
        </p:txBody>
      </p:sp>
      <p:sp>
        <p:nvSpPr>
          <p:cNvPr id="3" name="Textplatzhalter 2">
            <a:extLst>
              <a:ext uri="{FF2B5EF4-FFF2-40B4-BE49-F238E27FC236}">
                <a16:creationId xmlns:a16="http://schemas.microsoft.com/office/drawing/2014/main" id="{DCA40A81-2AA5-A248-B8D4-BEBD4102C7F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6" name="Foliennummernplatzhalter 5">
            <a:extLst>
              <a:ext uri="{FF2B5EF4-FFF2-40B4-BE49-F238E27FC236}">
                <a16:creationId xmlns:a16="http://schemas.microsoft.com/office/drawing/2014/main" id="{189864D9-CECB-9344-90D1-8215C6DD24B4}"/>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280844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50A291-68E6-F744-93EA-6D8EA453C66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F746762-5FAC-6A4C-BCE7-E0EF21454F88}"/>
              </a:ext>
            </a:extLst>
          </p:cNvPr>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B372E7E-35B5-EA4E-A011-803980CC7E64}"/>
              </a:ext>
            </a:extLst>
          </p:cNvPr>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Foliennummernplatzhalter 6">
            <a:extLst>
              <a:ext uri="{FF2B5EF4-FFF2-40B4-BE49-F238E27FC236}">
                <a16:creationId xmlns:a16="http://schemas.microsoft.com/office/drawing/2014/main" id="{4952B7DC-4D91-0C40-AE24-45BC2672ADC7}"/>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227889803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830D8B-F1F2-8847-BBB9-368E7476521D}"/>
              </a:ext>
            </a:extLst>
          </p:cNvPr>
          <p:cNvSpPr>
            <a:spLocks noGrp="1"/>
          </p:cNvSpPr>
          <p:nvPr>
            <p:ph type="title"/>
          </p:nvPr>
        </p:nvSpPr>
        <p:spPr>
          <a:xfrm>
            <a:off x="629841" y="365126"/>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B7099EA-61B4-3943-8A6F-24BAA54EF38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AF5CD634-A700-BA48-9B8D-82FAD131C6FE}"/>
              </a:ext>
            </a:extLst>
          </p:cNvPr>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09444C96-0EC8-FF44-A30A-C7A107F52A1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4FA7D3BE-9760-314D-839A-7E5A72C62A48}"/>
              </a:ext>
            </a:extLst>
          </p:cNvPr>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Foliennummernplatzhalter 8">
            <a:extLst>
              <a:ext uri="{FF2B5EF4-FFF2-40B4-BE49-F238E27FC236}">
                <a16:creationId xmlns:a16="http://schemas.microsoft.com/office/drawing/2014/main" id="{D9AF673C-C206-0F45-9F56-2170D7EDA4F1}"/>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24624432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77B4C7-A50F-774A-869F-671C2CFE490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CC353E0-D0F5-E34A-A743-4513CE8D99CE}"/>
              </a:ext>
            </a:extLst>
          </p:cNvPr>
          <p:cNvSpPr>
            <a:spLocks noGrp="1"/>
          </p:cNvSpPr>
          <p:nvPr>
            <p:ph type="dt" sz="half" idx="10"/>
          </p:nvPr>
        </p:nvSpPr>
        <p:spPr/>
        <p:txBody>
          <a:bodyPr/>
          <a:lstStyle/>
          <a:p>
            <a:fld id="{128BFC6C-9BED-4C43-98DF-BE2F2036F353}" type="datetime1">
              <a:rPr lang="de-AT" smtClean="0"/>
              <a:t>27.10.22</a:t>
            </a:fld>
            <a:endParaRPr lang="de-DE"/>
          </a:p>
        </p:txBody>
      </p:sp>
      <p:sp>
        <p:nvSpPr>
          <p:cNvPr id="4" name="Fußzeilenplatzhalter 3">
            <a:extLst>
              <a:ext uri="{FF2B5EF4-FFF2-40B4-BE49-F238E27FC236}">
                <a16:creationId xmlns:a16="http://schemas.microsoft.com/office/drawing/2014/main" id="{C362C9C9-DF9F-6845-BDFC-04EA52D0DD38}"/>
              </a:ext>
            </a:extLst>
          </p:cNvPr>
          <p:cNvSpPr>
            <a:spLocks noGrp="1"/>
          </p:cNvSpPr>
          <p:nvPr>
            <p:ph type="ftr" sz="quarter" idx="11"/>
          </p:nvPr>
        </p:nvSpPr>
        <p:spPr/>
        <p:txBody>
          <a:bodyPr/>
          <a:lstStyle/>
          <a:p>
            <a:r>
              <a:rPr lang="de-DE"/>
              <a:t>Barbara Rothmüller, 18.3.2021</a:t>
            </a:r>
          </a:p>
        </p:txBody>
      </p:sp>
      <p:sp>
        <p:nvSpPr>
          <p:cNvPr id="5" name="Foliennummernplatzhalter 4">
            <a:extLst>
              <a:ext uri="{FF2B5EF4-FFF2-40B4-BE49-F238E27FC236}">
                <a16:creationId xmlns:a16="http://schemas.microsoft.com/office/drawing/2014/main" id="{2694BB1C-73A3-6F45-B5CA-B4C24CBDEE74}"/>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336903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E79B547-17C0-EB42-AB57-16CBC20E08F6}"/>
              </a:ext>
            </a:extLst>
          </p:cNvPr>
          <p:cNvSpPr>
            <a:spLocks noGrp="1"/>
          </p:cNvSpPr>
          <p:nvPr>
            <p:ph type="dt" sz="half" idx="10"/>
          </p:nvPr>
        </p:nvSpPr>
        <p:spPr/>
        <p:txBody>
          <a:bodyPr/>
          <a:lstStyle/>
          <a:p>
            <a:fld id="{9E052C5B-953E-F14D-AB71-60207949E539}" type="datetime1">
              <a:rPr lang="de-AT" smtClean="0"/>
              <a:t>27.10.22</a:t>
            </a:fld>
            <a:endParaRPr lang="de-DE"/>
          </a:p>
        </p:txBody>
      </p:sp>
      <p:sp>
        <p:nvSpPr>
          <p:cNvPr id="3" name="Fußzeilenplatzhalter 2">
            <a:extLst>
              <a:ext uri="{FF2B5EF4-FFF2-40B4-BE49-F238E27FC236}">
                <a16:creationId xmlns:a16="http://schemas.microsoft.com/office/drawing/2014/main" id="{1C693E38-4D8D-414A-9008-BA5AF666C669}"/>
              </a:ext>
            </a:extLst>
          </p:cNvPr>
          <p:cNvSpPr>
            <a:spLocks noGrp="1"/>
          </p:cNvSpPr>
          <p:nvPr>
            <p:ph type="ftr" sz="quarter" idx="11"/>
          </p:nvPr>
        </p:nvSpPr>
        <p:spPr/>
        <p:txBody>
          <a:bodyPr/>
          <a:lstStyle/>
          <a:p>
            <a:r>
              <a:rPr lang="de-DE"/>
              <a:t>Barbara Rothmüller, 18.3.2021</a:t>
            </a:r>
          </a:p>
        </p:txBody>
      </p:sp>
      <p:sp>
        <p:nvSpPr>
          <p:cNvPr id="4" name="Foliennummernplatzhalter 3">
            <a:extLst>
              <a:ext uri="{FF2B5EF4-FFF2-40B4-BE49-F238E27FC236}">
                <a16:creationId xmlns:a16="http://schemas.microsoft.com/office/drawing/2014/main" id="{A59DC169-2233-A647-B22B-EB589FCF95C3}"/>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865632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B35C66-1792-5B42-9511-852EF4B32D5B}"/>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p>
        </p:txBody>
      </p:sp>
      <p:sp>
        <p:nvSpPr>
          <p:cNvPr id="3" name="Inhaltsplatzhalter 2">
            <a:extLst>
              <a:ext uri="{FF2B5EF4-FFF2-40B4-BE49-F238E27FC236}">
                <a16:creationId xmlns:a16="http://schemas.microsoft.com/office/drawing/2014/main" id="{4FDF4F39-6556-6942-B2A5-5110E40E04E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A9A622A-055E-D447-BB00-9574A8FA1E6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23175F0B-84F2-CE4D-B541-AB610F6D273B}"/>
              </a:ext>
            </a:extLst>
          </p:cNvPr>
          <p:cNvSpPr>
            <a:spLocks noGrp="1"/>
          </p:cNvSpPr>
          <p:nvPr>
            <p:ph type="dt" sz="half" idx="10"/>
          </p:nvPr>
        </p:nvSpPr>
        <p:spPr/>
        <p:txBody>
          <a:bodyPr/>
          <a:lstStyle/>
          <a:p>
            <a:fld id="{FF29E1F7-BBA4-B545-BED0-FBEBBF962A6F}" type="datetime1">
              <a:rPr lang="de-AT" smtClean="0"/>
              <a:t>27.10.22</a:t>
            </a:fld>
            <a:endParaRPr lang="de-DE"/>
          </a:p>
        </p:txBody>
      </p:sp>
      <p:sp>
        <p:nvSpPr>
          <p:cNvPr id="6" name="Fußzeilenplatzhalter 5">
            <a:extLst>
              <a:ext uri="{FF2B5EF4-FFF2-40B4-BE49-F238E27FC236}">
                <a16:creationId xmlns:a16="http://schemas.microsoft.com/office/drawing/2014/main" id="{7E6E88EA-23E6-7A45-AD1E-5C6771F85A08}"/>
              </a:ext>
            </a:extLst>
          </p:cNvPr>
          <p:cNvSpPr>
            <a:spLocks noGrp="1"/>
          </p:cNvSpPr>
          <p:nvPr>
            <p:ph type="ftr" sz="quarter" idx="11"/>
          </p:nvPr>
        </p:nvSpPr>
        <p:spPr/>
        <p:txBody>
          <a:bodyPr/>
          <a:lstStyle/>
          <a:p>
            <a:r>
              <a:rPr lang="de-DE"/>
              <a:t>Barbara Rothmüller, 18.3.2021</a:t>
            </a:r>
          </a:p>
        </p:txBody>
      </p:sp>
      <p:sp>
        <p:nvSpPr>
          <p:cNvPr id="7" name="Foliennummernplatzhalter 6">
            <a:extLst>
              <a:ext uri="{FF2B5EF4-FFF2-40B4-BE49-F238E27FC236}">
                <a16:creationId xmlns:a16="http://schemas.microsoft.com/office/drawing/2014/main" id="{53A8FF48-8B2D-C141-8A52-78ABFF40D25B}"/>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310721781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0D74FD-29FF-0945-8D44-743E976F063A}"/>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p>
        </p:txBody>
      </p:sp>
      <p:sp>
        <p:nvSpPr>
          <p:cNvPr id="3" name="Bildplatzhalter 2">
            <a:extLst>
              <a:ext uri="{FF2B5EF4-FFF2-40B4-BE49-F238E27FC236}">
                <a16:creationId xmlns:a16="http://schemas.microsoft.com/office/drawing/2014/main" id="{A80252AC-AD09-5540-9069-DAB58315351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DE"/>
          </a:p>
        </p:txBody>
      </p:sp>
      <p:sp>
        <p:nvSpPr>
          <p:cNvPr id="4" name="Textplatzhalter 3">
            <a:extLst>
              <a:ext uri="{FF2B5EF4-FFF2-40B4-BE49-F238E27FC236}">
                <a16:creationId xmlns:a16="http://schemas.microsoft.com/office/drawing/2014/main" id="{10729617-4250-3743-8CA7-3D195147D25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7202F536-C51E-1B43-9628-626C7D9B79EB}"/>
              </a:ext>
            </a:extLst>
          </p:cNvPr>
          <p:cNvSpPr>
            <a:spLocks noGrp="1"/>
          </p:cNvSpPr>
          <p:nvPr>
            <p:ph type="dt" sz="half" idx="10"/>
          </p:nvPr>
        </p:nvSpPr>
        <p:spPr/>
        <p:txBody>
          <a:bodyPr/>
          <a:lstStyle/>
          <a:p>
            <a:fld id="{244AD8D2-30BC-9343-B7D3-AC4ED22BDCD7}" type="datetime1">
              <a:rPr lang="de-AT" smtClean="0"/>
              <a:t>27.10.22</a:t>
            </a:fld>
            <a:endParaRPr lang="de-DE"/>
          </a:p>
        </p:txBody>
      </p:sp>
      <p:sp>
        <p:nvSpPr>
          <p:cNvPr id="6" name="Fußzeilenplatzhalter 5">
            <a:extLst>
              <a:ext uri="{FF2B5EF4-FFF2-40B4-BE49-F238E27FC236}">
                <a16:creationId xmlns:a16="http://schemas.microsoft.com/office/drawing/2014/main" id="{234E97A9-113D-AD40-BC70-11E97532C9E3}"/>
              </a:ext>
            </a:extLst>
          </p:cNvPr>
          <p:cNvSpPr>
            <a:spLocks noGrp="1"/>
          </p:cNvSpPr>
          <p:nvPr>
            <p:ph type="ftr" sz="quarter" idx="11"/>
          </p:nvPr>
        </p:nvSpPr>
        <p:spPr/>
        <p:txBody>
          <a:bodyPr/>
          <a:lstStyle/>
          <a:p>
            <a:r>
              <a:rPr lang="de-DE"/>
              <a:t>Barbara Rothmüller, 18.3.2021</a:t>
            </a:r>
          </a:p>
        </p:txBody>
      </p:sp>
      <p:sp>
        <p:nvSpPr>
          <p:cNvPr id="7" name="Foliennummernplatzhalter 6">
            <a:extLst>
              <a:ext uri="{FF2B5EF4-FFF2-40B4-BE49-F238E27FC236}">
                <a16:creationId xmlns:a16="http://schemas.microsoft.com/office/drawing/2014/main" id="{DFC36752-C782-9942-BD1E-D1E95CD6A6B6}"/>
              </a:ext>
            </a:extLst>
          </p:cNvPr>
          <p:cNvSpPr>
            <a:spLocks noGrp="1"/>
          </p:cNvSpPr>
          <p:nvPr>
            <p:ph type="sldNum" sz="quarter" idx="12"/>
          </p:nvPr>
        </p:nvSpPr>
        <p:spPr/>
        <p:txBody>
          <a:bodyPr/>
          <a:lstStyle/>
          <a:p>
            <a:fld id="{9563C2DD-751F-DD46-B89D-C0E73C264E7B}" type="slidenum">
              <a:rPr lang="de-DE" smtClean="0"/>
              <a:t>‹Nr.›</a:t>
            </a:fld>
            <a:endParaRPr lang="de-DE"/>
          </a:p>
        </p:txBody>
      </p:sp>
    </p:spTree>
    <p:extLst>
      <p:ext uri="{BB962C8B-B14F-4D97-AF65-F5344CB8AC3E}">
        <p14:creationId xmlns:p14="http://schemas.microsoft.com/office/powerpoint/2010/main" val="411084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303DBCE-626A-DD45-A38A-509D1F4ED54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A9D7B4CE-675C-9B46-BD0A-08C068B4D81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4023140-CE5E-D34E-9C53-8527252B3EE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18F56EB-F4E9-144C-ABE8-65C16918F024}" type="datetime1">
              <a:rPr lang="de-AT" smtClean="0"/>
              <a:t>27.10.22</a:t>
            </a:fld>
            <a:endParaRPr lang="de-DE"/>
          </a:p>
        </p:txBody>
      </p:sp>
      <p:sp>
        <p:nvSpPr>
          <p:cNvPr id="5" name="Fußzeilenplatzhalter 4">
            <a:extLst>
              <a:ext uri="{FF2B5EF4-FFF2-40B4-BE49-F238E27FC236}">
                <a16:creationId xmlns:a16="http://schemas.microsoft.com/office/drawing/2014/main" id="{9F7D9AF8-D62F-DE43-9666-259DBFBBD2F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de-DE"/>
              <a:t>Barbara Rothmüller, 18.3.2021</a:t>
            </a:r>
          </a:p>
        </p:txBody>
      </p:sp>
      <p:sp>
        <p:nvSpPr>
          <p:cNvPr id="6" name="Foliennummernplatzhalter 5">
            <a:extLst>
              <a:ext uri="{FF2B5EF4-FFF2-40B4-BE49-F238E27FC236}">
                <a16:creationId xmlns:a16="http://schemas.microsoft.com/office/drawing/2014/main" id="{F2F38552-63ED-B24F-8BF7-2CA472787D1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63C2DD-751F-DD46-B89D-C0E73C264E7B}" type="slidenum">
              <a:rPr lang="de-DE" smtClean="0"/>
              <a:t>‹Nr.›</a:t>
            </a:fld>
            <a:endParaRPr lang="de-DE"/>
          </a:p>
        </p:txBody>
      </p:sp>
    </p:spTree>
    <p:extLst>
      <p:ext uri="{BB962C8B-B14F-4D97-AF65-F5344CB8AC3E}">
        <p14:creationId xmlns:p14="http://schemas.microsoft.com/office/powerpoint/2010/main" val="109817284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CE0790-800B-E644-A105-C105E05C9F58}"/>
              </a:ext>
            </a:extLst>
          </p:cNvPr>
          <p:cNvSpPr>
            <a:spLocks noGrp="1"/>
          </p:cNvSpPr>
          <p:nvPr>
            <p:ph type="ctrTitle"/>
          </p:nvPr>
        </p:nvSpPr>
        <p:spPr>
          <a:xfrm>
            <a:off x="1073426" y="1122363"/>
            <a:ext cx="6858000" cy="2133599"/>
          </a:xfrm>
        </p:spPr>
        <p:txBody>
          <a:bodyPr>
            <a:normAutofit/>
          </a:bodyPr>
          <a:lstStyle/>
          <a:p>
            <a:r>
              <a:rPr lang="de-AT" sz="2800" b="1" dirty="0" err="1">
                <a:latin typeface="Helvetica" pitchFamily="2" charset="0"/>
              </a:rPr>
              <a:t>Softskillkurs</a:t>
            </a:r>
            <a:br>
              <a:rPr lang="de-AT" sz="2800" b="1" dirty="0">
                <a:latin typeface="Helvetica" pitchFamily="2" charset="0"/>
              </a:rPr>
            </a:br>
            <a:r>
              <a:rPr lang="de-AT" sz="2800" b="1" dirty="0">
                <a:latin typeface="Helvetica" pitchFamily="2" charset="0"/>
              </a:rPr>
              <a:t>Gender Studies</a:t>
            </a:r>
            <a:endParaRPr lang="de-DE" sz="2800" b="1" dirty="0">
              <a:latin typeface="Helvetica" pitchFamily="2" charset="0"/>
            </a:endParaRPr>
          </a:p>
        </p:txBody>
      </p:sp>
      <p:sp>
        <p:nvSpPr>
          <p:cNvPr id="3" name="Untertitel 2">
            <a:extLst>
              <a:ext uri="{FF2B5EF4-FFF2-40B4-BE49-F238E27FC236}">
                <a16:creationId xmlns:a16="http://schemas.microsoft.com/office/drawing/2014/main" id="{334F6DE1-8A95-DF40-A27E-065EB467183B}"/>
              </a:ext>
            </a:extLst>
          </p:cNvPr>
          <p:cNvSpPr>
            <a:spLocks noGrp="1"/>
          </p:cNvSpPr>
          <p:nvPr>
            <p:ph type="subTitle" idx="1"/>
          </p:nvPr>
        </p:nvSpPr>
        <p:spPr>
          <a:xfrm>
            <a:off x="1073426" y="3255962"/>
            <a:ext cx="6858000" cy="2667760"/>
          </a:xfrm>
        </p:spPr>
        <p:txBody>
          <a:bodyPr>
            <a:normAutofit/>
          </a:bodyPr>
          <a:lstStyle/>
          <a:p>
            <a:endParaRPr lang="de-DE" dirty="0"/>
          </a:p>
          <a:p>
            <a:endParaRPr lang="de-DE" dirty="0"/>
          </a:p>
          <a:p>
            <a:r>
              <a:rPr lang="de-DE" dirty="0">
                <a:latin typeface="Helvetica" pitchFamily="2" charset="0"/>
              </a:rPr>
              <a:t>Dr. Barbara Rothmüller</a:t>
            </a:r>
          </a:p>
          <a:p>
            <a:endParaRPr lang="de-DE" dirty="0">
              <a:latin typeface="Helvetica" pitchFamily="2" charset="0"/>
            </a:endParaRPr>
          </a:p>
          <a:p>
            <a:endParaRPr lang="de-DE" dirty="0">
              <a:latin typeface="Helvetica" pitchFamily="2" charset="0"/>
            </a:endParaRPr>
          </a:p>
          <a:p>
            <a:endParaRPr lang="de-DE" dirty="0">
              <a:latin typeface="Helvetica" pitchFamily="2" charset="0"/>
            </a:endParaRPr>
          </a:p>
          <a:p>
            <a:r>
              <a:rPr lang="de-DE" dirty="0">
                <a:latin typeface="Helvetica" pitchFamily="2" charset="0"/>
              </a:rPr>
              <a:t>09/2022</a:t>
            </a:r>
          </a:p>
        </p:txBody>
      </p:sp>
    </p:spTree>
    <p:extLst>
      <p:ext uri="{BB962C8B-B14F-4D97-AF65-F5344CB8AC3E}">
        <p14:creationId xmlns:p14="http://schemas.microsoft.com/office/powerpoint/2010/main" val="3320608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8E545C-39BA-4349-A677-25413FA7E56C}"/>
              </a:ext>
            </a:extLst>
          </p:cNvPr>
          <p:cNvSpPr>
            <a:spLocks noGrp="1"/>
          </p:cNvSpPr>
          <p:nvPr>
            <p:ph type="title"/>
          </p:nvPr>
        </p:nvSpPr>
        <p:spPr>
          <a:xfrm>
            <a:off x="628650" y="1006600"/>
            <a:ext cx="7886700" cy="1325563"/>
          </a:xfrm>
        </p:spPr>
        <p:txBody>
          <a:bodyPr>
            <a:noAutofit/>
          </a:bodyPr>
          <a:lstStyle/>
          <a:p>
            <a:r>
              <a:rPr lang="de-AT" sz="2400" i="1" dirty="0"/>
              <a:t>Haben die Konflikte in Ihren intimen Beziehungen im Lockdown zugenommen, abgenommen, oder sind diese gleichgeblieben?</a:t>
            </a:r>
            <a:br>
              <a:rPr lang="de-AT" sz="2800" i="1" dirty="0"/>
            </a:br>
            <a:endParaRPr lang="de-DE" sz="2800" i="1" dirty="0"/>
          </a:p>
        </p:txBody>
      </p:sp>
      <p:pic>
        <p:nvPicPr>
          <p:cNvPr id="6" name="Grafik 5">
            <a:extLst>
              <a:ext uri="{FF2B5EF4-FFF2-40B4-BE49-F238E27FC236}">
                <a16:creationId xmlns:a16="http://schemas.microsoft.com/office/drawing/2014/main" id="{5AA79AE8-B094-4746-8575-633D6C53C455}"/>
              </a:ext>
            </a:extLst>
          </p:cNvPr>
          <p:cNvPicPr>
            <a:picLocks noChangeAspect="1"/>
          </p:cNvPicPr>
          <p:nvPr/>
        </p:nvPicPr>
        <p:blipFill>
          <a:blip r:embed="rId2"/>
          <a:stretch>
            <a:fillRect/>
          </a:stretch>
        </p:blipFill>
        <p:spPr>
          <a:xfrm>
            <a:off x="1957135" y="2139450"/>
            <a:ext cx="5723867" cy="3535330"/>
          </a:xfrm>
          <a:prstGeom prst="rect">
            <a:avLst/>
          </a:prstGeom>
        </p:spPr>
      </p:pic>
      <p:sp>
        <p:nvSpPr>
          <p:cNvPr id="7" name="Rechteck 6">
            <a:extLst>
              <a:ext uri="{FF2B5EF4-FFF2-40B4-BE49-F238E27FC236}">
                <a16:creationId xmlns:a16="http://schemas.microsoft.com/office/drawing/2014/main" id="{4A20E576-8E1E-DB47-8BF7-0780E9C9D620}"/>
              </a:ext>
            </a:extLst>
          </p:cNvPr>
          <p:cNvSpPr/>
          <p:nvPr/>
        </p:nvSpPr>
        <p:spPr>
          <a:xfrm>
            <a:off x="2436479" y="6007487"/>
            <a:ext cx="2135521" cy="369332"/>
          </a:xfrm>
          <a:prstGeom prst="rect">
            <a:avLst/>
          </a:prstGeom>
        </p:spPr>
        <p:txBody>
          <a:bodyPr wrap="none">
            <a:spAutoFit/>
          </a:bodyPr>
          <a:lstStyle/>
          <a:p>
            <a:r>
              <a:rPr lang="de-AT" dirty="0">
                <a:sym typeface="Wingdings" pitchFamily="2" charset="2"/>
              </a:rPr>
              <a:t>(N1=4881, N2=1332)</a:t>
            </a:r>
            <a:endParaRPr lang="de-DE" dirty="0"/>
          </a:p>
        </p:txBody>
      </p:sp>
    </p:spTree>
    <p:extLst>
      <p:ext uri="{BB962C8B-B14F-4D97-AF65-F5344CB8AC3E}">
        <p14:creationId xmlns:p14="http://schemas.microsoft.com/office/powerpoint/2010/main" val="669445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5EC8B51-D7E0-B585-55BD-9437F7E31CAB}"/>
              </a:ext>
            </a:extLst>
          </p:cNvPr>
          <p:cNvSpPr>
            <a:spLocks noGrp="1"/>
          </p:cNvSpPr>
          <p:nvPr>
            <p:ph type="title"/>
          </p:nvPr>
        </p:nvSpPr>
        <p:spPr/>
        <p:txBody>
          <a:bodyPr/>
          <a:lstStyle/>
          <a:p>
            <a:endParaRPr lang="de-DE"/>
          </a:p>
        </p:txBody>
      </p:sp>
      <p:pic>
        <p:nvPicPr>
          <p:cNvPr id="5" name="Grafik 4">
            <a:extLst>
              <a:ext uri="{FF2B5EF4-FFF2-40B4-BE49-F238E27FC236}">
                <a16:creationId xmlns:a16="http://schemas.microsoft.com/office/drawing/2014/main" id="{1C158EE1-2DC7-8811-80AE-A62C79382BAB}"/>
              </a:ext>
            </a:extLst>
          </p:cNvPr>
          <p:cNvPicPr>
            <a:picLocks noChangeAspect="1"/>
          </p:cNvPicPr>
          <p:nvPr/>
        </p:nvPicPr>
        <p:blipFill>
          <a:blip r:embed="rId2"/>
          <a:stretch>
            <a:fillRect/>
          </a:stretch>
        </p:blipFill>
        <p:spPr>
          <a:xfrm>
            <a:off x="1494456" y="228001"/>
            <a:ext cx="6155088" cy="6401997"/>
          </a:xfrm>
          <a:prstGeom prst="rect">
            <a:avLst/>
          </a:prstGeom>
        </p:spPr>
      </p:pic>
    </p:spTree>
    <p:extLst>
      <p:ext uri="{BB962C8B-B14F-4D97-AF65-F5344CB8AC3E}">
        <p14:creationId xmlns:p14="http://schemas.microsoft.com/office/powerpoint/2010/main" val="3027087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04994-7656-2443-BC2A-4400CEFB6DB6}"/>
              </a:ext>
            </a:extLst>
          </p:cNvPr>
          <p:cNvSpPr>
            <a:spLocks noGrp="1"/>
          </p:cNvSpPr>
          <p:nvPr>
            <p:ph type="title"/>
          </p:nvPr>
        </p:nvSpPr>
        <p:spPr/>
        <p:txBody>
          <a:bodyPr/>
          <a:lstStyle/>
          <a:p>
            <a:r>
              <a:rPr lang="de-DE" dirty="0"/>
              <a:t>Beziehungsqualität &amp; Konflikte </a:t>
            </a:r>
          </a:p>
        </p:txBody>
      </p:sp>
      <p:sp>
        <p:nvSpPr>
          <p:cNvPr id="3" name="Inhaltsplatzhalter 2">
            <a:extLst>
              <a:ext uri="{FF2B5EF4-FFF2-40B4-BE49-F238E27FC236}">
                <a16:creationId xmlns:a16="http://schemas.microsoft.com/office/drawing/2014/main" id="{707CA8CF-1E78-F846-90BE-54E1BFBAED0C}"/>
              </a:ext>
            </a:extLst>
          </p:cNvPr>
          <p:cNvSpPr>
            <a:spLocks noGrp="1"/>
          </p:cNvSpPr>
          <p:nvPr>
            <p:ph idx="1"/>
          </p:nvPr>
        </p:nvSpPr>
        <p:spPr>
          <a:xfrm>
            <a:off x="628650" y="1487838"/>
            <a:ext cx="7886700" cy="5005036"/>
          </a:xfrm>
        </p:spPr>
        <p:txBody>
          <a:bodyPr>
            <a:normAutofit fontScale="92500" lnSpcReduction="10000"/>
          </a:bodyPr>
          <a:lstStyle/>
          <a:p>
            <a:r>
              <a:rPr lang="de-AT" dirty="0"/>
              <a:t>Rund jede 10. Paarbeziehung ist von Konflikten und psychischer Gewalt belastet.</a:t>
            </a:r>
          </a:p>
          <a:p>
            <a:r>
              <a:rPr lang="de-AT" dirty="0"/>
              <a:t>Bei 30% der Befragten ohne Rückzugsort und 25% der erwerbsarbeitslosen Befragten ist die Stimmung im Haushalt schlecht und eskaliert häufig.</a:t>
            </a:r>
          </a:p>
          <a:p>
            <a:r>
              <a:rPr lang="de-AT" dirty="0"/>
              <a:t>5% der Menschen in Paarbeziehungen hatten seit Beginn der Pandemie zumindest einmal Sex aus Angst davor, was passiert, wenn sie Nein sagen. </a:t>
            </a:r>
          </a:p>
          <a:p>
            <a:r>
              <a:rPr lang="de-AT" dirty="0"/>
              <a:t>5% haben sich getrennt im Sommer 2020, 2% standen kurz vor einer Trennung.</a:t>
            </a:r>
          </a:p>
          <a:p>
            <a:r>
              <a:rPr lang="de-AT" dirty="0"/>
              <a:t>Komplexität: </a:t>
            </a:r>
            <a:r>
              <a:rPr lang="de-AT" dirty="0" err="1"/>
              <a:t>Queere</a:t>
            </a:r>
            <a:r>
              <a:rPr lang="de-AT" dirty="0"/>
              <a:t> Befragte und Männer erleben genauso häufig Konflikte und Gewalt, Betroffene psychischer Gewalt verlieren selbst oft die Kontrolle wg. Wut, multikausal (psychische Probleme, Jobverlust, Wohnsituation, Existenzängste usw.)</a:t>
            </a:r>
          </a:p>
          <a:p>
            <a:r>
              <a:rPr lang="de-AT" dirty="0"/>
              <a:t>70% der Befragten, die mit der Partner*in im selben Haushalt leben, geben an, viel Spaß zu haben und die Zeit miteinander zu genießen. </a:t>
            </a:r>
          </a:p>
          <a:p>
            <a:r>
              <a:rPr lang="de-AT" dirty="0"/>
              <a:t>Von den Befragten in langjährigen Partnerschaften stimmen 76% der Aussage zu, dass die Partner*in die beste Person für eine Isolation ist, die sie sich vorstellen können.</a:t>
            </a:r>
          </a:p>
        </p:txBody>
      </p:sp>
      <p:sp>
        <p:nvSpPr>
          <p:cNvPr id="5" name="Foliennummernplatzhalter 4">
            <a:extLst>
              <a:ext uri="{FF2B5EF4-FFF2-40B4-BE49-F238E27FC236}">
                <a16:creationId xmlns:a16="http://schemas.microsoft.com/office/drawing/2014/main" id="{586DAB92-B023-F34A-9796-710907B97DA1}"/>
              </a:ext>
            </a:extLst>
          </p:cNvPr>
          <p:cNvSpPr>
            <a:spLocks noGrp="1"/>
          </p:cNvSpPr>
          <p:nvPr>
            <p:ph type="sldNum" sz="quarter" idx="12"/>
          </p:nvPr>
        </p:nvSpPr>
        <p:spPr/>
        <p:txBody>
          <a:bodyPr/>
          <a:lstStyle/>
          <a:p>
            <a:fld id="{9563C2DD-751F-DD46-B89D-C0E73C264E7B}" type="slidenum">
              <a:rPr lang="de-DE" smtClean="0"/>
              <a:t>12</a:t>
            </a:fld>
            <a:endParaRPr lang="de-DE"/>
          </a:p>
        </p:txBody>
      </p:sp>
    </p:spTree>
    <p:extLst>
      <p:ext uri="{BB962C8B-B14F-4D97-AF65-F5344CB8AC3E}">
        <p14:creationId xmlns:p14="http://schemas.microsoft.com/office/powerpoint/2010/main" val="106807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04994-7656-2443-BC2A-4400CEFB6DB6}"/>
              </a:ext>
            </a:extLst>
          </p:cNvPr>
          <p:cNvSpPr>
            <a:spLocks noGrp="1"/>
          </p:cNvSpPr>
          <p:nvPr>
            <p:ph type="title"/>
          </p:nvPr>
        </p:nvSpPr>
        <p:spPr/>
        <p:txBody>
          <a:bodyPr/>
          <a:lstStyle/>
          <a:p>
            <a:r>
              <a:rPr lang="de-DE" dirty="0"/>
              <a:t>Dating</a:t>
            </a:r>
          </a:p>
        </p:txBody>
      </p:sp>
      <p:sp>
        <p:nvSpPr>
          <p:cNvPr id="3" name="Inhaltsplatzhalter 2">
            <a:extLst>
              <a:ext uri="{FF2B5EF4-FFF2-40B4-BE49-F238E27FC236}">
                <a16:creationId xmlns:a16="http://schemas.microsoft.com/office/drawing/2014/main" id="{707CA8CF-1E78-F846-90BE-54E1BFBAED0C}"/>
              </a:ext>
            </a:extLst>
          </p:cNvPr>
          <p:cNvSpPr>
            <a:spLocks noGrp="1"/>
          </p:cNvSpPr>
          <p:nvPr>
            <p:ph idx="1"/>
          </p:nvPr>
        </p:nvSpPr>
        <p:spPr>
          <a:xfrm>
            <a:off x="1299410" y="1533877"/>
            <a:ext cx="6545180" cy="5005036"/>
          </a:xfrm>
        </p:spPr>
        <p:txBody>
          <a:bodyPr>
            <a:normAutofit/>
          </a:bodyPr>
          <a:lstStyle/>
          <a:p>
            <a:pPr lvl="0">
              <a:lnSpc>
                <a:spcPct val="80000"/>
              </a:lnSpc>
            </a:pPr>
            <a:r>
              <a:rPr lang="en-US" sz="1900" dirty="0"/>
              <a:t>Starke </a:t>
            </a:r>
            <a:r>
              <a:rPr lang="en-US" sz="1900" dirty="0" err="1"/>
              <a:t>Zurückhaltung</a:t>
            </a:r>
            <a:r>
              <a:rPr lang="en-US" sz="1900" dirty="0"/>
              <a:t> von Singles </a:t>
            </a:r>
            <a:r>
              <a:rPr lang="en-US" sz="1900" dirty="0" err="1"/>
              <a:t>zu</a:t>
            </a:r>
            <a:r>
              <a:rPr lang="en-US" sz="1900" dirty="0"/>
              <a:t> </a:t>
            </a:r>
            <a:r>
              <a:rPr lang="en-US" sz="1900" dirty="0" err="1"/>
              <a:t>Beginn</a:t>
            </a:r>
            <a:r>
              <a:rPr lang="en-US" sz="1900" dirty="0"/>
              <a:t> der </a:t>
            </a:r>
            <a:r>
              <a:rPr lang="en-US" sz="1900" dirty="0" err="1"/>
              <a:t>Pandemie</a:t>
            </a:r>
            <a:r>
              <a:rPr lang="en-US" sz="1900" dirty="0"/>
              <a:t>. </a:t>
            </a:r>
            <a:r>
              <a:rPr lang="en-US" sz="1900" dirty="0" err="1"/>
              <a:t>Viele</a:t>
            </a:r>
            <a:r>
              <a:rPr lang="en-US" sz="1900" dirty="0"/>
              <a:t> </a:t>
            </a:r>
            <a:r>
              <a:rPr lang="en-US" sz="1900" dirty="0" err="1"/>
              <a:t>Befragte</a:t>
            </a:r>
            <a:r>
              <a:rPr lang="en-US" sz="1900" dirty="0"/>
              <a:t> </a:t>
            </a:r>
            <a:r>
              <a:rPr lang="en-US" sz="1900" dirty="0" err="1"/>
              <a:t>pausieren</a:t>
            </a:r>
            <a:r>
              <a:rPr lang="en-US" sz="1900" dirty="0"/>
              <a:t> Partner*</a:t>
            </a:r>
            <a:r>
              <a:rPr lang="en-US" sz="1900" dirty="0" err="1"/>
              <a:t>innensuche</a:t>
            </a:r>
            <a:r>
              <a:rPr lang="en-US" sz="1900" dirty="0"/>
              <a:t> </a:t>
            </a:r>
            <a:r>
              <a:rPr lang="en-US" sz="1900" dirty="0" err="1"/>
              <a:t>im</a:t>
            </a:r>
            <a:r>
              <a:rPr lang="en-US" sz="1900" dirty="0"/>
              <a:t> Lockdown, </a:t>
            </a:r>
            <a:r>
              <a:rPr lang="en-US" sz="1900" dirty="0" err="1"/>
              <a:t>vor</a:t>
            </a:r>
            <a:r>
              <a:rPr lang="en-US" sz="1900" dirty="0"/>
              <a:t> </a:t>
            </a:r>
            <a:r>
              <a:rPr lang="en-US" sz="1900" dirty="0" err="1"/>
              <a:t>allem</a:t>
            </a:r>
            <a:r>
              <a:rPr lang="en-US" sz="1900" dirty="0"/>
              <a:t> </a:t>
            </a:r>
            <a:r>
              <a:rPr lang="en-US" sz="1900" dirty="0" err="1"/>
              <a:t>wenn</a:t>
            </a:r>
            <a:r>
              <a:rPr lang="en-US" sz="1900" dirty="0"/>
              <a:t> </a:t>
            </a:r>
            <a:r>
              <a:rPr lang="en-US" sz="1900" dirty="0" err="1"/>
              <a:t>sie</a:t>
            </a:r>
            <a:r>
              <a:rPr lang="en-US" sz="1900" dirty="0"/>
              <a:t> </a:t>
            </a:r>
            <a:r>
              <a:rPr lang="en-US" sz="1900" dirty="0" err="1"/>
              <a:t>sich</a:t>
            </a:r>
            <a:r>
              <a:rPr lang="en-US" sz="1900" dirty="0"/>
              <a:t> </a:t>
            </a:r>
            <a:r>
              <a:rPr lang="en-US" sz="1900" dirty="0" err="1"/>
              <a:t>auch</a:t>
            </a:r>
            <a:r>
              <a:rPr lang="en-US" sz="1900" dirty="0"/>
              <a:t> </a:t>
            </a:r>
            <a:r>
              <a:rPr lang="en-US" sz="1900" dirty="0" err="1"/>
              <a:t>sonst</a:t>
            </a:r>
            <a:r>
              <a:rPr lang="en-US" sz="1900" dirty="0"/>
              <a:t> </a:t>
            </a:r>
            <a:r>
              <a:rPr lang="en-US" sz="1900" dirty="0" err="1"/>
              <a:t>streng</a:t>
            </a:r>
            <a:r>
              <a:rPr lang="en-US" sz="1900" dirty="0"/>
              <a:t> an die </a:t>
            </a:r>
            <a:r>
              <a:rPr lang="en-US" sz="1900" dirty="0" err="1"/>
              <a:t>Maßnahmen</a:t>
            </a:r>
            <a:r>
              <a:rPr lang="en-US" sz="1900" dirty="0"/>
              <a:t> </a:t>
            </a:r>
            <a:r>
              <a:rPr lang="en-US" sz="1900" dirty="0" err="1"/>
              <a:t>halten</a:t>
            </a:r>
            <a:r>
              <a:rPr lang="en-US" sz="1900" dirty="0"/>
              <a:t>. </a:t>
            </a:r>
          </a:p>
          <a:p>
            <a:pPr lvl="0">
              <a:lnSpc>
                <a:spcPct val="80000"/>
              </a:lnSpc>
            </a:pPr>
            <a:r>
              <a:rPr lang="en-US" sz="1900" dirty="0"/>
              <a:t>Aber: </a:t>
            </a:r>
            <a:r>
              <a:rPr lang="en-US" sz="1900" dirty="0" err="1"/>
              <a:t>Verändert</a:t>
            </a:r>
            <a:r>
              <a:rPr lang="en-US" sz="1900" dirty="0"/>
              <a:t> </a:t>
            </a:r>
            <a:r>
              <a:rPr lang="en-US" sz="1900" dirty="0" err="1"/>
              <a:t>sich</a:t>
            </a:r>
            <a:r>
              <a:rPr lang="en-US" sz="1900" dirty="0"/>
              <a:t> </a:t>
            </a:r>
            <a:r>
              <a:rPr lang="en-US" sz="1900" dirty="0" err="1"/>
              <a:t>im</a:t>
            </a:r>
            <a:r>
              <a:rPr lang="en-US" sz="1900" dirty="0"/>
              <a:t> </a:t>
            </a:r>
            <a:r>
              <a:rPr lang="en-US" sz="1900" dirty="0" err="1"/>
              <a:t>Verlauf</a:t>
            </a:r>
            <a:r>
              <a:rPr lang="en-US" sz="1900" dirty="0"/>
              <a:t> der </a:t>
            </a:r>
            <a:r>
              <a:rPr lang="en-US" sz="1900" dirty="0" err="1"/>
              <a:t>Pandemie</a:t>
            </a:r>
            <a:r>
              <a:rPr lang="en-US" sz="1900" dirty="0"/>
              <a:t>. Game changer: </a:t>
            </a:r>
            <a:r>
              <a:rPr lang="en-US" sz="1900" dirty="0" err="1"/>
              <a:t>Testen</a:t>
            </a:r>
            <a:r>
              <a:rPr lang="en-US" sz="1900" dirty="0"/>
              <a:t> und </a:t>
            </a:r>
            <a:r>
              <a:rPr lang="en-US" sz="1900" dirty="0" err="1"/>
              <a:t>Impfung</a:t>
            </a:r>
            <a:r>
              <a:rPr lang="en-US" sz="1900" dirty="0"/>
              <a:t>.</a:t>
            </a:r>
          </a:p>
          <a:p>
            <a:pPr lvl="0">
              <a:lnSpc>
                <a:spcPct val="80000"/>
              </a:lnSpc>
            </a:pPr>
            <a:r>
              <a:rPr lang="en-US" sz="1900" dirty="0" err="1"/>
              <a:t>Im</a:t>
            </a:r>
            <a:r>
              <a:rPr lang="en-US" sz="1900" dirty="0"/>
              <a:t> </a:t>
            </a:r>
            <a:r>
              <a:rPr lang="en-US" sz="1900" dirty="0" err="1"/>
              <a:t>zweiten</a:t>
            </a:r>
            <a:r>
              <a:rPr lang="en-US" sz="1900" dirty="0"/>
              <a:t> Lockdown </a:t>
            </a:r>
            <a:r>
              <a:rPr lang="en-US" sz="1900" dirty="0" err="1"/>
              <a:t>verdoppelt</a:t>
            </a:r>
            <a:r>
              <a:rPr lang="en-US" sz="1900" dirty="0"/>
              <a:t> </a:t>
            </a:r>
            <a:r>
              <a:rPr lang="en-US" sz="1900" dirty="0" err="1"/>
              <a:t>sich</a:t>
            </a:r>
            <a:r>
              <a:rPr lang="en-US" sz="1900" dirty="0"/>
              <a:t> die </a:t>
            </a:r>
            <a:r>
              <a:rPr lang="en-US" sz="1900" dirty="0" err="1"/>
              <a:t>Wahrscheinlichkeit</a:t>
            </a:r>
            <a:r>
              <a:rPr lang="en-US" sz="1900" dirty="0"/>
              <a:t>, </a:t>
            </a:r>
            <a:r>
              <a:rPr lang="en-US" sz="1900" dirty="0" err="1"/>
              <a:t>dass</a:t>
            </a:r>
            <a:r>
              <a:rPr lang="en-US" sz="1900" dirty="0"/>
              <a:t> Menschen </a:t>
            </a:r>
            <a:r>
              <a:rPr lang="en-US" sz="1900" dirty="0" err="1"/>
              <a:t>aktiv</a:t>
            </a:r>
            <a:r>
              <a:rPr lang="en-US" sz="1900" dirty="0"/>
              <a:t> </a:t>
            </a:r>
            <a:r>
              <a:rPr lang="en-US" sz="1900" dirty="0" err="1"/>
              <a:t>daten</a:t>
            </a:r>
            <a:r>
              <a:rPr lang="en-US" sz="1900" dirty="0"/>
              <a:t>, in der Gruppe der Singles und </a:t>
            </a:r>
            <a:r>
              <a:rPr lang="en-US" sz="1900" dirty="0" err="1"/>
              <a:t>polyamoren</a:t>
            </a:r>
            <a:r>
              <a:rPr lang="en-US" sz="1900" dirty="0"/>
              <a:t> </a:t>
            </a:r>
            <a:r>
              <a:rPr lang="en-US" sz="1900" dirty="0" err="1"/>
              <a:t>Befragten</a:t>
            </a:r>
            <a:r>
              <a:rPr lang="en-US" sz="1900" dirty="0"/>
              <a:t>. </a:t>
            </a:r>
          </a:p>
          <a:p>
            <a:pPr lvl="0">
              <a:lnSpc>
                <a:spcPct val="80000"/>
              </a:lnSpc>
            </a:pPr>
            <a:r>
              <a:rPr lang="en-US" sz="1900" dirty="0"/>
              <a:t>Je </a:t>
            </a:r>
            <a:r>
              <a:rPr lang="en-US" sz="1900" dirty="0" err="1"/>
              <a:t>stärker</a:t>
            </a:r>
            <a:r>
              <a:rPr lang="en-US" sz="1900" dirty="0"/>
              <a:t> Menschen </a:t>
            </a:r>
            <a:r>
              <a:rPr lang="en-US" sz="1900" dirty="0" err="1"/>
              <a:t>sexuell</a:t>
            </a:r>
            <a:r>
              <a:rPr lang="en-US" sz="1900" dirty="0"/>
              <a:t> </a:t>
            </a:r>
            <a:r>
              <a:rPr lang="en-US" sz="1900" dirty="0" err="1"/>
              <a:t>erfahrungshungrig</a:t>
            </a:r>
            <a:r>
              <a:rPr lang="en-US" sz="1900" dirty="0"/>
              <a:t> und </a:t>
            </a:r>
            <a:r>
              <a:rPr lang="en-US" sz="1900" dirty="0" err="1"/>
              <a:t>risikobereit</a:t>
            </a:r>
            <a:r>
              <a:rPr lang="en-US" sz="1900" dirty="0"/>
              <a:t> </a:t>
            </a:r>
            <a:r>
              <a:rPr lang="en-US" sz="1900" dirty="0" err="1"/>
              <a:t>sind</a:t>
            </a:r>
            <a:r>
              <a:rPr lang="en-US" sz="1900" dirty="0"/>
              <a:t>, </a:t>
            </a:r>
            <a:r>
              <a:rPr lang="en-US" sz="1900" dirty="0" err="1"/>
              <a:t>umso</a:t>
            </a:r>
            <a:r>
              <a:rPr lang="en-US" sz="1900" dirty="0"/>
              <a:t> </a:t>
            </a:r>
            <a:r>
              <a:rPr lang="en-US" sz="1900" dirty="0" err="1"/>
              <a:t>größer</a:t>
            </a:r>
            <a:r>
              <a:rPr lang="en-US" sz="1900" dirty="0"/>
              <a:t> </a:t>
            </a:r>
            <a:r>
              <a:rPr lang="en-US" sz="1900" dirty="0" err="1"/>
              <a:t>ist</a:t>
            </a:r>
            <a:r>
              <a:rPr lang="en-US" sz="1900" dirty="0"/>
              <a:t> die </a:t>
            </a:r>
            <a:r>
              <a:rPr lang="en-US" sz="1900" dirty="0" err="1"/>
              <a:t>Wahrscheinlichkeit</a:t>
            </a:r>
            <a:r>
              <a:rPr lang="en-US" sz="1900" dirty="0"/>
              <a:t>, </a:t>
            </a:r>
            <a:r>
              <a:rPr lang="en-US" sz="1900" dirty="0" err="1"/>
              <a:t>dass</a:t>
            </a:r>
            <a:r>
              <a:rPr lang="en-US" sz="1900" dirty="0"/>
              <a:t> </a:t>
            </a:r>
            <a:r>
              <a:rPr lang="en-US" sz="1900" dirty="0" err="1"/>
              <a:t>sie</a:t>
            </a:r>
            <a:r>
              <a:rPr lang="en-US" sz="1900" dirty="0"/>
              <a:t> </a:t>
            </a:r>
            <a:r>
              <a:rPr lang="en-US" sz="1900" dirty="0" err="1"/>
              <a:t>auch</a:t>
            </a:r>
            <a:r>
              <a:rPr lang="en-US" sz="1900" dirty="0"/>
              <a:t> </a:t>
            </a:r>
            <a:r>
              <a:rPr lang="en-US" sz="1900" dirty="0" err="1"/>
              <a:t>unter</a:t>
            </a:r>
            <a:r>
              <a:rPr lang="en-US" sz="1900" dirty="0"/>
              <a:t> Lockdown-</a:t>
            </a:r>
            <a:r>
              <a:rPr lang="en-US" sz="1900" dirty="0" err="1"/>
              <a:t>Bedingungen</a:t>
            </a:r>
            <a:r>
              <a:rPr lang="en-US" sz="1900" dirty="0"/>
              <a:t> auf der </a:t>
            </a:r>
            <a:r>
              <a:rPr lang="en-US" sz="1900" dirty="0" err="1"/>
              <a:t>Suche</a:t>
            </a:r>
            <a:r>
              <a:rPr lang="en-US" sz="1900" dirty="0"/>
              <a:t> </a:t>
            </a:r>
            <a:r>
              <a:rPr lang="en-US" sz="1900" dirty="0" err="1"/>
              <a:t>nach</a:t>
            </a:r>
            <a:r>
              <a:rPr lang="en-US" sz="1900" dirty="0"/>
              <a:t> </a:t>
            </a:r>
            <a:r>
              <a:rPr lang="en-US" sz="1900" dirty="0" err="1"/>
              <a:t>neuen</a:t>
            </a:r>
            <a:r>
              <a:rPr lang="en-US" sz="1900" dirty="0"/>
              <a:t> Partner*</a:t>
            </a:r>
            <a:r>
              <a:rPr lang="en-US" sz="1900" dirty="0" err="1"/>
              <a:t>innen</a:t>
            </a:r>
            <a:r>
              <a:rPr lang="en-US" sz="1900" dirty="0"/>
              <a:t> </a:t>
            </a:r>
            <a:r>
              <a:rPr lang="en-US" sz="1900" dirty="0" err="1"/>
              <a:t>sind</a:t>
            </a:r>
            <a:r>
              <a:rPr lang="en-US" sz="1900" dirty="0"/>
              <a:t>.</a:t>
            </a:r>
          </a:p>
          <a:p>
            <a:pPr lvl="0">
              <a:lnSpc>
                <a:spcPct val="80000"/>
              </a:lnSpc>
            </a:pPr>
            <a:r>
              <a:rPr lang="en-US" sz="1900" dirty="0" err="1"/>
              <a:t>Männer</a:t>
            </a:r>
            <a:r>
              <a:rPr lang="en-US" sz="1900" dirty="0"/>
              <a:t> </a:t>
            </a:r>
            <a:r>
              <a:rPr lang="en-US" sz="1900" dirty="0" err="1"/>
              <a:t>waren</a:t>
            </a:r>
            <a:r>
              <a:rPr lang="en-US" sz="1900" dirty="0"/>
              <a:t> </a:t>
            </a:r>
            <a:r>
              <a:rPr lang="en-US" sz="1900" dirty="0" err="1"/>
              <a:t>häufiger</a:t>
            </a:r>
            <a:r>
              <a:rPr lang="en-US" sz="1900" dirty="0"/>
              <a:t> </a:t>
            </a:r>
            <a:r>
              <a:rPr lang="en-US" sz="1900" dirty="0" err="1"/>
              <a:t>aktiv</a:t>
            </a:r>
            <a:r>
              <a:rPr lang="en-US" sz="1900" dirty="0"/>
              <a:t> </a:t>
            </a:r>
            <a:r>
              <a:rPr lang="en-US" sz="1900" dirty="0" err="1"/>
              <a:t>suchend</a:t>
            </a:r>
            <a:r>
              <a:rPr lang="en-US" sz="1900" dirty="0"/>
              <a:t> </a:t>
            </a:r>
            <a:r>
              <a:rPr lang="en-US" sz="1900" dirty="0" err="1"/>
              <a:t>als</a:t>
            </a:r>
            <a:r>
              <a:rPr lang="en-US" sz="1900" dirty="0"/>
              <a:t> Frauen und </a:t>
            </a:r>
            <a:r>
              <a:rPr lang="en-US" sz="1900" dirty="0" err="1"/>
              <a:t>nicht-binäre</a:t>
            </a:r>
            <a:r>
              <a:rPr lang="en-US" sz="1900" dirty="0"/>
              <a:t> </a:t>
            </a:r>
            <a:r>
              <a:rPr lang="en-US" sz="1900" dirty="0" err="1"/>
              <a:t>Personen</a:t>
            </a:r>
            <a:endParaRPr lang="de-AT" sz="1900" dirty="0"/>
          </a:p>
        </p:txBody>
      </p:sp>
      <p:sp>
        <p:nvSpPr>
          <p:cNvPr id="5" name="Foliennummernplatzhalter 4">
            <a:extLst>
              <a:ext uri="{FF2B5EF4-FFF2-40B4-BE49-F238E27FC236}">
                <a16:creationId xmlns:a16="http://schemas.microsoft.com/office/drawing/2014/main" id="{586DAB92-B023-F34A-9796-710907B97DA1}"/>
              </a:ext>
            </a:extLst>
          </p:cNvPr>
          <p:cNvSpPr>
            <a:spLocks noGrp="1"/>
          </p:cNvSpPr>
          <p:nvPr>
            <p:ph type="sldNum" sz="quarter" idx="12"/>
          </p:nvPr>
        </p:nvSpPr>
        <p:spPr/>
        <p:txBody>
          <a:bodyPr/>
          <a:lstStyle/>
          <a:p>
            <a:fld id="{9563C2DD-751F-DD46-B89D-C0E73C264E7B}" type="slidenum">
              <a:rPr lang="de-DE" smtClean="0"/>
              <a:t>13</a:t>
            </a:fld>
            <a:endParaRPr lang="de-DE"/>
          </a:p>
        </p:txBody>
      </p:sp>
    </p:spTree>
    <p:extLst>
      <p:ext uri="{BB962C8B-B14F-4D97-AF65-F5344CB8AC3E}">
        <p14:creationId xmlns:p14="http://schemas.microsoft.com/office/powerpoint/2010/main" val="256136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04994-7656-2443-BC2A-4400CEFB6DB6}"/>
              </a:ext>
            </a:extLst>
          </p:cNvPr>
          <p:cNvSpPr>
            <a:spLocks noGrp="1"/>
          </p:cNvSpPr>
          <p:nvPr>
            <p:ph type="title"/>
          </p:nvPr>
        </p:nvSpPr>
        <p:spPr/>
        <p:txBody>
          <a:bodyPr/>
          <a:lstStyle/>
          <a:p>
            <a:r>
              <a:rPr lang="de-DE" dirty="0"/>
              <a:t>Positive Erfahrungen in der Pandemie</a:t>
            </a:r>
          </a:p>
        </p:txBody>
      </p:sp>
      <p:sp>
        <p:nvSpPr>
          <p:cNvPr id="3" name="Inhaltsplatzhalter 2">
            <a:extLst>
              <a:ext uri="{FF2B5EF4-FFF2-40B4-BE49-F238E27FC236}">
                <a16:creationId xmlns:a16="http://schemas.microsoft.com/office/drawing/2014/main" id="{707CA8CF-1E78-F846-90BE-54E1BFBAED0C}"/>
              </a:ext>
            </a:extLst>
          </p:cNvPr>
          <p:cNvSpPr>
            <a:spLocks noGrp="1"/>
          </p:cNvSpPr>
          <p:nvPr>
            <p:ph idx="1"/>
          </p:nvPr>
        </p:nvSpPr>
        <p:spPr>
          <a:xfrm>
            <a:off x="1620252" y="1820863"/>
            <a:ext cx="6545180" cy="4405313"/>
          </a:xfrm>
        </p:spPr>
        <p:txBody>
          <a:bodyPr>
            <a:normAutofit/>
          </a:bodyPr>
          <a:lstStyle/>
          <a:p>
            <a:r>
              <a:rPr lang="de-AT" dirty="0"/>
              <a:t>Vertiefung intimer Beziehungen</a:t>
            </a:r>
          </a:p>
          <a:p>
            <a:pPr lvl="1">
              <a:spcBef>
                <a:spcPts val="400"/>
              </a:spcBef>
              <a:buFont typeface="Symbol" pitchFamily="2" charset="2"/>
              <a:buChar char="-"/>
            </a:pPr>
            <a:r>
              <a:rPr lang="de-AT" dirty="0"/>
              <a:t>Partnerschaften</a:t>
            </a:r>
          </a:p>
          <a:p>
            <a:pPr lvl="1">
              <a:spcBef>
                <a:spcPts val="400"/>
              </a:spcBef>
              <a:buFont typeface="Symbol" pitchFamily="2" charset="2"/>
              <a:buChar char="-"/>
            </a:pPr>
            <a:r>
              <a:rPr lang="de-AT" dirty="0"/>
              <a:t>Eltern-Kind-Beziehungen </a:t>
            </a:r>
          </a:p>
          <a:p>
            <a:r>
              <a:rPr lang="de-AT" dirty="0"/>
              <a:t>Freude über zeitliche Spielräume</a:t>
            </a:r>
          </a:p>
          <a:p>
            <a:r>
              <a:rPr lang="de-AT" dirty="0"/>
              <a:t>Selbstsorgepraktiken</a:t>
            </a:r>
          </a:p>
          <a:p>
            <a:r>
              <a:rPr lang="de-AT" dirty="0"/>
              <a:t>Lustvolle Aktivitäten </a:t>
            </a:r>
          </a:p>
          <a:p>
            <a:r>
              <a:rPr lang="de-AT" dirty="0"/>
              <a:t>Werteverschiebungen</a:t>
            </a:r>
          </a:p>
          <a:p>
            <a:r>
              <a:rPr lang="de-AT" dirty="0"/>
              <a:t>Entlastung von sozialem Druck</a:t>
            </a:r>
          </a:p>
          <a:p>
            <a:pPr lvl="0">
              <a:lnSpc>
                <a:spcPct val="80000"/>
              </a:lnSpc>
            </a:pPr>
            <a:endParaRPr lang="de-AT" sz="1900" dirty="0"/>
          </a:p>
        </p:txBody>
      </p:sp>
      <p:sp>
        <p:nvSpPr>
          <p:cNvPr id="5" name="Foliennummernplatzhalter 4">
            <a:extLst>
              <a:ext uri="{FF2B5EF4-FFF2-40B4-BE49-F238E27FC236}">
                <a16:creationId xmlns:a16="http://schemas.microsoft.com/office/drawing/2014/main" id="{586DAB92-B023-F34A-9796-710907B97DA1}"/>
              </a:ext>
            </a:extLst>
          </p:cNvPr>
          <p:cNvSpPr>
            <a:spLocks noGrp="1"/>
          </p:cNvSpPr>
          <p:nvPr>
            <p:ph type="sldNum" sz="quarter" idx="12"/>
          </p:nvPr>
        </p:nvSpPr>
        <p:spPr/>
        <p:txBody>
          <a:bodyPr/>
          <a:lstStyle/>
          <a:p>
            <a:fld id="{9563C2DD-751F-DD46-B89D-C0E73C264E7B}" type="slidenum">
              <a:rPr lang="de-DE" smtClean="0"/>
              <a:t>14</a:t>
            </a:fld>
            <a:endParaRPr lang="de-DE"/>
          </a:p>
        </p:txBody>
      </p:sp>
    </p:spTree>
    <p:extLst>
      <p:ext uri="{BB962C8B-B14F-4D97-AF65-F5344CB8AC3E}">
        <p14:creationId xmlns:p14="http://schemas.microsoft.com/office/powerpoint/2010/main" val="2578698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45A915-4DDE-CC42-8034-897451F76094}"/>
              </a:ext>
            </a:extLst>
          </p:cNvPr>
          <p:cNvSpPr>
            <a:spLocks noGrp="1"/>
          </p:cNvSpPr>
          <p:nvPr>
            <p:ph type="title"/>
          </p:nvPr>
        </p:nvSpPr>
        <p:spPr/>
        <p:txBody>
          <a:bodyPr/>
          <a:lstStyle/>
          <a:p>
            <a:r>
              <a:rPr lang="de-DE" dirty="0"/>
              <a:t>Freundschaftsbeziehungen</a:t>
            </a:r>
          </a:p>
        </p:txBody>
      </p:sp>
      <p:sp>
        <p:nvSpPr>
          <p:cNvPr id="3" name="Inhaltsplatzhalter 2">
            <a:extLst>
              <a:ext uri="{FF2B5EF4-FFF2-40B4-BE49-F238E27FC236}">
                <a16:creationId xmlns:a16="http://schemas.microsoft.com/office/drawing/2014/main" id="{C80F498E-B312-9E43-894D-3D579FDB007C}"/>
              </a:ext>
            </a:extLst>
          </p:cNvPr>
          <p:cNvSpPr>
            <a:spLocks noGrp="1"/>
          </p:cNvSpPr>
          <p:nvPr>
            <p:ph idx="1"/>
          </p:nvPr>
        </p:nvSpPr>
        <p:spPr/>
        <p:txBody>
          <a:bodyPr/>
          <a:lstStyle/>
          <a:p>
            <a:r>
              <a:rPr lang="de-DE" sz="2000" dirty="0"/>
              <a:t>35% der Befragten haben nur ein limitiertes soziales Netzwerk in der Pandemie</a:t>
            </a:r>
          </a:p>
          <a:p>
            <a:r>
              <a:rPr lang="en-US" sz="2000" dirty="0"/>
              <a:t>29% </a:t>
            </a:r>
            <a:r>
              <a:rPr lang="en-US" sz="2000" dirty="0" err="1"/>
              <a:t>haben</a:t>
            </a:r>
            <a:r>
              <a:rPr lang="en-US" sz="2000" dirty="0"/>
              <a:t> </a:t>
            </a:r>
            <a:r>
              <a:rPr lang="en-US" sz="2000" dirty="0" err="1"/>
              <a:t>alte</a:t>
            </a:r>
            <a:r>
              <a:rPr lang="en-US" sz="2000" dirty="0"/>
              <a:t> </a:t>
            </a:r>
            <a:r>
              <a:rPr lang="en-US" sz="2000" dirty="0" err="1"/>
              <a:t>Freundschaften</a:t>
            </a:r>
            <a:r>
              <a:rPr lang="en-US" sz="2000" dirty="0"/>
              <a:t> </a:t>
            </a:r>
            <a:r>
              <a:rPr lang="en-US" sz="2000" dirty="0" err="1"/>
              <a:t>erneuert</a:t>
            </a:r>
            <a:r>
              <a:rPr lang="en-US" sz="2000" dirty="0"/>
              <a:t>, 22% </a:t>
            </a:r>
            <a:r>
              <a:rPr lang="en-US" sz="2000" dirty="0" err="1"/>
              <a:t>neue</a:t>
            </a:r>
            <a:r>
              <a:rPr lang="en-US" sz="2000" dirty="0"/>
              <a:t> </a:t>
            </a:r>
            <a:r>
              <a:rPr lang="en-US" sz="2000" dirty="0" err="1"/>
              <a:t>Freundschaften</a:t>
            </a:r>
            <a:r>
              <a:rPr lang="en-US" sz="2000" dirty="0"/>
              <a:t> </a:t>
            </a:r>
            <a:r>
              <a:rPr lang="en-US" sz="2000" dirty="0" err="1"/>
              <a:t>geschlossen</a:t>
            </a:r>
            <a:r>
              <a:rPr lang="en-US" sz="2000" dirty="0"/>
              <a:t>.</a:t>
            </a:r>
          </a:p>
          <a:p>
            <a:r>
              <a:rPr lang="de-DE" sz="2000" dirty="0"/>
              <a:t>Befragte bis 29 Jahre haben eine sehr viel geringere Beziehungsstabilität, auch was Freundschaftsbeziehungen betrifft!</a:t>
            </a:r>
          </a:p>
          <a:p>
            <a:r>
              <a:rPr lang="de-DE" sz="2000" dirty="0"/>
              <a:t>Je jünger Befragte waren, desto häufiger vermissten sie im zweiten Lockdown sowohl den Kontakt zu großen Freundesgruppen als auch einzelne wichtige Bezugspersonen.</a:t>
            </a:r>
          </a:p>
          <a:p>
            <a:r>
              <a:rPr lang="de-AT" sz="2000" dirty="0"/>
              <a:t>48% der befragten Jugendlichen und jungen Erwachsenen bis 29 Jahre vermissen häufig und 24% manchmal die sozialen Kontakte in der Schule und dem Studium.</a:t>
            </a:r>
          </a:p>
          <a:p>
            <a:endParaRPr lang="de-DE" dirty="0"/>
          </a:p>
        </p:txBody>
      </p:sp>
      <p:sp>
        <p:nvSpPr>
          <p:cNvPr id="5" name="Foliennummernplatzhalter 4">
            <a:extLst>
              <a:ext uri="{FF2B5EF4-FFF2-40B4-BE49-F238E27FC236}">
                <a16:creationId xmlns:a16="http://schemas.microsoft.com/office/drawing/2014/main" id="{1533604C-764A-9542-A186-2592BE7D9051}"/>
              </a:ext>
            </a:extLst>
          </p:cNvPr>
          <p:cNvSpPr>
            <a:spLocks noGrp="1"/>
          </p:cNvSpPr>
          <p:nvPr>
            <p:ph type="sldNum" sz="quarter" idx="12"/>
          </p:nvPr>
        </p:nvSpPr>
        <p:spPr/>
        <p:txBody>
          <a:bodyPr/>
          <a:lstStyle/>
          <a:p>
            <a:fld id="{9563C2DD-751F-DD46-B89D-C0E73C264E7B}" type="slidenum">
              <a:rPr lang="de-DE" smtClean="0"/>
              <a:t>15</a:t>
            </a:fld>
            <a:endParaRPr lang="de-DE"/>
          </a:p>
        </p:txBody>
      </p:sp>
    </p:spTree>
    <p:extLst>
      <p:ext uri="{BB962C8B-B14F-4D97-AF65-F5344CB8AC3E}">
        <p14:creationId xmlns:p14="http://schemas.microsoft.com/office/powerpoint/2010/main" val="135636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45A915-4DDE-CC42-8034-897451F76094}"/>
              </a:ext>
            </a:extLst>
          </p:cNvPr>
          <p:cNvSpPr>
            <a:spLocks noGrp="1"/>
          </p:cNvSpPr>
          <p:nvPr>
            <p:ph type="title"/>
          </p:nvPr>
        </p:nvSpPr>
        <p:spPr/>
        <p:txBody>
          <a:bodyPr>
            <a:normAutofit/>
          </a:bodyPr>
          <a:lstStyle/>
          <a:p>
            <a:r>
              <a:rPr lang="de-DE" dirty="0"/>
              <a:t>Ausgrenzungserfahrungen I: Diskriminierung und Isolation von LGBQ+ Personen</a:t>
            </a:r>
          </a:p>
        </p:txBody>
      </p:sp>
      <p:sp>
        <p:nvSpPr>
          <p:cNvPr id="3" name="Inhaltsplatzhalter 2">
            <a:extLst>
              <a:ext uri="{FF2B5EF4-FFF2-40B4-BE49-F238E27FC236}">
                <a16:creationId xmlns:a16="http://schemas.microsoft.com/office/drawing/2014/main" id="{C80F498E-B312-9E43-894D-3D579FDB007C}"/>
              </a:ext>
            </a:extLst>
          </p:cNvPr>
          <p:cNvSpPr>
            <a:spLocks noGrp="1"/>
          </p:cNvSpPr>
          <p:nvPr>
            <p:ph idx="1"/>
          </p:nvPr>
        </p:nvSpPr>
        <p:spPr>
          <a:xfrm>
            <a:off x="1761711" y="2141536"/>
            <a:ext cx="6110080" cy="4351338"/>
          </a:xfrm>
        </p:spPr>
        <p:txBody>
          <a:bodyPr>
            <a:normAutofit lnSpcReduction="10000"/>
          </a:bodyPr>
          <a:lstStyle/>
          <a:p>
            <a:pPr marL="0" indent="0">
              <a:buNone/>
            </a:pPr>
            <a:r>
              <a:rPr lang="de-DE" dirty="0"/>
              <a:t>Intensivierung der Ausgrenzung von bereits marginalisierten Gruppen im öffentlichen Raum (z.B. auf Basis der sexuellen Orientierung, Geschlechtsidentität oder zugeschriebenen Ethnizität)</a:t>
            </a:r>
          </a:p>
          <a:p>
            <a:pPr marL="0" indent="0">
              <a:buNone/>
            </a:pPr>
            <a:endParaRPr lang="de-AT" dirty="0"/>
          </a:p>
          <a:p>
            <a:pPr marL="0" indent="0">
              <a:buNone/>
            </a:pPr>
            <a:r>
              <a:rPr lang="de-AT" dirty="0" err="1"/>
              <a:t>Policing</a:t>
            </a:r>
            <a:endParaRPr lang="de-AT" dirty="0"/>
          </a:p>
          <a:p>
            <a:pPr marL="0" indent="0">
              <a:buNone/>
            </a:pPr>
            <a:endParaRPr lang="de-AT" dirty="0"/>
          </a:p>
          <a:p>
            <a:pPr marL="0" indent="0">
              <a:buNone/>
            </a:pPr>
            <a:r>
              <a:rPr lang="de-AT" dirty="0"/>
              <a:t>14% der LGBQ+ Befragten haben Ausgrenzung aufgrund ihrer Sexualität, ihrer Beziehungsform, wechselnden Partner*innen, o.ä. in der Pandemie erlebt,</a:t>
            </a:r>
          </a:p>
          <a:p>
            <a:pPr marL="0" indent="0">
              <a:buNone/>
            </a:pPr>
            <a:r>
              <a:rPr lang="de-AT" dirty="0">
                <a:effectLst/>
              </a:rPr>
              <a:t>sowie </a:t>
            </a:r>
            <a:r>
              <a:rPr lang="de-AT" dirty="0"/>
              <a:t>26% der </a:t>
            </a:r>
            <a:r>
              <a:rPr lang="de-AT" dirty="0" err="1"/>
              <a:t>trans</a:t>
            </a:r>
            <a:r>
              <a:rPr lang="de-AT" dirty="0"/>
              <a:t>* und nicht-binären Studienteilnehmer*innen und 21% der </a:t>
            </a:r>
            <a:r>
              <a:rPr lang="de-AT" dirty="0" err="1"/>
              <a:t>polyamoren</a:t>
            </a:r>
            <a:r>
              <a:rPr lang="de-AT" dirty="0"/>
              <a:t> Befragten. </a:t>
            </a:r>
          </a:p>
        </p:txBody>
      </p:sp>
      <p:sp>
        <p:nvSpPr>
          <p:cNvPr id="5" name="Foliennummernplatzhalter 4">
            <a:extLst>
              <a:ext uri="{FF2B5EF4-FFF2-40B4-BE49-F238E27FC236}">
                <a16:creationId xmlns:a16="http://schemas.microsoft.com/office/drawing/2014/main" id="{1533604C-764A-9542-A186-2592BE7D9051}"/>
              </a:ext>
            </a:extLst>
          </p:cNvPr>
          <p:cNvSpPr>
            <a:spLocks noGrp="1"/>
          </p:cNvSpPr>
          <p:nvPr>
            <p:ph type="sldNum" sz="quarter" idx="12"/>
          </p:nvPr>
        </p:nvSpPr>
        <p:spPr/>
        <p:txBody>
          <a:bodyPr/>
          <a:lstStyle/>
          <a:p>
            <a:fld id="{9563C2DD-751F-DD46-B89D-C0E73C264E7B}" type="slidenum">
              <a:rPr lang="de-DE" smtClean="0"/>
              <a:t>16</a:t>
            </a:fld>
            <a:endParaRPr lang="de-DE"/>
          </a:p>
        </p:txBody>
      </p:sp>
    </p:spTree>
    <p:extLst>
      <p:ext uri="{BB962C8B-B14F-4D97-AF65-F5344CB8AC3E}">
        <p14:creationId xmlns:p14="http://schemas.microsoft.com/office/powerpoint/2010/main" val="1277390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406B85-478D-FF46-AE30-64D2975316ED}"/>
              </a:ext>
            </a:extLst>
          </p:cNvPr>
          <p:cNvSpPr>
            <a:spLocks noGrp="1"/>
          </p:cNvSpPr>
          <p:nvPr>
            <p:ph type="title"/>
          </p:nvPr>
        </p:nvSpPr>
        <p:spPr>
          <a:xfrm>
            <a:off x="628650" y="365127"/>
            <a:ext cx="7886700" cy="897144"/>
          </a:xfrm>
        </p:spPr>
        <p:txBody>
          <a:bodyPr>
            <a:normAutofit/>
          </a:bodyPr>
          <a:lstStyle/>
          <a:p>
            <a:r>
              <a:rPr lang="de-DE" sz="2800" dirty="0"/>
              <a:t>Warum Ausgrenzung? Offene Antworten:</a:t>
            </a:r>
          </a:p>
        </p:txBody>
      </p:sp>
      <p:sp>
        <p:nvSpPr>
          <p:cNvPr id="3" name="Inhaltsplatzhalter 2">
            <a:extLst>
              <a:ext uri="{FF2B5EF4-FFF2-40B4-BE49-F238E27FC236}">
                <a16:creationId xmlns:a16="http://schemas.microsoft.com/office/drawing/2014/main" id="{820D21CB-ED4D-A844-860F-7757FA2E1054}"/>
              </a:ext>
            </a:extLst>
          </p:cNvPr>
          <p:cNvSpPr>
            <a:spLocks noGrp="1"/>
          </p:cNvSpPr>
          <p:nvPr>
            <p:ph idx="1"/>
          </p:nvPr>
        </p:nvSpPr>
        <p:spPr>
          <a:xfrm>
            <a:off x="871189" y="1262270"/>
            <a:ext cx="7401621" cy="5595729"/>
          </a:xfrm>
        </p:spPr>
        <p:txBody>
          <a:bodyPr>
            <a:noAutofit/>
          </a:bodyPr>
          <a:lstStyle/>
          <a:p>
            <a:pPr marL="0" indent="0">
              <a:buNone/>
            </a:pPr>
            <a:r>
              <a:rPr lang="de-AT" sz="1600" b="1" dirty="0"/>
              <a:t>Homofeindlichkeit, u.a. im öffentlichen Raum: </a:t>
            </a:r>
          </a:p>
          <a:p>
            <a:pPr marL="0" indent="0">
              <a:buNone/>
            </a:pPr>
            <a:r>
              <a:rPr lang="de-AT" sz="1600" i="1" dirty="0"/>
              <a:t>„Zu Beginn des Lockdowns haben meine Ex-Partnerin und ich uns vor allem draußen getroffen und waren teilweise mit homophoben Kommentaren und unangenehmen Blicken konfrontiert.“</a:t>
            </a:r>
          </a:p>
          <a:p>
            <a:pPr marL="0" indent="0">
              <a:buNone/>
            </a:pPr>
            <a:r>
              <a:rPr lang="de-AT" sz="1600" b="1" dirty="0"/>
              <a:t>Moralisierung sexueller Kontakte: </a:t>
            </a:r>
          </a:p>
          <a:p>
            <a:pPr marL="0" indent="0">
              <a:buNone/>
            </a:pPr>
            <a:r>
              <a:rPr lang="de-AT" sz="1600" i="1" dirty="0"/>
              <a:t>„Freund*innen sind skeptisch oder abwertend wenn ich davon erzähle, im Lockdown möglicherweise mit mehr als einer Person Sex zu haben.“</a:t>
            </a:r>
            <a:endParaRPr lang="de-AT" sz="1600" dirty="0"/>
          </a:p>
          <a:p>
            <a:pPr marL="0" indent="0">
              <a:buNone/>
            </a:pPr>
            <a:r>
              <a:rPr lang="de-AT" sz="1600" b="1" dirty="0"/>
              <a:t>Politische Maßnahmen auf Paarbeziehungen ausgerichtet: </a:t>
            </a:r>
          </a:p>
          <a:p>
            <a:pPr marL="0" indent="0">
              <a:buNone/>
            </a:pPr>
            <a:r>
              <a:rPr lang="de-AT" sz="1600" i="1" dirty="0"/>
              <a:t>„Recht, Personen zu treffen (Personenanzahl, Zeit) beschränkt sich auf heteronormatives Beziehungskonzept.“</a:t>
            </a:r>
          </a:p>
          <a:p>
            <a:pPr marL="0" indent="0">
              <a:buNone/>
            </a:pPr>
            <a:r>
              <a:rPr lang="de-AT" sz="1600" b="1" dirty="0"/>
              <a:t>Andere Beziehungsformen nicht mitgedacht, </a:t>
            </a:r>
            <a:r>
              <a:rPr lang="de-AT" sz="1600" dirty="0"/>
              <a:t>insbesondere </a:t>
            </a:r>
            <a:r>
              <a:rPr lang="de-AT" sz="1600" dirty="0" err="1"/>
              <a:t>polyamore</a:t>
            </a:r>
            <a:r>
              <a:rPr lang="de-AT" sz="1600" dirty="0"/>
              <a:t> Partnerschaften, aber auch die Situation von Singles und Fernbeziehungen:</a:t>
            </a:r>
          </a:p>
          <a:p>
            <a:pPr marL="0" indent="0">
              <a:buNone/>
            </a:pPr>
            <a:r>
              <a:rPr lang="de-DE" sz="1600" i="1" dirty="0"/>
              <a:t>„Leute finden es unverantwortlich, dass ich alle meine 3 Partner*innen treffe, dabei treffen sie ihre Beziehungspersonen auch und zudem noch 1-2 Freund*innen und ihre Familie (ich treffe meine Familie nicht). Bei Kontaktbeschränkungen etc. werden </a:t>
            </a:r>
            <a:r>
              <a:rPr lang="de-DE" sz="1600" i="1" dirty="0" err="1"/>
              <a:t>polyamore</a:t>
            </a:r>
            <a:r>
              <a:rPr lang="de-DE" sz="1600" i="1" dirty="0"/>
              <a:t> Beziehungen nicht mitgedacht. Fernbeziehungen (v. a. in andere EU-Länder) sind deutlich schwieriger zu führen. (Und die übliche Diskriminierung die lesbische Paare erleben natürlich, blöde Blicke und Sprüche auf der Straße etc., aber das liegt ja nicht an der Pandemie).“</a:t>
            </a:r>
          </a:p>
        </p:txBody>
      </p:sp>
      <p:sp>
        <p:nvSpPr>
          <p:cNvPr id="5" name="Foliennummernplatzhalter 4">
            <a:extLst>
              <a:ext uri="{FF2B5EF4-FFF2-40B4-BE49-F238E27FC236}">
                <a16:creationId xmlns:a16="http://schemas.microsoft.com/office/drawing/2014/main" id="{FE06E2F9-8B51-3144-8E86-06F8F93E62F4}"/>
              </a:ext>
            </a:extLst>
          </p:cNvPr>
          <p:cNvSpPr>
            <a:spLocks noGrp="1"/>
          </p:cNvSpPr>
          <p:nvPr>
            <p:ph type="sldNum" sz="quarter" idx="12"/>
          </p:nvPr>
        </p:nvSpPr>
        <p:spPr/>
        <p:txBody>
          <a:bodyPr/>
          <a:lstStyle/>
          <a:p>
            <a:fld id="{9563C2DD-751F-DD46-B89D-C0E73C264E7B}" type="slidenum">
              <a:rPr lang="de-DE" smtClean="0"/>
              <a:t>17</a:t>
            </a:fld>
            <a:endParaRPr lang="de-DE"/>
          </a:p>
        </p:txBody>
      </p:sp>
    </p:spTree>
    <p:extLst>
      <p:ext uri="{BB962C8B-B14F-4D97-AF65-F5344CB8AC3E}">
        <p14:creationId xmlns:p14="http://schemas.microsoft.com/office/powerpoint/2010/main" val="3206374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33604C-764A-9542-A186-2592BE7D9051}"/>
              </a:ext>
            </a:extLst>
          </p:cNvPr>
          <p:cNvSpPr>
            <a:spLocks noGrp="1"/>
          </p:cNvSpPr>
          <p:nvPr>
            <p:ph type="sldNum" sz="quarter" idx="12"/>
          </p:nvPr>
        </p:nvSpPr>
        <p:spPr/>
        <p:txBody>
          <a:bodyPr/>
          <a:lstStyle/>
          <a:p>
            <a:fld id="{9563C2DD-751F-DD46-B89D-C0E73C264E7B}" type="slidenum">
              <a:rPr lang="de-DE" smtClean="0"/>
              <a:t>18</a:t>
            </a:fld>
            <a:endParaRPr lang="de-DE"/>
          </a:p>
        </p:txBody>
      </p:sp>
      <p:sp>
        <p:nvSpPr>
          <p:cNvPr id="8" name="Rechteck 7">
            <a:extLst>
              <a:ext uri="{FF2B5EF4-FFF2-40B4-BE49-F238E27FC236}">
                <a16:creationId xmlns:a16="http://schemas.microsoft.com/office/drawing/2014/main" id="{01362519-3BF7-1C47-8DB1-F051E666F8B2}"/>
              </a:ext>
            </a:extLst>
          </p:cNvPr>
          <p:cNvSpPr/>
          <p:nvPr/>
        </p:nvSpPr>
        <p:spPr>
          <a:xfrm>
            <a:off x="490171" y="5771576"/>
            <a:ext cx="8163658" cy="584775"/>
          </a:xfrm>
          <a:prstGeom prst="rect">
            <a:avLst/>
          </a:prstGeom>
        </p:spPr>
        <p:txBody>
          <a:bodyPr wrap="square">
            <a:spAutoFit/>
          </a:bodyPr>
          <a:lstStyle/>
          <a:p>
            <a:r>
              <a:rPr lang="de-AT" sz="1600" dirty="0">
                <a:ea typeface="MS Mincho" panose="02020609040205080304" pitchFamily="49" charset="-128"/>
                <a:cs typeface="Times New Roman" panose="02020603050405020304" pitchFamily="18" charset="0"/>
              </a:rPr>
              <a:t>Quelle: Intimität und soziale Beziehungen Survey II (2020); N=1328-1332; Befragte, die “Trifft eher zu” oder “Trifft völlig zu” angegeben haben.</a:t>
            </a:r>
            <a:endParaRPr lang="de-AT" sz="1600" dirty="0">
              <a:effectLst/>
              <a:ea typeface="MS Mincho" panose="02020609040205080304" pitchFamily="49" charset="-128"/>
              <a:cs typeface="Times New Roman" panose="02020603050405020304" pitchFamily="18" charset="0"/>
            </a:endParaRPr>
          </a:p>
        </p:txBody>
      </p:sp>
      <p:sp>
        <p:nvSpPr>
          <p:cNvPr id="10" name="Titel 9">
            <a:extLst>
              <a:ext uri="{FF2B5EF4-FFF2-40B4-BE49-F238E27FC236}">
                <a16:creationId xmlns:a16="http://schemas.microsoft.com/office/drawing/2014/main" id="{569E30EB-0896-1D43-B9CA-E601EB0CF388}"/>
              </a:ext>
            </a:extLst>
          </p:cNvPr>
          <p:cNvSpPr>
            <a:spLocks noGrp="1"/>
          </p:cNvSpPr>
          <p:nvPr>
            <p:ph type="title"/>
          </p:nvPr>
        </p:nvSpPr>
        <p:spPr/>
        <p:txBody>
          <a:bodyPr/>
          <a:lstStyle/>
          <a:p>
            <a:r>
              <a:rPr lang="de-DE" dirty="0"/>
              <a:t>Soziale Isolation und Einsamkeit</a:t>
            </a:r>
          </a:p>
        </p:txBody>
      </p:sp>
      <p:pic>
        <p:nvPicPr>
          <p:cNvPr id="11" name="Grafik 10">
            <a:extLst>
              <a:ext uri="{FF2B5EF4-FFF2-40B4-BE49-F238E27FC236}">
                <a16:creationId xmlns:a16="http://schemas.microsoft.com/office/drawing/2014/main" id="{A8AB5E4E-31D3-E241-A980-F3C2D43B5086}"/>
              </a:ext>
            </a:extLst>
          </p:cNvPr>
          <p:cNvPicPr>
            <a:picLocks noChangeAspect="1"/>
          </p:cNvPicPr>
          <p:nvPr/>
        </p:nvPicPr>
        <p:blipFill>
          <a:blip r:embed="rId2"/>
          <a:stretch>
            <a:fillRect/>
          </a:stretch>
        </p:blipFill>
        <p:spPr>
          <a:xfrm>
            <a:off x="1010080" y="1306675"/>
            <a:ext cx="6760754" cy="4244649"/>
          </a:xfrm>
          <a:prstGeom prst="rect">
            <a:avLst/>
          </a:prstGeom>
        </p:spPr>
      </p:pic>
    </p:spTree>
    <p:extLst>
      <p:ext uri="{BB962C8B-B14F-4D97-AF65-F5344CB8AC3E}">
        <p14:creationId xmlns:p14="http://schemas.microsoft.com/office/powerpoint/2010/main" val="3659915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D42FA-F9CF-EE43-8698-DCDC9740CEE0}"/>
              </a:ext>
            </a:extLst>
          </p:cNvPr>
          <p:cNvSpPr>
            <a:spLocks noGrp="1"/>
          </p:cNvSpPr>
          <p:nvPr>
            <p:ph type="title"/>
          </p:nvPr>
        </p:nvSpPr>
        <p:spPr/>
        <p:txBody>
          <a:bodyPr>
            <a:normAutofit fontScale="90000"/>
          </a:bodyPr>
          <a:lstStyle/>
          <a:p>
            <a:r>
              <a:rPr lang="de-DE" dirty="0"/>
              <a:t>Ausgrenzungserfahrungen II: Stigmatisierung &amp;</a:t>
            </a:r>
            <a:br>
              <a:rPr lang="de-DE" dirty="0"/>
            </a:br>
            <a:r>
              <a:rPr lang="de-DE" dirty="0"/>
              <a:t>gruppenbezogene Ansteckungsängste</a:t>
            </a:r>
          </a:p>
        </p:txBody>
      </p:sp>
      <p:sp>
        <p:nvSpPr>
          <p:cNvPr id="3" name="Inhaltsplatzhalter 2">
            <a:extLst>
              <a:ext uri="{FF2B5EF4-FFF2-40B4-BE49-F238E27FC236}">
                <a16:creationId xmlns:a16="http://schemas.microsoft.com/office/drawing/2014/main" id="{FF65884D-7014-C340-9878-93B8C3DBC9FE}"/>
              </a:ext>
            </a:extLst>
          </p:cNvPr>
          <p:cNvSpPr>
            <a:spLocks noGrp="1"/>
          </p:cNvSpPr>
          <p:nvPr>
            <p:ph idx="1"/>
          </p:nvPr>
        </p:nvSpPr>
        <p:spPr>
          <a:xfrm>
            <a:off x="1492196" y="2149046"/>
            <a:ext cx="6159608" cy="3759227"/>
          </a:xfrm>
        </p:spPr>
        <p:txBody>
          <a:bodyPr>
            <a:normAutofit fontScale="85000" lnSpcReduction="20000"/>
          </a:bodyPr>
          <a:lstStyle/>
          <a:p>
            <a:pPr marL="0" indent="0">
              <a:buNone/>
            </a:pPr>
            <a:r>
              <a:rPr lang="de-DE" dirty="0"/>
              <a:t>Ausgrenzungen im sozialen Nahbereich von Risikogruppen (z.B. Personen in Berufen mit häufigem Menschenkontakt). </a:t>
            </a:r>
          </a:p>
          <a:p>
            <a:pPr marL="0" indent="0">
              <a:buNone/>
            </a:pPr>
            <a:endParaRPr lang="de-DE" dirty="0"/>
          </a:p>
          <a:p>
            <a:pPr marL="0" indent="0">
              <a:buNone/>
            </a:pPr>
            <a:r>
              <a:rPr lang="de-DE" dirty="0"/>
              <a:t>Darüber hinaus zeigen sich neue Formen der Stigmatisierung als “unverantwortlich” bzw. “non-</a:t>
            </a:r>
            <a:r>
              <a:rPr lang="de-DE" dirty="0" err="1"/>
              <a:t>compliant</a:t>
            </a:r>
            <a:r>
              <a:rPr lang="de-DE" dirty="0"/>
              <a:t>” hinsichtlich der Einhaltung der Pandemiemaßnahmen (z.B. Jugendliche, Wohnungslose oder Suchtkranke). </a:t>
            </a:r>
          </a:p>
          <a:p>
            <a:pPr marL="0" indent="0">
              <a:buNone/>
            </a:pPr>
            <a:endParaRPr lang="de-DE" dirty="0"/>
          </a:p>
          <a:p>
            <a:pPr marL="0" indent="0">
              <a:buNone/>
            </a:pPr>
            <a:r>
              <a:rPr lang="de-DE" dirty="0"/>
              <a:t>Indirekte Diskriminierungsmessung: </a:t>
            </a:r>
          </a:p>
          <a:p>
            <a:pPr marL="0" indent="0">
              <a:buNone/>
            </a:pPr>
            <a:r>
              <a:rPr lang="de-DE" i="1" dirty="0"/>
              <a:t>Meiden Sie bestimmte Personengruppen, weil Sie das </a:t>
            </a:r>
            <a:r>
              <a:rPr lang="de-DE" i="1" dirty="0" err="1"/>
              <a:t>Gefühl</a:t>
            </a:r>
            <a:r>
              <a:rPr lang="de-DE" i="1" dirty="0"/>
              <a:t> haben, dass Sie sich bei diesen am ehesten anstecken könnten</a:t>
            </a:r>
            <a:r>
              <a:rPr lang="de-DE" sz="2000" i="1" dirty="0"/>
              <a:t>? </a:t>
            </a:r>
          </a:p>
          <a:p>
            <a:pPr marL="0" indent="0">
              <a:buNone/>
            </a:pPr>
            <a:endParaRPr lang="de-DE" sz="2000" i="1" dirty="0"/>
          </a:p>
          <a:p>
            <a:pPr marL="0" indent="0">
              <a:buNone/>
            </a:pPr>
            <a:r>
              <a:rPr lang="de-AT" dirty="0"/>
              <a:t>13% aller Studienteilnehmer*innen geben an, häufig den Kontakt zu bestimmten Bevölkerungsgruppen aktiv zu vermeiden, weitere 28% manchmal. </a:t>
            </a:r>
          </a:p>
          <a:p>
            <a:pPr marL="342900" lvl="1" indent="0">
              <a:buNone/>
            </a:pPr>
            <a:endParaRPr lang="de-DE" sz="1700" i="1" dirty="0"/>
          </a:p>
        </p:txBody>
      </p:sp>
      <p:sp>
        <p:nvSpPr>
          <p:cNvPr id="5" name="Foliennummernplatzhalter 4">
            <a:extLst>
              <a:ext uri="{FF2B5EF4-FFF2-40B4-BE49-F238E27FC236}">
                <a16:creationId xmlns:a16="http://schemas.microsoft.com/office/drawing/2014/main" id="{26BE00EE-4A7A-2A4D-86B5-E1B7F2A8605A}"/>
              </a:ext>
            </a:extLst>
          </p:cNvPr>
          <p:cNvSpPr>
            <a:spLocks noGrp="1"/>
          </p:cNvSpPr>
          <p:nvPr>
            <p:ph type="sldNum" sz="quarter" idx="12"/>
          </p:nvPr>
        </p:nvSpPr>
        <p:spPr/>
        <p:txBody>
          <a:bodyPr/>
          <a:lstStyle/>
          <a:p>
            <a:fld id="{9563C2DD-751F-DD46-B89D-C0E73C264E7B}" type="slidenum">
              <a:rPr lang="de-DE" smtClean="0"/>
              <a:t>19</a:t>
            </a:fld>
            <a:endParaRPr lang="de-DE"/>
          </a:p>
        </p:txBody>
      </p:sp>
    </p:spTree>
    <p:extLst>
      <p:ext uri="{BB962C8B-B14F-4D97-AF65-F5344CB8AC3E}">
        <p14:creationId xmlns:p14="http://schemas.microsoft.com/office/powerpoint/2010/main" val="918210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D7CBB-BF68-6C41-A132-027233BBF5E7}"/>
              </a:ext>
            </a:extLst>
          </p:cNvPr>
          <p:cNvSpPr>
            <a:spLocks noGrp="1"/>
          </p:cNvSpPr>
          <p:nvPr>
            <p:ph type="title"/>
          </p:nvPr>
        </p:nvSpPr>
        <p:spPr/>
        <p:txBody>
          <a:bodyPr/>
          <a:lstStyle/>
          <a:p>
            <a:r>
              <a:rPr lang="de-DE" dirty="0"/>
              <a:t>Überblick</a:t>
            </a:r>
          </a:p>
        </p:txBody>
      </p:sp>
      <p:sp>
        <p:nvSpPr>
          <p:cNvPr id="3" name="Inhaltsplatzhalter 2">
            <a:extLst>
              <a:ext uri="{FF2B5EF4-FFF2-40B4-BE49-F238E27FC236}">
                <a16:creationId xmlns:a16="http://schemas.microsoft.com/office/drawing/2014/main" id="{F74C82D8-42A4-4543-87B5-3A704459CA32}"/>
              </a:ext>
            </a:extLst>
          </p:cNvPr>
          <p:cNvSpPr>
            <a:spLocks noGrp="1"/>
          </p:cNvSpPr>
          <p:nvPr>
            <p:ph idx="1"/>
          </p:nvPr>
        </p:nvSpPr>
        <p:spPr>
          <a:xfrm>
            <a:off x="1047404" y="2011679"/>
            <a:ext cx="7467945" cy="4344671"/>
          </a:xfrm>
        </p:spPr>
        <p:txBody>
          <a:bodyPr>
            <a:normAutofit/>
          </a:bodyPr>
          <a:lstStyle/>
          <a:p>
            <a:r>
              <a:rPr lang="de-DE" dirty="0"/>
              <a:t>Theorie</a:t>
            </a:r>
          </a:p>
          <a:p>
            <a:r>
              <a:rPr lang="de-DE" dirty="0"/>
              <a:t>Forschungsprojekte &amp; Methoden</a:t>
            </a:r>
          </a:p>
          <a:p>
            <a:r>
              <a:rPr lang="de-DE" dirty="0"/>
              <a:t>Transformation sozialer Beziehungen</a:t>
            </a:r>
          </a:p>
          <a:p>
            <a:r>
              <a:rPr lang="de-DE" dirty="0"/>
              <a:t>3 Formen von Ausgrenzung in der Pandemie</a:t>
            </a:r>
          </a:p>
          <a:p>
            <a:pPr lvl="1"/>
            <a:r>
              <a:rPr lang="de-DE" dirty="0"/>
              <a:t>Diskriminierung und Isolation sexueller Minderheiten</a:t>
            </a:r>
          </a:p>
          <a:p>
            <a:pPr lvl="1"/>
            <a:r>
              <a:rPr lang="de-DE" dirty="0"/>
              <a:t>Stigmatisierung und gruppenbezogene Ansteckungsängste</a:t>
            </a:r>
          </a:p>
          <a:p>
            <a:pPr lvl="1"/>
            <a:r>
              <a:rPr lang="de-DE" dirty="0"/>
              <a:t>Meinungsverschiedenheiten aufgrund der Haltung zur Pandemie</a:t>
            </a:r>
          </a:p>
          <a:p>
            <a:r>
              <a:rPr lang="de-DE" dirty="0"/>
              <a:t>Kontaktabbrüche und Kontaktverlust</a:t>
            </a:r>
          </a:p>
          <a:p>
            <a:r>
              <a:rPr lang="de-DE" dirty="0"/>
              <a:t>Schlussfolgerungen</a:t>
            </a:r>
          </a:p>
        </p:txBody>
      </p:sp>
      <p:sp>
        <p:nvSpPr>
          <p:cNvPr id="5" name="Foliennummernplatzhalter 4">
            <a:extLst>
              <a:ext uri="{FF2B5EF4-FFF2-40B4-BE49-F238E27FC236}">
                <a16:creationId xmlns:a16="http://schemas.microsoft.com/office/drawing/2014/main" id="{B6C53F70-C237-A248-8EEB-9C98A20B5E6D}"/>
              </a:ext>
            </a:extLst>
          </p:cNvPr>
          <p:cNvSpPr>
            <a:spLocks noGrp="1"/>
          </p:cNvSpPr>
          <p:nvPr>
            <p:ph type="sldNum" sz="quarter" idx="12"/>
          </p:nvPr>
        </p:nvSpPr>
        <p:spPr/>
        <p:txBody>
          <a:bodyPr/>
          <a:lstStyle/>
          <a:p>
            <a:fld id="{9563C2DD-751F-DD46-B89D-C0E73C264E7B}" type="slidenum">
              <a:rPr lang="de-DE" smtClean="0"/>
              <a:t>2</a:t>
            </a:fld>
            <a:endParaRPr lang="de-DE"/>
          </a:p>
        </p:txBody>
      </p:sp>
    </p:spTree>
    <p:extLst>
      <p:ext uri="{BB962C8B-B14F-4D97-AF65-F5344CB8AC3E}">
        <p14:creationId xmlns:p14="http://schemas.microsoft.com/office/powerpoint/2010/main" val="3075453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40C47C06-590B-9242-A0F0-6AAB17F39FBF}"/>
              </a:ext>
            </a:extLst>
          </p:cNvPr>
          <p:cNvSpPr>
            <a:spLocks noGrp="1"/>
          </p:cNvSpPr>
          <p:nvPr>
            <p:ph type="ftr" sz="quarter" idx="4294967295"/>
          </p:nvPr>
        </p:nvSpPr>
        <p:spPr>
          <a:xfrm>
            <a:off x="3028950" y="6356350"/>
            <a:ext cx="3086100" cy="365125"/>
          </a:xfrm>
        </p:spPr>
        <p:txBody>
          <a:bodyPr vert="horz" lIns="91440" tIns="45720" rIns="91440" bIns="45720" rtlCol="0" anchor="ctr">
            <a:normAutofit/>
          </a:bodyPr>
          <a:lstStyle/>
          <a:p>
            <a:pPr>
              <a:spcAft>
                <a:spcPts val="600"/>
              </a:spcAft>
            </a:pPr>
            <a:r>
              <a:rPr lang="en-US" sz="1200" kern="1200">
                <a:solidFill>
                  <a:schemeClr val="tx1">
                    <a:tint val="75000"/>
                  </a:schemeClr>
                </a:solidFill>
                <a:latin typeface="+mn-lt"/>
                <a:ea typeface="+mn-ea"/>
                <a:cs typeface="+mn-cs"/>
              </a:rPr>
              <a:t>Barbara Rothmüller, 18.3.2021</a:t>
            </a:r>
          </a:p>
        </p:txBody>
      </p:sp>
      <p:sp>
        <p:nvSpPr>
          <p:cNvPr id="5" name="Foliennummernplatzhalter 4">
            <a:extLst>
              <a:ext uri="{FF2B5EF4-FFF2-40B4-BE49-F238E27FC236}">
                <a16:creationId xmlns:a16="http://schemas.microsoft.com/office/drawing/2014/main" id="{5A470290-2BE5-4441-B252-405E7EE5D88C}"/>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a:spcAft>
                <a:spcPts val="600"/>
              </a:spcAft>
            </a:pPr>
            <a:fld id="{9563C2DD-751F-DD46-B89D-C0E73C264E7B}" type="slidenum">
              <a:rPr lang="en-US" sz="1200" smtClean="0"/>
              <a:pPr>
                <a:spcAft>
                  <a:spcPts val="600"/>
                </a:spcAft>
              </a:pPr>
              <a:t>20</a:t>
            </a:fld>
            <a:endParaRPr lang="en-US" sz="1200"/>
          </a:p>
        </p:txBody>
      </p:sp>
      <p:pic>
        <p:nvPicPr>
          <p:cNvPr id="2" name="Grafik 1">
            <a:extLst>
              <a:ext uri="{FF2B5EF4-FFF2-40B4-BE49-F238E27FC236}">
                <a16:creationId xmlns:a16="http://schemas.microsoft.com/office/drawing/2014/main" id="{211D5D71-38D7-D09D-A917-589937997AF3}"/>
              </a:ext>
            </a:extLst>
          </p:cNvPr>
          <p:cNvPicPr>
            <a:picLocks noChangeAspect="1"/>
          </p:cNvPicPr>
          <p:nvPr/>
        </p:nvPicPr>
        <p:blipFill>
          <a:blip r:embed="rId2"/>
          <a:stretch>
            <a:fillRect/>
          </a:stretch>
        </p:blipFill>
        <p:spPr>
          <a:xfrm>
            <a:off x="2118169" y="296727"/>
            <a:ext cx="5046560" cy="6456213"/>
          </a:xfrm>
          <a:prstGeom prst="rect">
            <a:avLst/>
          </a:prstGeom>
        </p:spPr>
      </p:pic>
    </p:spTree>
    <p:extLst>
      <p:ext uri="{BB962C8B-B14F-4D97-AF65-F5344CB8AC3E}">
        <p14:creationId xmlns:p14="http://schemas.microsoft.com/office/powerpoint/2010/main" val="3978682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D42FA-F9CF-EE43-8698-DCDC9740CEE0}"/>
              </a:ext>
            </a:extLst>
          </p:cNvPr>
          <p:cNvSpPr>
            <a:spLocks noGrp="1"/>
          </p:cNvSpPr>
          <p:nvPr>
            <p:ph type="title"/>
          </p:nvPr>
        </p:nvSpPr>
        <p:spPr>
          <a:xfrm>
            <a:off x="628649" y="97"/>
            <a:ext cx="7886700" cy="1095374"/>
          </a:xfrm>
        </p:spPr>
        <p:txBody>
          <a:bodyPr>
            <a:normAutofit/>
          </a:bodyPr>
          <a:lstStyle/>
          <a:p>
            <a:r>
              <a:rPr lang="de-DE" dirty="0"/>
              <a:t>Ausgrenzungserfahrungen II: Folgen</a:t>
            </a:r>
          </a:p>
        </p:txBody>
      </p:sp>
      <p:sp>
        <p:nvSpPr>
          <p:cNvPr id="3" name="Inhaltsplatzhalter 2">
            <a:extLst>
              <a:ext uri="{FF2B5EF4-FFF2-40B4-BE49-F238E27FC236}">
                <a16:creationId xmlns:a16="http://schemas.microsoft.com/office/drawing/2014/main" id="{FF65884D-7014-C340-9878-93B8C3DBC9FE}"/>
              </a:ext>
            </a:extLst>
          </p:cNvPr>
          <p:cNvSpPr>
            <a:spLocks noGrp="1"/>
          </p:cNvSpPr>
          <p:nvPr>
            <p:ph idx="1"/>
          </p:nvPr>
        </p:nvSpPr>
        <p:spPr>
          <a:xfrm>
            <a:off x="465513" y="950982"/>
            <a:ext cx="8320677" cy="4351338"/>
          </a:xfrm>
        </p:spPr>
        <p:txBody>
          <a:bodyPr/>
          <a:lstStyle/>
          <a:p>
            <a:pPr marL="0" indent="0">
              <a:buNone/>
            </a:pPr>
            <a:r>
              <a:rPr lang="de-AT" sz="2000" dirty="0"/>
              <a:t>Diese Ausgrenzung hat Folgen für das pandemiebezogene Handeln und Erleben:</a:t>
            </a:r>
          </a:p>
          <a:p>
            <a:pPr marL="0" indent="0">
              <a:buNone/>
            </a:pPr>
            <a:r>
              <a:rPr lang="de-AT" sz="2000" dirty="0"/>
              <a:t>13% der Studienteilnehmer*innen haben den Eindruck, dass sich Menschen von ihnen fernhalten, weil sie einer Risikogruppe oder einem Risikoberuf angehören. </a:t>
            </a:r>
            <a:endParaRPr lang="de-DE" sz="2000" i="1" dirty="0"/>
          </a:p>
          <a:p>
            <a:pPr marL="0" indent="0">
              <a:buNone/>
            </a:pPr>
            <a:r>
              <a:rPr lang="de-DE" sz="2000" dirty="0"/>
              <a:t>Jugendliche und junge Erwachsene besonders betroffen von Schuldgefühlen:</a:t>
            </a:r>
          </a:p>
        </p:txBody>
      </p:sp>
      <p:sp>
        <p:nvSpPr>
          <p:cNvPr id="5" name="Foliennummernplatzhalter 4">
            <a:extLst>
              <a:ext uri="{FF2B5EF4-FFF2-40B4-BE49-F238E27FC236}">
                <a16:creationId xmlns:a16="http://schemas.microsoft.com/office/drawing/2014/main" id="{26BE00EE-4A7A-2A4D-86B5-E1B7F2A8605A}"/>
              </a:ext>
            </a:extLst>
          </p:cNvPr>
          <p:cNvSpPr>
            <a:spLocks noGrp="1"/>
          </p:cNvSpPr>
          <p:nvPr>
            <p:ph type="sldNum" sz="quarter" idx="12"/>
          </p:nvPr>
        </p:nvSpPr>
        <p:spPr/>
        <p:txBody>
          <a:bodyPr/>
          <a:lstStyle/>
          <a:p>
            <a:fld id="{9563C2DD-751F-DD46-B89D-C0E73C264E7B}" type="slidenum">
              <a:rPr lang="de-DE" smtClean="0"/>
              <a:t>21</a:t>
            </a:fld>
            <a:endParaRPr lang="de-DE"/>
          </a:p>
        </p:txBody>
      </p:sp>
      <p:sp>
        <p:nvSpPr>
          <p:cNvPr id="7" name="Rechteck 6">
            <a:extLst>
              <a:ext uri="{FF2B5EF4-FFF2-40B4-BE49-F238E27FC236}">
                <a16:creationId xmlns:a16="http://schemas.microsoft.com/office/drawing/2014/main" id="{62B9F76B-B49A-804C-8940-A96BC25BECC2}"/>
              </a:ext>
            </a:extLst>
          </p:cNvPr>
          <p:cNvSpPr/>
          <p:nvPr/>
        </p:nvSpPr>
        <p:spPr>
          <a:xfrm>
            <a:off x="628650" y="6135778"/>
            <a:ext cx="7886700" cy="338554"/>
          </a:xfrm>
          <a:prstGeom prst="rect">
            <a:avLst/>
          </a:prstGeom>
        </p:spPr>
        <p:txBody>
          <a:bodyPr wrap="square">
            <a:spAutoFit/>
          </a:bodyPr>
          <a:lstStyle/>
          <a:p>
            <a:r>
              <a:rPr lang="de-AT" sz="1600" dirty="0">
                <a:solidFill>
                  <a:srgbClr val="000000"/>
                </a:solidFill>
                <a:ea typeface="Times New Roman" panose="02020603050405020304" pitchFamily="18" charset="0"/>
                <a:cs typeface="Arial" panose="020B0604020202020204" pitchFamily="34" charset="0"/>
              </a:rPr>
              <a:t>Quelle: Intimität und soziale Beziehungen Survey II (2020); N=1333-1335</a:t>
            </a:r>
            <a:r>
              <a:rPr lang="de-AT" sz="1600" dirty="0">
                <a:effectLst/>
              </a:rPr>
              <a:t> </a:t>
            </a:r>
            <a:endParaRPr lang="de-DE" sz="1600" dirty="0"/>
          </a:p>
        </p:txBody>
      </p:sp>
      <p:pic>
        <p:nvPicPr>
          <p:cNvPr id="8" name="Grafik 7">
            <a:extLst>
              <a:ext uri="{FF2B5EF4-FFF2-40B4-BE49-F238E27FC236}">
                <a16:creationId xmlns:a16="http://schemas.microsoft.com/office/drawing/2014/main" id="{F823E28E-068A-084C-9E9A-819DE1FA1430}"/>
              </a:ext>
            </a:extLst>
          </p:cNvPr>
          <p:cNvPicPr>
            <a:picLocks noChangeAspect="1"/>
          </p:cNvPicPr>
          <p:nvPr/>
        </p:nvPicPr>
        <p:blipFill>
          <a:blip r:embed="rId2"/>
          <a:stretch>
            <a:fillRect/>
          </a:stretch>
        </p:blipFill>
        <p:spPr>
          <a:xfrm>
            <a:off x="955190" y="2634329"/>
            <a:ext cx="6127535" cy="3501449"/>
          </a:xfrm>
          <a:prstGeom prst="rect">
            <a:avLst/>
          </a:prstGeom>
        </p:spPr>
      </p:pic>
    </p:spTree>
    <p:extLst>
      <p:ext uri="{BB962C8B-B14F-4D97-AF65-F5344CB8AC3E}">
        <p14:creationId xmlns:p14="http://schemas.microsoft.com/office/powerpoint/2010/main" val="3628157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EA40C0-AB08-2346-BACD-D23929829F55}"/>
              </a:ext>
            </a:extLst>
          </p:cNvPr>
          <p:cNvSpPr>
            <a:spLocks noGrp="1"/>
          </p:cNvSpPr>
          <p:nvPr>
            <p:ph type="title"/>
          </p:nvPr>
        </p:nvSpPr>
        <p:spPr/>
        <p:txBody>
          <a:bodyPr>
            <a:normAutofit/>
          </a:bodyPr>
          <a:lstStyle/>
          <a:p>
            <a:r>
              <a:rPr lang="de-DE" sz="2800" i="1" dirty="0">
                <a:latin typeface="+mn-lt"/>
              </a:rPr>
              <a:t>Inwiefern distanzieren sich Menschen von Ihnen? </a:t>
            </a:r>
            <a:r>
              <a:rPr lang="de-DE" sz="2800" dirty="0">
                <a:latin typeface="+mn-lt"/>
              </a:rPr>
              <a:t>(Offene Antworten)</a:t>
            </a:r>
          </a:p>
        </p:txBody>
      </p:sp>
      <p:sp>
        <p:nvSpPr>
          <p:cNvPr id="3" name="Inhaltsplatzhalter 2">
            <a:extLst>
              <a:ext uri="{FF2B5EF4-FFF2-40B4-BE49-F238E27FC236}">
                <a16:creationId xmlns:a16="http://schemas.microsoft.com/office/drawing/2014/main" id="{B9432F57-FFC0-9C41-8196-C5FA19B3D53F}"/>
              </a:ext>
            </a:extLst>
          </p:cNvPr>
          <p:cNvSpPr>
            <a:spLocks noGrp="1"/>
          </p:cNvSpPr>
          <p:nvPr>
            <p:ph idx="1"/>
          </p:nvPr>
        </p:nvSpPr>
        <p:spPr>
          <a:xfrm>
            <a:off x="779274" y="1932322"/>
            <a:ext cx="7585452" cy="4182395"/>
          </a:xfrm>
        </p:spPr>
        <p:txBody>
          <a:bodyPr>
            <a:normAutofit lnSpcReduction="10000"/>
          </a:bodyPr>
          <a:lstStyle/>
          <a:p>
            <a:pPr marL="0" indent="0" algn="ctr">
              <a:buNone/>
            </a:pPr>
            <a:r>
              <a:rPr lang="de-DE" sz="1800" i="1" dirty="0"/>
              <a:t>„Ich bin eine Lehrerin und ständig in der Betreuung, daher war ich mal bei der Familie Feier meines Freundes nicht eingeladen.“</a:t>
            </a:r>
          </a:p>
          <a:p>
            <a:pPr marL="0" indent="0" algn="ctr">
              <a:buNone/>
            </a:pPr>
            <a:endParaRPr lang="de-DE" sz="1800" i="1" dirty="0"/>
          </a:p>
          <a:p>
            <a:pPr marL="0" indent="0" algn="ctr">
              <a:buNone/>
            </a:pPr>
            <a:r>
              <a:rPr lang="de-DE" sz="1800" i="1" dirty="0"/>
              <a:t>„Kollege will keine Mütter von ‚</a:t>
            </a:r>
            <a:r>
              <a:rPr lang="de-DE" sz="1800" i="1" dirty="0" err="1"/>
              <a:t>Superspreader</a:t>
            </a:r>
            <a:r>
              <a:rPr lang="de-DE" sz="1800" i="1" dirty="0"/>
              <a:t>‘-Kindern im Büro, sondern verlangt von ihnen Homeoffice.“</a:t>
            </a:r>
          </a:p>
          <a:p>
            <a:pPr marL="0" indent="0" algn="ctr">
              <a:buNone/>
            </a:pPr>
            <a:endParaRPr lang="de-DE" sz="1800" i="1" dirty="0"/>
          </a:p>
          <a:p>
            <a:pPr marL="0" indent="0" algn="ctr">
              <a:buNone/>
            </a:pPr>
            <a:r>
              <a:rPr lang="de-DE" sz="1800" i="1" dirty="0"/>
              <a:t>„Spitzname: Virus (weil ich mit Kindern arbeite)“</a:t>
            </a:r>
          </a:p>
          <a:p>
            <a:pPr marL="0" indent="0" algn="ctr">
              <a:buNone/>
            </a:pPr>
            <a:endParaRPr lang="de-DE" sz="1800" i="1" dirty="0"/>
          </a:p>
          <a:p>
            <a:pPr marL="0" indent="0" algn="ctr">
              <a:buNone/>
            </a:pPr>
            <a:r>
              <a:rPr lang="de-DE" sz="1800" i="1" dirty="0"/>
              <a:t>„geflüchtete Kinder, denen ich Nachhilfe gebe, haben Angst mich evtl. zu infizieren.“</a:t>
            </a:r>
          </a:p>
          <a:p>
            <a:pPr marL="0" indent="0" algn="ctr">
              <a:buNone/>
            </a:pPr>
            <a:endParaRPr lang="de-DE" sz="1800" i="1" dirty="0"/>
          </a:p>
          <a:p>
            <a:pPr marL="0" indent="0" algn="ctr">
              <a:buNone/>
            </a:pPr>
            <a:r>
              <a:rPr lang="de-DE" sz="1800" i="1" dirty="0"/>
              <a:t>„Menschen sind vorsichtiger im Umgang mit mir/geben sich mehr Mühe bei der Einhaltung der Regeln, da sie wissen, dass ich mit Klientel arbeite, das zur Risikogruppe gehört.“</a:t>
            </a:r>
          </a:p>
          <a:p>
            <a:pPr marL="0" indent="0" algn="ctr">
              <a:buNone/>
            </a:pPr>
            <a:endParaRPr lang="de-DE" i="1" dirty="0"/>
          </a:p>
        </p:txBody>
      </p:sp>
      <p:sp>
        <p:nvSpPr>
          <p:cNvPr id="5" name="Foliennummernplatzhalter 4">
            <a:extLst>
              <a:ext uri="{FF2B5EF4-FFF2-40B4-BE49-F238E27FC236}">
                <a16:creationId xmlns:a16="http://schemas.microsoft.com/office/drawing/2014/main" id="{9D3BF538-50BA-4240-82E5-CD1B9708374E}"/>
              </a:ext>
            </a:extLst>
          </p:cNvPr>
          <p:cNvSpPr>
            <a:spLocks noGrp="1"/>
          </p:cNvSpPr>
          <p:nvPr>
            <p:ph type="sldNum" sz="quarter" idx="12"/>
          </p:nvPr>
        </p:nvSpPr>
        <p:spPr/>
        <p:txBody>
          <a:bodyPr/>
          <a:lstStyle/>
          <a:p>
            <a:fld id="{9563C2DD-751F-DD46-B89D-C0E73C264E7B}" type="slidenum">
              <a:rPr lang="de-DE" smtClean="0"/>
              <a:t>22</a:t>
            </a:fld>
            <a:endParaRPr lang="de-DE"/>
          </a:p>
        </p:txBody>
      </p:sp>
    </p:spTree>
    <p:extLst>
      <p:ext uri="{BB962C8B-B14F-4D97-AF65-F5344CB8AC3E}">
        <p14:creationId xmlns:p14="http://schemas.microsoft.com/office/powerpoint/2010/main" val="1211890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A6F079-1D80-B549-A332-CB1AFED391A5}"/>
              </a:ext>
            </a:extLst>
          </p:cNvPr>
          <p:cNvSpPr>
            <a:spLocks noGrp="1"/>
          </p:cNvSpPr>
          <p:nvPr>
            <p:ph type="title"/>
          </p:nvPr>
        </p:nvSpPr>
        <p:spPr/>
        <p:txBody>
          <a:bodyPr>
            <a:normAutofit/>
          </a:bodyPr>
          <a:lstStyle/>
          <a:p>
            <a:r>
              <a:rPr lang="de-DE" sz="2800" i="1" dirty="0"/>
              <a:t>Inwiefern distanzieren sich Menschen von Ihnen? </a:t>
            </a:r>
            <a:r>
              <a:rPr lang="de-DE" sz="2800" dirty="0"/>
              <a:t>(Offene Antworten)</a:t>
            </a:r>
          </a:p>
        </p:txBody>
      </p:sp>
      <p:sp>
        <p:nvSpPr>
          <p:cNvPr id="3" name="Inhaltsplatzhalter 2">
            <a:extLst>
              <a:ext uri="{FF2B5EF4-FFF2-40B4-BE49-F238E27FC236}">
                <a16:creationId xmlns:a16="http://schemas.microsoft.com/office/drawing/2014/main" id="{11E75EDF-8B49-7E4C-8A0A-9C30D08CEB17}"/>
              </a:ext>
            </a:extLst>
          </p:cNvPr>
          <p:cNvSpPr>
            <a:spLocks noGrp="1"/>
          </p:cNvSpPr>
          <p:nvPr>
            <p:ph idx="1"/>
          </p:nvPr>
        </p:nvSpPr>
        <p:spPr>
          <a:xfrm>
            <a:off x="1248582" y="2113258"/>
            <a:ext cx="7074008" cy="3511146"/>
          </a:xfrm>
        </p:spPr>
        <p:txBody>
          <a:bodyPr/>
          <a:lstStyle/>
          <a:p>
            <a:pPr marL="0" indent="0">
              <a:buNone/>
            </a:pPr>
            <a:r>
              <a:rPr lang="de-DE" sz="1800" i="1" dirty="0"/>
              <a:t>„Ich arbeite im Rettungsdienst, deshalb wollten einige Personen keinen Kontakt mehr, da sie Angst hatten, dass ich sie anstecken könnte.“</a:t>
            </a:r>
          </a:p>
          <a:p>
            <a:pPr marL="0" indent="0">
              <a:buNone/>
            </a:pPr>
            <a:endParaRPr lang="de-DE" sz="1800" i="1" dirty="0"/>
          </a:p>
          <a:p>
            <a:pPr marL="0" indent="0" algn="ctr">
              <a:buNone/>
            </a:pPr>
            <a:r>
              <a:rPr lang="de-DE" sz="1800" i="1" dirty="0"/>
              <a:t>„Medizinisches Personal gilt als wichtig, trotzdem möchte man nicht </a:t>
            </a:r>
            <a:r>
              <a:rPr lang="de-DE" sz="1800" i="1" dirty="0" err="1"/>
              <a:t>zuviel</a:t>
            </a:r>
            <a:r>
              <a:rPr lang="de-DE" sz="1800" i="1" dirty="0"/>
              <a:t> Umgang damit haben. So erlebe ich oft die Reaktionen der Außenwelt.“</a:t>
            </a:r>
          </a:p>
          <a:p>
            <a:pPr marL="0" indent="0" algn="ctr">
              <a:buNone/>
            </a:pPr>
            <a:endParaRPr lang="de-DE" sz="1800" i="1" dirty="0"/>
          </a:p>
          <a:p>
            <a:pPr marL="0" indent="0" algn="ctr">
              <a:buNone/>
            </a:pPr>
            <a:r>
              <a:rPr lang="de-DE" sz="1800" i="1" dirty="0"/>
              <a:t>„Leute meiden Kontakt zu mir, öffentlich und namentlich an den Pranger gestellt, ich würde das Virus einschleppen und verbreiten aufgrund medizinischer Tätigkeit an der ‚Corona Front‘.“</a:t>
            </a:r>
          </a:p>
          <a:p>
            <a:pPr marL="0" indent="0" algn="ctr">
              <a:buNone/>
            </a:pPr>
            <a:endParaRPr lang="de-DE" sz="1800" i="1" dirty="0"/>
          </a:p>
          <a:p>
            <a:pPr marL="0" indent="0" algn="ctr">
              <a:buNone/>
            </a:pPr>
            <a:r>
              <a:rPr lang="de-DE" sz="1800" i="1" dirty="0"/>
              <a:t>„Skeptisch da Polizisten generell als angesteckt behandelt wurden.“ </a:t>
            </a:r>
          </a:p>
          <a:p>
            <a:pPr marL="0" indent="0" algn="ctr">
              <a:buNone/>
            </a:pPr>
            <a:endParaRPr lang="de-DE" sz="1800" i="1" dirty="0"/>
          </a:p>
          <a:p>
            <a:pPr marL="0" indent="0">
              <a:buNone/>
            </a:pPr>
            <a:endParaRPr lang="de-DE" i="1" dirty="0"/>
          </a:p>
          <a:p>
            <a:pPr marL="0" indent="0">
              <a:buNone/>
            </a:pPr>
            <a:endParaRPr lang="de-DE" i="1" dirty="0"/>
          </a:p>
          <a:p>
            <a:pPr marL="0" indent="0">
              <a:buNone/>
            </a:pPr>
            <a:endParaRPr lang="de-DE" i="1" dirty="0"/>
          </a:p>
        </p:txBody>
      </p:sp>
      <p:sp>
        <p:nvSpPr>
          <p:cNvPr id="5" name="Foliennummernplatzhalter 4">
            <a:extLst>
              <a:ext uri="{FF2B5EF4-FFF2-40B4-BE49-F238E27FC236}">
                <a16:creationId xmlns:a16="http://schemas.microsoft.com/office/drawing/2014/main" id="{217D34FE-E55B-ED4F-9B82-61CF1CEA0103}"/>
              </a:ext>
            </a:extLst>
          </p:cNvPr>
          <p:cNvSpPr>
            <a:spLocks noGrp="1"/>
          </p:cNvSpPr>
          <p:nvPr>
            <p:ph type="sldNum" sz="quarter" idx="12"/>
          </p:nvPr>
        </p:nvSpPr>
        <p:spPr/>
        <p:txBody>
          <a:bodyPr/>
          <a:lstStyle/>
          <a:p>
            <a:fld id="{9563C2DD-751F-DD46-B89D-C0E73C264E7B}" type="slidenum">
              <a:rPr lang="de-DE" smtClean="0"/>
              <a:t>23</a:t>
            </a:fld>
            <a:endParaRPr lang="de-DE"/>
          </a:p>
        </p:txBody>
      </p:sp>
    </p:spTree>
    <p:extLst>
      <p:ext uri="{BB962C8B-B14F-4D97-AF65-F5344CB8AC3E}">
        <p14:creationId xmlns:p14="http://schemas.microsoft.com/office/powerpoint/2010/main" val="2345745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D42FA-F9CF-EE43-8698-DCDC9740CEE0}"/>
              </a:ext>
            </a:extLst>
          </p:cNvPr>
          <p:cNvSpPr>
            <a:spLocks noGrp="1"/>
          </p:cNvSpPr>
          <p:nvPr>
            <p:ph type="title"/>
          </p:nvPr>
        </p:nvSpPr>
        <p:spPr/>
        <p:txBody>
          <a:bodyPr>
            <a:normAutofit fontScale="90000"/>
          </a:bodyPr>
          <a:lstStyle/>
          <a:p>
            <a:r>
              <a:rPr lang="de-DE" dirty="0"/>
              <a:t>Ausgrenzungserfahrungen III: Unterschiedliche Haltungen zur Pandemiebekämpfung</a:t>
            </a:r>
          </a:p>
        </p:txBody>
      </p:sp>
      <p:sp>
        <p:nvSpPr>
          <p:cNvPr id="3" name="Inhaltsplatzhalter 2">
            <a:extLst>
              <a:ext uri="{FF2B5EF4-FFF2-40B4-BE49-F238E27FC236}">
                <a16:creationId xmlns:a16="http://schemas.microsoft.com/office/drawing/2014/main" id="{FF65884D-7014-C340-9878-93B8C3DBC9FE}"/>
              </a:ext>
            </a:extLst>
          </p:cNvPr>
          <p:cNvSpPr>
            <a:spLocks noGrp="1"/>
          </p:cNvSpPr>
          <p:nvPr>
            <p:ph idx="1"/>
          </p:nvPr>
        </p:nvSpPr>
        <p:spPr>
          <a:xfrm>
            <a:off x="960895" y="2005013"/>
            <a:ext cx="7554455" cy="4351338"/>
          </a:xfrm>
        </p:spPr>
        <p:txBody>
          <a:bodyPr/>
          <a:lstStyle/>
          <a:p>
            <a:r>
              <a:rPr lang="de-AT" dirty="0"/>
              <a:t>26% der Befragten haben mindestens einmal Ausgrenzung aufgrund ihrer Haltung zur Pandemiebekämpfung erlebt</a:t>
            </a:r>
            <a:r>
              <a:rPr lang="de-AT" dirty="0">
                <a:effectLst/>
              </a:rPr>
              <a:t> </a:t>
            </a:r>
          </a:p>
          <a:p>
            <a:r>
              <a:rPr lang="de-AT" dirty="0"/>
              <a:t>Betrifft sowohl Menschen, die sich an die Pandemiemaßnahmen halten möchten, als auch Menschen, die dies nicht möchten</a:t>
            </a:r>
          </a:p>
          <a:p>
            <a:r>
              <a:rPr lang="de-AT" dirty="0"/>
              <a:t>Teils massive soziale Sanktionen: </a:t>
            </a:r>
          </a:p>
          <a:p>
            <a:pPr lvl="1">
              <a:buFont typeface="Symbol" pitchFamily="2" charset="2"/>
              <a:buChar char="-"/>
            </a:pPr>
            <a:r>
              <a:rPr lang="de-AT" dirty="0"/>
              <a:t> Streitdiskussionen, </a:t>
            </a:r>
          </a:p>
          <a:p>
            <a:pPr lvl="1">
              <a:buFont typeface="Symbol" pitchFamily="2" charset="2"/>
              <a:buChar char="-"/>
            </a:pPr>
            <a:r>
              <a:rPr lang="de-AT" dirty="0"/>
              <a:t> Lächerlich machen </a:t>
            </a:r>
          </a:p>
          <a:p>
            <a:pPr lvl="1">
              <a:buFont typeface="Symbol" pitchFamily="2" charset="2"/>
              <a:buChar char="-"/>
            </a:pPr>
            <a:r>
              <a:rPr lang="de-AT" dirty="0"/>
              <a:t> „lustig gemeinte“ abfällige Kommentare,</a:t>
            </a:r>
          </a:p>
          <a:p>
            <a:pPr lvl="1">
              <a:buFont typeface="Symbol" pitchFamily="2" charset="2"/>
              <a:buChar char="-"/>
            </a:pPr>
            <a:r>
              <a:rPr lang="de-AT" dirty="0"/>
              <a:t> Anfeindungen, </a:t>
            </a:r>
          </a:p>
          <a:p>
            <a:pPr lvl="1">
              <a:buFont typeface="Symbol" pitchFamily="2" charset="2"/>
              <a:buChar char="-"/>
            </a:pPr>
            <a:r>
              <a:rPr lang="de-AT" dirty="0"/>
              <a:t> soziale Isolation und Kontaktabbruch, </a:t>
            </a:r>
          </a:p>
          <a:p>
            <a:pPr lvl="1">
              <a:buFont typeface="Symbol" pitchFamily="2" charset="2"/>
              <a:buChar char="-"/>
            </a:pPr>
            <a:r>
              <a:rPr lang="de-AT" dirty="0"/>
              <a:t> Beschimpfungen und </a:t>
            </a:r>
          </a:p>
          <a:p>
            <a:pPr lvl="1">
              <a:buFont typeface="Symbol" pitchFamily="2" charset="2"/>
              <a:buChar char="-"/>
            </a:pPr>
            <a:r>
              <a:rPr lang="de-AT" dirty="0"/>
              <a:t> körperliche Angriffe im öffentlichen Raum.</a:t>
            </a:r>
          </a:p>
          <a:p>
            <a:endParaRPr lang="de-DE" dirty="0"/>
          </a:p>
        </p:txBody>
      </p:sp>
      <p:sp>
        <p:nvSpPr>
          <p:cNvPr id="5" name="Foliennummernplatzhalter 4">
            <a:extLst>
              <a:ext uri="{FF2B5EF4-FFF2-40B4-BE49-F238E27FC236}">
                <a16:creationId xmlns:a16="http://schemas.microsoft.com/office/drawing/2014/main" id="{26BE00EE-4A7A-2A4D-86B5-E1B7F2A8605A}"/>
              </a:ext>
            </a:extLst>
          </p:cNvPr>
          <p:cNvSpPr>
            <a:spLocks noGrp="1"/>
          </p:cNvSpPr>
          <p:nvPr>
            <p:ph type="sldNum" sz="quarter" idx="12"/>
          </p:nvPr>
        </p:nvSpPr>
        <p:spPr/>
        <p:txBody>
          <a:bodyPr/>
          <a:lstStyle/>
          <a:p>
            <a:fld id="{9563C2DD-751F-DD46-B89D-C0E73C264E7B}" type="slidenum">
              <a:rPr lang="de-DE" smtClean="0"/>
              <a:t>24</a:t>
            </a:fld>
            <a:endParaRPr lang="de-DE"/>
          </a:p>
        </p:txBody>
      </p:sp>
    </p:spTree>
    <p:extLst>
      <p:ext uri="{BB962C8B-B14F-4D97-AF65-F5344CB8AC3E}">
        <p14:creationId xmlns:p14="http://schemas.microsoft.com/office/powerpoint/2010/main" val="3788785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EE8895-7FC0-CE47-A525-B5F7429BF1BA}"/>
              </a:ext>
            </a:extLst>
          </p:cNvPr>
          <p:cNvSpPr>
            <a:spLocks noGrp="1"/>
          </p:cNvSpPr>
          <p:nvPr>
            <p:ph type="title"/>
          </p:nvPr>
        </p:nvSpPr>
        <p:spPr/>
        <p:txBody>
          <a:bodyPr/>
          <a:lstStyle/>
          <a:p>
            <a:r>
              <a:rPr lang="de-DE" dirty="0"/>
              <a:t>Beispiele aus den offenen Antworten:</a:t>
            </a:r>
          </a:p>
        </p:txBody>
      </p:sp>
      <p:sp>
        <p:nvSpPr>
          <p:cNvPr id="3" name="Inhaltsplatzhalter 2">
            <a:extLst>
              <a:ext uri="{FF2B5EF4-FFF2-40B4-BE49-F238E27FC236}">
                <a16:creationId xmlns:a16="http://schemas.microsoft.com/office/drawing/2014/main" id="{62BF6E98-E236-6B4A-9879-D74A5262DD90}"/>
              </a:ext>
            </a:extLst>
          </p:cNvPr>
          <p:cNvSpPr>
            <a:spLocks noGrp="1"/>
          </p:cNvSpPr>
          <p:nvPr>
            <p:ph idx="1"/>
          </p:nvPr>
        </p:nvSpPr>
        <p:spPr>
          <a:xfrm>
            <a:off x="994410" y="1690689"/>
            <a:ext cx="6836179" cy="4351338"/>
          </a:xfrm>
        </p:spPr>
        <p:txBody>
          <a:bodyPr>
            <a:normAutofit/>
          </a:bodyPr>
          <a:lstStyle/>
          <a:p>
            <a:pPr marL="0" indent="0" algn="ctr">
              <a:buNone/>
            </a:pPr>
            <a:r>
              <a:rPr lang="de-DE" sz="1800" i="1" dirty="0"/>
              <a:t>„Manche Menschen in meinem Umfeld zeigten kein Verständnis, wenn ich </a:t>
            </a:r>
            <a:r>
              <a:rPr lang="de-DE" sz="1800" i="1" dirty="0" err="1"/>
              <a:t>zb</a:t>
            </a:r>
            <a:r>
              <a:rPr lang="de-DE" sz="1800" i="1" dirty="0"/>
              <a:t> nicht körperlich begrüßen wollte, Abstand halten wollte.“</a:t>
            </a:r>
          </a:p>
          <a:p>
            <a:pPr marL="0" indent="0" algn="ctr">
              <a:buNone/>
            </a:pPr>
            <a:endParaRPr lang="de-DE" sz="1800" i="1" dirty="0"/>
          </a:p>
          <a:p>
            <a:pPr marL="0" indent="0" algn="ctr">
              <a:buNone/>
            </a:pPr>
            <a:r>
              <a:rPr lang="de-DE" sz="1800" i="1" dirty="0"/>
              <a:t>„Ich wurde verbal attackiert, dass die Pandemie harmlos wäre und ein Machtspiel der Politik und ich mich nicht an die </a:t>
            </a:r>
            <a:r>
              <a:rPr lang="de-DE" sz="1800" i="1" dirty="0" err="1"/>
              <a:t>Veschränungen</a:t>
            </a:r>
            <a:r>
              <a:rPr lang="de-DE" sz="1800" i="1" dirty="0"/>
              <a:t> (sic) halten soll. In der Straßenbahn wurde ich angespuckt, als ich eine junge Frau höflich aufforderte, die Maske zu verwenden.“</a:t>
            </a:r>
          </a:p>
          <a:p>
            <a:pPr marL="0" indent="0" algn="ctr">
              <a:buNone/>
            </a:pPr>
            <a:endParaRPr lang="de-DE" sz="1800" i="1" dirty="0"/>
          </a:p>
          <a:p>
            <a:pPr marL="0" indent="0" algn="ctr">
              <a:buNone/>
            </a:pPr>
            <a:r>
              <a:rPr lang="de-DE" sz="1800" i="1" dirty="0"/>
              <a:t>„Corona ‚Leugner‘, die mich als lächerlich beschimpft haben, weil ich dämlich sei, der Regierung zu vertrauen“.</a:t>
            </a:r>
          </a:p>
          <a:p>
            <a:pPr marL="0" indent="0" algn="ctr">
              <a:buNone/>
            </a:pPr>
            <a:endParaRPr lang="de-DE" sz="1800" i="1" dirty="0"/>
          </a:p>
          <a:p>
            <a:pPr marL="0" indent="0" algn="ctr">
              <a:buNone/>
            </a:pPr>
            <a:r>
              <a:rPr lang="de-DE" sz="1800" i="1" dirty="0"/>
              <a:t>„Kritik und Unverständnis für meine Haltung, dass ich die Berichterstattung auch kritisch reflektiere oder nicht nur an die ‚Risikogruppen‘ denke.“</a:t>
            </a:r>
          </a:p>
          <a:p>
            <a:pPr marL="0" indent="0" algn="ctr">
              <a:buNone/>
            </a:pPr>
            <a:endParaRPr lang="de-DE" i="1" dirty="0"/>
          </a:p>
        </p:txBody>
      </p:sp>
      <p:sp>
        <p:nvSpPr>
          <p:cNvPr id="5" name="Foliennummernplatzhalter 4">
            <a:extLst>
              <a:ext uri="{FF2B5EF4-FFF2-40B4-BE49-F238E27FC236}">
                <a16:creationId xmlns:a16="http://schemas.microsoft.com/office/drawing/2014/main" id="{8E8A40D4-DEA4-6B47-B861-DD47422B5E2C}"/>
              </a:ext>
            </a:extLst>
          </p:cNvPr>
          <p:cNvSpPr>
            <a:spLocks noGrp="1"/>
          </p:cNvSpPr>
          <p:nvPr>
            <p:ph type="sldNum" sz="quarter" idx="12"/>
          </p:nvPr>
        </p:nvSpPr>
        <p:spPr/>
        <p:txBody>
          <a:bodyPr/>
          <a:lstStyle/>
          <a:p>
            <a:fld id="{9563C2DD-751F-DD46-B89D-C0E73C264E7B}" type="slidenum">
              <a:rPr lang="de-DE" smtClean="0"/>
              <a:t>25</a:t>
            </a:fld>
            <a:endParaRPr lang="de-DE"/>
          </a:p>
        </p:txBody>
      </p:sp>
    </p:spTree>
    <p:extLst>
      <p:ext uri="{BB962C8B-B14F-4D97-AF65-F5344CB8AC3E}">
        <p14:creationId xmlns:p14="http://schemas.microsoft.com/office/powerpoint/2010/main" val="3800024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0BD628-2F79-8A46-9A0D-2FBA8A605E01}"/>
              </a:ext>
            </a:extLst>
          </p:cNvPr>
          <p:cNvSpPr>
            <a:spLocks noGrp="1"/>
          </p:cNvSpPr>
          <p:nvPr>
            <p:ph type="title"/>
          </p:nvPr>
        </p:nvSpPr>
        <p:spPr/>
        <p:txBody>
          <a:bodyPr/>
          <a:lstStyle/>
          <a:p>
            <a:r>
              <a:rPr lang="de-DE" dirty="0"/>
              <a:t>Kontaktabbrüche und Kontaktverlust</a:t>
            </a:r>
          </a:p>
        </p:txBody>
      </p:sp>
      <p:sp>
        <p:nvSpPr>
          <p:cNvPr id="3" name="Inhaltsplatzhalter 2">
            <a:extLst>
              <a:ext uri="{FF2B5EF4-FFF2-40B4-BE49-F238E27FC236}">
                <a16:creationId xmlns:a16="http://schemas.microsoft.com/office/drawing/2014/main" id="{3E551DE5-C8C8-EE47-B76C-3C7BA53FB23E}"/>
              </a:ext>
            </a:extLst>
          </p:cNvPr>
          <p:cNvSpPr>
            <a:spLocks noGrp="1"/>
          </p:cNvSpPr>
          <p:nvPr>
            <p:ph idx="1"/>
          </p:nvPr>
        </p:nvSpPr>
        <p:spPr>
          <a:xfrm>
            <a:off x="1411605" y="2005013"/>
            <a:ext cx="6320790" cy="4351338"/>
          </a:xfrm>
        </p:spPr>
        <p:txBody>
          <a:bodyPr/>
          <a:lstStyle/>
          <a:p>
            <a:r>
              <a:rPr lang="de-AT" dirty="0"/>
              <a:t>Jeder zehnte Befragte hat Beziehungen zu Freund*innen, Familienmitgliedern, Partner*innen oder Kolleg*innen bewusst aufgrund der Pandemie beendet.</a:t>
            </a:r>
          </a:p>
          <a:p>
            <a:r>
              <a:rPr lang="de-AT" dirty="0"/>
              <a:t>Jede fünfte Person in der Umfrage hat in der Pandemie den Kontakt zu wichtigen Vertrauenspersonen verloren.</a:t>
            </a:r>
          </a:p>
        </p:txBody>
      </p:sp>
      <p:sp>
        <p:nvSpPr>
          <p:cNvPr id="5" name="Foliennummernplatzhalter 4">
            <a:extLst>
              <a:ext uri="{FF2B5EF4-FFF2-40B4-BE49-F238E27FC236}">
                <a16:creationId xmlns:a16="http://schemas.microsoft.com/office/drawing/2014/main" id="{AD8F8E3E-12D0-7543-8D20-C6948DEB0F0C}"/>
              </a:ext>
            </a:extLst>
          </p:cNvPr>
          <p:cNvSpPr>
            <a:spLocks noGrp="1"/>
          </p:cNvSpPr>
          <p:nvPr>
            <p:ph type="sldNum" sz="quarter" idx="12"/>
          </p:nvPr>
        </p:nvSpPr>
        <p:spPr/>
        <p:txBody>
          <a:bodyPr/>
          <a:lstStyle/>
          <a:p>
            <a:fld id="{9563C2DD-751F-DD46-B89D-C0E73C264E7B}" type="slidenum">
              <a:rPr lang="de-DE" smtClean="0"/>
              <a:t>26</a:t>
            </a:fld>
            <a:endParaRPr lang="de-DE"/>
          </a:p>
        </p:txBody>
      </p:sp>
    </p:spTree>
    <p:extLst>
      <p:ext uri="{BB962C8B-B14F-4D97-AF65-F5344CB8AC3E}">
        <p14:creationId xmlns:p14="http://schemas.microsoft.com/office/powerpoint/2010/main" val="1661993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0CB366-4694-964C-9681-30DB392E588B}"/>
              </a:ext>
            </a:extLst>
          </p:cNvPr>
          <p:cNvSpPr>
            <a:spLocks noGrp="1"/>
          </p:cNvSpPr>
          <p:nvPr>
            <p:ph type="title"/>
          </p:nvPr>
        </p:nvSpPr>
        <p:spPr>
          <a:xfrm>
            <a:off x="628650" y="365127"/>
            <a:ext cx="7886700" cy="702192"/>
          </a:xfrm>
        </p:spPr>
        <p:txBody>
          <a:bodyPr>
            <a:normAutofit/>
          </a:bodyPr>
          <a:lstStyle/>
          <a:p>
            <a:r>
              <a:rPr lang="de-AT" sz="2400" b="1" dirty="0"/>
              <a:t>Gründe für Kontaktverlust zu wichtigen Vertrauenspersonen</a:t>
            </a:r>
            <a:endParaRPr lang="de-DE" sz="2400" dirty="0"/>
          </a:p>
        </p:txBody>
      </p:sp>
      <p:sp>
        <p:nvSpPr>
          <p:cNvPr id="5" name="Foliennummernplatzhalter 4">
            <a:extLst>
              <a:ext uri="{FF2B5EF4-FFF2-40B4-BE49-F238E27FC236}">
                <a16:creationId xmlns:a16="http://schemas.microsoft.com/office/drawing/2014/main" id="{D8E7E110-27F4-E344-B7E3-2EEE91D3ACBF}"/>
              </a:ext>
            </a:extLst>
          </p:cNvPr>
          <p:cNvSpPr>
            <a:spLocks noGrp="1"/>
          </p:cNvSpPr>
          <p:nvPr>
            <p:ph type="sldNum" sz="quarter" idx="12"/>
          </p:nvPr>
        </p:nvSpPr>
        <p:spPr/>
        <p:txBody>
          <a:bodyPr/>
          <a:lstStyle/>
          <a:p>
            <a:fld id="{9563C2DD-751F-DD46-B89D-C0E73C264E7B}" type="slidenum">
              <a:rPr lang="de-DE" smtClean="0"/>
              <a:t>27</a:t>
            </a:fld>
            <a:endParaRPr lang="de-DE"/>
          </a:p>
        </p:txBody>
      </p:sp>
      <p:sp>
        <p:nvSpPr>
          <p:cNvPr id="7" name="Rechteck 6">
            <a:extLst>
              <a:ext uri="{FF2B5EF4-FFF2-40B4-BE49-F238E27FC236}">
                <a16:creationId xmlns:a16="http://schemas.microsoft.com/office/drawing/2014/main" id="{95C349A1-034E-4C4B-9F2D-EB484D16B029}"/>
              </a:ext>
            </a:extLst>
          </p:cNvPr>
          <p:cNvSpPr/>
          <p:nvPr/>
        </p:nvSpPr>
        <p:spPr>
          <a:xfrm>
            <a:off x="725142" y="5790682"/>
            <a:ext cx="7693715" cy="584775"/>
          </a:xfrm>
          <a:prstGeom prst="rect">
            <a:avLst/>
          </a:prstGeom>
        </p:spPr>
        <p:txBody>
          <a:bodyPr wrap="square">
            <a:spAutoFit/>
          </a:bodyPr>
          <a:lstStyle/>
          <a:p>
            <a:pPr algn="just">
              <a:spcAft>
                <a:spcPts val="1200"/>
              </a:spcAft>
            </a:pPr>
            <a:r>
              <a:rPr lang="de-AT" sz="1600" dirty="0">
                <a:solidFill>
                  <a:srgbClr val="000000"/>
                </a:solidFill>
                <a:ea typeface="Times New Roman" panose="02020603050405020304" pitchFamily="18" charset="0"/>
                <a:cs typeface="Arial" panose="020B0604020202020204" pitchFamily="34" charset="0"/>
              </a:rPr>
              <a:t>Q: Intimität und soziale Beziehungen Survey II (2020); N=296-302; nur Befragte, die Kontakt zu Vertrauenspersonen verloren haben</a:t>
            </a:r>
            <a:endParaRPr lang="de-AT" sz="1600" dirty="0">
              <a:effectLst/>
              <a:ea typeface="MS Mincho" panose="02020609040205080304" pitchFamily="49" charset="-128"/>
              <a:cs typeface="Times New Roman" panose="02020603050405020304" pitchFamily="18" charset="0"/>
            </a:endParaRPr>
          </a:p>
        </p:txBody>
      </p:sp>
      <p:pic>
        <p:nvPicPr>
          <p:cNvPr id="11" name="Inhaltsplatzhalter 10">
            <a:extLst>
              <a:ext uri="{FF2B5EF4-FFF2-40B4-BE49-F238E27FC236}">
                <a16:creationId xmlns:a16="http://schemas.microsoft.com/office/drawing/2014/main" id="{998F32AC-7A10-8B40-82FC-B637DA15360A}"/>
              </a:ext>
            </a:extLst>
          </p:cNvPr>
          <p:cNvPicPr>
            <a:picLocks noGrp="1" noChangeAspect="1"/>
          </p:cNvPicPr>
          <p:nvPr>
            <p:ph idx="1"/>
          </p:nvPr>
        </p:nvPicPr>
        <p:blipFill>
          <a:blip r:embed="rId2"/>
          <a:stretch>
            <a:fillRect/>
          </a:stretch>
        </p:blipFill>
        <p:spPr>
          <a:xfrm>
            <a:off x="860195" y="1047498"/>
            <a:ext cx="6842464" cy="4743184"/>
          </a:xfrm>
          <a:prstGeom prst="rect">
            <a:avLst/>
          </a:prstGeom>
        </p:spPr>
      </p:pic>
    </p:spTree>
    <p:extLst>
      <p:ext uri="{BB962C8B-B14F-4D97-AF65-F5344CB8AC3E}">
        <p14:creationId xmlns:p14="http://schemas.microsoft.com/office/powerpoint/2010/main" val="606740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75DA3-1600-7C45-A8D4-DE5A01EC9622}"/>
              </a:ext>
            </a:extLst>
          </p:cNvPr>
          <p:cNvSpPr>
            <a:spLocks noGrp="1"/>
          </p:cNvSpPr>
          <p:nvPr>
            <p:ph type="title"/>
          </p:nvPr>
        </p:nvSpPr>
        <p:spPr>
          <a:xfrm>
            <a:off x="628650" y="136524"/>
            <a:ext cx="7886700" cy="1325563"/>
          </a:xfrm>
        </p:spPr>
        <p:txBody>
          <a:bodyPr>
            <a:normAutofit/>
          </a:bodyPr>
          <a:lstStyle/>
          <a:p>
            <a:r>
              <a:rPr lang="de-DE" sz="2800" dirty="0"/>
              <a:t>Beispiele für Kontaktabbruch (Offene Antworten)</a:t>
            </a:r>
          </a:p>
        </p:txBody>
      </p:sp>
      <p:sp>
        <p:nvSpPr>
          <p:cNvPr id="3" name="Inhaltsplatzhalter 2">
            <a:extLst>
              <a:ext uri="{FF2B5EF4-FFF2-40B4-BE49-F238E27FC236}">
                <a16:creationId xmlns:a16="http://schemas.microsoft.com/office/drawing/2014/main" id="{6B718EAF-9F4A-FA4D-BD65-25B5F53BE7BB}"/>
              </a:ext>
            </a:extLst>
          </p:cNvPr>
          <p:cNvSpPr>
            <a:spLocks noGrp="1"/>
          </p:cNvSpPr>
          <p:nvPr>
            <p:ph idx="1"/>
          </p:nvPr>
        </p:nvSpPr>
        <p:spPr>
          <a:xfrm>
            <a:off x="628650" y="1642819"/>
            <a:ext cx="7886700" cy="4896093"/>
          </a:xfrm>
        </p:spPr>
        <p:txBody>
          <a:bodyPr>
            <a:noAutofit/>
          </a:bodyPr>
          <a:lstStyle/>
          <a:p>
            <a:pPr marL="0" indent="0" algn="ctr">
              <a:buNone/>
            </a:pPr>
            <a:r>
              <a:rPr lang="de-DE" sz="1800" i="1" dirty="0"/>
              <a:t>„Über gewisse Grundsätze diskutiere ich nicht. Zum Beispiel wenn Menschen mit Extremisten gemeinsam demonstrieren </a:t>
            </a:r>
            <a:r>
              <a:rPr lang="de-DE" sz="1800" i="1" dirty="0" err="1"/>
              <a:t>ind</a:t>
            </a:r>
            <a:r>
              <a:rPr lang="de-DE" sz="1800" i="1" dirty="0"/>
              <a:t> das dann als für die Freiheit auf die Straße gehen bezeichnen.“</a:t>
            </a:r>
          </a:p>
          <a:p>
            <a:pPr marL="0" indent="0" algn="ctr">
              <a:buNone/>
            </a:pPr>
            <a:r>
              <a:rPr lang="de-DE" sz="1800" i="1" dirty="0"/>
              <a:t>„Ein Bekannter produziert jetzt Videos pro Verschwörungstheorien. Deshalb habe ich den Kontakt abgebrochen.“</a:t>
            </a:r>
          </a:p>
          <a:p>
            <a:pPr marL="0" indent="0" algn="ctr">
              <a:buNone/>
            </a:pPr>
            <a:r>
              <a:rPr lang="de-DE" sz="1800" i="1" dirty="0"/>
              <a:t>„Ich habe den Kontakt zu meiner Familie nahezu vollständig zurückgefahren, abgesehen von seltenen Telefonaten. Im Falle meiner Großmutter, um sie zu schützen und im Falle meiner Eltern, weil ich ihre "Argumente", dass alles Quatsch/übertrieben/unnötig/nicht so schlimm/etc. sei, nicht ertrage. Gleichzeitig habe ich genau deswegen extreme Vorbehalte sie zu besuchen, selbst wenn ich möglich wäre.“</a:t>
            </a:r>
          </a:p>
          <a:p>
            <a:pPr marL="0" indent="0" algn="ctr">
              <a:buNone/>
            </a:pPr>
            <a:r>
              <a:rPr lang="de-DE" sz="1800" i="1" dirty="0"/>
              <a:t>„Zur </a:t>
            </a:r>
            <a:r>
              <a:rPr lang="de-DE" sz="1800" i="1" dirty="0" err="1"/>
              <a:t>vermeidung</a:t>
            </a:r>
            <a:r>
              <a:rPr lang="de-DE" sz="1800" i="1" dirty="0"/>
              <a:t> von Ansteckung. Da Person hohes </a:t>
            </a:r>
            <a:r>
              <a:rPr lang="de-DE" sz="1800" i="1" dirty="0" err="1"/>
              <a:t>Gefährdungs</a:t>
            </a:r>
            <a:r>
              <a:rPr lang="de-DE" sz="1800" i="1" dirty="0"/>
              <a:t> Potenzial hat.“</a:t>
            </a:r>
          </a:p>
          <a:p>
            <a:pPr marL="0" indent="0" algn="ctr">
              <a:buNone/>
            </a:pPr>
            <a:r>
              <a:rPr lang="de-DE" sz="1800" i="1" dirty="0"/>
              <a:t>„privater Druck den Kontakt abzubrechen, da beide (Personen im Krankenhaus) ohnehin schon permanent positiven Patienten exponiert sind; hinzu kommt der Pandemie bedingte Stress.“</a:t>
            </a:r>
          </a:p>
        </p:txBody>
      </p:sp>
      <p:sp>
        <p:nvSpPr>
          <p:cNvPr id="5" name="Foliennummernplatzhalter 4">
            <a:extLst>
              <a:ext uri="{FF2B5EF4-FFF2-40B4-BE49-F238E27FC236}">
                <a16:creationId xmlns:a16="http://schemas.microsoft.com/office/drawing/2014/main" id="{F5DDA16C-1D18-4345-84AC-61A70780F2A6}"/>
              </a:ext>
            </a:extLst>
          </p:cNvPr>
          <p:cNvSpPr>
            <a:spLocks noGrp="1"/>
          </p:cNvSpPr>
          <p:nvPr>
            <p:ph type="sldNum" sz="quarter" idx="12"/>
          </p:nvPr>
        </p:nvSpPr>
        <p:spPr/>
        <p:txBody>
          <a:bodyPr/>
          <a:lstStyle/>
          <a:p>
            <a:fld id="{9563C2DD-751F-DD46-B89D-C0E73C264E7B}" type="slidenum">
              <a:rPr lang="de-DE" smtClean="0"/>
              <a:t>28</a:t>
            </a:fld>
            <a:endParaRPr lang="de-DE"/>
          </a:p>
        </p:txBody>
      </p:sp>
    </p:spTree>
    <p:extLst>
      <p:ext uri="{BB962C8B-B14F-4D97-AF65-F5344CB8AC3E}">
        <p14:creationId xmlns:p14="http://schemas.microsoft.com/office/powerpoint/2010/main" val="714192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7F2A5C-0BF8-304C-A448-42FE0B00E449}"/>
              </a:ext>
            </a:extLst>
          </p:cNvPr>
          <p:cNvSpPr>
            <a:spLocks noGrp="1"/>
          </p:cNvSpPr>
          <p:nvPr>
            <p:ph type="title"/>
          </p:nvPr>
        </p:nvSpPr>
        <p:spPr/>
        <p:txBody>
          <a:bodyPr/>
          <a:lstStyle/>
          <a:p>
            <a:r>
              <a:rPr lang="de-DE" dirty="0"/>
              <a:t>Zusammenfassung I</a:t>
            </a:r>
          </a:p>
        </p:txBody>
      </p:sp>
      <p:sp>
        <p:nvSpPr>
          <p:cNvPr id="3" name="Inhaltsplatzhalter 2">
            <a:extLst>
              <a:ext uri="{FF2B5EF4-FFF2-40B4-BE49-F238E27FC236}">
                <a16:creationId xmlns:a16="http://schemas.microsoft.com/office/drawing/2014/main" id="{BB2BE10C-D4E3-C247-8636-B57910465449}"/>
              </a:ext>
            </a:extLst>
          </p:cNvPr>
          <p:cNvSpPr>
            <a:spLocks noGrp="1"/>
          </p:cNvSpPr>
          <p:nvPr>
            <p:ph idx="1"/>
          </p:nvPr>
        </p:nvSpPr>
        <p:spPr>
          <a:xfrm>
            <a:off x="628650" y="1459548"/>
            <a:ext cx="7886700" cy="5033326"/>
          </a:xfrm>
        </p:spPr>
        <p:txBody>
          <a:bodyPr>
            <a:normAutofit lnSpcReduction="10000"/>
          </a:bodyPr>
          <a:lstStyle/>
          <a:p>
            <a:pPr marL="285750" indent="-285750">
              <a:buFont typeface="Arial" panose="020B0604020202020204" pitchFamily="34" charset="0"/>
              <a:buChar char="•"/>
            </a:pPr>
            <a:r>
              <a:rPr lang="de-AT" dirty="0">
                <a:solidFill>
                  <a:srgbClr val="000000"/>
                </a:solidFill>
                <a:latin typeface="Corbel" panose="020B0503020204020204" pitchFamily="34" charset="0"/>
                <a:cs typeface="Times New Roman" panose="02020603050405020304" pitchFamily="18" charset="0"/>
              </a:rPr>
              <a:t>Die Pandemie wird sehr unterschiedlich erlebt: Komplexität!</a:t>
            </a:r>
          </a:p>
          <a:p>
            <a:pPr marL="285750" indent="-285750">
              <a:buFont typeface="Arial" panose="020B0604020202020204" pitchFamily="34" charset="0"/>
              <a:buChar char="•"/>
            </a:pPr>
            <a:r>
              <a:rPr lang="de-AT" dirty="0">
                <a:solidFill>
                  <a:srgbClr val="000000"/>
                </a:solidFill>
                <a:latin typeface="Corbel" panose="020B0503020204020204" pitchFamily="34" charset="0"/>
                <a:cs typeface="Times New Roman" panose="02020603050405020304" pitchFamily="18" charset="0"/>
              </a:rPr>
              <a:t>Manche Menschen haben sehr gut Kontakt zu wichtigsten Vertrauenspersonen, insbesondere Menschen in positiven Partnerschaften im selben Haushalt (teilweise euphorisch oder mit Schuldgefühlen)</a:t>
            </a:r>
          </a:p>
          <a:p>
            <a:pPr marL="285750" indent="-285750">
              <a:buFont typeface="Arial" panose="020B0604020202020204" pitchFamily="34" charset="0"/>
              <a:buChar char="•"/>
            </a:pPr>
            <a:r>
              <a:rPr lang="de-AT" dirty="0">
                <a:solidFill>
                  <a:srgbClr val="000000"/>
                </a:solidFill>
                <a:latin typeface="Corbel" panose="020B0503020204020204" pitchFamily="34" charset="0"/>
                <a:cs typeface="Times New Roman" panose="02020603050405020304" pitchFamily="18" charset="0"/>
              </a:rPr>
              <a:t>Sehr hohe Belastung bei vielen Singles und jungen Menschen, insbesondere bei Einschränkung wichtigster Sozialkontakte: soziale Isolation, Berührungsdeprivation, Ängste (auch: betreutes Wohnen!)</a:t>
            </a:r>
          </a:p>
          <a:p>
            <a:pPr marL="285750" indent="-285750">
              <a:buFont typeface="Arial" panose="020B0604020202020204" pitchFamily="34" charset="0"/>
              <a:buChar char="•"/>
            </a:pPr>
            <a:r>
              <a:rPr lang="de-AT" dirty="0">
                <a:solidFill>
                  <a:srgbClr val="000000"/>
                </a:solidFill>
                <a:latin typeface="Corbel" panose="020B0503020204020204" pitchFamily="34" charset="0"/>
                <a:cs typeface="Times New Roman" panose="02020603050405020304" pitchFamily="18" charset="0"/>
              </a:rPr>
              <a:t>Menschen genießen aber auch Rückgang von Stress und sozialen Druck bzw. Erwartungen, insbesondere bei Kurzarbeit und introvertierte bzw. ängstliche Menschen.</a:t>
            </a:r>
          </a:p>
          <a:p>
            <a:pPr marL="285750" indent="-285750">
              <a:buFont typeface="Arial" panose="020B0604020202020204" pitchFamily="34" charset="0"/>
              <a:buChar char="•"/>
            </a:pPr>
            <a:r>
              <a:rPr lang="de-AT" dirty="0">
                <a:solidFill>
                  <a:srgbClr val="000000"/>
                </a:solidFill>
                <a:latin typeface="Corbel" panose="020B0503020204020204" pitchFamily="34" charset="0"/>
                <a:cs typeface="Times New Roman" panose="02020603050405020304" pitchFamily="18" charset="0"/>
              </a:rPr>
              <a:t>Umgang mit negativen psychosozialen Folgen der Distanzierung bislang auf den Schultern engagierter Einzelpersonen, vor allem Frauen und sozialer Minderheiten, die sich gegenseitig unterstützen </a:t>
            </a:r>
            <a:r>
              <a:rPr lang="de-AT" dirty="0">
                <a:solidFill>
                  <a:srgbClr val="000000"/>
                </a:solidFill>
                <a:latin typeface="Corbel" panose="020B0503020204020204" pitchFamily="34" charset="0"/>
                <a:cs typeface="Times New Roman" panose="02020603050405020304" pitchFamily="18" charset="0"/>
                <a:sym typeface="Wingdings" pitchFamily="2" charset="2"/>
              </a:rPr>
              <a:t> Überforderung!</a:t>
            </a:r>
            <a:endParaRPr lang="de-AT" dirty="0">
              <a:solidFill>
                <a:srgbClr val="000000"/>
              </a:solidFill>
              <a:latin typeface="Corbel" panose="020B0503020204020204" pitchFamily="34" charset="0"/>
              <a:cs typeface="Times New Roman" panose="02020603050405020304" pitchFamily="18" charset="0"/>
            </a:endParaRPr>
          </a:p>
          <a:p>
            <a:pPr marL="285750" indent="-285750">
              <a:buFont typeface="Arial" panose="020B0604020202020204" pitchFamily="34" charset="0"/>
              <a:buChar char="•"/>
            </a:pPr>
            <a:endParaRPr lang="de-AT" dirty="0">
              <a:solidFill>
                <a:srgbClr val="000000"/>
              </a:solidFill>
              <a:latin typeface="Corbel" panose="020B0503020204020204" pitchFamily="34" charset="0"/>
              <a:cs typeface="Times New Roman" panose="02020603050405020304" pitchFamily="18" charset="0"/>
            </a:endParaRPr>
          </a:p>
        </p:txBody>
      </p:sp>
      <p:sp>
        <p:nvSpPr>
          <p:cNvPr id="5" name="Foliennummernplatzhalter 4">
            <a:extLst>
              <a:ext uri="{FF2B5EF4-FFF2-40B4-BE49-F238E27FC236}">
                <a16:creationId xmlns:a16="http://schemas.microsoft.com/office/drawing/2014/main" id="{A1D38B43-487F-9940-B620-CC1261DF74E9}"/>
              </a:ext>
            </a:extLst>
          </p:cNvPr>
          <p:cNvSpPr>
            <a:spLocks noGrp="1"/>
          </p:cNvSpPr>
          <p:nvPr>
            <p:ph type="sldNum" sz="quarter" idx="12"/>
          </p:nvPr>
        </p:nvSpPr>
        <p:spPr/>
        <p:txBody>
          <a:bodyPr/>
          <a:lstStyle/>
          <a:p>
            <a:fld id="{9563C2DD-751F-DD46-B89D-C0E73C264E7B}" type="slidenum">
              <a:rPr lang="de-DE" smtClean="0"/>
              <a:t>29</a:t>
            </a:fld>
            <a:endParaRPr lang="de-DE"/>
          </a:p>
        </p:txBody>
      </p:sp>
    </p:spTree>
    <p:extLst>
      <p:ext uri="{BB962C8B-B14F-4D97-AF65-F5344CB8AC3E}">
        <p14:creationId xmlns:p14="http://schemas.microsoft.com/office/powerpoint/2010/main" val="95981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D7CBB-BF68-6C41-A132-027233BBF5E7}"/>
              </a:ext>
            </a:extLst>
          </p:cNvPr>
          <p:cNvSpPr>
            <a:spLocks noGrp="1"/>
          </p:cNvSpPr>
          <p:nvPr>
            <p:ph type="title"/>
          </p:nvPr>
        </p:nvSpPr>
        <p:spPr/>
        <p:txBody>
          <a:bodyPr/>
          <a:lstStyle/>
          <a:p>
            <a:r>
              <a:rPr lang="de-DE" dirty="0"/>
              <a:t>Theorie</a:t>
            </a:r>
          </a:p>
        </p:txBody>
      </p:sp>
      <p:sp>
        <p:nvSpPr>
          <p:cNvPr id="3" name="Inhaltsplatzhalter 2">
            <a:extLst>
              <a:ext uri="{FF2B5EF4-FFF2-40B4-BE49-F238E27FC236}">
                <a16:creationId xmlns:a16="http://schemas.microsoft.com/office/drawing/2014/main" id="{F74C82D8-42A4-4543-87B5-3A704459CA32}"/>
              </a:ext>
            </a:extLst>
          </p:cNvPr>
          <p:cNvSpPr>
            <a:spLocks noGrp="1"/>
          </p:cNvSpPr>
          <p:nvPr>
            <p:ph idx="1"/>
          </p:nvPr>
        </p:nvSpPr>
        <p:spPr>
          <a:xfrm>
            <a:off x="628650" y="1542771"/>
            <a:ext cx="7886700" cy="4813580"/>
          </a:xfrm>
        </p:spPr>
        <p:txBody>
          <a:bodyPr>
            <a:normAutofit fontScale="92500" lnSpcReduction="10000"/>
          </a:bodyPr>
          <a:lstStyle/>
          <a:p>
            <a:r>
              <a:rPr lang="de-DE" dirty="0"/>
              <a:t>Soziale Beziehungen und Unterstützungsnetzwerke zentral für das psychosoziale Wohlbefinden und Krisenbewältigung, Exklusion in Form von Kontaktabbruch</a:t>
            </a:r>
          </a:p>
          <a:p>
            <a:r>
              <a:rPr lang="de-DE" dirty="0"/>
              <a:t>Communities </a:t>
            </a:r>
            <a:r>
              <a:rPr lang="de-DE" dirty="0" err="1"/>
              <a:t>of</a:t>
            </a:r>
            <a:r>
              <a:rPr lang="de-DE" dirty="0"/>
              <a:t> care: </a:t>
            </a:r>
            <a:r>
              <a:rPr lang="de-DE" dirty="0" err="1"/>
              <a:t>Vergeschlechtlichte</a:t>
            </a:r>
            <a:r>
              <a:rPr lang="de-DE" dirty="0"/>
              <a:t> Care-Arbeit &amp; ‚soziale‘ Familien (wichtig für diskriminierte Minderheiten – Stress!) (Salerno et al. 2020)</a:t>
            </a:r>
          </a:p>
          <a:p>
            <a:r>
              <a:rPr lang="de-DE" dirty="0"/>
              <a:t>Stigmatisierung und Vorurteile über „ansteckende Gruppen“ in der Gesellschaft sind bekannte Folgen u.a. der AIDS-Pandemie </a:t>
            </a:r>
          </a:p>
          <a:p>
            <a:r>
              <a:rPr lang="de-DE" dirty="0"/>
              <a:t>Zu Beginn der Pandemie bereits massive Diskriminierung von Menschen mit (zugeschriebener) asiatischer Herkunft (Roberto et al. 2020)</a:t>
            </a:r>
          </a:p>
          <a:p>
            <a:r>
              <a:rPr lang="de-DE" dirty="0"/>
              <a:t>WHO (2020) hat bereits vor einem Jahr davor gewarnt, dass man Krankheitsrisiko an soziale und ethnische Gruppen bindet</a:t>
            </a:r>
          </a:p>
          <a:p>
            <a:r>
              <a:rPr lang="de-DE" dirty="0"/>
              <a:t>Mittelfristig Stigmatisierung von Personen, die COVID-19 positiv waren – Schuldgefühle und Ängste sowie Rechtfertigungsdruck bei „Risikoaktivitäten“</a:t>
            </a:r>
          </a:p>
          <a:p>
            <a:r>
              <a:rPr lang="de-DE" dirty="0"/>
              <a:t>These: In der Pandemie entstehen neue Formen der sozialen Distinktion (Bourdieu) und Klassifikation (Foucault) entlang sozialer Macht und Ungleichheiten</a:t>
            </a:r>
          </a:p>
        </p:txBody>
      </p:sp>
      <p:sp>
        <p:nvSpPr>
          <p:cNvPr id="5" name="Foliennummernplatzhalter 4">
            <a:extLst>
              <a:ext uri="{FF2B5EF4-FFF2-40B4-BE49-F238E27FC236}">
                <a16:creationId xmlns:a16="http://schemas.microsoft.com/office/drawing/2014/main" id="{B6C53F70-C237-A248-8EEB-9C98A20B5E6D}"/>
              </a:ext>
            </a:extLst>
          </p:cNvPr>
          <p:cNvSpPr>
            <a:spLocks noGrp="1"/>
          </p:cNvSpPr>
          <p:nvPr>
            <p:ph type="sldNum" sz="quarter" idx="12"/>
          </p:nvPr>
        </p:nvSpPr>
        <p:spPr/>
        <p:txBody>
          <a:bodyPr/>
          <a:lstStyle/>
          <a:p>
            <a:fld id="{9563C2DD-751F-DD46-B89D-C0E73C264E7B}" type="slidenum">
              <a:rPr lang="de-DE" smtClean="0"/>
              <a:t>3</a:t>
            </a:fld>
            <a:endParaRPr lang="de-DE"/>
          </a:p>
        </p:txBody>
      </p:sp>
    </p:spTree>
    <p:extLst>
      <p:ext uri="{BB962C8B-B14F-4D97-AF65-F5344CB8AC3E}">
        <p14:creationId xmlns:p14="http://schemas.microsoft.com/office/powerpoint/2010/main" val="727580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7F2A5C-0BF8-304C-A448-42FE0B00E449}"/>
              </a:ext>
            </a:extLst>
          </p:cNvPr>
          <p:cNvSpPr>
            <a:spLocks noGrp="1"/>
          </p:cNvSpPr>
          <p:nvPr>
            <p:ph type="title"/>
          </p:nvPr>
        </p:nvSpPr>
        <p:spPr/>
        <p:txBody>
          <a:bodyPr/>
          <a:lstStyle/>
          <a:p>
            <a:r>
              <a:rPr lang="de-DE" dirty="0"/>
              <a:t>Zusammenfassung II</a:t>
            </a:r>
          </a:p>
        </p:txBody>
      </p:sp>
      <p:sp>
        <p:nvSpPr>
          <p:cNvPr id="3" name="Inhaltsplatzhalter 2">
            <a:extLst>
              <a:ext uri="{FF2B5EF4-FFF2-40B4-BE49-F238E27FC236}">
                <a16:creationId xmlns:a16="http://schemas.microsoft.com/office/drawing/2014/main" id="{BB2BE10C-D4E3-C247-8636-B57910465449}"/>
              </a:ext>
            </a:extLst>
          </p:cNvPr>
          <p:cNvSpPr>
            <a:spLocks noGrp="1"/>
          </p:cNvSpPr>
          <p:nvPr>
            <p:ph idx="1"/>
          </p:nvPr>
        </p:nvSpPr>
        <p:spPr>
          <a:xfrm>
            <a:off x="628650" y="1459547"/>
            <a:ext cx="7886700" cy="4764789"/>
          </a:xfrm>
        </p:spPr>
        <p:txBody>
          <a:bodyPr>
            <a:normAutofit lnSpcReduction="10000"/>
          </a:bodyPr>
          <a:lstStyle/>
          <a:p>
            <a:r>
              <a:rPr lang="de-AT" dirty="0"/>
              <a:t>Unterschiedliche Haltungen zur Pandemiebekämpfung sind nicht nur ein medizinisches oder politisches Problem, sondern haben auch unmittelbare Auswirkungen auf soziale Beziehungen.</a:t>
            </a:r>
          </a:p>
          <a:p>
            <a:r>
              <a:rPr lang="de-DE" dirty="0"/>
              <a:t>Insgesamt liefern die Erkenntnisse Hinweise auf neue und verstärkte Formen gruppenspezifischer Marginalisierung und Exklusion, die sich in Vermeidungsverhalten, Kontaktabbrüchen zu Vertrauenspersonen aber auch reaktiver Selbstexklusion aus dem öffentlichen Raum ausdrücken, und mitunter zu einer Politisierung und Radikalisierung von Betroffenen.</a:t>
            </a:r>
            <a:endParaRPr lang="de-AT" dirty="0"/>
          </a:p>
          <a:p>
            <a:r>
              <a:rPr lang="de-AT" dirty="0"/>
              <a:t>Neue Distinktion: Pro oder contra Pandemiemaßnahmen als Grundlage für soziale Nähe und Distanz – strukturiertes und strukturierendes Denk-, Wahrnehmung- und Handlungsschema quer zu verschiedenen sozialen Bereichen</a:t>
            </a:r>
          </a:p>
          <a:p>
            <a:r>
              <a:rPr lang="de-AT" dirty="0"/>
              <a:t>Neue soziale Verwerfungen, die strategisch eingesetzt werden! (Vielleicht hat man sich vorher schon auseinander gelebt, war vorher schon Mobbing-Dynamik, jetzt gibt es Grund, Kontakt abzubrechen… vgl. Bourdieu)</a:t>
            </a:r>
          </a:p>
        </p:txBody>
      </p:sp>
      <p:sp>
        <p:nvSpPr>
          <p:cNvPr id="5" name="Foliennummernplatzhalter 4">
            <a:extLst>
              <a:ext uri="{FF2B5EF4-FFF2-40B4-BE49-F238E27FC236}">
                <a16:creationId xmlns:a16="http://schemas.microsoft.com/office/drawing/2014/main" id="{A1D38B43-487F-9940-B620-CC1261DF74E9}"/>
              </a:ext>
            </a:extLst>
          </p:cNvPr>
          <p:cNvSpPr>
            <a:spLocks noGrp="1"/>
          </p:cNvSpPr>
          <p:nvPr>
            <p:ph type="sldNum" sz="quarter" idx="12"/>
          </p:nvPr>
        </p:nvSpPr>
        <p:spPr/>
        <p:txBody>
          <a:bodyPr/>
          <a:lstStyle/>
          <a:p>
            <a:fld id="{9563C2DD-751F-DD46-B89D-C0E73C264E7B}" type="slidenum">
              <a:rPr lang="de-DE" smtClean="0"/>
              <a:t>30</a:t>
            </a:fld>
            <a:endParaRPr lang="de-DE"/>
          </a:p>
        </p:txBody>
      </p:sp>
    </p:spTree>
    <p:extLst>
      <p:ext uri="{BB962C8B-B14F-4D97-AF65-F5344CB8AC3E}">
        <p14:creationId xmlns:p14="http://schemas.microsoft.com/office/powerpoint/2010/main" val="204555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58CA32-E01B-E043-94A1-ABBF714A890C}"/>
              </a:ext>
            </a:extLst>
          </p:cNvPr>
          <p:cNvSpPr>
            <a:spLocks noGrp="1"/>
          </p:cNvSpPr>
          <p:nvPr>
            <p:ph type="title"/>
          </p:nvPr>
        </p:nvSpPr>
        <p:spPr/>
        <p:txBody>
          <a:bodyPr/>
          <a:lstStyle/>
          <a:p>
            <a:r>
              <a:rPr lang="de-DE" dirty="0"/>
              <a:t>Projekt</a:t>
            </a:r>
          </a:p>
        </p:txBody>
      </p:sp>
      <p:sp>
        <p:nvSpPr>
          <p:cNvPr id="3" name="Inhaltsplatzhalter 2">
            <a:extLst>
              <a:ext uri="{FF2B5EF4-FFF2-40B4-BE49-F238E27FC236}">
                <a16:creationId xmlns:a16="http://schemas.microsoft.com/office/drawing/2014/main" id="{6C0D2711-AE94-CD4A-A5E8-8E3784C923B1}"/>
              </a:ext>
            </a:extLst>
          </p:cNvPr>
          <p:cNvSpPr>
            <a:spLocks noGrp="1"/>
          </p:cNvSpPr>
          <p:nvPr>
            <p:ph idx="1"/>
          </p:nvPr>
        </p:nvSpPr>
        <p:spPr>
          <a:xfrm>
            <a:off x="1029942" y="1560443"/>
            <a:ext cx="6821971" cy="4638746"/>
          </a:xfrm>
        </p:spPr>
        <p:txBody>
          <a:bodyPr>
            <a:normAutofit/>
          </a:bodyPr>
          <a:lstStyle/>
          <a:p>
            <a:pPr marL="0" indent="0">
              <a:buNone/>
            </a:pPr>
            <a:r>
              <a:rPr lang="de-DE" sz="2000" dirty="0"/>
              <a:t>Forschungsfrage: </a:t>
            </a:r>
          </a:p>
          <a:p>
            <a:pPr marL="0" indent="0">
              <a:buNone/>
            </a:pPr>
            <a:r>
              <a:rPr lang="de-DE" sz="2000" i="1" dirty="0"/>
              <a:t>Wie verändern sich soziale Beziehungen in der Zeit physischer Distanzierung?</a:t>
            </a:r>
          </a:p>
          <a:p>
            <a:pPr marL="0" indent="0">
              <a:buNone/>
            </a:pPr>
            <a:endParaRPr lang="de-DE" sz="2000" dirty="0"/>
          </a:p>
          <a:p>
            <a:pPr marL="457200" indent="-457200">
              <a:buFont typeface="+mj-lt"/>
              <a:buAutoNum type="arabicPeriod"/>
            </a:pPr>
            <a:r>
              <a:rPr lang="de-DE" sz="2000" dirty="0"/>
              <a:t>Pilotstudie zu Liebe, Intimität und Sexualität (04-09/2020) in Kooperation mit dem Kinsey Institute, US</a:t>
            </a:r>
          </a:p>
          <a:p>
            <a:pPr marL="457200" indent="-457200">
              <a:buFont typeface="+mj-lt"/>
              <a:buAutoNum type="arabicPeriod"/>
            </a:pPr>
            <a:r>
              <a:rPr lang="de-DE" sz="2000" dirty="0"/>
              <a:t>Folgeerhebung zu Intimität und Solidarität (10-12/2020)</a:t>
            </a:r>
          </a:p>
          <a:p>
            <a:pPr marL="457200" indent="-457200">
              <a:buFont typeface="+mj-lt"/>
              <a:buAutoNum type="arabicPeriod"/>
            </a:pPr>
            <a:r>
              <a:rPr lang="de-DE" sz="2000" dirty="0"/>
              <a:t>Vertiefende Auswertung und qualitative Erhebung in Wien (01-11/2021) in Kooperation mit der Meiji University Tokyo, gefördert von der Stadt Wien und der AK Wien</a:t>
            </a:r>
          </a:p>
          <a:p>
            <a:endParaRPr lang="de-DE" sz="2000" dirty="0"/>
          </a:p>
          <a:p>
            <a:pPr marL="0" indent="0">
              <a:buNone/>
            </a:pPr>
            <a:r>
              <a:rPr lang="de-DE" sz="2000" dirty="0"/>
              <a:t>Team: </a:t>
            </a:r>
          </a:p>
          <a:p>
            <a:pPr marL="0" indent="0">
              <a:buNone/>
            </a:pPr>
            <a:r>
              <a:rPr lang="de-DE" sz="2000" dirty="0"/>
              <a:t>Laura </a:t>
            </a:r>
            <a:r>
              <a:rPr lang="de-DE" sz="2000" dirty="0" err="1"/>
              <a:t>Wiesböck</a:t>
            </a:r>
            <a:r>
              <a:rPr lang="de-DE" sz="2000" dirty="0"/>
              <a:t>, </a:t>
            </a:r>
            <a:r>
              <a:rPr lang="de-DE" sz="2000" dirty="0" err="1"/>
              <a:t>Emelie</a:t>
            </a:r>
            <a:r>
              <a:rPr lang="de-DE" sz="2000" dirty="0"/>
              <a:t> Rack, Sophie König &amp; Anna Maria Diem</a:t>
            </a:r>
          </a:p>
          <a:p>
            <a:endParaRPr lang="de-DE" dirty="0"/>
          </a:p>
          <a:p>
            <a:endParaRPr lang="de-DE" dirty="0"/>
          </a:p>
        </p:txBody>
      </p:sp>
      <p:sp>
        <p:nvSpPr>
          <p:cNvPr id="5" name="Foliennummernplatzhalter 4">
            <a:extLst>
              <a:ext uri="{FF2B5EF4-FFF2-40B4-BE49-F238E27FC236}">
                <a16:creationId xmlns:a16="http://schemas.microsoft.com/office/drawing/2014/main" id="{E3AA011A-EC03-4040-9676-875A092EFFFD}"/>
              </a:ext>
            </a:extLst>
          </p:cNvPr>
          <p:cNvSpPr>
            <a:spLocks noGrp="1"/>
          </p:cNvSpPr>
          <p:nvPr>
            <p:ph type="sldNum" sz="quarter" idx="12"/>
          </p:nvPr>
        </p:nvSpPr>
        <p:spPr/>
        <p:txBody>
          <a:bodyPr/>
          <a:lstStyle/>
          <a:p>
            <a:fld id="{9563C2DD-751F-DD46-B89D-C0E73C264E7B}" type="slidenum">
              <a:rPr lang="de-DE" smtClean="0"/>
              <a:t>4</a:t>
            </a:fld>
            <a:endParaRPr lang="de-DE"/>
          </a:p>
        </p:txBody>
      </p:sp>
    </p:spTree>
    <p:extLst>
      <p:ext uri="{BB962C8B-B14F-4D97-AF65-F5344CB8AC3E}">
        <p14:creationId xmlns:p14="http://schemas.microsoft.com/office/powerpoint/2010/main" val="3024202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71AE7-28A5-C848-BE4F-12F8DA07858B}"/>
              </a:ext>
            </a:extLst>
          </p:cNvPr>
          <p:cNvSpPr>
            <a:spLocks noGrp="1"/>
          </p:cNvSpPr>
          <p:nvPr>
            <p:ph type="title"/>
          </p:nvPr>
        </p:nvSpPr>
        <p:spPr/>
        <p:txBody>
          <a:bodyPr/>
          <a:lstStyle/>
          <a:p>
            <a:r>
              <a:rPr lang="de-DE" dirty="0"/>
              <a:t>Folgeerhebung </a:t>
            </a:r>
          </a:p>
        </p:txBody>
      </p:sp>
      <p:sp>
        <p:nvSpPr>
          <p:cNvPr id="3" name="Inhaltsplatzhalter 2">
            <a:extLst>
              <a:ext uri="{FF2B5EF4-FFF2-40B4-BE49-F238E27FC236}">
                <a16:creationId xmlns:a16="http://schemas.microsoft.com/office/drawing/2014/main" id="{7EC7B5F1-9510-9249-B876-85D2F17F2E44}"/>
              </a:ext>
            </a:extLst>
          </p:cNvPr>
          <p:cNvSpPr>
            <a:spLocks noGrp="1"/>
          </p:cNvSpPr>
          <p:nvPr>
            <p:ph idx="1"/>
          </p:nvPr>
        </p:nvSpPr>
        <p:spPr>
          <a:xfrm>
            <a:off x="1441174" y="1690689"/>
            <a:ext cx="6858000" cy="4351338"/>
          </a:xfrm>
        </p:spPr>
        <p:txBody>
          <a:bodyPr>
            <a:normAutofit/>
          </a:bodyPr>
          <a:lstStyle/>
          <a:p>
            <a:r>
              <a:rPr lang="de-DE" sz="2000" dirty="0"/>
              <a:t>Onlinesurvey von 10.11. bis 10.12.2020</a:t>
            </a:r>
          </a:p>
          <a:p>
            <a:r>
              <a:rPr lang="de-DE" sz="2000" dirty="0"/>
              <a:t>Ad-hoc Stichprobe von 2618 Befragten ab 14 Jahren aus Österreich, Deutschland und der Schweiz</a:t>
            </a:r>
          </a:p>
          <a:p>
            <a:r>
              <a:rPr lang="de-DE" sz="2000" dirty="0"/>
              <a:t>Bereinigte, nicht gewichtete Daten</a:t>
            </a:r>
          </a:p>
          <a:p>
            <a:r>
              <a:rPr lang="de-DE" sz="2000" dirty="0"/>
              <a:t>Fragebogenentwicklung: Pandemiespezifische Items auf der Basis der Pilotstudie im April 2020 entwickelt, u.a. zu Ausgrenzung, Stigmatisierung und Kontaktverlust</a:t>
            </a:r>
          </a:p>
          <a:p>
            <a:pPr marL="0" indent="0">
              <a:buNone/>
            </a:pPr>
            <a:endParaRPr lang="de-DE" dirty="0"/>
          </a:p>
          <a:p>
            <a:endParaRPr lang="de-DE" dirty="0"/>
          </a:p>
          <a:p>
            <a:endParaRPr lang="de-DE" dirty="0"/>
          </a:p>
          <a:p>
            <a:endParaRPr lang="de-DE" dirty="0"/>
          </a:p>
        </p:txBody>
      </p:sp>
      <p:sp>
        <p:nvSpPr>
          <p:cNvPr id="5" name="Foliennummernplatzhalter 4">
            <a:extLst>
              <a:ext uri="{FF2B5EF4-FFF2-40B4-BE49-F238E27FC236}">
                <a16:creationId xmlns:a16="http://schemas.microsoft.com/office/drawing/2014/main" id="{106CF8B0-C121-7E46-A62B-08777ED1ABA9}"/>
              </a:ext>
            </a:extLst>
          </p:cNvPr>
          <p:cNvSpPr>
            <a:spLocks noGrp="1"/>
          </p:cNvSpPr>
          <p:nvPr>
            <p:ph type="sldNum" sz="quarter" idx="12"/>
          </p:nvPr>
        </p:nvSpPr>
        <p:spPr/>
        <p:txBody>
          <a:bodyPr/>
          <a:lstStyle/>
          <a:p>
            <a:fld id="{9563C2DD-751F-DD46-B89D-C0E73C264E7B}" type="slidenum">
              <a:rPr lang="de-DE" smtClean="0"/>
              <a:t>5</a:t>
            </a:fld>
            <a:endParaRPr lang="de-DE"/>
          </a:p>
        </p:txBody>
      </p:sp>
    </p:spTree>
    <p:extLst>
      <p:ext uri="{BB962C8B-B14F-4D97-AF65-F5344CB8AC3E}">
        <p14:creationId xmlns:p14="http://schemas.microsoft.com/office/powerpoint/2010/main" val="103035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7C2A6D-20E2-6E47-A514-457FFF020476}"/>
              </a:ext>
            </a:extLst>
          </p:cNvPr>
          <p:cNvSpPr>
            <a:spLocks noGrp="1"/>
          </p:cNvSpPr>
          <p:nvPr>
            <p:ph type="title"/>
          </p:nvPr>
        </p:nvSpPr>
        <p:spPr/>
        <p:txBody>
          <a:bodyPr/>
          <a:lstStyle/>
          <a:p>
            <a:r>
              <a:rPr lang="de-DE" dirty="0"/>
              <a:t>Nicht-antizipierte Folgen der Maßnahmen</a:t>
            </a:r>
          </a:p>
        </p:txBody>
      </p:sp>
      <p:sp>
        <p:nvSpPr>
          <p:cNvPr id="3" name="Inhaltsplatzhalter 2">
            <a:extLst>
              <a:ext uri="{FF2B5EF4-FFF2-40B4-BE49-F238E27FC236}">
                <a16:creationId xmlns:a16="http://schemas.microsoft.com/office/drawing/2014/main" id="{31EA8172-095D-EB48-AFFD-C0DC45364192}"/>
              </a:ext>
            </a:extLst>
          </p:cNvPr>
          <p:cNvSpPr>
            <a:spLocks noGrp="1"/>
          </p:cNvSpPr>
          <p:nvPr>
            <p:ph idx="1"/>
          </p:nvPr>
        </p:nvSpPr>
        <p:spPr>
          <a:xfrm>
            <a:off x="1251284" y="1690689"/>
            <a:ext cx="6432884" cy="4486274"/>
          </a:xfrm>
        </p:spPr>
        <p:txBody>
          <a:bodyPr>
            <a:normAutofit/>
          </a:bodyPr>
          <a:lstStyle/>
          <a:p>
            <a:pPr marL="342900" indent="-342900">
              <a:buFont typeface="Arial" panose="020B0604020202020204" pitchFamily="34" charset="0"/>
              <a:buChar char="•"/>
            </a:pPr>
            <a:r>
              <a:rPr lang="de-AT" sz="2000" dirty="0">
                <a:solidFill>
                  <a:srgbClr val="000000"/>
                </a:solidFill>
                <a:cs typeface="Times New Roman" panose="02020603050405020304" pitchFamily="18" charset="0"/>
              </a:rPr>
              <a:t>Komplexe Gesundheitsmaßnahmen haben neben den intendierten Konsequenzen eine ganze Reihe an unbeabsichtigten Folgewirkungen, die häufig erst mittel- oder langfristig sichtbar werden. </a:t>
            </a:r>
            <a:r>
              <a:rPr lang="de-AT" sz="1400" dirty="0">
                <a:solidFill>
                  <a:srgbClr val="000000"/>
                </a:solidFill>
                <a:cs typeface="Times New Roman" panose="02020603050405020304" pitchFamily="18" charset="0"/>
              </a:rPr>
              <a:t>(</a:t>
            </a:r>
            <a:r>
              <a:rPr lang="de-AT" sz="1400" dirty="0" err="1">
                <a:solidFill>
                  <a:srgbClr val="000000"/>
                </a:solidFill>
                <a:cs typeface="Times New Roman" panose="02020603050405020304" pitchFamily="18" charset="0"/>
              </a:rPr>
              <a:t>Turcotte</a:t>
            </a:r>
            <a:r>
              <a:rPr lang="de-AT" sz="1400" dirty="0">
                <a:solidFill>
                  <a:srgbClr val="000000"/>
                </a:solidFill>
                <a:cs typeface="Times New Roman" panose="02020603050405020304" pitchFamily="18" charset="0"/>
              </a:rPr>
              <a:t>-Tremblay et al., 2021)</a:t>
            </a:r>
          </a:p>
          <a:p>
            <a:pPr marL="342900" indent="-342900">
              <a:buFont typeface="Arial" panose="020B0604020202020204" pitchFamily="34" charset="0"/>
              <a:buChar char="•"/>
            </a:pPr>
            <a:r>
              <a:rPr lang="de-AT" sz="2000" dirty="0">
                <a:solidFill>
                  <a:srgbClr val="000000"/>
                </a:solidFill>
                <a:cs typeface="Times New Roman" panose="02020603050405020304" pitchFamily="18" charset="0"/>
              </a:rPr>
              <a:t>Diese können auf einer körperlichen oder psychosozialen Ebene liegen, aber auch ökonomische, politische, kulturelle oder ökologische Folgen umfassen. </a:t>
            </a:r>
            <a:r>
              <a:rPr lang="de-AT" sz="1400" dirty="0">
                <a:solidFill>
                  <a:srgbClr val="000000"/>
                </a:solidFill>
                <a:cs typeface="Times New Roman" panose="02020603050405020304" pitchFamily="18" charset="0"/>
              </a:rPr>
              <a:t>(Allen-Scott et al., 2014)</a:t>
            </a:r>
            <a:endParaRPr lang="de-AT" sz="2000" dirty="0">
              <a:solidFill>
                <a:srgbClr val="000000"/>
              </a:solidFill>
              <a:cs typeface="Times New Roman" panose="02020603050405020304" pitchFamily="18" charset="0"/>
            </a:endParaRPr>
          </a:p>
          <a:p>
            <a:pPr marL="342900" indent="-342900">
              <a:buFont typeface="Arial" panose="020B0604020202020204" pitchFamily="34" charset="0"/>
              <a:buChar char="•"/>
            </a:pPr>
            <a:r>
              <a:rPr lang="de-AT" sz="2000" u="sng" dirty="0">
                <a:solidFill>
                  <a:srgbClr val="000000"/>
                </a:solidFill>
                <a:cs typeface="Times New Roman" panose="02020603050405020304" pitchFamily="18" charset="0"/>
              </a:rPr>
              <a:t>Grundlagenforschung</a:t>
            </a:r>
            <a:r>
              <a:rPr lang="de-AT" sz="2000" dirty="0">
                <a:solidFill>
                  <a:srgbClr val="000000"/>
                </a:solidFill>
                <a:cs typeface="Times New Roman" panose="02020603050405020304" pitchFamily="18" charset="0"/>
              </a:rPr>
              <a:t>: Lockdowns und Distanzierungs-</a:t>
            </a:r>
            <a:r>
              <a:rPr lang="de-AT" sz="2000" dirty="0" err="1">
                <a:solidFill>
                  <a:srgbClr val="000000"/>
                </a:solidFill>
                <a:cs typeface="Times New Roman" panose="02020603050405020304" pitchFamily="18" charset="0"/>
              </a:rPr>
              <a:t>maßnahmen</a:t>
            </a:r>
            <a:r>
              <a:rPr lang="de-AT" sz="2000" dirty="0">
                <a:solidFill>
                  <a:srgbClr val="000000"/>
                </a:solidFill>
                <a:cs typeface="Times New Roman" panose="02020603050405020304" pitchFamily="18" charset="0"/>
              </a:rPr>
              <a:t> haben nicht nur negative Konsequenzen, sondern auch neutrale oder sogar positive Auswirkungen auf bestimmte Bevölkerungsgruppen (‚Krisengewinne‘). </a:t>
            </a:r>
          </a:p>
          <a:p>
            <a:pPr marL="342900" indent="-342900">
              <a:buFont typeface="Arial" panose="020B0604020202020204" pitchFamily="34" charset="0"/>
              <a:buChar char="•"/>
            </a:pPr>
            <a:r>
              <a:rPr lang="de-DE" sz="2000" dirty="0">
                <a:solidFill>
                  <a:srgbClr val="000000"/>
                </a:solidFill>
                <a:cs typeface="Times New Roman" panose="02020603050405020304" pitchFamily="18" charset="0"/>
              </a:rPr>
              <a:t>Welche </a:t>
            </a:r>
            <a:r>
              <a:rPr lang="de-DE" sz="2000" dirty="0" err="1">
                <a:solidFill>
                  <a:srgbClr val="000000"/>
                </a:solidFill>
                <a:cs typeface="Times New Roman" panose="02020603050405020304" pitchFamily="18" charset="0"/>
              </a:rPr>
              <a:t>unintendierten</a:t>
            </a:r>
            <a:r>
              <a:rPr lang="de-DE" sz="2000" dirty="0">
                <a:solidFill>
                  <a:srgbClr val="000000"/>
                </a:solidFill>
                <a:cs typeface="Times New Roman" panose="02020603050405020304" pitchFamily="18" charset="0"/>
              </a:rPr>
              <a:t> Folgewirkungen hat die Distanzierung auf die Art und Weise, wie Menschen Intimität leben und erleben?</a:t>
            </a:r>
          </a:p>
          <a:p>
            <a:pPr marL="342900" indent="-342900">
              <a:buFont typeface="Arial" panose="020B0604020202020204" pitchFamily="34" charset="0"/>
              <a:buChar char="•"/>
            </a:pPr>
            <a:endParaRPr lang="de-AT" sz="2000" dirty="0">
              <a:solidFill>
                <a:srgbClr val="000000"/>
              </a:solidFill>
              <a:latin typeface="Corbel" panose="020B0503020204020204" pitchFamily="34" charset="0"/>
              <a:cs typeface="Times New Roman" panose="02020603050405020304" pitchFamily="18" charset="0"/>
            </a:endParaRPr>
          </a:p>
        </p:txBody>
      </p:sp>
      <p:sp>
        <p:nvSpPr>
          <p:cNvPr id="5" name="Foliennummernplatzhalter 4">
            <a:extLst>
              <a:ext uri="{FF2B5EF4-FFF2-40B4-BE49-F238E27FC236}">
                <a16:creationId xmlns:a16="http://schemas.microsoft.com/office/drawing/2014/main" id="{38D9D66E-B3F9-044B-8026-8ED38604B56D}"/>
              </a:ext>
            </a:extLst>
          </p:cNvPr>
          <p:cNvSpPr>
            <a:spLocks noGrp="1"/>
          </p:cNvSpPr>
          <p:nvPr>
            <p:ph type="sldNum" sz="quarter" idx="12"/>
          </p:nvPr>
        </p:nvSpPr>
        <p:spPr/>
        <p:txBody>
          <a:bodyPr/>
          <a:lstStyle/>
          <a:p>
            <a:fld id="{9563C2DD-751F-DD46-B89D-C0E73C264E7B}" type="slidenum">
              <a:rPr lang="de-DE" smtClean="0"/>
              <a:t>6</a:t>
            </a:fld>
            <a:endParaRPr lang="de-DE"/>
          </a:p>
        </p:txBody>
      </p:sp>
    </p:spTree>
    <p:extLst>
      <p:ext uri="{BB962C8B-B14F-4D97-AF65-F5344CB8AC3E}">
        <p14:creationId xmlns:p14="http://schemas.microsoft.com/office/powerpoint/2010/main" val="394680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7C2A6D-20E2-6E47-A514-457FFF020476}"/>
              </a:ext>
            </a:extLst>
          </p:cNvPr>
          <p:cNvSpPr>
            <a:spLocks noGrp="1"/>
          </p:cNvSpPr>
          <p:nvPr>
            <p:ph type="title"/>
          </p:nvPr>
        </p:nvSpPr>
        <p:spPr/>
        <p:txBody>
          <a:bodyPr/>
          <a:lstStyle/>
          <a:p>
            <a:r>
              <a:rPr lang="de-DE" dirty="0"/>
              <a:t>Psychosoziale Belastungen</a:t>
            </a:r>
          </a:p>
        </p:txBody>
      </p:sp>
      <p:sp>
        <p:nvSpPr>
          <p:cNvPr id="3" name="Inhaltsplatzhalter 2">
            <a:extLst>
              <a:ext uri="{FF2B5EF4-FFF2-40B4-BE49-F238E27FC236}">
                <a16:creationId xmlns:a16="http://schemas.microsoft.com/office/drawing/2014/main" id="{31EA8172-095D-EB48-AFFD-C0DC45364192}"/>
              </a:ext>
            </a:extLst>
          </p:cNvPr>
          <p:cNvSpPr>
            <a:spLocks noGrp="1"/>
          </p:cNvSpPr>
          <p:nvPr>
            <p:ph idx="1"/>
          </p:nvPr>
        </p:nvSpPr>
        <p:spPr>
          <a:xfrm>
            <a:off x="1280743" y="1690689"/>
            <a:ext cx="6582513" cy="4486274"/>
          </a:xfrm>
        </p:spPr>
        <p:txBody>
          <a:bodyPr>
            <a:normAutofit lnSpcReduction="10000"/>
          </a:bodyPr>
          <a:lstStyle/>
          <a:p>
            <a:pPr marL="342900" indent="-342900">
              <a:buFont typeface="Arial" panose="020B0604020202020204" pitchFamily="34" charset="0"/>
              <a:buChar char="•"/>
            </a:pPr>
            <a:r>
              <a:rPr lang="de-AT" sz="2000" dirty="0">
                <a:latin typeface="Corbel" panose="020B0503020204020204" pitchFamily="34" charset="0"/>
                <a:cs typeface="Times New Roman" panose="02020603050405020304" pitchFamily="18" charset="0"/>
              </a:rPr>
              <a:t>Ansteckungs- und Gesundheitsrisiken sind in der Bevölkerung ungleich verteilt </a:t>
            </a:r>
            <a:r>
              <a:rPr lang="de-AT" sz="1400" dirty="0">
                <a:latin typeface="Corbel" panose="020B0503020204020204" pitchFamily="34" charset="0"/>
                <a:cs typeface="Times New Roman" panose="02020603050405020304" pitchFamily="18" charset="0"/>
              </a:rPr>
              <a:t>(</a:t>
            </a:r>
            <a:r>
              <a:rPr lang="de-AT" sz="1400" dirty="0" err="1">
                <a:latin typeface="Corbel" panose="020B0503020204020204" pitchFamily="34" charset="0"/>
                <a:cs typeface="Times New Roman" panose="02020603050405020304" pitchFamily="18" charset="0"/>
              </a:rPr>
              <a:t>Bambra</a:t>
            </a:r>
            <a:r>
              <a:rPr lang="de-AT" sz="1400" dirty="0">
                <a:latin typeface="Corbel" panose="020B0503020204020204" pitchFamily="34" charset="0"/>
                <a:cs typeface="Times New Roman" panose="02020603050405020304" pitchFamily="18" charset="0"/>
              </a:rPr>
              <a:t> et al., 2020; </a:t>
            </a:r>
            <a:r>
              <a:rPr lang="de-AT" sz="1400" dirty="0" err="1">
                <a:latin typeface="Corbel" panose="020B0503020204020204" pitchFamily="34" charset="0"/>
                <a:cs typeface="Times New Roman" panose="02020603050405020304" pitchFamily="18" charset="0"/>
              </a:rPr>
              <a:t>Suleman</a:t>
            </a:r>
            <a:r>
              <a:rPr lang="de-AT" sz="1400" dirty="0">
                <a:latin typeface="Corbel" panose="020B0503020204020204" pitchFamily="34" charset="0"/>
                <a:cs typeface="Times New Roman" panose="02020603050405020304" pitchFamily="18" charset="0"/>
              </a:rPr>
              <a:t> et al., 2021)</a:t>
            </a:r>
            <a:endParaRPr lang="de-AT" sz="2000" dirty="0">
              <a:latin typeface="Corbel" panose="020B0503020204020204" pitchFamily="34" charset="0"/>
              <a:cs typeface="Times New Roman" panose="02020603050405020304" pitchFamily="18" charset="0"/>
            </a:endParaRPr>
          </a:p>
          <a:p>
            <a:pPr marL="342900" indent="-342900">
              <a:buFont typeface="Arial" panose="020B0604020202020204" pitchFamily="34" charset="0"/>
              <a:buChar char="•"/>
            </a:pPr>
            <a:r>
              <a:rPr lang="de-AT" sz="2000" dirty="0">
                <a:latin typeface="Corbel" panose="020B0503020204020204" pitchFamily="34" charset="0"/>
                <a:cs typeface="Times New Roman" panose="02020603050405020304" pitchFamily="18" charset="0"/>
              </a:rPr>
              <a:t>Belastungen in sogenannten ‚systemerhaltenden‘ Berufen, insbesondere im Gesundheitsbereich </a:t>
            </a:r>
            <a:r>
              <a:rPr lang="de-AT" sz="1400" dirty="0">
                <a:latin typeface="Corbel" panose="020B0503020204020204" pitchFamily="34" charset="0"/>
                <a:cs typeface="Times New Roman" panose="02020603050405020304" pitchFamily="18" charset="0"/>
              </a:rPr>
              <a:t>(Mulfinger et al., 2020)</a:t>
            </a:r>
          </a:p>
          <a:p>
            <a:pPr marL="342900" indent="-342900">
              <a:buFont typeface="Arial" panose="020B0604020202020204" pitchFamily="34" charset="0"/>
              <a:buChar char="•"/>
            </a:pPr>
            <a:r>
              <a:rPr lang="en-US" sz="2000" dirty="0" err="1">
                <a:latin typeface="Corbel" panose="020B0503020204020204" pitchFamily="34" charset="0"/>
                <a:cs typeface="Times New Roman" panose="02020603050405020304" pitchFamily="18" charset="0"/>
              </a:rPr>
              <a:t>Mehrfachbelastung</a:t>
            </a:r>
            <a:r>
              <a:rPr lang="en-US" sz="2000" dirty="0">
                <a:latin typeface="Corbel" panose="020B0503020204020204" pitchFamily="34" charset="0"/>
                <a:cs typeface="Times New Roman" panose="02020603050405020304" pitchFamily="18" charset="0"/>
              </a:rPr>
              <a:t> </a:t>
            </a:r>
            <a:r>
              <a:rPr lang="en-US" sz="2000" dirty="0">
                <a:latin typeface="Corbel" panose="020B0503020204020204" pitchFamily="34" charset="0"/>
              </a:rPr>
              <a:t>von Frauen </a:t>
            </a:r>
            <a:r>
              <a:rPr lang="en-US" sz="2000" dirty="0" err="1">
                <a:latin typeface="Corbel" panose="020B0503020204020204" pitchFamily="34" charset="0"/>
              </a:rPr>
              <a:t>mit</a:t>
            </a:r>
            <a:r>
              <a:rPr lang="en-US" sz="2000" dirty="0">
                <a:latin typeface="Corbel" panose="020B0503020204020204" pitchFamily="34" charset="0"/>
              </a:rPr>
              <a:t> </a:t>
            </a:r>
            <a:r>
              <a:rPr lang="en-US" sz="2000" dirty="0" err="1">
                <a:latin typeface="Corbel" panose="020B0503020204020204" pitchFamily="34" charset="0"/>
              </a:rPr>
              <a:t>Betreuungspflichten</a:t>
            </a:r>
            <a:r>
              <a:rPr lang="en-US" sz="2000" dirty="0">
                <a:latin typeface="Corbel" panose="020B0503020204020204" pitchFamily="34" charset="0"/>
              </a:rPr>
              <a:t> </a:t>
            </a:r>
            <a:r>
              <a:rPr lang="en-US" sz="1400" dirty="0">
                <a:latin typeface="Corbel" panose="020B0503020204020204" pitchFamily="34" charset="0"/>
              </a:rPr>
              <a:t>(</a:t>
            </a:r>
            <a:r>
              <a:rPr lang="en-US" sz="1400" dirty="0" err="1">
                <a:latin typeface="Corbel" panose="020B0503020204020204" pitchFamily="34" charset="0"/>
              </a:rPr>
              <a:t>Zartler</a:t>
            </a:r>
            <a:r>
              <a:rPr lang="en-US" sz="1400" dirty="0">
                <a:latin typeface="Corbel" panose="020B0503020204020204" pitchFamily="34" charset="0"/>
              </a:rPr>
              <a:t> et al., 2021)</a:t>
            </a:r>
          </a:p>
          <a:p>
            <a:pPr marL="342900" indent="-342900">
              <a:buFont typeface="Arial" panose="020B0604020202020204" pitchFamily="34" charset="0"/>
              <a:buChar char="•"/>
            </a:pPr>
            <a:r>
              <a:rPr lang="en-US" sz="2000" dirty="0" err="1">
                <a:latin typeface="Corbel" panose="020B0503020204020204" pitchFamily="34" charset="0"/>
              </a:rPr>
              <a:t>Psychosoziale</a:t>
            </a:r>
            <a:r>
              <a:rPr lang="en-US" sz="2000" dirty="0">
                <a:latin typeface="Corbel" panose="020B0503020204020204" pitchFamily="34" charset="0"/>
              </a:rPr>
              <a:t> </a:t>
            </a:r>
            <a:r>
              <a:rPr lang="en-US" sz="2000" dirty="0" err="1">
                <a:latin typeface="Corbel" panose="020B0503020204020204" pitchFamily="34" charset="0"/>
              </a:rPr>
              <a:t>Belastung</a:t>
            </a:r>
            <a:r>
              <a:rPr lang="en-US" sz="2000" dirty="0">
                <a:latin typeface="Corbel" panose="020B0503020204020204" pitchFamily="34" charset="0"/>
              </a:rPr>
              <a:t> von </a:t>
            </a:r>
            <a:r>
              <a:rPr lang="en-US" sz="2000" dirty="0" err="1">
                <a:latin typeface="Corbel" panose="020B0503020204020204" pitchFamily="34" charset="0"/>
              </a:rPr>
              <a:t>Kindern</a:t>
            </a:r>
            <a:r>
              <a:rPr lang="en-US" sz="2000" dirty="0">
                <a:latin typeface="Corbel" panose="020B0503020204020204" pitchFamily="34" charset="0"/>
              </a:rPr>
              <a:t> und </a:t>
            </a:r>
            <a:r>
              <a:rPr lang="en-US" sz="2000" dirty="0" err="1">
                <a:latin typeface="Corbel" panose="020B0503020204020204" pitchFamily="34" charset="0"/>
              </a:rPr>
              <a:t>Jugendlichen</a:t>
            </a:r>
            <a:r>
              <a:rPr lang="en-US" sz="2000" dirty="0">
                <a:latin typeface="Corbel" panose="020B0503020204020204" pitchFamily="34" charset="0"/>
              </a:rPr>
              <a:t> </a:t>
            </a:r>
            <a:r>
              <a:rPr lang="de-AT" sz="1400" dirty="0">
                <a:latin typeface="Corbel" panose="020B0503020204020204" pitchFamily="34" charset="0"/>
              </a:rPr>
              <a:t>(</a:t>
            </a:r>
            <a:r>
              <a:rPr lang="de-AT" sz="1400" dirty="0" err="1">
                <a:latin typeface="Corbel" panose="020B0503020204020204" pitchFamily="34" charset="0"/>
              </a:rPr>
              <a:t>Pieh</a:t>
            </a:r>
            <a:r>
              <a:rPr lang="de-AT" sz="1400" dirty="0">
                <a:latin typeface="Corbel" panose="020B0503020204020204" pitchFamily="34" charset="0"/>
              </a:rPr>
              <a:t> et al., 2021; Ravens-</a:t>
            </a:r>
            <a:r>
              <a:rPr lang="de-AT" sz="1400" dirty="0" err="1">
                <a:latin typeface="Corbel" panose="020B0503020204020204" pitchFamily="34" charset="0"/>
              </a:rPr>
              <a:t>Sieberer</a:t>
            </a:r>
            <a:r>
              <a:rPr lang="de-AT" sz="1400" dirty="0">
                <a:latin typeface="Corbel" panose="020B0503020204020204" pitchFamily="34" charset="0"/>
              </a:rPr>
              <a:t> et al., 2020)</a:t>
            </a:r>
          </a:p>
          <a:p>
            <a:pPr marL="342900" indent="-342900">
              <a:buFont typeface="Arial" panose="020B0604020202020204" pitchFamily="34" charset="0"/>
              <a:buChar char="•"/>
            </a:pPr>
            <a:r>
              <a:rPr lang="de-AT" sz="2000" dirty="0">
                <a:latin typeface="Corbel" panose="020B0503020204020204" pitchFamily="34" charset="0"/>
              </a:rPr>
              <a:t>Zunahme psychischer Erkrankungen wie Depressionen und Angststörungen in der Bevölkerung </a:t>
            </a:r>
            <a:r>
              <a:rPr lang="de-AT" sz="1400" dirty="0">
                <a:latin typeface="Corbel" panose="020B0503020204020204" pitchFamily="34" charset="0"/>
              </a:rPr>
              <a:t>(Strauß et al., 2021)</a:t>
            </a:r>
          </a:p>
          <a:p>
            <a:pPr marL="342900" indent="-342900">
              <a:buFont typeface="Arial" panose="020B0604020202020204" pitchFamily="34" charset="0"/>
              <a:buChar char="•"/>
            </a:pPr>
            <a:r>
              <a:rPr lang="de-AT" sz="2000" dirty="0">
                <a:latin typeface="Corbel" panose="020B0503020204020204" pitchFamily="34" charset="0"/>
              </a:rPr>
              <a:t>Anstieg von </a:t>
            </a:r>
            <a:r>
              <a:rPr lang="de-AT" sz="2000" dirty="0" err="1">
                <a:latin typeface="Corbel" panose="020B0503020204020204" pitchFamily="34" charset="0"/>
              </a:rPr>
              <a:t>Stimatisierung</a:t>
            </a:r>
            <a:r>
              <a:rPr lang="de-AT" sz="2000" dirty="0">
                <a:latin typeface="Corbel" panose="020B0503020204020204" pitchFamily="34" charset="0"/>
              </a:rPr>
              <a:t>, Diskriminierung und häuslicher Gewalt </a:t>
            </a:r>
            <a:r>
              <a:rPr lang="de-AT" sz="2000" dirty="0" err="1">
                <a:latin typeface="Corbel" panose="020B0503020204020204" pitchFamily="34" charset="0"/>
              </a:rPr>
              <a:t>befürchtet</a:t>
            </a:r>
            <a:r>
              <a:rPr lang="de-AT" sz="2000" dirty="0">
                <a:latin typeface="Corbel" panose="020B0503020204020204" pitchFamily="34" charset="0"/>
              </a:rPr>
              <a:t> </a:t>
            </a:r>
            <a:r>
              <a:rPr lang="de-AT" sz="1400" dirty="0">
                <a:latin typeface="Corbel" panose="020B0503020204020204" pitchFamily="34" charset="0"/>
              </a:rPr>
              <a:t>(WHO, 2020)</a:t>
            </a:r>
          </a:p>
          <a:p>
            <a:pPr marL="342900" indent="-342900">
              <a:buFont typeface="Arial" panose="020B0604020202020204" pitchFamily="34" charset="0"/>
              <a:buChar char="•"/>
            </a:pPr>
            <a:r>
              <a:rPr lang="de-AT" sz="2000" dirty="0">
                <a:latin typeface="Corbel" panose="020B0503020204020204" pitchFamily="34" charset="0"/>
              </a:rPr>
              <a:t>Dunkelfeldstudie stellte insgesamt keine Zunahme häuslicher Gewalt in der deutschen Bevölkerung fest </a:t>
            </a:r>
            <a:r>
              <a:rPr lang="de-AT" sz="1400" dirty="0">
                <a:latin typeface="Corbel" panose="020B0503020204020204" pitchFamily="34" charset="0"/>
              </a:rPr>
              <a:t>(Kliem et al., 2021)</a:t>
            </a:r>
          </a:p>
          <a:p>
            <a:pPr marL="342900" indent="-342900">
              <a:buFont typeface="Arial" panose="020B0604020202020204" pitchFamily="34" charset="0"/>
              <a:buChar char="•"/>
            </a:pPr>
            <a:endParaRPr lang="de-AT" sz="2000" dirty="0">
              <a:latin typeface="Corbel" panose="020B0503020204020204" pitchFamily="34" charset="0"/>
            </a:endParaRPr>
          </a:p>
          <a:p>
            <a:pPr marL="342900" indent="-342900">
              <a:buFont typeface="Arial" panose="020B0604020202020204" pitchFamily="34" charset="0"/>
              <a:buChar char="•"/>
            </a:pPr>
            <a:endParaRPr lang="de-AT" sz="2000" dirty="0">
              <a:solidFill>
                <a:schemeClr val="bg1"/>
              </a:solidFill>
              <a:latin typeface="Corbel" panose="020B0503020204020204" pitchFamily="34" charset="0"/>
            </a:endParaRPr>
          </a:p>
          <a:p>
            <a:pPr marL="342900" indent="-342900">
              <a:buFont typeface="Arial" panose="020B0604020202020204" pitchFamily="34" charset="0"/>
              <a:buChar char="•"/>
            </a:pPr>
            <a:endParaRPr lang="de-AT" sz="2000" dirty="0">
              <a:solidFill>
                <a:srgbClr val="000000"/>
              </a:solidFill>
              <a:latin typeface="Corbel" panose="020B0503020204020204" pitchFamily="34" charset="0"/>
              <a:cs typeface="Times New Roman" panose="02020603050405020304" pitchFamily="18" charset="0"/>
            </a:endParaRPr>
          </a:p>
        </p:txBody>
      </p:sp>
      <p:sp>
        <p:nvSpPr>
          <p:cNvPr id="5" name="Foliennummernplatzhalter 4">
            <a:extLst>
              <a:ext uri="{FF2B5EF4-FFF2-40B4-BE49-F238E27FC236}">
                <a16:creationId xmlns:a16="http://schemas.microsoft.com/office/drawing/2014/main" id="{38D9D66E-B3F9-044B-8026-8ED38604B56D}"/>
              </a:ext>
            </a:extLst>
          </p:cNvPr>
          <p:cNvSpPr>
            <a:spLocks noGrp="1"/>
          </p:cNvSpPr>
          <p:nvPr>
            <p:ph type="sldNum" sz="quarter" idx="12"/>
          </p:nvPr>
        </p:nvSpPr>
        <p:spPr/>
        <p:txBody>
          <a:bodyPr/>
          <a:lstStyle/>
          <a:p>
            <a:fld id="{9563C2DD-751F-DD46-B89D-C0E73C264E7B}" type="slidenum">
              <a:rPr lang="de-DE" smtClean="0"/>
              <a:t>7</a:t>
            </a:fld>
            <a:endParaRPr lang="de-DE"/>
          </a:p>
        </p:txBody>
      </p:sp>
    </p:spTree>
    <p:extLst>
      <p:ext uri="{BB962C8B-B14F-4D97-AF65-F5344CB8AC3E}">
        <p14:creationId xmlns:p14="http://schemas.microsoft.com/office/powerpoint/2010/main" val="4049167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CC7071-769C-294C-AB41-F8B2BD6B829F}"/>
              </a:ext>
            </a:extLst>
          </p:cNvPr>
          <p:cNvSpPr>
            <a:spLocks noGrp="1"/>
          </p:cNvSpPr>
          <p:nvPr>
            <p:ph type="title"/>
          </p:nvPr>
        </p:nvSpPr>
        <p:spPr>
          <a:xfrm>
            <a:off x="628649" y="365126"/>
            <a:ext cx="8303315" cy="956421"/>
          </a:xfrm>
        </p:spPr>
        <p:txBody>
          <a:bodyPr>
            <a:normAutofit/>
          </a:bodyPr>
          <a:lstStyle/>
          <a:p>
            <a:r>
              <a:rPr lang="en-US" sz="1600" b="1" i="1" dirty="0">
                <a:latin typeface="Helvetica" pitchFamily="2" charset="0"/>
              </a:rPr>
              <a:t>Hatten Sie in den </a:t>
            </a:r>
            <a:r>
              <a:rPr lang="en-US" sz="1600" b="1" i="1" dirty="0" err="1">
                <a:latin typeface="Helvetica" pitchFamily="2" charset="0"/>
              </a:rPr>
              <a:t>letzten</a:t>
            </a:r>
            <a:r>
              <a:rPr lang="en-US" sz="1600" b="1" i="1" dirty="0">
                <a:latin typeface="Helvetica" pitchFamily="2" charset="0"/>
              </a:rPr>
              <a:t> </a:t>
            </a:r>
            <a:r>
              <a:rPr lang="en-US" sz="1600" b="1" i="1" dirty="0" err="1">
                <a:latin typeface="Helvetica" pitchFamily="2" charset="0"/>
              </a:rPr>
              <a:t>zwei</a:t>
            </a:r>
            <a:r>
              <a:rPr lang="en-US" sz="1600" b="1" i="1" dirty="0">
                <a:latin typeface="Helvetica" pitchFamily="2" charset="0"/>
              </a:rPr>
              <a:t> </a:t>
            </a:r>
            <a:r>
              <a:rPr lang="en-US" sz="1600" b="1" i="1" dirty="0" err="1">
                <a:latin typeface="Helvetica" pitchFamily="2" charset="0"/>
              </a:rPr>
              <a:t>Wochen</a:t>
            </a:r>
            <a:r>
              <a:rPr lang="en-US" sz="1600" b="1" i="1" dirty="0">
                <a:latin typeface="Helvetica" pitchFamily="2" charset="0"/>
              </a:rPr>
              <a:t> </a:t>
            </a:r>
            <a:r>
              <a:rPr lang="en-US" sz="1600" b="1" i="1" dirty="0" err="1">
                <a:latin typeface="Helvetica" pitchFamily="2" charset="0"/>
              </a:rPr>
              <a:t>seltener</a:t>
            </a:r>
            <a:r>
              <a:rPr lang="en-US" sz="1600" b="1" i="1" dirty="0">
                <a:latin typeface="Helvetica" pitchFamily="2" charset="0"/>
              </a:rPr>
              <a:t>, </a:t>
            </a:r>
            <a:r>
              <a:rPr lang="en-US" sz="1600" b="1" i="1" dirty="0" err="1">
                <a:latin typeface="Helvetica" pitchFamily="2" charset="0"/>
              </a:rPr>
              <a:t>gleich</a:t>
            </a:r>
            <a:r>
              <a:rPr lang="en-US" sz="1600" b="1" i="1" dirty="0">
                <a:latin typeface="Helvetica" pitchFamily="2" charset="0"/>
              </a:rPr>
              <a:t> oft </a:t>
            </a:r>
            <a:r>
              <a:rPr lang="en-US" sz="1600" b="1" i="1" dirty="0" err="1">
                <a:latin typeface="Helvetica" pitchFamily="2" charset="0"/>
              </a:rPr>
              <a:t>oder</a:t>
            </a:r>
            <a:r>
              <a:rPr lang="en-US" sz="1600" b="1" i="1" dirty="0">
                <a:latin typeface="Helvetica" pitchFamily="2" charset="0"/>
              </a:rPr>
              <a:t> </a:t>
            </a:r>
            <a:r>
              <a:rPr lang="en-US" sz="1600" b="1" i="1" dirty="0" err="1">
                <a:latin typeface="Helvetica" pitchFamily="2" charset="0"/>
              </a:rPr>
              <a:t>häufiger</a:t>
            </a:r>
            <a:r>
              <a:rPr lang="en-US" sz="1600" b="1" i="1" dirty="0">
                <a:latin typeface="Helvetica" pitchFamily="2" charset="0"/>
              </a:rPr>
              <a:t> </a:t>
            </a:r>
            <a:r>
              <a:rPr lang="en-US" sz="1600" b="1" i="1" dirty="0" err="1">
                <a:latin typeface="Helvetica" pitchFamily="2" charset="0"/>
              </a:rPr>
              <a:t>privaten</a:t>
            </a:r>
            <a:r>
              <a:rPr lang="en-US" sz="1600" b="1" i="1" dirty="0">
                <a:latin typeface="Helvetica" pitchFamily="2" charset="0"/>
              </a:rPr>
              <a:t> </a:t>
            </a:r>
            <a:r>
              <a:rPr lang="en-US" sz="1600" b="1" i="1" dirty="0" err="1">
                <a:latin typeface="Helvetica" pitchFamily="2" charset="0"/>
              </a:rPr>
              <a:t>Kontakt</a:t>
            </a:r>
            <a:r>
              <a:rPr lang="en-US" sz="1600" b="1" i="1" dirty="0">
                <a:latin typeface="Helvetica" pitchFamily="2" charset="0"/>
              </a:rPr>
              <a:t> (online </a:t>
            </a:r>
            <a:r>
              <a:rPr lang="en-US" sz="1600" b="1" i="1" dirty="0" err="1">
                <a:latin typeface="Helvetica" pitchFamily="2" charset="0"/>
              </a:rPr>
              <a:t>oder</a:t>
            </a:r>
            <a:r>
              <a:rPr lang="en-US" sz="1600" b="1" i="1" dirty="0">
                <a:latin typeface="Helvetica" pitchFamily="2" charset="0"/>
              </a:rPr>
              <a:t> offline) </a:t>
            </a:r>
            <a:r>
              <a:rPr lang="en-US" sz="1600" b="1" i="1" dirty="0" err="1">
                <a:latin typeface="Helvetica" pitchFamily="2" charset="0"/>
              </a:rPr>
              <a:t>zu</a:t>
            </a:r>
            <a:r>
              <a:rPr lang="en-US" sz="1600" b="1" i="1" dirty="0">
                <a:latin typeface="Helvetica" pitchFamily="2" charset="0"/>
              </a:rPr>
              <a:t> den </a:t>
            </a:r>
            <a:r>
              <a:rPr lang="en-US" sz="1600" b="1" i="1" dirty="0" err="1">
                <a:latin typeface="Helvetica" pitchFamily="2" charset="0"/>
              </a:rPr>
              <a:t>folgenden</a:t>
            </a:r>
            <a:r>
              <a:rPr lang="en-US" sz="1600" b="1" i="1" dirty="0">
                <a:latin typeface="Helvetica" pitchFamily="2" charset="0"/>
              </a:rPr>
              <a:t> </a:t>
            </a:r>
            <a:r>
              <a:rPr lang="en-US" sz="1600" b="1" i="1" dirty="0" err="1">
                <a:latin typeface="Helvetica" pitchFamily="2" charset="0"/>
              </a:rPr>
              <a:t>Personen</a:t>
            </a:r>
            <a:r>
              <a:rPr lang="en-US" sz="1600" b="1" i="1" dirty="0">
                <a:latin typeface="Helvetica" pitchFamily="2" charset="0"/>
              </a:rPr>
              <a:t> </a:t>
            </a:r>
            <a:r>
              <a:rPr lang="en-US" sz="1600" b="1" i="1" dirty="0" err="1">
                <a:latin typeface="Helvetica" pitchFamily="2" charset="0"/>
              </a:rPr>
              <a:t>als</a:t>
            </a:r>
            <a:r>
              <a:rPr lang="en-US" sz="1600" b="1" i="1" dirty="0">
                <a:latin typeface="Helvetica" pitchFamily="2" charset="0"/>
              </a:rPr>
              <a:t> </a:t>
            </a:r>
            <a:r>
              <a:rPr lang="en-US" sz="1600" b="1" i="1" dirty="0" err="1">
                <a:latin typeface="Helvetica" pitchFamily="2" charset="0"/>
              </a:rPr>
              <a:t>im</a:t>
            </a:r>
            <a:r>
              <a:rPr lang="en-US" sz="1600" b="1" i="1" dirty="0">
                <a:latin typeface="Helvetica" pitchFamily="2" charset="0"/>
              </a:rPr>
              <a:t> Sommer?</a:t>
            </a:r>
            <a:endParaRPr lang="de-DE" sz="1600" b="1" i="1" dirty="0">
              <a:latin typeface="Helvetica" pitchFamily="2" charset="0"/>
            </a:endParaRPr>
          </a:p>
        </p:txBody>
      </p:sp>
      <p:sp>
        <p:nvSpPr>
          <p:cNvPr id="5" name="Foliennummernplatzhalter 4">
            <a:extLst>
              <a:ext uri="{FF2B5EF4-FFF2-40B4-BE49-F238E27FC236}">
                <a16:creationId xmlns:a16="http://schemas.microsoft.com/office/drawing/2014/main" id="{6CB1E1C3-CC84-1445-AE98-1A3E97C54DF7}"/>
              </a:ext>
            </a:extLst>
          </p:cNvPr>
          <p:cNvSpPr>
            <a:spLocks noGrp="1"/>
          </p:cNvSpPr>
          <p:nvPr>
            <p:ph type="sldNum" sz="quarter" idx="12"/>
          </p:nvPr>
        </p:nvSpPr>
        <p:spPr/>
        <p:txBody>
          <a:bodyPr/>
          <a:lstStyle/>
          <a:p>
            <a:fld id="{9563C2DD-751F-DD46-B89D-C0E73C264E7B}" type="slidenum">
              <a:rPr lang="de-DE" smtClean="0"/>
              <a:t>8</a:t>
            </a:fld>
            <a:endParaRPr lang="de-DE"/>
          </a:p>
        </p:txBody>
      </p:sp>
      <p:sp>
        <p:nvSpPr>
          <p:cNvPr id="9" name="Rechteck 8">
            <a:extLst>
              <a:ext uri="{FF2B5EF4-FFF2-40B4-BE49-F238E27FC236}">
                <a16:creationId xmlns:a16="http://schemas.microsoft.com/office/drawing/2014/main" id="{2F6E3F9A-FC67-2A4B-BDF9-4D0530CF9B00}"/>
              </a:ext>
            </a:extLst>
          </p:cNvPr>
          <p:cNvSpPr/>
          <p:nvPr/>
        </p:nvSpPr>
        <p:spPr>
          <a:xfrm>
            <a:off x="993914" y="5862444"/>
            <a:ext cx="8150086" cy="338554"/>
          </a:xfrm>
          <a:prstGeom prst="rect">
            <a:avLst/>
          </a:prstGeom>
        </p:spPr>
        <p:txBody>
          <a:bodyPr wrap="square">
            <a:spAutoFit/>
          </a:bodyPr>
          <a:lstStyle/>
          <a:p>
            <a:r>
              <a:rPr lang="en-US" sz="1600" dirty="0">
                <a:solidFill>
                  <a:srgbClr val="000000"/>
                </a:solidFill>
                <a:ea typeface="Times New Roman" panose="02020603050405020304" pitchFamily="18" charset="0"/>
                <a:cs typeface="Times New Roman" panose="02020603050405020304" pitchFamily="18" charset="0"/>
              </a:rPr>
              <a:t>Quelle: </a:t>
            </a:r>
            <a:r>
              <a:rPr lang="en-US" sz="1600" dirty="0" err="1">
                <a:solidFill>
                  <a:srgbClr val="000000"/>
                </a:solidFill>
                <a:ea typeface="Times New Roman" panose="02020603050405020304" pitchFamily="18" charset="0"/>
                <a:cs typeface="Times New Roman" panose="02020603050405020304" pitchFamily="18" charset="0"/>
              </a:rPr>
              <a:t>Intimität</a:t>
            </a:r>
            <a:r>
              <a:rPr lang="en-US" sz="1600" dirty="0">
                <a:solidFill>
                  <a:srgbClr val="000000"/>
                </a:solidFill>
                <a:ea typeface="Times New Roman" panose="02020603050405020304" pitchFamily="18" charset="0"/>
                <a:cs typeface="Times New Roman" panose="02020603050405020304" pitchFamily="18" charset="0"/>
              </a:rPr>
              <a:t> und </a:t>
            </a:r>
            <a:r>
              <a:rPr lang="en-US" sz="1600" dirty="0" err="1">
                <a:solidFill>
                  <a:srgbClr val="000000"/>
                </a:solidFill>
                <a:ea typeface="Times New Roman" panose="02020603050405020304" pitchFamily="18" charset="0"/>
                <a:cs typeface="Times New Roman" panose="02020603050405020304" pitchFamily="18" charset="0"/>
              </a:rPr>
              <a:t>soziale</a:t>
            </a:r>
            <a:r>
              <a:rPr lang="en-US" sz="1600" dirty="0">
                <a:solidFill>
                  <a:srgbClr val="000000"/>
                </a:solidFill>
                <a:ea typeface="Times New Roman" panose="02020603050405020304" pitchFamily="18" charset="0"/>
                <a:cs typeface="Times New Roman" panose="02020603050405020304" pitchFamily="18" charset="0"/>
              </a:rPr>
              <a:t> </a:t>
            </a:r>
            <a:r>
              <a:rPr lang="en-US" sz="1600" dirty="0" err="1">
                <a:solidFill>
                  <a:srgbClr val="000000"/>
                </a:solidFill>
                <a:ea typeface="Times New Roman" panose="02020603050405020304" pitchFamily="18" charset="0"/>
                <a:cs typeface="Times New Roman" panose="02020603050405020304" pitchFamily="18" charset="0"/>
              </a:rPr>
              <a:t>Beziehungen</a:t>
            </a:r>
            <a:r>
              <a:rPr lang="en-US" sz="1600" dirty="0">
                <a:solidFill>
                  <a:srgbClr val="000000"/>
                </a:solidFill>
                <a:ea typeface="Times New Roman" panose="02020603050405020304" pitchFamily="18" charset="0"/>
                <a:cs typeface="Times New Roman" panose="02020603050405020304" pitchFamily="18" charset="0"/>
              </a:rPr>
              <a:t> Survey II (2020); </a:t>
            </a:r>
            <a:r>
              <a:rPr lang="en-US" sz="1600" dirty="0">
                <a:solidFill>
                  <a:srgbClr val="000000"/>
                </a:solidFill>
                <a:ea typeface="Times New Roman" panose="02020603050405020304" pitchFamily="18" charset="0"/>
                <a:cs typeface="Arial" panose="020B0604020202020204" pitchFamily="34" charset="0"/>
              </a:rPr>
              <a:t>N=2007-2126</a:t>
            </a:r>
            <a:r>
              <a:rPr lang="de-AT" sz="1600" dirty="0">
                <a:effectLst/>
              </a:rPr>
              <a:t> </a:t>
            </a:r>
            <a:endParaRPr lang="de-DE" sz="1600" dirty="0"/>
          </a:p>
        </p:txBody>
      </p:sp>
      <p:pic>
        <p:nvPicPr>
          <p:cNvPr id="17" name="Grafik 16">
            <a:extLst>
              <a:ext uri="{FF2B5EF4-FFF2-40B4-BE49-F238E27FC236}">
                <a16:creationId xmlns:a16="http://schemas.microsoft.com/office/drawing/2014/main" id="{F8E7605D-45BA-254B-9C4C-D6522E588A94}"/>
              </a:ext>
            </a:extLst>
          </p:cNvPr>
          <p:cNvPicPr>
            <a:picLocks noChangeAspect="1"/>
          </p:cNvPicPr>
          <p:nvPr/>
        </p:nvPicPr>
        <p:blipFill>
          <a:blip r:embed="rId2"/>
          <a:stretch>
            <a:fillRect/>
          </a:stretch>
        </p:blipFill>
        <p:spPr>
          <a:xfrm>
            <a:off x="880335" y="1245521"/>
            <a:ext cx="6985133" cy="4366957"/>
          </a:xfrm>
          <a:prstGeom prst="rect">
            <a:avLst/>
          </a:prstGeom>
        </p:spPr>
      </p:pic>
    </p:spTree>
    <p:extLst>
      <p:ext uri="{BB962C8B-B14F-4D97-AF65-F5344CB8AC3E}">
        <p14:creationId xmlns:p14="http://schemas.microsoft.com/office/powerpoint/2010/main" val="2823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0BD628-2F79-8A46-9A0D-2FBA8A605E01}"/>
              </a:ext>
            </a:extLst>
          </p:cNvPr>
          <p:cNvSpPr>
            <a:spLocks noGrp="1"/>
          </p:cNvSpPr>
          <p:nvPr>
            <p:ph type="title"/>
          </p:nvPr>
        </p:nvSpPr>
        <p:spPr>
          <a:xfrm>
            <a:off x="400050" y="-26064"/>
            <a:ext cx="8115300" cy="1325563"/>
          </a:xfrm>
        </p:spPr>
        <p:txBody>
          <a:bodyPr/>
          <a:lstStyle/>
          <a:p>
            <a:r>
              <a:rPr lang="de-DE" dirty="0"/>
              <a:t>Beziehungsveränderungen</a:t>
            </a:r>
          </a:p>
        </p:txBody>
      </p:sp>
      <p:sp>
        <p:nvSpPr>
          <p:cNvPr id="5" name="Foliennummernplatzhalter 4">
            <a:extLst>
              <a:ext uri="{FF2B5EF4-FFF2-40B4-BE49-F238E27FC236}">
                <a16:creationId xmlns:a16="http://schemas.microsoft.com/office/drawing/2014/main" id="{AD8F8E3E-12D0-7543-8D20-C6948DEB0F0C}"/>
              </a:ext>
            </a:extLst>
          </p:cNvPr>
          <p:cNvSpPr>
            <a:spLocks noGrp="1"/>
          </p:cNvSpPr>
          <p:nvPr>
            <p:ph type="sldNum" sz="quarter" idx="12"/>
          </p:nvPr>
        </p:nvSpPr>
        <p:spPr/>
        <p:txBody>
          <a:bodyPr/>
          <a:lstStyle/>
          <a:p>
            <a:fld id="{9563C2DD-751F-DD46-B89D-C0E73C264E7B}" type="slidenum">
              <a:rPr lang="de-DE" smtClean="0"/>
              <a:t>9</a:t>
            </a:fld>
            <a:endParaRPr lang="de-DE"/>
          </a:p>
        </p:txBody>
      </p:sp>
      <p:sp>
        <p:nvSpPr>
          <p:cNvPr id="7" name="Rechteck 6">
            <a:extLst>
              <a:ext uri="{FF2B5EF4-FFF2-40B4-BE49-F238E27FC236}">
                <a16:creationId xmlns:a16="http://schemas.microsoft.com/office/drawing/2014/main" id="{2C24AA2A-3673-E24A-9DF5-5D3C7D21FD27}"/>
              </a:ext>
            </a:extLst>
          </p:cNvPr>
          <p:cNvSpPr/>
          <p:nvPr/>
        </p:nvSpPr>
        <p:spPr>
          <a:xfrm>
            <a:off x="572468" y="1223119"/>
            <a:ext cx="8251878" cy="369332"/>
          </a:xfrm>
          <a:prstGeom prst="rect">
            <a:avLst/>
          </a:prstGeom>
        </p:spPr>
        <p:txBody>
          <a:bodyPr wrap="square">
            <a:spAutoFit/>
          </a:bodyPr>
          <a:lstStyle/>
          <a:p>
            <a:r>
              <a:rPr lang="de-AT" dirty="0">
                <a:latin typeface="+mj-lt"/>
                <a:ea typeface="MS Mincho" panose="02020609040205080304" pitchFamily="49" charset="-128"/>
                <a:cs typeface="Times New Roman" panose="02020603050405020304" pitchFamily="18" charset="0"/>
              </a:rPr>
              <a:t>Bei 29% der Befragten hat sich über den Sommer der Beziehungsstatus verändert:</a:t>
            </a:r>
            <a:endParaRPr lang="de-DE" dirty="0">
              <a:latin typeface="+mj-lt"/>
            </a:endParaRPr>
          </a:p>
        </p:txBody>
      </p:sp>
      <p:sp>
        <p:nvSpPr>
          <p:cNvPr id="8" name="Rechteck 7">
            <a:extLst>
              <a:ext uri="{FF2B5EF4-FFF2-40B4-BE49-F238E27FC236}">
                <a16:creationId xmlns:a16="http://schemas.microsoft.com/office/drawing/2014/main" id="{8F9BC9F2-A059-564F-9467-C4DA3F655EC6}"/>
              </a:ext>
            </a:extLst>
          </p:cNvPr>
          <p:cNvSpPr/>
          <p:nvPr/>
        </p:nvSpPr>
        <p:spPr>
          <a:xfrm>
            <a:off x="858972" y="5908099"/>
            <a:ext cx="6930648" cy="584775"/>
          </a:xfrm>
          <a:prstGeom prst="rect">
            <a:avLst/>
          </a:prstGeom>
        </p:spPr>
        <p:txBody>
          <a:bodyPr wrap="square">
            <a:spAutoFit/>
          </a:bodyPr>
          <a:lstStyle/>
          <a:p>
            <a:pPr algn="just">
              <a:spcAft>
                <a:spcPts val="1200"/>
              </a:spcAft>
            </a:pPr>
            <a:r>
              <a:rPr lang="de-AT" sz="1600" dirty="0">
                <a:solidFill>
                  <a:srgbClr val="000000"/>
                </a:solidFill>
                <a:latin typeface="+mj-lt"/>
                <a:ea typeface="Times New Roman" panose="02020603050405020304" pitchFamily="18" charset="0"/>
                <a:cs typeface="Arial" panose="020B0604020202020204" pitchFamily="34" charset="0"/>
              </a:rPr>
              <a:t>Quelle: Intimität und soziale Beziehungen Survey II (2020); N=478; nur Befragte, bei denen sich der Beziehungsstatus seit dem Frühjahr verändert hat.</a:t>
            </a:r>
            <a:endParaRPr lang="de-AT" sz="1600" dirty="0">
              <a:effectLst/>
              <a:latin typeface="+mj-lt"/>
              <a:ea typeface="MS Mincho" panose="02020609040205080304" pitchFamily="49" charset="-128"/>
              <a:cs typeface="Times New Roman" panose="02020603050405020304" pitchFamily="18" charset="0"/>
            </a:endParaRPr>
          </a:p>
        </p:txBody>
      </p:sp>
      <p:pic>
        <p:nvPicPr>
          <p:cNvPr id="9" name="Grafik 8">
            <a:extLst>
              <a:ext uri="{FF2B5EF4-FFF2-40B4-BE49-F238E27FC236}">
                <a16:creationId xmlns:a16="http://schemas.microsoft.com/office/drawing/2014/main" id="{0B9DA475-ECFD-FB49-8A9F-9F90AEC48405}"/>
              </a:ext>
            </a:extLst>
          </p:cNvPr>
          <p:cNvPicPr/>
          <p:nvPr/>
        </p:nvPicPr>
        <p:blipFill>
          <a:blip r:embed="rId2"/>
          <a:stretch>
            <a:fillRect/>
          </a:stretch>
        </p:blipFill>
        <p:spPr>
          <a:xfrm>
            <a:off x="1441342" y="1538922"/>
            <a:ext cx="5765908" cy="4369177"/>
          </a:xfrm>
          <a:prstGeom prst="rect">
            <a:avLst/>
          </a:prstGeom>
        </p:spPr>
      </p:pic>
    </p:spTree>
    <p:extLst>
      <p:ext uri="{BB962C8B-B14F-4D97-AF65-F5344CB8AC3E}">
        <p14:creationId xmlns:p14="http://schemas.microsoft.com/office/powerpoint/2010/main" val="376555915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2514</Words>
  <Application>Microsoft Macintosh PowerPoint</Application>
  <PresentationFormat>Bildschirmpräsentation (4:3)</PresentationFormat>
  <Paragraphs>214</Paragraphs>
  <Slides>30</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30</vt:i4>
      </vt:variant>
    </vt:vector>
  </HeadingPairs>
  <TitlesOfParts>
    <vt:vector size="37" baseType="lpstr">
      <vt:lpstr>Arial</vt:lpstr>
      <vt:lpstr>Calibri</vt:lpstr>
      <vt:lpstr>Calibri Light</vt:lpstr>
      <vt:lpstr>Corbel</vt:lpstr>
      <vt:lpstr>Helvetica</vt:lpstr>
      <vt:lpstr>Symbol</vt:lpstr>
      <vt:lpstr>Office</vt:lpstr>
      <vt:lpstr>Softskillkurs Gender Studies</vt:lpstr>
      <vt:lpstr>Überblick</vt:lpstr>
      <vt:lpstr>Theorie</vt:lpstr>
      <vt:lpstr>Projekt</vt:lpstr>
      <vt:lpstr>Folgeerhebung </vt:lpstr>
      <vt:lpstr>Nicht-antizipierte Folgen der Maßnahmen</vt:lpstr>
      <vt:lpstr>Psychosoziale Belastungen</vt:lpstr>
      <vt:lpstr>Hatten Sie in den letzten zwei Wochen seltener, gleich oft oder häufiger privaten Kontakt (online oder offline) zu den folgenden Personen als im Sommer?</vt:lpstr>
      <vt:lpstr>Beziehungsveränderungen</vt:lpstr>
      <vt:lpstr>Haben die Konflikte in Ihren intimen Beziehungen im Lockdown zugenommen, abgenommen, oder sind diese gleichgeblieben? </vt:lpstr>
      <vt:lpstr>PowerPoint-Präsentation</vt:lpstr>
      <vt:lpstr>Beziehungsqualität &amp; Konflikte </vt:lpstr>
      <vt:lpstr>Dating</vt:lpstr>
      <vt:lpstr>Positive Erfahrungen in der Pandemie</vt:lpstr>
      <vt:lpstr>Freundschaftsbeziehungen</vt:lpstr>
      <vt:lpstr>Ausgrenzungserfahrungen I: Diskriminierung und Isolation von LGBQ+ Personen</vt:lpstr>
      <vt:lpstr>Warum Ausgrenzung? Offene Antworten:</vt:lpstr>
      <vt:lpstr>Soziale Isolation und Einsamkeit</vt:lpstr>
      <vt:lpstr>Ausgrenzungserfahrungen II: Stigmatisierung &amp; gruppenbezogene Ansteckungsängste</vt:lpstr>
      <vt:lpstr>PowerPoint-Präsentation</vt:lpstr>
      <vt:lpstr>Ausgrenzungserfahrungen II: Folgen</vt:lpstr>
      <vt:lpstr>Inwiefern distanzieren sich Menschen von Ihnen? (Offene Antworten)</vt:lpstr>
      <vt:lpstr>Inwiefern distanzieren sich Menschen von Ihnen? (Offene Antworten)</vt:lpstr>
      <vt:lpstr>Ausgrenzungserfahrungen III: Unterschiedliche Haltungen zur Pandemiebekämpfung</vt:lpstr>
      <vt:lpstr>Beispiele aus den offenen Antworten:</vt:lpstr>
      <vt:lpstr>Kontaktabbrüche und Kontaktverlust</vt:lpstr>
      <vt:lpstr>Gründe für Kontaktverlust zu wichtigen Vertrauenspersonen</vt:lpstr>
      <vt:lpstr>Beispiele für Kontaktabbruch (Offene Antworten)</vt:lpstr>
      <vt:lpstr>Zusammenfassung I</vt:lpstr>
      <vt:lpstr>Zusammenfassung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Barbara Rothmüller</dc:creator>
  <cp:lastModifiedBy>Barbara Rothmüller</cp:lastModifiedBy>
  <cp:revision>73</cp:revision>
  <dcterms:created xsi:type="dcterms:W3CDTF">2021-03-17T10:26:18Z</dcterms:created>
  <dcterms:modified xsi:type="dcterms:W3CDTF">2022-10-27T20:02:04Z</dcterms:modified>
</cp:coreProperties>
</file>