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6" r:id="rId1"/>
  </p:sldMasterIdLst>
  <p:notesMasterIdLst>
    <p:notesMasterId r:id="rId46"/>
  </p:notesMasterIdLst>
  <p:sldIdLst>
    <p:sldId id="256" r:id="rId2"/>
    <p:sldId id="257" r:id="rId3"/>
    <p:sldId id="258" r:id="rId4"/>
    <p:sldId id="259" r:id="rId5"/>
    <p:sldId id="260" r:id="rId6"/>
    <p:sldId id="261" r:id="rId7"/>
    <p:sldId id="262" r:id="rId8"/>
    <p:sldId id="263" r:id="rId9"/>
    <p:sldId id="292" r:id="rId10"/>
    <p:sldId id="265" r:id="rId11"/>
    <p:sldId id="266" r:id="rId12"/>
    <p:sldId id="300" r:id="rId13"/>
    <p:sldId id="268" r:id="rId14"/>
    <p:sldId id="270" r:id="rId15"/>
    <p:sldId id="271" r:id="rId16"/>
    <p:sldId id="272" r:id="rId17"/>
    <p:sldId id="293" r:id="rId18"/>
    <p:sldId id="294" r:id="rId19"/>
    <p:sldId id="273" r:id="rId20"/>
    <p:sldId id="287" r:id="rId21"/>
    <p:sldId id="274" r:id="rId22"/>
    <p:sldId id="296" r:id="rId23"/>
    <p:sldId id="288" r:id="rId24"/>
    <p:sldId id="298" r:id="rId25"/>
    <p:sldId id="299" r:id="rId26"/>
    <p:sldId id="301" r:id="rId27"/>
    <p:sldId id="289" r:id="rId28"/>
    <p:sldId id="275" r:id="rId29"/>
    <p:sldId id="302" r:id="rId30"/>
    <p:sldId id="284" r:id="rId31"/>
    <p:sldId id="276" r:id="rId32"/>
    <p:sldId id="303" r:id="rId33"/>
    <p:sldId id="297" r:id="rId34"/>
    <p:sldId id="304" r:id="rId35"/>
    <p:sldId id="285" r:id="rId36"/>
    <p:sldId id="277" r:id="rId37"/>
    <p:sldId id="278" r:id="rId38"/>
    <p:sldId id="305" r:id="rId39"/>
    <p:sldId id="307" r:id="rId40"/>
    <p:sldId id="306" r:id="rId41"/>
    <p:sldId id="279" r:id="rId42"/>
    <p:sldId id="281" r:id="rId43"/>
    <p:sldId id="282" r:id="rId44"/>
    <p:sldId id="283" r:id="rId4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4" autoAdjust="0"/>
    <p:restoredTop sz="94660"/>
  </p:normalViewPr>
  <p:slideViewPr>
    <p:cSldViewPr snapToGrid="0" snapToObjects="1">
      <p:cViewPr varScale="1">
        <p:scale>
          <a:sx n="70" d="100"/>
          <a:sy n="70" d="100"/>
        </p:scale>
        <p:origin x="-1168" y="-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9C9CE-485B-D140-8AFE-D4CDB8771A1B}" type="datetimeFigureOut">
              <a:rPr lang="fr-FR" smtClean="0"/>
              <a:t>23/10/2013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smtClean="0"/>
              <a:t>Cliquez pour modifier les styles du texte du masque</a:t>
            </a:r>
          </a:p>
          <a:p>
            <a:pPr lvl="1"/>
            <a:r>
              <a:rPr lang="fr-CH" smtClean="0"/>
              <a:t>Deuxième niveau</a:t>
            </a:r>
          </a:p>
          <a:p>
            <a:pPr lvl="2"/>
            <a:r>
              <a:rPr lang="fr-CH" smtClean="0"/>
              <a:t>Troisième niveau</a:t>
            </a:r>
          </a:p>
          <a:p>
            <a:pPr lvl="3"/>
            <a:r>
              <a:rPr lang="fr-CH" smtClean="0"/>
              <a:t>Quatrième niveau</a:t>
            </a:r>
          </a:p>
          <a:p>
            <a:pPr lvl="4"/>
            <a:r>
              <a:rPr lang="fr-CH"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8EF1CC-3C73-5B4A-96F5-C713C1683DB4}" type="slidenum">
              <a:rPr lang="fr-FR" smtClean="0"/>
              <a:t>‹Nr.›</a:t>
            </a:fld>
            <a:endParaRPr lang="fr-FR"/>
          </a:p>
        </p:txBody>
      </p:sp>
    </p:spTree>
    <p:extLst>
      <p:ext uri="{BB962C8B-B14F-4D97-AF65-F5344CB8AC3E}">
        <p14:creationId xmlns:p14="http://schemas.microsoft.com/office/powerpoint/2010/main" val="25667946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98EF1CC-3C73-5B4A-96F5-C713C1683DB4}" type="slidenum">
              <a:rPr lang="fr-FR" smtClean="0"/>
              <a:t>3</a:t>
            </a:fld>
            <a:endParaRPr lang="fr-FR"/>
          </a:p>
        </p:txBody>
      </p:sp>
    </p:spTree>
    <p:extLst>
      <p:ext uri="{BB962C8B-B14F-4D97-AF65-F5344CB8AC3E}">
        <p14:creationId xmlns:p14="http://schemas.microsoft.com/office/powerpoint/2010/main" val="4220156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fr-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fr-CH"/>
          </a:p>
        </p:txBody>
      </p:sp>
      <p:sp>
        <p:nvSpPr>
          <p:cNvPr id="4" name="Datumsplatzhalter 3"/>
          <p:cNvSpPr>
            <a:spLocks noGrp="1"/>
          </p:cNvSpPr>
          <p:nvPr>
            <p:ph type="dt" sz="half" idx="10"/>
          </p:nvPr>
        </p:nvSpPr>
        <p:spPr/>
        <p:txBody>
          <a:bodyPr/>
          <a:lstStyle/>
          <a:p>
            <a:fld id="{7CE5E77B-678C-C244-A49F-640F783565F5}" type="datetimeFigureOut">
              <a:rPr lang="fr-FR" smtClean="0"/>
              <a:t>23/10/2013</a:t>
            </a:fld>
            <a:endParaRPr lang="fr-FR"/>
          </a:p>
        </p:txBody>
      </p:sp>
      <p:sp>
        <p:nvSpPr>
          <p:cNvPr id="5" name="Fußzeilenplatzhalter 4"/>
          <p:cNvSpPr>
            <a:spLocks noGrp="1"/>
          </p:cNvSpPr>
          <p:nvPr>
            <p:ph type="ftr" sz="quarter" idx="11"/>
          </p:nvPr>
        </p:nvSpPr>
        <p:spPr/>
        <p:txBody>
          <a:bodyPr/>
          <a:lstStyle/>
          <a:p>
            <a:endParaRPr lang="fr-FR"/>
          </a:p>
        </p:txBody>
      </p:sp>
      <p:sp>
        <p:nvSpPr>
          <p:cNvPr id="6" name="Foliennummernplatzhalter 5"/>
          <p:cNvSpPr>
            <a:spLocks noGrp="1"/>
          </p:cNvSpPr>
          <p:nvPr>
            <p:ph type="sldNum" sz="quarter" idx="12"/>
          </p:nvPr>
        </p:nvSpPr>
        <p:spPr/>
        <p:txBody>
          <a:bodyPr/>
          <a:lstStyle/>
          <a:p>
            <a:fld id="{D594EB5A-167F-CD43-8F33-2C42064A305E}" type="slidenum">
              <a:rPr lang="fr-FR" smtClean="0"/>
              <a:t>‹Nr.›</a:t>
            </a:fld>
            <a:endParaRPr lang="fr-FR"/>
          </a:p>
        </p:txBody>
      </p:sp>
    </p:spTree>
    <p:extLst>
      <p:ext uri="{BB962C8B-B14F-4D97-AF65-F5344CB8AC3E}">
        <p14:creationId xmlns:p14="http://schemas.microsoft.com/office/powerpoint/2010/main" val="2325715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fr-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fr-CH"/>
          </a:p>
        </p:txBody>
      </p:sp>
      <p:sp>
        <p:nvSpPr>
          <p:cNvPr id="4" name="Datumsplatzhalter 3"/>
          <p:cNvSpPr>
            <a:spLocks noGrp="1"/>
          </p:cNvSpPr>
          <p:nvPr>
            <p:ph type="dt" sz="half" idx="10"/>
          </p:nvPr>
        </p:nvSpPr>
        <p:spPr/>
        <p:txBody>
          <a:bodyPr/>
          <a:lstStyle/>
          <a:p>
            <a:fld id="{7CE5E77B-678C-C244-A49F-640F783565F5}" type="datetimeFigureOut">
              <a:rPr lang="fr-FR" smtClean="0"/>
              <a:t>23/10/2013</a:t>
            </a:fld>
            <a:endParaRPr lang="fr-FR"/>
          </a:p>
        </p:txBody>
      </p:sp>
      <p:sp>
        <p:nvSpPr>
          <p:cNvPr id="5" name="Fußzeilenplatzhalter 4"/>
          <p:cNvSpPr>
            <a:spLocks noGrp="1"/>
          </p:cNvSpPr>
          <p:nvPr>
            <p:ph type="ftr" sz="quarter" idx="11"/>
          </p:nvPr>
        </p:nvSpPr>
        <p:spPr/>
        <p:txBody>
          <a:bodyPr/>
          <a:lstStyle/>
          <a:p>
            <a:endParaRPr lang="fr-FR"/>
          </a:p>
        </p:txBody>
      </p:sp>
      <p:sp>
        <p:nvSpPr>
          <p:cNvPr id="6" name="Foliennummernplatzhalter 5"/>
          <p:cNvSpPr>
            <a:spLocks noGrp="1"/>
          </p:cNvSpPr>
          <p:nvPr>
            <p:ph type="sldNum" sz="quarter" idx="12"/>
          </p:nvPr>
        </p:nvSpPr>
        <p:spPr/>
        <p:txBody>
          <a:bodyPr/>
          <a:lstStyle/>
          <a:p>
            <a:fld id="{D594EB5A-167F-CD43-8F33-2C42064A305E}" type="slidenum">
              <a:rPr lang="fr-FR" smtClean="0"/>
              <a:t>‹Nr.›</a:t>
            </a:fld>
            <a:endParaRPr lang="fr-FR"/>
          </a:p>
        </p:txBody>
      </p:sp>
    </p:spTree>
    <p:extLst>
      <p:ext uri="{BB962C8B-B14F-4D97-AF65-F5344CB8AC3E}">
        <p14:creationId xmlns:p14="http://schemas.microsoft.com/office/powerpoint/2010/main" val="1117296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fr-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fr-CH"/>
          </a:p>
        </p:txBody>
      </p:sp>
      <p:sp>
        <p:nvSpPr>
          <p:cNvPr id="4" name="Datumsplatzhalter 3"/>
          <p:cNvSpPr>
            <a:spLocks noGrp="1"/>
          </p:cNvSpPr>
          <p:nvPr>
            <p:ph type="dt" sz="half" idx="10"/>
          </p:nvPr>
        </p:nvSpPr>
        <p:spPr/>
        <p:txBody>
          <a:bodyPr/>
          <a:lstStyle/>
          <a:p>
            <a:fld id="{7CE5E77B-678C-C244-A49F-640F783565F5}" type="datetimeFigureOut">
              <a:rPr lang="fr-FR" smtClean="0"/>
              <a:t>23/10/2013</a:t>
            </a:fld>
            <a:endParaRPr lang="fr-FR"/>
          </a:p>
        </p:txBody>
      </p:sp>
      <p:sp>
        <p:nvSpPr>
          <p:cNvPr id="5" name="Fußzeilenplatzhalter 4"/>
          <p:cNvSpPr>
            <a:spLocks noGrp="1"/>
          </p:cNvSpPr>
          <p:nvPr>
            <p:ph type="ftr" sz="quarter" idx="11"/>
          </p:nvPr>
        </p:nvSpPr>
        <p:spPr/>
        <p:txBody>
          <a:bodyPr/>
          <a:lstStyle/>
          <a:p>
            <a:endParaRPr lang="fr-FR"/>
          </a:p>
        </p:txBody>
      </p:sp>
      <p:sp>
        <p:nvSpPr>
          <p:cNvPr id="6" name="Foliennummernplatzhalter 5"/>
          <p:cNvSpPr>
            <a:spLocks noGrp="1"/>
          </p:cNvSpPr>
          <p:nvPr>
            <p:ph type="sldNum" sz="quarter" idx="12"/>
          </p:nvPr>
        </p:nvSpPr>
        <p:spPr/>
        <p:txBody>
          <a:bodyPr/>
          <a:lstStyle/>
          <a:p>
            <a:fld id="{D594EB5A-167F-CD43-8F33-2C42064A305E}" type="slidenum">
              <a:rPr lang="fr-FR" smtClean="0"/>
              <a:t>‹Nr.›</a:t>
            </a:fld>
            <a:endParaRPr lang="fr-FR"/>
          </a:p>
        </p:txBody>
      </p:sp>
    </p:spTree>
    <p:extLst>
      <p:ext uri="{BB962C8B-B14F-4D97-AF65-F5344CB8AC3E}">
        <p14:creationId xmlns:p14="http://schemas.microsoft.com/office/powerpoint/2010/main" val="217574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fr-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fr-CH"/>
          </a:p>
        </p:txBody>
      </p:sp>
      <p:sp>
        <p:nvSpPr>
          <p:cNvPr id="4" name="Datumsplatzhalter 3"/>
          <p:cNvSpPr>
            <a:spLocks noGrp="1"/>
          </p:cNvSpPr>
          <p:nvPr>
            <p:ph type="dt" sz="half" idx="10"/>
          </p:nvPr>
        </p:nvSpPr>
        <p:spPr/>
        <p:txBody>
          <a:bodyPr/>
          <a:lstStyle/>
          <a:p>
            <a:fld id="{7CE5E77B-678C-C244-A49F-640F783565F5}" type="datetimeFigureOut">
              <a:rPr lang="fr-FR" smtClean="0"/>
              <a:t>23/10/2013</a:t>
            </a:fld>
            <a:endParaRPr lang="fr-FR"/>
          </a:p>
        </p:txBody>
      </p:sp>
      <p:sp>
        <p:nvSpPr>
          <p:cNvPr id="5" name="Fußzeilenplatzhalter 4"/>
          <p:cNvSpPr>
            <a:spLocks noGrp="1"/>
          </p:cNvSpPr>
          <p:nvPr>
            <p:ph type="ftr" sz="quarter" idx="11"/>
          </p:nvPr>
        </p:nvSpPr>
        <p:spPr/>
        <p:txBody>
          <a:bodyPr/>
          <a:lstStyle/>
          <a:p>
            <a:endParaRPr lang="fr-FR"/>
          </a:p>
        </p:txBody>
      </p:sp>
      <p:sp>
        <p:nvSpPr>
          <p:cNvPr id="6" name="Foliennummernplatzhalter 5"/>
          <p:cNvSpPr>
            <a:spLocks noGrp="1"/>
          </p:cNvSpPr>
          <p:nvPr>
            <p:ph type="sldNum" sz="quarter" idx="12"/>
          </p:nvPr>
        </p:nvSpPr>
        <p:spPr/>
        <p:txBody>
          <a:bodyPr/>
          <a:lstStyle/>
          <a:p>
            <a:fld id="{D594EB5A-167F-CD43-8F33-2C42064A305E}" type="slidenum">
              <a:rPr lang="fr-FR" smtClean="0"/>
              <a:t>‹Nr.›</a:t>
            </a:fld>
            <a:endParaRPr lang="fr-FR"/>
          </a:p>
        </p:txBody>
      </p:sp>
    </p:spTree>
    <p:extLst>
      <p:ext uri="{BB962C8B-B14F-4D97-AF65-F5344CB8AC3E}">
        <p14:creationId xmlns:p14="http://schemas.microsoft.com/office/powerpoint/2010/main" val="652770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fr-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7CE5E77B-678C-C244-A49F-640F783565F5}" type="datetimeFigureOut">
              <a:rPr lang="fr-FR" smtClean="0"/>
              <a:t>23/10/2013</a:t>
            </a:fld>
            <a:endParaRPr lang="fr-FR"/>
          </a:p>
        </p:txBody>
      </p:sp>
      <p:sp>
        <p:nvSpPr>
          <p:cNvPr id="5" name="Fußzeilenplatzhalter 4"/>
          <p:cNvSpPr>
            <a:spLocks noGrp="1"/>
          </p:cNvSpPr>
          <p:nvPr>
            <p:ph type="ftr" sz="quarter" idx="11"/>
          </p:nvPr>
        </p:nvSpPr>
        <p:spPr/>
        <p:txBody>
          <a:bodyPr/>
          <a:lstStyle/>
          <a:p>
            <a:endParaRPr lang="fr-FR"/>
          </a:p>
        </p:txBody>
      </p:sp>
      <p:sp>
        <p:nvSpPr>
          <p:cNvPr id="6" name="Foliennummernplatzhalter 5"/>
          <p:cNvSpPr>
            <a:spLocks noGrp="1"/>
          </p:cNvSpPr>
          <p:nvPr>
            <p:ph type="sldNum" sz="quarter" idx="12"/>
          </p:nvPr>
        </p:nvSpPr>
        <p:spPr/>
        <p:txBody>
          <a:bodyPr/>
          <a:lstStyle/>
          <a:p>
            <a:fld id="{D594EB5A-167F-CD43-8F33-2C42064A305E}" type="slidenum">
              <a:rPr lang="fr-FR" smtClean="0"/>
              <a:t>‹Nr.›</a:t>
            </a:fld>
            <a:endParaRPr lang="fr-FR"/>
          </a:p>
        </p:txBody>
      </p:sp>
    </p:spTree>
    <p:extLst>
      <p:ext uri="{BB962C8B-B14F-4D97-AF65-F5344CB8AC3E}">
        <p14:creationId xmlns:p14="http://schemas.microsoft.com/office/powerpoint/2010/main" val="3867237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fr-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fr-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fr-CH"/>
          </a:p>
        </p:txBody>
      </p:sp>
      <p:sp>
        <p:nvSpPr>
          <p:cNvPr id="5" name="Datumsplatzhalter 4"/>
          <p:cNvSpPr>
            <a:spLocks noGrp="1"/>
          </p:cNvSpPr>
          <p:nvPr>
            <p:ph type="dt" sz="half" idx="10"/>
          </p:nvPr>
        </p:nvSpPr>
        <p:spPr/>
        <p:txBody>
          <a:bodyPr/>
          <a:lstStyle/>
          <a:p>
            <a:fld id="{7CE5E77B-678C-C244-A49F-640F783565F5}" type="datetimeFigureOut">
              <a:rPr lang="fr-FR" smtClean="0"/>
              <a:t>23/10/2013</a:t>
            </a:fld>
            <a:endParaRPr lang="fr-FR"/>
          </a:p>
        </p:txBody>
      </p:sp>
      <p:sp>
        <p:nvSpPr>
          <p:cNvPr id="6" name="Fußzeilenplatzhalter 5"/>
          <p:cNvSpPr>
            <a:spLocks noGrp="1"/>
          </p:cNvSpPr>
          <p:nvPr>
            <p:ph type="ftr" sz="quarter" idx="11"/>
          </p:nvPr>
        </p:nvSpPr>
        <p:spPr/>
        <p:txBody>
          <a:bodyPr/>
          <a:lstStyle/>
          <a:p>
            <a:endParaRPr lang="fr-FR"/>
          </a:p>
        </p:txBody>
      </p:sp>
      <p:sp>
        <p:nvSpPr>
          <p:cNvPr id="7" name="Foliennummernplatzhalter 6"/>
          <p:cNvSpPr>
            <a:spLocks noGrp="1"/>
          </p:cNvSpPr>
          <p:nvPr>
            <p:ph type="sldNum" sz="quarter" idx="12"/>
          </p:nvPr>
        </p:nvSpPr>
        <p:spPr/>
        <p:txBody>
          <a:bodyPr/>
          <a:lstStyle/>
          <a:p>
            <a:fld id="{D594EB5A-167F-CD43-8F33-2C42064A305E}" type="slidenum">
              <a:rPr lang="fr-FR" smtClean="0"/>
              <a:t>‹Nr.›</a:t>
            </a:fld>
            <a:endParaRPr lang="fr-FR"/>
          </a:p>
        </p:txBody>
      </p:sp>
    </p:spTree>
    <p:extLst>
      <p:ext uri="{BB962C8B-B14F-4D97-AF65-F5344CB8AC3E}">
        <p14:creationId xmlns:p14="http://schemas.microsoft.com/office/powerpoint/2010/main" val="3273489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fr-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fr-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fr-CH"/>
          </a:p>
        </p:txBody>
      </p:sp>
      <p:sp>
        <p:nvSpPr>
          <p:cNvPr id="7" name="Datumsplatzhalter 6"/>
          <p:cNvSpPr>
            <a:spLocks noGrp="1"/>
          </p:cNvSpPr>
          <p:nvPr>
            <p:ph type="dt" sz="half" idx="10"/>
          </p:nvPr>
        </p:nvSpPr>
        <p:spPr/>
        <p:txBody>
          <a:bodyPr/>
          <a:lstStyle/>
          <a:p>
            <a:fld id="{7CE5E77B-678C-C244-A49F-640F783565F5}" type="datetimeFigureOut">
              <a:rPr lang="fr-FR" smtClean="0"/>
              <a:t>23/10/2013</a:t>
            </a:fld>
            <a:endParaRPr lang="fr-FR"/>
          </a:p>
        </p:txBody>
      </p:sp>
      <p:sp>
        <p:nvSpPr>
          <p:cNvPr id="8" name="Fußzeilenplatzhalter 7"/>
          <p:cNvSpPr>
            <a:spLocks noGrp="1"/>
          </p:cNvSpPr>
          <p:nvPr>
            <p:ph type="ftr" sz="quarter" idx="11"/>
          </p:nvPr>
        </p:nvSpPr>
        <p:spPr/>
        <p:txBody>
          <a:bodyPr/>
          <a:lstStyle/>
          <a:p>
            <a:endParaRPr lang="fr-FR"/>
          </a:p>
        </p:txBody>
      </p:sp>
      <p:sp>
        <p:nvSpPr>
          <p:cNvPr id="9" name="Foliennummernplatzhalter 8"/>
          <p:cNvSpPr>
            <a:spLocks noGrp="1"/>
          </p:cNvSpPr>
          <p:nvPr>
            <p:ph type="sldNum" sz="quarter" idx="12"/>
          </p:nvPr>
        </p:nvSpPr>
        <p:spPr/>
        <p:txBody>
          <a:bodyPr/>
          <a:lstStyle/>
          <a:p>
            <a:fld id="{D594EB5A-167F-CD43-8F33-2C42064A305E}" type="slidenum">
              <a:rPr lang="fr-FR" smtClean="0"/>
              <a:t>‹Nr.›</a:t>
            </a:fld>
            <a:endParaRPr lang="fr-FR"/>
          </a:p>
        </p:txBody>
      </p:sp>
    </p:spTree>
    <p:extLst>
      <p:ext uri="{BB962C8B-B14F-4D97-AF65-F5344CB8AC3E}">
        <p14:creationId xmlns:p14="http://schemas.microsoft.com/office/powerpoint/2010/main" val="290111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fr-CH"/>
          </a:p>
        </p:txBody>
      </p:sp>
      <p:sp>
        <p:nvSpPr>
          <p:cNvPr id="3" name="Datumsplatzhalter 2"/>
          <p:cNvSpPr>
            <a:spLocks noGrp="1"/>
          </p:cNvSpPr>
          <p:nvPr>
            <p:ph type="dt" sz="half" idx="10"/>
          </p:nvPr>
        </p:nvSpPr>
        <p:spPr/>
        <p:txBody>
          <a:bodyPr/>
          <a:lstStyle/>
          <a:p>
            <a:fld id="{7CE5E77B-678C-C244-A49F-640F783565F5}" type="datetimeFigureOut">
              <a:rPr lang="fr-FR" smtClean="0"/>
              <a:t>23/10/2013</a:t>
            </a:fld>
            <a:endParaRPr lang="fr-FR"/>
          </a:p>
        </p:txBody>
      </p:sp>
      <p:sp>
        <p:nvSpPr>
          <p:cNvPr id="4" name="Fußzeilenplatzhalter 3"/>
          <p:cNvSpPr>
            <a:spLocks noGrp="1"/>
          </p:cNvSpPr>
          <p:nvPr>
            <p:ph type="ftr" sz="quarter" idx="11"/>
          </p:nvPr>
        </p:nvSpPr>
        <p:spPr/>
        <p:txBody>
          <a:bodyPr/>
          <a:lstStyle/>
          <a:p>
            <a:endParaRPr lang="fr-FR"/>
          </a:p>
        </p:txBody>
      </p:sp>
      <p:sp>
        <p:nvSpPr>
          <p:cNvPr id="5" name="Foliennummernplatzhalter 4"/>
          <p:cNvSpPr>
            <a:spLocks noGrp="1"/>
          </p:cNvSpPr>
          <p:nvPr>
            <p:ph type="sldNum" sz="quarter" idx="12"/>
          </p:nvPr>
        </p:nvSpPr>
        <p:spPr/>
        <p:txBody>
          <a:bodyPr/>
          <a:lstStyle/>
          <a:p>
            <a:fld id="{D594EB5A-167F-CD43-8F33-2C42064A305E}" type="slidenum">
              <a:rPr lang="fr-FR" smtClean="0"/>
              <a:t>‹Nr.›</a:t>
            </a:fld>
            <a:endParaRPr lang="fr-FR"/>
          </a:p>
        </p:txBody>
      </p:sp>
    </p:spTree>
    <p:extLst>
      <p:ext uri="{BB962C8B-B14F-4D97-AF65-F5344CB8AC3E}">
        <p14:creationId xmlns:p14="http://schemas.microsoft.com/office/powerpoint/2010/main" val="346947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CE5E77B-678C-C244-A49F-640F783565F5}" type="datetimeFigureOut">
              <a:rPr lang="fr-FR" smtClean="0"/>
              <a:t>23/10/2013</a:t>
            </a:fld>
            <a:endParaRPr lang="fr-FR"/>
          </a:p>
        </p:txBody>
      </p:sp>
      <p:sp>
        <p:nvSpPr>
          <p:cNvPr id="3" name="Fußzeilenplatzhalter 2"/>
          <p:cNvSpPr>
            <a:spLocks noGrp="1"/>
          </p:cNvSpPr>
          <p:nvPr>
            <p:ph type="ftr" sz="quarter" idx="11"/>
          </p:nvPr>
        </p:nvSpPr>
        <p:spPr/>
        <p:txBody>
          <a:bodyPr/>
          <a:lstStyle/>
          <a:p>
            <a:endParaRPr lang="fr-FR"/>
          </a:p>
        </p:txBody>
      </p:sp>
      <p:sp>
        <p:nvSpPr>
          <p:cNvPr id="4" name="Foliennummernplatzhalter 3"/>
          <p:cNvSpPr>
            <a:spLocks noGrp="1"/>
          </p:cNvSpPr>
          <p:nvPr>
            <p:ph type="sldNum" sz="quarter" idx="12"/>
          </p:nvPr>
        </p:nvSpPr>
        <p:spPr/>
        <p:txBody>
          <a:bodyPr/>
          <a:lstStyle/>
          <a:p>
            <a:fld id="{D594EB5A-167F-CD43-8F33-2C42064A305E}" type="slidenum">
              <a:rPr lang="fr-FR" smtClean="0"/>
              <a:t>‹Nr.›</a:t>
            </a:fld>
            <a:endParaRPr lang="fr-FR"/>
          </a:p>
        </p:txBody>
      </p:sp>
    </p:spTree>
    <p:extLst>
      <p:ext uri="{BB962C8B-B14F-4D97-AF65-F5344CB8AC3E}">
        <p14:creationId xmlns:p14="http://schemas.microsoft.com/office/powerpoint/2010/main" val="4167075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fr-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fr-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CE5E77B-678C-C244-A49F-640F783565F5}" type="datetimeFigureOut">
              <a:rPr lang="fr-FR" smtClean="0"/>
              <a:t>23/10/2013</a:t>
            </a:fld>
            <a:endParaRPr lang="fr-FR"/>
          </a:p>
        </p:txBody>
      </p:sp>
      <p:sp>
        <p:nvSpPr>
          <p:cNvPr id="6" name="Fußzeilenplatzhalter 5"/>
          <p:cNvSpPr>
            <a:spLocks noGrp="1"/>
          </p:cNvSpPr>
          <p:nvPr>
            <p:ph type="ftr" sz="quarter" idx="11"/>
          </p:nvPr>
        </p:nvSpPr>
        <p:spPr/>
        <p:txBody>
          <a:bodyPr/>
          <a:lstStyle/>
          <a:p>
            <a:endParaRPr lang="fr-FR"/>
          </a:p>
        </p:txBody>
      </p:sp>
      <p:sp>
        <p:nvSpPr>
          <p:cNvPr id="7" name="Foliennummernplatzhalter 6"/>
          <p:cNvSpPr>
            <a:spLocks noGrp="1"/>
          </p:cNvSpPr>
          <p:nvPr>
            <p:ph type="sldNum" sz="quarter" idx="12"/>
          </p:nvPr>
        </p:nvSpPr>
        <p:spPr/>
        <p:txBody>
          <a:bodyPr/>
          <a:lstStyle/>
          <a:p>
            <a:fld id="{D594EB5A-167F-CD43-8F33-2C42064A305E}" type="slidenum">
              <a:rPr lang="fr-FR" smtClean="0"/>
              <a:t>‹Nr.›</a:t>
            </a:fld>
            <a:endParaRPr lang="fr-FR"/>
          </a:p>
        </p:txBody>
      </p:sp>
    </p:spTree>
    <p:extLst>
      <p:ext uri="{BB962C8B-B14F-4D97-AF65-F5344CB8AC3E}">
        <p14:creationId xmlns:p14="http://schemas.microsoft.com/office/powerpoint/2010/main" val="3378961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fr-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CE5E77B-678C-C244-A49F-640F783565F5}" type="datetimeFigureOut">
              <a:rPr lang="fr-FR" smtClean="0"/>
              <a:t>23/10/2013</a:t>
            </a:fld>
            <a:endParaRPr lang="fr-FR"/>
          </a:p>
        </p:txBody>
      </p:sp>
      <p:sp>
        <p:nvSpPr>
          <p:cNvPr id="6" name="Fußzeilenplatzhalter 5"/>
          <p:cNvSpPr>
            <a:spLocks noGrp="1"/>
          </p:cNvSpPr>
          <p:nvPr>
            <p:ph type="ftr" sz="quarter" idx="11"/>
          </p:nvPr>
        </p:nvSpPr>
        <p:spPr/>
        <p:txBody>
          <a:bodyPr/>
          <a:lstStyle/>
          <a:p>
            <a:endParaRPr lang="fr-FR"/>
          </a:p>
        </p:txBody>
      </p:sp>
      <p:sp>
        <p:nvSpPr>
          <p:cNvPr id="7" name="Foliennummernplatzhalter 6"/>
          <p:cNvSpPr>
            <a:spLocks noGrp="1"/>
          </p:cNvSpPr>
          <p:nvPr>
            <p:ph type="sldNum" sz="quarter" idx="12"/>
          </p:nvPr>
        </p:nvSpPr>
        <p:spPr/>
        <p:txBody>
          <a:bodyPr/>
          <a:lstStyle/>
          <a:p>
            <a:fld id="{D594EB5A-167F-CD43-8F33-2C42064A305E}" type="slidenum">
              <a:rPr lang="fr-FR" smtClean="0"/>
              <a:t>‹Nr.›</a:t>
            </a:fld>
            <a:endParaRPr lang="fr-FR"/>
          </a:p>
        </p:txBody>
      </p:sp>
    </p:spTree>
    <p:extLst>
      <p:ext uri="{BB962C8B-B14F-4D97-AF65-F5344CB8AC3E}">
        <p14:creationId xmlns:p14="http://schemas.microsoft.com/office/powerpoint/2010/main" val="3701042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fr-CH"/>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fr-CH"/>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5E77B-678C-C244-A49F-640F783565F5}" type="datetimeFigureOut">
              <a:rPr lang="fr-FR" smtClean="0"/>
              <a:t>23/10/2013</a:t>
            </a:fld>
            <a:endParaRPr lang="fr-F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4EB5A-167F-CD43-8F33-2C42064A305E}" type="slidenum">
              <a:rPr lang="fr-FR" smtClean="0"/>
              <a:t>‹Nr.›</a:t>
            </a:fld>
            <a:endParaRPr lang="fr-FR"/>
          </a:p>
        </p:txBody>
      </p:sp>
    </p:spTree>
    <p:extLst>
      <p:ext uri="{BB962C8B-B14F-4D97-AF65-F5344CB8AC3E}">
        <p14:creationId xmlns:p14="http://schemas.microsoft.com/office/powerpoint/2010/main" val="429453927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74471" y="744208"/>
            <a:ext cx="8482571" cy="1470025"/>
          </a:xfrm>
        </p:spPr>
        <p:txBody>
          <a:bodyPr>
            <a:noAutofit/>
          </a:bodyPr>
          <a:lstStyle/>
          <a:p>
            <a:r>
              <a:rPr lang="fr-FR" sz="2000" b="1" dirty="0"/>
              <a:t>Der </a:t>
            </a:r>
            <a:r>
              <a:rPr lang="fr-FR" sz="2000" b="1" dirty="0" err="1"/>
              <a:t>erste</a:t>
            </a:r>
            <a:r>
              <a:rPr lang="fr-FR" sz="2000" b="1" dirty="0"/>
              <a:t> </a:t>
            </a:r>
            <a:r>
              <a:rPr lang="fr-FR" sz="2000" b="1" dirty="0" err="1"/>
              <a:t>Weltrkieg</a:t>
            </a:r>
            <a:r>
              <a:rPr lang="fr-FR" sz="2000" b="1" dirty="0"/>
              <a:t> </a:t>
            </a:r>
            <a:r>
              <a:rPr lang="fr-FR" sz="2000" b="1" dirty="0" err="1"/>
              <a:t>als</a:t>
            </a:r>
            <a:r>
              <a:rPr lang="fr-FR" sz="2000" b="1" dirty="0"/>
              <a:t> </a:t>
            </a:r>
            <a:r>
              <a:rPr lang="fr-FR" sz="2000" b="1" dirty="0" err="1"/>
              <a:t>Ursprung</a:t>
            </a:r>
            <a:r>
              <a:rPr lang="fr-FR" sz="2000" b="1" dirty="0"/>
              <a:t> </a:t>
            </a:r>
            <a:r>
              <a:rPr lang="fr-FR" sz="2000" b="1" dirty="0" err="1"/>
              <a:t>von</a:t>
            </a:r>
            <a:r>
              <a:rPr lang="fr-FR" sz="2000" b="1" dirty="0"/>
              <a:t> </a:t>
            </a:r>
            <a:r>
              <a:rPr lang="fr-FR" sz="2000" b="1" dirty="0" err="1"/>
              <a:t>aussen</a:t>
            </a:r>
            <a:r>
              <a:rPr lang="fr-FR" sz="2000" b="1" dirty="0"/>
              <a:t>- </a:t>
            </a:r>
            <a:r>
              <a:rPr lang="fr-FR" sz="2000" b="1" dirty="0" err="1"/>
              <a:t>und</a:t>
            </a:r>
            <a:r>
              <a:rPr lang="fr-FR" sz="2000" b="1" dirty="0"/>
              <a:t> </a:t>
            </a:r>
            <a:r>
              <a:rPr lang="fr-FR" sz="2000" b="1" dirty="0" err="1"/>
              <a:t>neutralitätspolitischen</a:t>
            </a:r>
            <a:r>
              <a:rPr lang="fr-FR" sz="2000" b="1" dirty="0"/>
              <a:t> </a:t>
            </a:r>
            <a:r>
              <a:rPr lang="fr-FR" sz="2000" b="1" dirty="0" err="1"/>
              <a:t>Debatten</a:t>
            </a:r>
            <a:r>
              <a:rPr lang="fr-FR" sz="2000" b="1" dirty="0"/>
              <a:t> in der </a:t>
            </a:r>
            <a:r>
              <a:rPr lang="fr-FR" sz="2000" b="1" dirty="0" smtClean="0"/>
              <a:t>NHG</a:t>
            </a:r>
            <a:br>
              <a:rPr lang="fr-FR" sz="2000" b="1" dirty="0" smtClean="0"/>
            </a:br>
            <a:r>
              <a:rPr lang="fr-FR" sz="2000" b="1" dirty="0"/>
              <a:t/>
            </a:r>
            <a:br>
              <a:rPr lang="fr-FR" sz="2000" b="1" dirty="0"/>
            </a:br>
            <a:r>
              <a:rPr lang="fr-FR" sz="2000" b="1" dirty="0"/>
              <a:t>La Première Guerre mondiale et les débats sur la politique étrangère et sur la neutralité au sein de la NSH</a:t>
            </a:r>
            <a:br>
              <a:rPr lang="fr-FR" sz="2000" b="1" dirty="0"/>
            </a:br>
            <a:endParaRPr lang="fr-FR" sz="2000" b="1" dirty="0"/>
          </a:p>
        </p:txBody>
      </p:sp>
      <p:sp>
        <p:nvSpPr>
          <p:cNvPr id="3" name="Sous-titre 2"/>
          <p:cNvSpPr>
            <a:spLocks noGrp="1"/>
          </p:cNvSpPr>
          <p:nvPr>
            <p:ph type="subTitle" idx="1"/>
          </p:nvPr>
        </p:nvSpPr>
        <p:spPr>
          <a:xfrm>
            <a:off x="938112" y="5681761"/>
            <a:ext cx="2611218" cy="751937"/>
          </a:xfrm>
        </p:spPr>
        <p:txBody>
          <a:bodyPr>
            <a:normAutofit fontScale="47500" lnSpcReduction="20000"/>
          </a:bodyPr>
          <a:lstStyle/>
          <a:p>
            <a:r>
              <a:rPr lang="fr-FR" dirty="0" smtClean="0"/>
              <a:t>Olivier Formaz</a:t>
            </a:r>
          </a:p>
          <a:p>
            <a:r>
              <a:rPr lang="fr-FR" dirty="0" smtClean="0"/>
              <a:t>Semestre d’automne 2013</a:t>
            </a:r>
            <a:endParaRPr lang="fr-FR" dirty="0"/>
          </a:p>
        </p:txBody>
      </p:sp>
      <p:pic>
        <p:nvPicPr>
          <p:cNvPr id="4" name="Image 3" descr="witzerland, the  beautiful island of order and prosperity in the middle of the sea ..  68 KB"/>
          <p:cNvPicPr/>
          <p:nvPr/>
        </p:nvPicPr>
        <p:blipFill>
          <a:blip r:embed="rId2">
            <a:extLst>
              <a:ext uri="{28A0092B-C50C-407E-A947-70E740481C1C}">
                <a14:useLocalDpi xmlns:a14="http://schemas.microsoft.com/office/drawing/2010/main"/>
              </a:ext>
            </a:extLst>
          </a:blip>
          <a:srcRect/>
          <a:stretch>
            <a:fillRect/>
          </a:stretch>
        </p:blipFill>
        <p:spPr bwMode="auto">
          <a:xfrm>
            <a:off x="3407067" y="2291749"/>
            <a:ext cx="4682589" cy="3170553"/>
          </a:xfrm>
          <a:prstGeom prst="rect">
            <a:avLst/>
          </a:prstGeom>
          <a:noFill/>
          <a:ln>
            <a:noFill/>
          </a:ln>
        </p:spPr>
      </p:pic>
    </p:spTree>
    <p:extLst>
      <p:ext uri="{BB962C8B-B14F-4D97-AF65-F5344CB8AC3E}">
        <p14:creationId xmlns:p14="http://schemas.microsoft.com/office/powerpoint/2010/main" val="1340162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Carl Spitteler</a:t>
            </a:r>
            <a:endParaRPr lang="fr-FR" dirty="0"/>
          </a:p>
        </p:txBody>
      </p:sp>
      <p:pic>
        <p:nvPicPr>
          <p:cNvPr id="4" name="Espace réservé du contenu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2139"/>
          <a:stretch/>
        </p:blipFill>
        <p:spPr>
          <a:xfrm>
            <a:off x="5397704" y="274638"/>
            <a:ext cx="3640214" cy="3487253"/>
          </a:xfrm>
        </p:spPr>
      </p:pic>
      <p:sp>
        <p:nvSpPr>
          <p:cNvPr id="5" name="Espace réservé du contenu 2"/>
          <p:cNvSpPr txBox="1">
            <a:spLocks/>
          </p:cNvSpPr>
          <p:nvPr/>
        </p:nvSpPr>
        <p:spPr>
          <a:xfrm>
            <a:off x="1187119" y="1245143"/>
            <a:ext cx="6005218" cy="5337222"/>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fr-FR" sz="2800" dirty="0" smtClean="0"/>
          </a:p>
          <a:p>
            <a:r>
              <a:rPr lang="fr-FR" sz="2800" dirty="0" smtClean="0"/>
              <a:t>Né le 24 avril 1845</a:t>
            </a:r>
          </a:p>
          <a:p>
            <a:r>
              <a:rPr lang="fr-FR" sz="2800" dirty="0" smtClean="0"/>
              <a:t>Études de théologie</a:t>
            </a:r>
          </a:p>
          <a:p>
            <a:r>
              <a:rPr lang="fr-FR" sz="2800" dirty="0" smtClean="0"/>
              <a:t>Rédacteur</a:t>
            </a:r>
          </a:p>
          <a:p>
            <a:r>
              <a:rPr lang="fr-FR" sz="2800" dirty="0"/>
              <a:t>J</a:t>
            </a:r>
            <a:r>
              <a:rPr lang="fr-FR" sz="2800" dirty="0" smtClean="0"/>
              <a:t>ournaliste indépendant</a:t>
            </a:r>
          </a:p>
          <a:p>
            <a:r>
              <a:rPr lang="fr-FR" sz="2800" dirty="0"/>
              <a:t>C</a:t>
            </a:r>
            <a:r>
              <a:rPr lang="fr-FR" sz="2800" dirty="0" smtClean="0"/>
              <a:t>hroniqueur littéraire</a:t>
            </a:r>
          </a:p>
          <a:p>
            <a:r>
              <a:rPr lang="fr-FR" sz="2800" dirty="0" smtClean="0"/>
              <a:t>Se consacre exclusivement à l’écriture en 1892</a:t>
            </a:r>
          </a:p>
          <a:p>
            <a:r>
              <a:rPr lang="fr-FR" sz="2800" dirty="0" smtClean="0"/>
              <a:t>« Notre point de vue suisse » </a:t>
            </a:r>
          </a:p>
          <a:p>
            <a:r>
              <a:rPr lang="fr-FR" sz="2800" dirty="0" smtClean="0"/>
              <a:t>Prix Nobel de littérature</a:t>
            </a:r>
            <a:endParaRPr lang="fr-FR" sz="2800" dirty="0"/>
          </a:p>
        </p:txBody>
      </p:sp>
    </p:spTree>
    <p:extLst>
      <p:ext uri="{BB962C8B-B14F-4D97-AF65-F5344CB8AC3E}">
        <p14:creationId xmlns:p14="http://schemas.microsoft.com/office/powerpoint/2010/main" val="18696130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Gonzague de Reynold</a:t>
            </a:r>
            <a:endParaRPr lang="fr-FR" dirty="0"/>
          </a:p>
        </p:txBody>
      </p:sp>
      <p:sp>
        <p:nvSpPr>
          <p:cNvPr id="3" name="Espace réservé du contenu 2"/>
          <p:cNvSpPr>
            <a:spLocks noGrp="1"/>
          </p:cNvSpPr>
          <p:nvPr>
            <p:ph idx="1"/>
          </p:nvPr>
        </p:nvSpPr>
        <p:spPr/>
        <p:txBody>
          <a:bodyPr/>
          <a:lstStyle/>
          <a:p>
            <a:r>
              <a:rPr lang="fr-FR" dirty="0" smtClean="0"/>
              <a:t>Né le 15 juillet 1880 à Fribourg</a:t>
            </a:r>
          </a:p>
          <a:p>
            <a:r>
              <a:rPr lang="fr-FR" dirty="0" smtClean="0"/>
              <a:t>Études à la Sorbonne et à </a:t>
            </a:r>
            <a:r>
              <a:rPr lang="fr-FR" dirty="0" err="1" smtClean="0"/>
              <a:t>Fribourg-en-Bisgau</a:t>
            </a:r>
            <a:endParaRPr lang="fr-FR" dirty="0" smtClean="0"/>
          </a:p>
          <a:p>
            <a:r>
              <a:rPr lang="fr-FR" dirty="0" smtClean="0"/>
              <a:t>« la voile latine » en 1904</a:t>
            </a:r>
          </a:p>
          <a:p>
            <a:r>
              <a:rPr lang="fr-FR" dirty="0" smtClean="0"/>
              <a:t>Membre fondateur de la NSH 1914</a:t>
            </a:r>
          </a:p>
          <a:p>
            <a:r>
              <a:rPr lang="fr-FR" dirty="0" smtClean="0"/>
              <a:t>Dirige le bureau des conférences de l’armée </a:t>
            </a:r>
            <a:endParaRPr lang="fr-FR" dirty="0"/>
          </a:p>
        </p:txBody>
      </p:sp>
    </p:spTree>
    <p:extLst>
      <p:ext uri="{BB962C8B-B14F-4D97-AF65-F5344CB8AC3E}">
        <p14:creationId xmlns:p14="http://schemas.microsoft.com/office/powerpoint/2010/main" val="921148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Analyse thématique</a:t>
            </a:r>
            <a:endParaRPr lang="fr-FR" dirty="0"/>
          </a:p>
        </p:txBody>
      </p:sp>
      <p:sp>
        <p:nvSpPr>
          <p:cNvPr id="3" name="Espace réservé du contenu 2"/>
          <p:cNvSpPr>
            <a:spLocks noGrp="1"/>
          </p:cNvSpPr>
          <p:nvPr>
            <p:ph idx="1"/>
          </p:nvPr>
        </p:nvSpPr>
        <p:spPr/>
        <p:txBody>
          <a:bodyPr/>
          <a:lstStyle/>
          <a:p>
            <a:r>
              <a:rPr lang="fr-FR" dirty="0" smtClean="0"/>
              <a:t>L’unité de la Suisse et le « fossé moral »</a:t>
            </a:r>
          </a:p>
          <a:p>
            <a:pPr lvl="1"/>
            <a:r>
              <a:rPr lang="fr-FR" dirty="0" smtClean="0"/>
              <a:t>Interventions de la NSH</a:t>
            </a:r>
          </a:p>
          <a:p>
            <a:r>
              <a:rPr lang="fr-FR" dirty="0" smtClean="0"/>
              <a:t>La diplomatie suisse</a:t>
            </a:r>
          </a:p>
          <a:p>
            <a:r>
              <a:rPr lang="fr-FR" dirty="0" smtClean="0"/>
              <a:t>L’armée</a:t>
            </a:r>
          </a:p>
          <a:p>
            <a:pPr lvl="1"/>
            <a:r>
              <a:rPr lang="fr-FR" dirty="0" smtClean="0"/>
              <a:t>Position de la NSH</a:t>
            </a:r>
          </a:p>
          <a:p>
            <a:r>
              <a:rPr lang="fr-FR" dirty="0" smtClean="0"/>
              <a:t>La presse</a:t>
            </a:r>
          </a:p>
          <a:p>
            <a:pPr lvl="1"/>
            <a:r>
              <a:rPr lang="fr-FR" dirty="0" smtClean="0"/>
              <a:t>Interventions de la NSH</a:t>
            </a:r>
          </a:p>
          <a:p>
            <a:r>
              <a:rPr lang="fr-FR" dirty="0" smtClean="0"/>
              <a:t>La neutralité</a:t>
            </a:r>
            <a:endParaRPr lang="fr-FR" dirty="0"/>
          </a:p>
        </p:txBody>
      </p:sp>
    </p:spTree>
    <p:extLst>
      <p:ext uri="{BB962C8B-B14F-4D97-AF65-F5344CB8AC3E}">
        <p14:creationId xmlns:p14="http://schemas.microsoft.com/office/powerpoint/2010/main" val="37012556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 fossé moral »</a:t>
            </a:r>
            <a:endParaRPr lang="fr-FR" dirty="0"/>
          </a:p>
        </p:txBody>
      </p:sp>
      <p:sp>
        <p:nvSpPr>
          <p:cNvPr id="3" name="Espace réservé du contenu 2"/>
          <p:cNvSpPr>
            <a:spLocks noGrp="1"/>
          </p:cNvSpPr>
          <p:nvPr>
            <p:ph idx="1"/>
          </p:nvPr>
        </p:nvSpPr>
        <p:spPr>
          <a:xfrm>
            <a:off x="1016000" y="1731682"/>
            <a:ext cx="7917688" cy="4800600"/>
          </a:xfrm>
        </p:spPr>
        <p:txBody>
          <a:bodyPr>
            <a:noAutofit/>
          </a:bodyPr>
          <a:lstStyle/>
          <a:p>
            <a:pPr marL="82296" indent="0" algn="just">
              <a:buNone/>
            </a:pPr>
            <a:r>
              <a:rPr lang="fr-FR" sz="2400" dirty="0" err="1" smtClean="0"/>
              <a:t>Wir</a:t>
            </a:r>
            <a:r>
              <a:rPr lang="fr-FR" sz="2400" dirty="0" smtClean="0"/>
              <a:t> </a:t>
            </a:r>
            <a:r>
              <a:rPr lang="fr-FR" sz="2400" dirty="0" err="1"/>
              <a:t>haben</a:t>
            </a:r>
            <a:r>
              <a:rPr lang="fr-FR" sz="2400" dirty="0"/>
              <a:t> es </a:t>
            </a:r>
            <a:r>
              <a:rPr lang="fr-FR" sz="2400" dirty="0" err="1"/>
              <a:t>dazu</a:t>
            </a:r>
            <a:r>
              <a:rPr lang="fr-FR" sz="2400" dirty="0"/>
              <a:t> </a:t>
            </a:r>
            <a:r>
              <a:rPr lang="fr-FR" sz="2400" dirty="0" err="1"/>
              <a:t>kommen</a:t>
            </a:r>
            <a:r>
              <a:rPr lang="fr-FR" sz="2400" dirty="0"/>
              <a:t> </a:t>
            </a:r>
            <a:r>
              <a:rPr lang="fr-FR" sz="2400" dirty="0" err="1"/>
              <a:t>lassen</a:t>
            </a:r>
            <a:r>
              <a:rPr lang="fr-FR" sz="2400" dirty="0"/>
              <a:t>, </a:t>
            </a:r>
            <a:r>
              <a:rPr lang="fr-FR" sz="2400" dirty="0" err="1"/>
              <a:t>dass</a:t>
            </a:r>
            <a:r>
              <a:rPr lang="fr-FR" sz="2400" dirty="0"/>
              <a:t> </a:t>
            </a:r>
            <a:r>
              <a:rPr lang="fr-FR" sz="2400" dirty="0" err="1"/>
              <a:t>anlässlich</a:t>
            </a:r>
            <a:r>
              <a:rPr lang="fr-FR" sz="2400" dirty="0"/>
              <a:t> des </a:t>
            </a:r>
            <a:r>
              <a:rPr lang="fr-FR" sz="2400" dirty="0" err="1"/>
              <a:t>Krieges</a:t>
            </a:r>
            <a:r>
              <a:rPr lang="fr-FR" sz="2400" dirty="0"/>
              <a:t> </a:t>
            </a:r>
            <a:r>
              <a:rPr lang="fr-FR" sz="2400" dirty="0" err="1"/>
              <a:t>zwischen</a:t>
            </a:r>
            <a:r>
              <a:rPr lang="fr-FR" sz="2400" dirty="0"/>
              <a:t> </a:t>
            </a:r>
            <a:r>
              <a:rPr lang="fr-FR" sz="2400" dirty="0" err="1"/>
              <a:t>dem</a:t>
            </a:r>
            <a:r>
              <a:rPr lang="fr-FR" sz="2400" dirty="0"/>
              <a:t> Deutsch </a:t>
            </a:r>
            <a:r>
              <a:rPr lang="fr-FR" sz="2400" dirty="0" err="1"/>
              <a:t>sprechenden</a:t>
            </a:r>
            <a:r>
              <a:rPr lang="fr-FR" sz="2400" dirty="0"/>
              <a:t> </a:t>
            </a:r>
            <a:r>
              <a:rPr lang="fr-FR" sz="2400" dirty="0" err="1"/>
              <a:t>und</a:t>
            </a:r>
            <a:r>
              <a:rPr lang="fr-FR" sz="2400" dirty="0"/>
              <a:t> </a:t>
            </a:r>
            <a:r>
              <a:rPr lang="fr-FR" sz="2400" dirty="0" err="1"/>
              <a:t>dem</a:t>
            </a:r>
            <a:r>
              <a:rPr lang="fr-FR" sz="2400" dirty="0"/>
              <a:t> </a:t>
            </a:r>
            <a:r>
              <a:rPr lang="fr-FR" sz="2400" dirty="0" err="1"/>
              <a:t>Französich</a:t>
            </a:r>
            <a:r>
              <a:rPr lang="fr-FR" sz="2400" dirty="0"/>
              <a:t> </a:t>
            </a:r>
            <a:r>
              <a:rPr lang="fr-FR" sz="2400" dirty="0" err="1"/>
              <a:t>sprechenden</a:t>
            </a:r>
            <a:r>
              <a:rPr lang="fr-FR" sz="2400" dirty="0"/>
              <a:t> </a:t>
            </a:r>
            <a:r>
              <a:rPr lang="fr-FR" sz="2400" dirty="0" err="1"/>
              <a:t>Landesteil</a:t>
            </a:r>
            <a:r>
              <a:rPr lang="fr-FR" sz="2400" dirty="0"/>
              <a:t> </a:t>
            </a:r>
            <a:r>
              <a:rPr lang="fr-FR" sz="2400" dirty="0" err="1"/>
              <a:t>ein</a:t>
            </a:r>
            <a:r>
              <a:rPr lang="fr-FR" sz="2400" dirty="0"/>
              <a:t> </a:t>
            </a:r>
            <a:r>
              <a:rPr lang="fr-FR" sz="2400" dirty="0" err="1"/>
              <a:t>Stimmungsgegensatz</a:t>
            </a:r>
            <a:r>
              <a:rPr lang="fr-FR" sz="2400" dirty="0"/>
              <a:t> </a:t>
            </a:r>
            <a:r>
              <a:rPr lang="fr-FR" sz="2400" dirty="0" err="1"/>
              <a:t>entstanden</a:t>
            </a:r>
            <a:r>
              <a:rPr lang="fr-FR" sz="2400" dirty="0"/>
              <a:t> </a:t>
            </a:r>
            <a:r>
              <a:rPr lang="fr-FR" sz="2400" dirty="0" err="1"/>
              <a:t>ist</a:t>
            </a:r>
            <a:r>
              <a:rPr lang="fr-FR" sz="2400" dirty="0"/>
              <a:t>. </a:t>
            </a:r>
          </a:p>
          <a:p>
            <a:pPr marL="82296" indent="0" algn="just">
              <a:buNone/>
            </a:pPr>
            <a:endParaRPr lang="fr-FR" sz="2400" dirty="0"/>
          </a:p>
          <a:p>
            <a:pPr marL="82296" indent="0" algn="just">
              <a:buNone/>
            </a:pPr>
            <a:r>
              <a:rPr lang="fr-FR" sz="2400" dirty="0" smtClean="0"/>
              <a:t>Il </a:t>
            </a:r>
            <a:r>
              <a:rPr lang="fr-FR" sz="2400" dirty="0"/>
              <a:t>se trouve que, par notre faute, à l’occasion de la guerre, une opposition de sentiments s’est formée entre la partie de notre pays qui parle le français et celle qui parle l’allemand. </a:t>
            </a:r>
          </a:p>
          <a:p>
            <a:pPr marL="82296" indent="0" algn="just">
              <a:buNone/>
            </a:pPr>
            <a:endParaRPr lang="fr-FR" sz="2400" dirty="0"/>
          </a:p>
          <a:p>
            <a:pPr marL="82296" indent="0" algn="just">
              <a:buNone/>
            </a:pPr>
            <a:r>
              <a:rPr lang="fr-FR" sz="2400" dirty="0"/>
              <a:t>Carl Spitteler</a:t>
            </a:r>
          </a:p>
          <a:p>
            <a:pPr algn="just"/>
            <a:endParaRPr lang="fr-FR" sz="2400" dirty="0"/>
          </a:p>
        </p:txBody>
      </p:sp>
    </p:spTree>
    <p:extLst>
      <p:ext uri="{BB962C8B-B14F-4D97-AF65-F5344CB8AC3E}">
        <p14:creationId xmlns:p14="http://schemas.microsoft.com/office/powerpoint/2010/main" val="36766356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Interventions de la NSH</a:t>
            </a:r>
            <a:endParaRPr lang="fr-FR" dirty="0"/>
          </a:p>
        </p:txBody>
      </p:sp>
      <p:sp>
        <p:nvSpPr>
          <p:cNvPr id="3" name="Espace réservé du contenu 2"/>
          <p:cNvSpPr>
            <a:spLocks noGrp="1"/>
          </p:cNvSpPr>
          <p:nvPr>
            <p:ph idx="1"/>
          </p:nvPr>
        </p:nvSpPr>
        <p:spPr/>
        <p:txBody>
          <a:bodyPr/>
          <a:lstStyle/>
          <a:p>
            <a:r>
              <a:rPr lang="fr-FR" dirty="0" smtClean="0"/>
              <a:t>Le lien franco-romand</a:t>
            </a:r>
          </a:p>
          <a:p>
            <a:r>
              <a:rPr lang="fr-FR" dirty="0" smtClean="0"/>
              <a:t>L’incident du consulat allemand</a:t>
            </a:r>
          </a:p>
          <a:p>
            <a:r>
              <a:rPr lang="fr-FR" dirty="0" err="1" smtClean="0"/>
              <a:t>Stimmen</a:t>
            </a:r>
            <a:r>
              <a:rPr lang="fr-FR" dirty="0" smtClean="0"/>
              <a:t> </a:t>
            </a:r>
            <a:r>
              <a:rPr lang="fr-FR" dirty="0" err="1" smtClean="0"/>
              <a:t>im</a:t>
            </a:r>
            <a:r>
              <a:rPr lang="fr-FR" dirty="0" smtClean="0"/>
              <a:t> Sturm</a:t>
            </a:r>
            <a:endParaRPr lang="fr-FR" dirty="0"/>
          </a:p>
        </p:txBody>
      </p:sp>
    </p:spTree>
    <p:extLst>
      <p:ext uri="{BB962C8B-B14F-4D97-AF65-F5344CB8AC3E}">
        <p14:creationId xmlns:p14="http://schemas.microsoft.com/office/powerpoint/2010/main" val="9326273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651" t="25516" r="75036"/>
          <a:stretch/>
        </p:blipFill>
        <p:spPr>
          <a:xfrm rot="18106116">
            <a:off x="3384905" y="-1769469"/>
            <a:ext cx="2016391" cy="10180637"/>
          </a:xfrm>
        </p:spPr>
      </p:pic>
    </p:spTree>
    <p:extLst>
      <p:ext uri="{BB962C8B-B14F-4D97-AF65-F5344CB8AC3E}">
        <p14:creationId xmlns:p14="http://schemas.microsoft.com/office/powerpoint/2010/main" val="278813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2324" r="2324" b="64920"/>
          <a:stretch/>
        </p:blipFill>
        <p:spPr>
          <a:xfrm>
            <a:off x="-82550" y="476250"/>
            <a:ext cx="9017000" cy="5772150"/>
          </a:xfrm>
        </p:spPr>
      </p:pic>
    </p:spTree>
    <p:extLst>
      <p:ext uri="{BB962C8B-B14F-4D97-AF65-F5344CB8AC3E}">
        <p14:creationId xmlns:p14="http://schemas.microsoft.com/office/powerpoint/2010/main" val="301127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Stimmen</a:t>
            </a:r>
            <a:r>
              <a:rPr lang="fr-FR" dirty="0" smtClean="0"/>
              <a:t> </a:t>
            </a:r>
            <a:r>
              <a:rPr lang="fr-FR" dirty="0" err="1" smtClean="0"/>
              <a:t>im</a:t>
            </a:r>
            <a:r>
              <a:rPr lang="fr-FR" dirty="0" smtClean="0"/>
              <a:t> Sturm</a:t>
            </a:r>
            <a:endParaRPr lang="fr-FR" dirty="0"/>
          </a:p>
        </p:txBody>
      </p:sp>
      <p:sp>
        <p:nvSpPr>
          <p:cNvPr id="3" name="Espace réservé du contenu 2"/>
          <p:cNvSpPr>
            <a:spLocks noGrp="1"/>
          </p:cNvSpPr>
          <p:nvPr>
            <p:ph idx="1"/>
          </p:nvPr>
        </p:nvSpPr>
        <p:spPr>
          <a:xfrm>
            <a:off x="1435608" y="1447800"/>
            <a:ext cx="7498080" cy="4235450"/>
          </a:xfrm>
        </p:spPr>
        <p:txBody>
          <a:bodyPr/>
          <a:lstStyle/>
          <a:p>
            <a:pPr marL="82296" indent="0">
              <a:buNone/>
            </a:pPr>
            <a:r>
              <a:rPr lang="fr-FR" dirty="0" smtClean="0"/>
              <a:t>« En </a:t>
            </a:r>
            <a:r>
              <a:rPr lang="fr-FR" dirty="0"/>
              <a:t>Suisse allemande nous avons eu fort à faire à combattre les esprits tendancieux, qui s’appliquaient avec un zèle digne d’une meilleure cause à jeter de l’huile sur le feu. Je pense ici à l’entreprise des </a:t>
            </a:r>
            <a:r>
              <a:rPr lang="fr-FR" dirty="0" err="1"/>
              <a:t>Stimmen</a:t>
            </a:r>
            <a:r>
              <a:rPr lang="fr-FR" dirty="0"/>
              <a:t> </a:t>
            </a:r>
            <a:r>
              <a:rPr lang="fr-FR" dirty="0" err="1"/>
              <a:t>im</a:t>
            </a:r>
            <a:r>
              <a:rPr lang="fr-FR" dirty="0"/>
              <a:t> Sturm. Mais est-il besoin d’en parler, après la désapprobation si claire que lui a infligée M. le conseiller fédéral Hoffmann </a:t>
            </a:r>
            <a:r>
              <a:rPr lang="fr-FR" dirty="0" smtClean="0"/>
              <a:t>? »</a:t>
            </a:r>
            <a:endParaRPr lang="fr-FR" dirty="0"/>
          </a:p>
        </p:txBody>
      </p:sp>
      <p:sp>
        <p:nvSpPr>
          <p:cNvPr id="4" name="ZoneTexte 3"/>
          <p:cNvSpPr txBox="1"/>
          <p:nvPr/>
        </p:nvSpPr>
        <p:spPr>
          <a:xfrm>
            <a:off x="2403985" y="5893253"/>
            <a:ext cx="6529703" cy="738664"/>
          </a:xfrm>
          <a:prstGeom prst="rect">
            <a:avLst/>
          </a:prstGeom>
          <a:noFill/>
        </p:spPr>
        <p:txBody>
          <a:bodyPr wrap="square" rtlCol="0">
            <a:spAutoFit/>
          </a:bodyPr>
          <a:lstStyle/>
          <a:p>
            <a:r>
              <a:rPr lang="fr-FR" sz="1400" dirty="0" err="1"/>
              <a:t>Steck</a:t>
            </a:r>
            <a:r>
              <a:rPr lang="fr-FR" sz="1400" dirty="0"/>
              <a:t> G. : « L’activité de la Nouvelle Société helvétique : rapport présenté à l’Assemblée annuelle de la N.H.S. le 23 octobre 1916 à </a:t>
            </a:r>
            <a:r>
              <a:rPr lang="fr-FR" sz="1400" dirty="0" err="1"/>
              <a:t>Macolin</a:t>
            </a:r>
            <a:r>
              <a:rPr lang="fr-FR" sz="1400" dirty="0"/>
              <a:t> » Imprimerie la Concorde, Lausanne, 1917. p. 13. </a:t>
            </a:r>
          </a:p>
        </p:txBody>
      </p:sp>
    </p:spTree>
    <p:extLst>
      <p:ext uri="{BB962C8B-B14F-4D97-AF65-F5344CB8AC3E}">
        <p14:creationId xmlns:p14="http://schemas.microsoft.com/office/powerpoint/2010/main" val="5521882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Réactions de la NSH</a:t>
            </a:r>
            <a:endParaRPr lang="fr-FR" dirty="0"/>
          </a:p>
        </p:txBody>
      </p:sp>
      <p:sp>
        <p:nvSpPr>
          <p:cNvPr id="3" name="Espace réservé du contenu 2"/>
          <p:cNvSpPr>
            <a:spLocks noGrp="1"/>
          </p:cNvSpPr>
          <p:nvPr>
            <p:ph idx="1"/>
          </p:nvPr>
        </p:nvSpPr>
        <p:spPr/>
        <p:txBody>
          <a:bodyPr/>
          <a:lstStyle/>
          <a:p>
            <a:r>
              <a:rPr lang="fr-FR" dirty="0" smtClean="0"/>
              <a:t>Cas Arnold Bopp </a:t>
            </a:r>
          </a:p>
          <a:p>
            <a:pPr lvl="1"/>
            <a:r>
              <a:rPr lang="fr-FR" dirty="0" smtClean="0"/>
              <a:t>Conflit d’intérêt ?</a:t>
            </a:r>
          </a:p>
          <a:p>
            <a:r>
              <a:rPr lang="fr-FR" dirty="0" smtClean="0"/>
              <a:t>Affaires mineures ?</a:t>
            </a:r>
          </a:p>
          <a:p>
            <a:pPr marL="82296" indent="0">
              <a:buNone/>
            </a:pPr>
            <a:endParaRPr lang="fr-FR" dirty="0"/>
          </a:p>
        </p:txBody>
      </p:sp>
    </p:spTree>
    <p:extLst>
      <p:ext uri="{BB962C8B-B14F-4D97-AF65-F5344CB8AC3E}">
        <p14:creationId xmlns:p14="http://schemas.microsoft.com/office/powerpoint/2010/main" val="11643540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diplomatie suisse</a:t>
            </a:r>
            <a:endParaRPr lang="fr-FR" dirty="0"/>
          </a:p>
        </p:txBody>
      </p:sp>
      <p:sp>
        <p:nvSpPr>
          <p:cNvPr id="3" name="Espace réservé du contenu 2"/>
          <p:cNvSpPr>
            <a:spLocks noGrp="1"/>
          </p:cNvSpPr>
          <p:nvPr>
            <p:ph idx="1"/>
          </p:nvPr>
        </p:nvSpPr>
        <p:spPr/>
        <p:txBody>
          <a:bodyPr/>
          <a:lstStyle/>
          <a:p>
            <a:r>
              <a:rPr lang="fr-FR" dirty="0" smtClean="0"/>
              <a:t>Situation au début du XX</a:t>
            </a:r>
            <a:r>
              <a:rPr lang="fr-FR" baseline="30000" dirty="0" smtClean="0"/>
              <a:t>e</a:t>
            </a:r>
            <a:r>
              <a:rPr lang="fr-FR" dirty="0" smtClean="0"/>
              <a:t> siècle ?</a:t>
            </a:r>
          </a:p>
          <a:p>
            <a:r>
              <a:rPr lang="fr-FR" dirty="0" smtClean="0"/>
              <a:t>Avis de Gonzague de Reynold</a:t>
            </a:r>
          </a:p>
          <a:p>
            <a:r>
              <a:rPr lang="fr-FR" dirty="0" smtClean="0"/>
              <a:t>Avis de Carl Spitteler</a:t>
            </a:r>
          </a:p>
          <a:p>
            <a:r>
              <a:rPr lang="fr-FR" dirty="0" smtClean="0"/>
              <a:t>Affaire Hoffmann</a:t>
            </a:r>
            <a:endParaRPr lang="fr-FR" dirty="0"/>
          </a:p>
        </p:txBody>
      </p:sp>
    </p:spTree>
    <p:extLst>
      <p:ext uri="{BB962C8B-B14F-4D97-AF65-F5344CB8AC3E}">
        <p14:creationId xmlns:p14="http://schemas.microsoft.com/office/powerpoint/2010/main" val="4014813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	</a:t>
            </a:r>
            <a:endParaRPr lang="fr-FR" dirty="0"/>
          </a:p>
        </p:txBody>
      </p:sp>
      <p:sp>
        <p:nvSpPr>
          <p:cNvPr id="3" name="Espace réservé du contenu 2"/>
          <p:cNvSpPr>
            <a:spLocks noGrp="1"/>
          </p:cNvSpPr>
          <p:nvPr>
            <p:ph idx="1"/>
          </p:nvPr>
        </p:nvSpPr>
        <p:spPr>
          <a:xfrm>
            <a:off x="1435608" y="1447799"/>
            <a:ext cx="7498080" cy="5262289"/>
          </a:xfrm>
        </p:spPr>
        <p:txBody>
          <a:bodyPr>
            <a:normAutofit fontScale="70000" lnSpcReduction="20000"/>
          </a:bodyPr>
          <a:lstStyle/>
          <a:p>
            <a:r>
              <a:rPr lang="fr-FR" dirty="0" smtClean="0"/>
              <a:t>Introduction</a:t>
            </a:r>
          </a:p>
          <a:p>
            <a:pPr lvl="1"/>
            <a:r>
              <a:rPr lang="fr-FR" dirty="0" smtClean="0"/>
              <a:t>La politique étrangère suisse</a:t>
            </a:r>
          </a:p>
          <a:p>
            <a:pPr lvl="1"/>
            <a:r>
              <a:rPr lang="fr-FR" dirty="0" smtClean="0"/>
              <a:t>La neutralité suisse</a:t>
            </a:r>
          </a:p>
          <a:p>
            <a:r>
              <a:rPr lang="fr-FR" dirty="0" smtClean="0"/>
              <a:t>Les débuts de la NSH</a:t>
            </a:r>
          </a:p>
          <a:p>
            <a:r>
              <a:rPr lang="fr-FR" dirty="0" smtClean="0"/>
              <a:t>Contexte historique général</a:t>
            </a:r>
          </a:p>
          <a:p>
            <a:r>
              <a:rPr lang="fr-FR" dirty="0" smtClean="0"/>
              <a:t>Biographies</a:t>
            </a:r>
          </a:p>
          <a:p>
            <a:pPr lvl="1"/>
            <a:r>
              <a:rPr lang="fr-FR" dirty="0" smtClean="0"/>
              <a:t>Carl Spitteler</a:t>
            </a:r>
          </a:p>
          <a:p>
            <a:pPr lvl="1"/>
            <a:r>
              <a:rPr lang="fr-FR" dirty="0" smtClean="0"/>
              <a:t>Gonzague de Reynold</a:t>
            </a:r>
          </a:p>
          <a:p>
            <a:r>
              <a:rPr lang="fr-FR" dirty="0" smtClean="0"/>
              <a:t>Analyse thématique des sources</a:t>
            </a:r>
          </a:p>
          <a:p>
            <a:pPr lvl="1"/>
            <a:r>
              <a:rPr lang="fr-FR" dirty="0" smtClean="0"/>
              <a:t>L’unité de la Suisse et le « fossé moral »</a:t>
            </a:r>
          </a:p>
          <a:p>
            <a:pPr lvl="1"/>
            <a:r>
              <a:rPr lang="fr-FR" dirty="0" smtClean="0"/>
              <a:t>La diplomatie</a:t>
            </a:r>
          </a:p>
          <a:p>
            <a:pPr lvl="1"/>
            <a:r>
              <a:rPr lang="fr-FR" dirty="0" smtClean="0"/>
              <a:t>L’armée</a:t>
            </a:r>
          </a:p>
          <a:p>
            <a:pPr lvl="1"/>
            <a:r>
              <a:rPr lang="fr-FR" dirty="0" smtClean="0"/>
              <a:t>La presse</a:t>
            </a:r>
          </a:p>
          <a:p>
            <a:pPr lvl="1"/>
            <a:r>
              <a:rPr lang="fr-FR" dirty="0" smtClean="0"/>
              <a:t>La neutralité</a:t>
            </a:r>
          </a:p>
          <a:p>
            <a:r>
              <a:rPr lang="fr-FR" dirty="0" smtClean="0"/>
              <a:t>Impressions personnelles</a:t>
            </a:r>
          </a:p>
          <a:p>
            <a:r>
              <a:rPr lang="fr-FR" dirty="0" smtClean="0"/>
              <a:t>Conclusion</a:t>
            </a:r>
          </a:p>
          <a:p>
            <a:pPr lvl="1"/>
            <a:endParaRPr lang="fr-FR" dirty="0"/>
          </a:p>
        </p:txBody>
      </p:sp>
    </p:spTree>
    <p:extLst>
      <p:ext uri="{BB962C8B-B14F-4D97-AF65-F5344CB8AC3E}">
        <p14:creationId xmlns:p14="http://schemas.microsoft.com/office/powerpoint/2010/main" val="17060414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71255" y="1193799"/>
            <a:ext cx="7498080" cy="4800600"/>
          </a:xfrm>
        </p:spPr>
        <p:txBody>
          <a:bodyPr>
            <a:normAutofit fontScale="62500" lnSpcReduction="20000"/>
          </a:bodyPr>
          <a:lstStyle/>
          <a:p>
            <a:pPr marL="82296" indent="0" algn="just">
              <a:buNone/>
            </a:pPr>
            <a:r>
              <a:rPr lang="fr-FR" i="1" dirty="0" err="1" smtClean="0"/>
              <a:t>Während</a:t>
            </a:r>
            <a:r>
              <a:rPr lang="fr-FR" i="1" dirty="0" smtClean="0"/>
              <a:t> </a:t>
            </a:r>
            <a:r>
              <a:rPr lang="fr-FR" i="1" dirty="0" err="1"/>
              <a:t>nun</a:t>
            </a:r>
            <a:r>
              <a:rPr lang="fr-FR" i="1" dirty="0"/>
              <a:t> </a:t>
            </a:r>
            <a:r>
              <a:rPr lang="fr-FR" i="1" dirty="0" err="1"/>
              <a:t>andere</a:t>
            </a:r>
            <a:r>
              <a:rPr lang="fr-FR" i="1" dirty="0"/>
              <a:t> </a:t>
            </a:r>
            <a:r>
              <a:rPr lang="fr-FR" i="1" dirty="0" err="1"/>
              <a:t>Staaten</a:t>
            </a:r>
            <a:r>
              <a:rPr lang="fr-FR" i="1" dirty="0"/>
              <a:t> </a:t>
            </a:r>
            <a:r>
              <a:rPr lang="fr-FR" i="1" dirty="0" err="1"/>
              <a:t>sich</a:t>
            </a:r>
            <a:r>
              <a:rPr lang="fr-FR" i="1" dirty="0"/>
              <a:t> </a:t>
            </a:r>
            <a:r>
              <a:rPr lang="fr-FR" i="1" dirty="0" err="1"/>
              <a:t>durch</a:t>
            </a:r>
            <a:r>
              <a:rPr lang="fr-FR" i="1" dirty="0"/>
              <a:t> Diplomatie, </a:t>
            </a:r>
            <a:r>
              <a:rPr lang="fr-FR" i="1" dirty="0" err="1"/>
              <a:t>Übereinkommen</a:t>
            </a:r>
            <a:r>
              <a:rPr lang="fr-FR" i="1" dirty="0"/>
              <a:t> </a:t>
            </a:r>
            <a:r>
              <a:rPr lang="fr-FR" i="1" dirty="0" err="1"/>
              <a:t>und</a:t>
            </a:r>
            <a:r>
              <a:rPr lang="fr-FR" i="1" dirty="0"/>
              <a:t> </a:t>
            </a:r>
            <a:r>
              <a:rPr lang="fr-FR" i="1" dirty="0" err="1"/>
              <a:t>Bündnisse</a:t>
            </a:r>
            <a:r>
              <a:rPr lang="fr-FR" i="1" dirty="0"/>
              <a:t> </a:t>
            </a:r>
            <a:r>
              <a:rPr lang="fr-FR" i="1" dirty="0" err="1"/>
              <a:t>einigermassen</a:t>
            </a:r>
            <a:r>
              <a:rPr lang="fr-FR" i="1" dirty="0"/>
              <a:t> </a:t>
            </a:r>
            <a:r>
              <a:rPr lang="fr-FR" i="1" dirty="0" err="1"/>
              <a:t>vorsehen</a:t>
            </a:r>
            <a:r>
              <a:rPr lang="fr-FR" i="1" dirty="0"/>
              <a:t>, </a:t>
            </a:r>
            <a:r>
              <a:rPr lang="fr-FR" i="1" dirty="0" err="1"/>
              <a:t>geht</a:t>
            </a:r>
            <a:r>
              <a:rPr lang="fr-FR" i="1" dirty="0"/>
              <a:t> uns der Schutz der </a:t>
            </a:r>
            <a:r>
              <a:rPr lang="fr-FR" i="1" dirty="0" err="1"/>
              <a:t>Rückversicherung</a:t>
            </a:r>
            <a:r>
              <a:rPr lang="fr-FR" i="1" dirty="0"/>
              <a:t> ab. </a:t>
            </a:r>
            <a:r>
              <a:rPr lang="fr-FR" i="1" dirty="0" err="1"/>
              <a:t>Wir</a:t>
            </a:r>
            <a:r>
              <a:rPr lang="fr-FR" i="1" dirty="0"/>
              <a:t> </a:t>
            </a:r>
            <a:r>
              <a:rPr lang="fr-FR" i="1" dirty="0" err="1"/>
              <a:t>treiben</a:t>
            </a:r>
            <a:r>
              <a:rPr lang="fr-FR" i="1" dirty="0"/>
              <a:t> </a:t>
            </a:r>
            <a:r>
              <a:rPr lang="fr-FR" i="1" dirty="0" err="1"/>
              <a:t>ja</a:t>
            </a:r>
            <a:r>
              <a:rPr lang="fr-FR" i="1" dirty="0"/>
              <a:t> </a:t>
            </a:r>
            <a:r>
              <a:rPr lang="fr-FR" i="1" dirty="0" err="1"/>
              <a:t>keine</a:t>
            </a:r>
            <a:r>
              <a:rPr lang="fr-FR" i="1" dirty="0"/>
              <a:t> </a:t>
            </a:r>
            <a:r>
              <a:rPr lang="fr-FR" i="1" dirty="0" err="1"/>
              <a:t>hohe</a:t>
            </a:r>
            <a:r>
              <a:rPr lang="fr-FR" i="1" dirty="0"/>
              <a:t> </a:t>
            </a:r>
            <a:r>
              <a:rPr lang="fr-FR" i="1" dirty="0" err="1"/>
              <a:t>auswärtige</a:t>
            </a:r>
            <a:r>
              <a:rPr lang="fr-FR" i="1" dirty="0"/>
              <a:t> </a:t>
            </a:r>
            <a:r>
              <a:rPr lang="fr-FR" i="1" dirty="0" err="1"/>
              <a:t>Politik</a:t>
            </a:r>
            <a:r>
              <a:rPr lang="fr-FR" i="1" dirty="0"/>
              <a:t>. </a:t>
            </a:r>
            <a:r>
              <a:rPr lang="fr-FR" i="1" dirty="0" err="1"/>
              <a:t>Hoffentlich</a:t>
            </a:r>
            <a:r>
              <a:rPr lang="fr-FR" i="1" dirty="0"/>
              <a:t> ! </a:t>
            </a:r>
            <a:r>
              <a:rPr lang="fr-FR" i="1" dirty="0" err="1"/>
              <a:t>Denn</a:t>
            </a:r>
            <a:r>
              <a:rPr lang="fr-FR" i="1" dirty="0"/>
              <a:t> der Tag, an </a:t>
            </a:r>
            <a:r>
              <a:rPr lang="fr-FR" i="1" dirty="0" err="1"/>
              <a:t>dem</a:t>
            </a:r>
            <a:r>
              <a:rPr lang="fr-FR" i="1" dirty="0"/>
              <a:t> </a:t>
            </a:r>
            <a:r>
              <a:rPr lang="fr-FR" i="1" dirty="0" err="1"/>
              <a:t>wir</a:t>
            </a:r>
            <a:r>
              <a:rPr lang="fr-FR" i="1" dirty="0"/>
              <a:t> </a:t>
            </a:r>
            <a:r>
              <a:rPr lang="fr-FR" i="1" dirty="0" err="1"/>
              <a:t>ein</a:t>
            </a:r>
            <a:r>
              <a:rPr lang="fr-FR" i="1" dirty="0"/>
              <a:t> </a:t>
            </a:r>
            <a:r>
              <a:rPr lang="fr-FR" i="1" dirty="0" err="1"/>
              <a:t>Bündnis</a:t>
            </a:r>
            <a:r>
              <a:rPr lang="fr-FR" i="1" dirty="0"/>
              <a:t> </a:t>
            </a:r>
            <a:r>
              <a:rPr lang="fr-FR" i="1" dirty="0" err="1"/>
              <a:t>abschlössen</a:t>
            </a:r>
            <a:r>
              <a:rPr lang="fr-FR" i="1" dirty="0"/>
              <a:t> </a:t>
            </a:r>
            <a:r>
              <a:rPr lang="fr-FR" i="1" dirty="0" err="1"/>
              <a:t>oder</a:t>
            </a:r>
            <a:r>
              <a:rPr lang="fr-FR" i="1" dirty="0"/>
              <a:t> </a:t>
            </a:r>
            <a:r>
              <a:rPr lang="fr-FR" i="1" dirty="0" err="1"/>
              <a:t>sonst</a:t>
            </a:r>
            <a:r>
              <a:rPr lang="fr-FR" i="1" dirty="0"/>
              <a:t> </a:t>
            </a:r>
            <a:r>
              <a:rPr lang="fr-FR" i="1" dirty="0" err="1"/>
              <a:t>wie</a:t>
            </a:r>
            <a:r>
              <a:rPr lang="fr-FR" i="1" dirty="0"/>
              <a:t> mit </a:t>
            </a:r>
            <a:r>
              <a:rPr lang="fr-FR" i="1" dirty="0" err="1"/>
              <a:t>dem</a:t>
            </a:r>
            <a:r>
              <a:rPr lang="fr-FR" i="1" dirty="0"/>
              <a:t> </a:t>
            </a:r>
            <a:r>
              <a:rPr lang="fr-FR" i="1" dirty="0" err="1"/>
              <a:t>Auslande</a:t>
            </a:r>
            <a:r>
              <a:rPr lang="fr-FR" i="1" dirty="0"/>
              <a:t> </a:t>
            </a:r>
            <a:r>
              <a:rPr lang="fr-FR" i="1" dirty="0" err="1"/>
              <a:t>Heimlichkeiten</a:t>
            </a:r>
            <a:r>
              <a:rPr lang="fr-FR" i="1" dirty="0"/>
              <a:t> </a:t>
            </a:r>
            <a:r>
              <a:rPr lang="fr-FR" i="1" dirty="0" err="1"/>
              <a:t>mächelten</a:t>
            </a:r>
            <a:r>
              <a:rPr lang="fr-FR" i="1" dirty="0"/>
              <a:t>, </a:t>
            </a:r>
            <a:r>
              <a:rPr lang="fr-FR" i="1" dirty="0" err="1"/>
              <a:t>wäre</a:t>
            </a:r>
            <a:r>
              <a:rPr lang="fr-FR" i="1" dirty="0"/>
              <a:t> der </a:t>
            </a:r>
            <a:r>
              <a:rPr lang="fr-FR" i="1" dirty="0" err="1"/>
              <a:t>Anfang</a:t>
            </a:r>
            <a:r>
              <a:rPr lang="fr-FR" i="1" dirty="0"/>
              <a:t> </a:t>
            </a:r>
            <a:r>
              <a:rPr lang="fr-FR" i="1" dirty="0" err="1"/>
              <a:t>vom</a:t>
            </a:r>
            <a:r>
              <a:rPr lang="fr-FR" i="1" dirty="0"/>
              <a:t> </a:t>
            </a:r>
            <a:r>
              <a:rPr lang="fr-FR" i="1" dirty="0" err="1"/>
              <a:t>Ender</a:t>
            </a:r>
            <a:r>
              <a:rPr lang="fr-FR" i="1" dirty="0"/>
              <a:t> der Schweiz. </a:t>
            </a:r>
            <a:r>
              <a:rPr lang="fr-FR" i="1" dirty="0" err="1"/>
              <a:t>Wir</a:t>
            </a:r>
            <a:r>
              <a:rPr lang="fr-FR" i="1" dirty="0"/>
              <a:t> leben </a:t>
            </a:r>
            <a:r>
              <a:rPr lang="fr-FR" i="1" dirty="0" err="1"/>
              <a:t>mithin</a:t>
            </a:r>
            <a:r>
              <a:rPr lang="fr-FR" i="1" dirty="0"/>
              <a:t> </a:t>
            </a:r>
            <a:r>
              <a:rPr lang="fr-FR" i="1" dirty="0" err="1"/>
              <a:t>politisch</a:t>
            </a:r>
            <a:r>
              <a:rPr lang="fr-FR" i="1" dirty="0"/>
              <a:t> </a:t>
            </a:r>
            <a:r>
              <a:rPr lang="fr-FR" i="1" dirty="0" err="1"/>
              <a:t>im</a:t>
            </a:r>
            <a:r>
              <a:rPr lang="fr-FR" i="1" dirty="0"/>
              <a:t> </a:t>
            </a:r>
            <a:r>
              <a:rPr lang="fr-FR" i="1" dirty="0" err="1"/>
              <a:t>Dunkeln</a:t>
            </a:r>
            <a:r>
              <a:rPr lang="fr-FR" i="1" dirty="0"/>
              <a:t>, </a:t>
            </a:r>
            <a:r>
              <a:rPr lang="fr-FR" i="1" dirty="0" err="1"/>
              <a:t>Bestenfalls</a:t>
            </a:r>
            <a:r>
              <a:rPr lang="fr-FR" i="1" dirty="0"/>
              <a:t> </a:t>
            </a:r>
            <a:r>
              <a:rPr lang="fr-FR" i="1" dirty="0" err="1"/>
              <a:t>im</a:t>
            </a:r>
            <a:r>
              <a:rPr lang="fr-FR" i="1" dirty="0"/>
              <a:t> </a:t>
            </a:r>
            <a:r>
              <a:rPr lang="fr-FR" i="1" dirty="0" err="1"/>
              <a:t>Halbdunkel</a:t>
            </a:r>
            <a:r>
              <a:rPr lang="fr-FR" i="1" dirty="0"/>
              <a:t>. »</a:t>
            </a:r>
            <a:endParaRPr lang="fr-FR" dirty="0"/>
          </a:p>
          <a:p>
            <a:pPr marL="82296" indent="0" algn="just">
              <a:buNone/>
            </a:pPr>
            <a:endParaRPr lang="fr-FR" dirty="0"/>
          </a:p>
          <a:p>
            <a:pPr marL="82296" indent="0" algn="just">
              <a:buNone/>
            </a:pPr>
            <a:r>
              <a:rPr lang="fr-FR" i="1" dirty="0" smtClean="0"/>
              <a:t>Tandis </a:t>
            </a:r>
            <a:r>
              <a:rPr lang="fr-FR" i="1" dirty="0"/>
              <a:t>que d’autres Etats prennent leurs précautions par les moyens diplomatiques, </a:t>
            </a:r>
            <a:r>
              <a:rPr lang="fr-FR" i="1" dirty="0" smtClean="0"/>
              <a:t>ententes </a:t>
            </a:r>
            <a:r>
              <a:rPr lang="fr-FR" i="1" dirty="0"/>
              <a:t>et alliances, ces ressources-là nous manquent. Nous ne faisons pas de haute politique étrangère. Espérons-le ! Le jour où nous nous aviserions de conclure une alliance ou d’avoir des intrigues secrètes avec l’étranger, ce serait le commencement de la fin de la Suisse. Il en résulte que nous vivons politiquement dans l’obscurité, ou tout au moins dans la pénombre. </a:t>
            </a:r>
            <a:r>
              <a:rPr lang="fr-FR" i="1" dirty="0" smtClean="0"/>
              <a:t>»</a:t>
            </a:r>
            <a:endParaRPr lang="fr-FR" dirty="0"/>
          </a:p>
          <a:p>
            <a:pPr marL="82296" indent="0" algn="just">
              <a:buNone/>
            </a:pPr>
            <a:r>
              <a:rPr lang="fr-FR" i="1" dirty="0"/>
              <a:t> </a:t>
            </a:r>
            <a:endParaRPr lang="fr-FR" dirty="0"/>
          </a:p>
          <a:p>
            <a:pPr marL="82296" indent="0" algn="just">
              <a:buNone/>
            </a:pPr>
            <a:r>
              <a:rPr lang="fr-FR" dirty="0"/>
              <a:t>Spitteler Carl </a:t>
            </a:r>
          </a:p>
          <a:p>
            <a:pPr algn="just"/>
            <a:endParaRPr lang="fr-FR" dirty="0"/>
          </a:p>
        </p:txBody>
      </p:sp>
    </p:spTree>
    <p:extLst>
      <p:ext uri="{BB962C8B-B14F-4D97-AF65-F5344CB8AC3E}">
        <p14:creationId xmlns:p14="http://schemas.microsoft.com/office/powerpoint/2010/main" val="18610129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L’armée</a:t>
            </a:r>
            <a:endParaRPr lang="fr-FR" dirty="0"/>
          </a:p>
        </p:txBody>
      </p:sp>
      <p:sp>
        <p:nvSpPr>
          <p:cNvPr id="3" name="Espace réservé du contenu 2"/>
          <p:cNvSpPr>
            <a:spLocks noGrp="1"/>
          </p:cNvSpPr>
          <p:nvPr>
            <p:ph idx="1"/>
          </p:nvPr>
        </p:nvSpPr>
        <p:spPr/>
        <p:txBody>
          <a:bodyPr/>
          <a:lstStyle/>
          <a:p>
            <a:r>
              <a:rPr lang="fr-FR" dirty="0" smtClean="0"/>
              <a:t>Situation</a:t>
            </a:r>
          </a:p>
          <a:p>
            <a:r>
              <a:rPr lang="fr-FR" dirty="0" smtClean="0"/>
              <a:t>Problèmes</a:t>
            </a:r>
          </a:p>
          <a:p>
            <a:pPr lvl="1"/>
            <a:r>
              <a:rPr lang="fr-FR" dirty="0" smtClean="0"/>
              <a:t>Election du général</a:t>
            </a:r>
          </a:p>
          <a:p>
            <a:pPr lvl="1"/>
            <a:r>
              <a:rPr lang="fr-FR" dirty="0" smtClean="0"/>
              <a:t>Drill à la prussienne</a:t>
            </a:r>
          </a:p>
          <a:p>
            <a:pPr lvl="1"/>
            <a:r>
              <a:rPr lang="fr-FR" dirty="0" smtClean="0"/>
              <a:t>Lettre du général</a:t>
            </a:r>
          </a:p>
          <a:p>
            <a:pPr lvl="1"/>
            <a:r>
              <a:rPr lang="fr-FR" dirty="0" smtClean="0"/>
              <a:t>Affaire des colonels</a:t>
            </a:r>
            <a:endParaRPr lang="fr-FR" dirty="0"/>
          </a:p>
          <a:p>
            <a:r>
              <a:rPr lang="fr-FR" dirty="0" smtClean="0"/>
              <a:t>Position de la NSH</a:t>
            </a:r>
          </a:p>
        </p:txBody>
      </p:sp>
      <p:pic>
        <p:nvPicPr>
          <p:cNvPr id="4" name="Imag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76991" y="427978"/>
            <a:ext cx="2862532" cy="3594667"/>
          </a:xfrm>
          <a:prstGeom prst="rect">
            <a:avLst/>
          </a:prstGeom>
        </p:spPr>
      </p:pic>
      <p:sp>
        <p:nvSpPr>
          <p:cNvPr id="5" name="ZoneTexte 4"/>
          <p:cNvSpPr txBox="1"/>
          <p:nvPr/>
        </p:nvSpPr>
        <p:spPr>
          <a:xfrm>
            <a:off x="5876991" y="4335002"/>
            <a:ext cx="2862532" cy="1200329"/>
          </a:xfrm>
          <a:prstGeom prst="rect">
            <a:avLst/>
          </a:prstGeom>
          <a:noFill/>
        </p:spPr>
        <p:txBody>
          <a:bodyPr wrap="square" rtlCol="0">
            <a:spAutoFit/>
          </a:bodyPr>
          <a:lstStyle/>
          <a:p>
            <a:r>
              <a:rPr lang="fr-FR" dirty="0" smtClean="0"/>
              <a:t>Portrait d’Ulrich </a:t>
            </a:r>
            <a:r>
              <a:rPr lang="fr-FR" dirty="0" err="1" smtClean="0"/>
              <a:t>Wille</a:t>
            </a:r>
            <a:r>
              <a:rPr lang="fr-FR" dirty="0" smtClean="0"/>
              <a:t> par Ferdinand Hodler en 1916 exposé au </a:t>
            </a:r>
            <a:r>
              <a:rPr lang="fr-FR" dirty="0" err="1" smtClean="0"/>
              <a:t>Kunstmuseum</a:t>
            </a:r>
            <a:r>
              <a:rPr lang="fr-FR" dirty="0" smtClean="0"/>
              <a:t> de Bern.</a:t>
            </a:r>
            <a:endParaRPr lang="fr-FR" dirty="0"/>
          </a:p>
        </p:txBody>
      </p:sp>
    </p:spTree>
    <p:extLst>
      <p:ext uri="{BB962C8B-B14F-4D97-AF65-F5344CB8AC3E}">
        <p14:creationId xmlns:p14="http://schemas.microsoft.com/office/powerpoint/2010/main" val="1142459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rcRect l="-70553" r="-70553"/>
          <a:stretch>
            <a:fillRect/>
          </a:stretch>
        </p:blipFill>
        <p:spPr>
          <a:xfrm>
            <a:off x="-97240" y="205282"/>
            <a:ext cx="9875064" cy="6321379"/>
          </a:xfrm>
        </p:spPr>
      </p:pic>
    </p:spTree>
    <p:extLst>
      <p:ext uri="{BB962C8B-B14F-4D97-AF65-F5344CB8AC3E}">
        <p14:creationId xmlns:p14="http://schemas.microsoft.com/office/powerpoint/2010/main" val="13444656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rcRect l="-801" r="-801"/>
          <a:stretch>
            <a:fillRect/>
          </a:stretch>
        </p:blipFill>
        <p:spPr>
          <a:xfrm>
            <a:off x="177761" y="642471"/>
            <a:ext cx="8755927" cy="5605929"/>
          </a:xfrm>
        </p:spPr>
      </p:pic>
    </p:spTree>
    <p:extLst>
      <p:ext uri="{BB962C8B-B14F-4D97-AF65-F5344CB8AC3E}">
        <p14:creationId xmlns:p14="http://schemas.microsoft.com/office/powerpoint/2010/main" val="34858047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L’affaire des colonels</a:t>
            </a:r>
            <a:endParaRPr lang="fr-FR" dirty="0"/>
          </a:p>
        </p:txBody>
      </p:sp>
      <p:pic>
        <p:nvPicPr>
          <p:cNvPr id="4" name="Image 3"/>
          <p:cNvPicPr>
            <a:picLocks noChangeAspect="1"/>
          </p:cNvPicPr>
          <p:nvPr/>
        </p:nvPicPr>
        <p:blipFill>
          <a:blip r:embed="rId2"/>
          <a:stretch>
            <a:fillRect/>
          </a:stretch>
        </p:blipFill>
        <p:spPr>
          <a:xfrm>
            <a:off x="1589163" y="1635552"/>
            <a:ext cx="6324600" cy="3822700"/>
          </a:xfrm>
          <a:prstGeom prst="rect">
            <a:avLst/>
          </a:prstGeom>
        </p:spPr>
      </p:pic>
    </p:spTree>
    <p:extLst>
      <p:ext uri="{BB962C8B-B14F-4D97-AF65-F5344CB8AC3E}">
        <p14:creationId xmlns:p14="http://schemas.microsoft.com/office/powerpoint/2010/main" val="20084721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409699" y="1162839"/>
            <a:ext cx="7314977" cy="4333169"/>
          </a:xfrm>
          <a:prstGeom prst="rect">
            <a:avLst/>
          </a:prstGeom>
        </p:spPr>
      </p:pic>
    </p:spTree>
    <p:extLst>
      <p:ext uri="{BB962C8B-B14F-4D97-AF65-F5344CB8AC3E}">
        <p14:creationId xmlns:p14="http://schemas.microsoft.com/office/powerpoint/2010/main" val="30515126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Position de la NSH</a:t>
            </a:r>
            <a:endParaRPr lang="fr-FR" dirty="0"/>
          </a:p>
        </p:txBody>
      </p:sp>
      <p:sp>
        <p:nvSpPr>
          <p:cNvPr id="3" name="Espace réservé du contenu 2"/>
          <p:cNvSpPr>
            <a:spLocks noGrp="1"/>
          </p:cNvSpPr>
          <p:nvPr>
            <p:ph idx="1"/>
          </p:nvPr>
        </p:nvSpPr>
        <p:spPr>
          <a:xfrm>
            <a:off x="1435608" y="1447800"/>
            <a:ext cx="7232180" cy="4800600"/>
          </a:xfrm>
        </p:spPr>
        <p:txBody>
          <a:bodyPr>
            <a:normAutofit fontScale="70000" lnSpcReduction="20000"/>
          </a:bodyPr>
          <a:lstStyle/>
          <a:p>
            <a:r>
              <a:rPr lang="fr-FR" dirty="0" smtClean="0"/>
              <a:t>Défense de l’armée </a:t>
            </a:r>
          </a:p>
          <a:p>
            <a:endParaRPr lang="fr-FR" dirty="0" smtClean="0"/>
          </a:p>
          <a:p>
            <a:pPr marL="402336" lvl="1" indent="0" algn="just">
              <a:buNone/>
            </a:pPr>
            <a:r>
              <a:rPr lang="fr-FR" dirty="0" smtClean="0"/>
              <a:t>	</a:t>
            </a:r>
            <a:r>
              <a:rPr lang="fr-FR" dirty="0"/>
              <a:t>Là où notre armée est concentrée, là bat le cœur de notre pays, et sur ce cœur nous devons poser nos cœur à nous, afin qu’ils battent avec lui, selon le même rythme, et qu’ils se remplissent du même sang. Notre armée est notre suprême raison d’espérer et d’avoir confiance à l’heure actuelle. Plus que jamais, confirmant aux yeux de tous cette unité stratégique et cette idée militaire que je viens d’exalter, elle nous apparaît la colonne fondue avec le bronze vert des canons, sur laquelle nous avons inscrit, de la base au faîte, tous les grands jours de notre histoire [...] </a:t>
            </a:r>
            <a:endParaRPr lang="fr-FR" dirty="0" smtClean="0"/>
          </a:p>
          <a:p>
            <a:pPr marL="402336" lvl="1" indent="0" algn="just">
              <a:buNone/>
            </a:pPr>
            <a:endParaRPr lang="fr-FR" dirty="0"/>
          </a:p>
          <a:p>
            <a:pPr marL="402336" lvl="1" indent="0" algn="r">
              <a:buNone/>
            </a:pPr>
            <a:r>
              <a:rPr lang="fr-FR" sz="2000" dirty="0"/>
              <a:t>Gonzague de Reynold « L’Unité de la Suisse », conférence faite à Bâle, sous les auspices de la Société « </a:t>
            </a:r>
            <a:r>
              <a:rPr lang="fr-FR" sz="2000" dirty="0" err="1"/>
              <a:t>Quodlibet</a:t>
            </a:r>
            <a:r>
              <a:rPr lang="fr-FR" sz="2000" dirty="0"/>
              <a:t> » le 19 février 1915. p.51</a:t>
            </a:r>
            <a:r>
              <a:rPr lang="fr-FR" dirty="0"/>
              <a:t>. </a:t>
            </a:r>
            <a:endParaRPr lang="fr-FR" dirty="0" smtClean="0"/>
          </a:p>
          <a:p>
            <a:pPr marL="402336" lvl="1" indent="0">
              <a:buNone/>
            </a:pPr>
            <a:endParaRPr lang="fr-FR" dirty="0"/>
          </a:p>
          <a:p>
            <a:r>
              <a:rPr lang="fr-FR" dirty="0" smtClean="0"/>
              <a:t>On ne peut pas critiquer…</a:t>
            </a:r>
          </a:p>
          <a:p>
            <a:pPr marL="402336" lvl="1" indent="0">
              <a:buNone/>
            </a:pPr>
            <a:endParaRPr lang="fr-FR" dirty="0"/>
          </a:p>
        </p:txBody>
      </p:sp>
    </p:spTree>
    <p:extLst>
      <p:ext uri="{BB962C8B-B14F-4D97-AF65-F5344CB8AC3E}">
        <p14:creationId xmlns:p14="http://schemas.microsoft.com/office/powerpoint/2010/main" val="2559734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294600" y="3545541"/>
            <a:ext cx="4749757" cy="2918012"/>
          </a:xfrm>
          <a:prstGeom prst="rect">
            <a:avLst/>
          </a:prstGeom>
        </p:spPr>
      </p:pic>
      <p:pic>
        <p:nvPicPr>
          <p:cNvPr id="5" name="Image 4"/>
          <p:cNvPicPr>
            <a:picLocks noChangeAspect="1"/>
          </p:cNvPicPr>
          <p:nvPr/>
        </p:nvPicPr>
        <p:blipFill>
          <a:blip r:embed="rId3"/>
          <a:stretch>
            <a:fillRect/>
          </a:stretch>
        </p:blipFill>
        <p:spPr>
          <a:xfrm>
            <a:off x="44823" y="3585887"/>
            <a:ext cx="4173122" cy="2638611"/>
          </a:xfrm>
          <a:prstGeom prst="rect">
            <a:avLst/>
          </a:prstGeom>
        </p:spPr>
      </p:pic>
      <p:sp>
        <p:nvSpPr>
          <p:cNvPr id="8" name="Rectangle 7"/>
          <p:cNvSpPr/>
          <p:nvPr/>
        </p:nvSpPr>
        <p:spPr>
          <a:xfrm>
            <a:off x="971176" y="297400"/>
            <a:ext cx="7953653" cy="2308324"/>
          </a:xfrm>
          <a:prstGeom prst="rect">
            <a:avLst/>
          </a:prstGeom>
        </p:spPr>
        <p:txBody>
          <a:bodyPr wrap="square">
            <a:spAutoFit/>
          </a:bodyPr>
          <a:lstStyle/>
          <a:p>
            <a:pPr algn="just"/>
            <a:r>
              <a:rPr lang="fr-FR" i="1" dirty="0"/>
              <a:t>« Je ne suis pas assez au courant des choses militaires pour savoir exactement la signification du « drill » dont on parle tant. Si ce n’est qu’un exercice pour assurer l’automatisme des mouvements, nécessaire au fonctionnement d’une bonne troupe, cela  est bien. Si on contraire c’est une méthode par laquelle on veut briser des volontés, amener la troupe à craindre plus les cadres que l’ennemi, alors je proteste. » </a:t>
            </a:r>
            <a:endParaRPr lang="fr-FR" dirty="0"/>
          </a:p>
          <a:p>
            <a:pPr algn="just"/>
            <a:r>
              <a:rPr lang="fr-FR" i="1" dirty="0"/>
              <a:t> </a:t>
            </a:r>
            <a:endParaRPr lang="fr-FR" dirty="0"/>
          </a:p>
          <a:p>
            <a:pPr algn="just"/>
            <a:r>
              <a:rPr lang="fr-FR" i="1" dirty="0"/>
              <a:t>R. </a:t>
            </a:r>
            <a:r>
              <a:rPr lang="fr-FR" i="1" dirty="0" err="1"/>
              <a:t>Chodat</a:t>
            </a:r>
            <a:r>
              <a:rPr lang="fr-FR" i="1" dirty="0"/>
              <a:t> : « Individualisme et démocratie » Discours prononcé à </a:t>
            </a:r>
            <a:r>
              <a:rPr lang="fr-FR" i="1" dirty="0" smtClean="0"/>
              <a:t>l’Assemblée </a:t>
            </a:r>
            <a:r>
              <a:rPr lang="fr-FR" i="1" dirty="0"/>
              <a:t>annuelle de la Nouvelle </a:t>
            </a:r>
            <a:r>
              <a:rPr lang="fr-FR" i="1" dirty="0" smtClean="0"/>
              <a:t>Société helvétique. 1916 </a:t>
            </a:r>
            <a:endParaRPr lang="fr-FR" dirty="0"/>
          </a:p>
        </p:txBody>
      </p:sp>
    </p:spTree>
    <p:extLst>
      <p:ext uri="{BB962C8B-B14F-4D97-AF65-F5344CB8AC3E}">
        <p14:creationId xmlns:p14="http://schemas.microsoft.com/office/powerpoint/2010/main" val="3930340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presse</a:t>
            </a:r>
            <a:endParaRPr lang="fr-FR" dirty="0"/>
          </a:p>
        </p:txBody>
      </p:sp>
      <p:sp>
        <p:nvSpPr>
          <p:cNvPr id="3" name="Espace réservé du contenu 2"/>
          <p:cNvSpPr>
            <a:spLocks noGrp="1"/>
          </p:cNvSpPr>
          <p:nvPr>
            <p:ph idx="1"/>
          </p:nvPr>
        </p:nvSpPr>
        <p:spPr/>
        <p:txBody>
          <a:bodyPr/>
          <a:lstStyle/>
          <a:p>
            <a:r>
              <a:rPr lang="fr-FR" dirty="0" smtClean="0"/>
              <a:t>Influences étrangères</a:t>
            </a:r>
          </a:p>
          <a:p>
            <a:r>
              <a:rPr lang="fr-FR" dirty="0" smtClean="0"/>
              <a:t>Censure de la presse en août 1914 pour les éléments militaires</a:t>
            </a:r>
          </a:p>
          <a:p>
            <a:r>
              <a:rPr lang="fr-FR" dirty="0" smtClean="0"/>
              <a:t>Censure politique 30 septembre 1914</a:t>
            </a:r>
            <a:endParaRPr lang="fr-FR" dirty="0"/>
          </a:p>
        </p:txBody>
      </p:sp>
    </p:spTree>
    <p:extLst>
      <p:ext uri="{BB962C8B-B14F-4D97-AF65-F5344CB8AC3E}">
        <p14:creationId xmlns:p14="http://schemas.microsoft.com/office/powerpoint/2010/main" val="205896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55000" lnSpcReduction="20000"/>
          </a:bodyPr>
          <a:lstStyle/>
          <a:p>
            <a:pPr marL="82296" indent="0" algn="just">
              <a:buNone/>
            </a:pPr>
            <a:r>
              <a:rPr lang="fr-FR" dirty="0"/>
              <a:t>« Die </a:t>
            </a:r>
            <a:r>
              <a:rPr lang="fr-FR" dirty="0" err="1"/>
              <a:t>tausend</a:t>
            </a:r>
            <a:r>
              <a:rPr lang="fr-FR" dirty="0"/>
              <a:t> </a:t>
            </a:r>
            <a:r>
              <a:rPr lang="fr-FR" dirty="0" err="1"/>
              <a:t>und</a:t>
            </a:r>
            <a:r>
              <a:rPr lang="fr-FR" dirty="0"/>
              <a:t> </a:t>
            </a:r>
            <a:r>
              <a:rPr lang="fr-FR" dirty="0" err="1"/>
              <a:t>abertausend</a:t>
            </a:r>
            <a:r>
              <a:rPr lang="fr-FR" dirty="0"/>
              <a:t> </a:t>
            </a:r>
            <a:r>
              <a:rPr lang="fr-FR" dirty="0" err="1"/>
              <a:t>geistigen</a:t>
            </a:r>
            <a:r>
              <a:rPr lang="fr-FR" dirty="0"/>
              <a:t> </a:t>
            </a:r>
            <a:r>
              <a:rPr lang="fr-FR" dirty="0" err="1"/>
              <a:t>Einflüsse</a:t>
            </a:r>
            <a:r>
              <a:rPr lang="fr-FR" dirty="0"/>
              <a:t>, die </a:t>
            </a:r>
            <a:r>
              <a:rPr lang="fr-FR" dirty="0" err="1"/>
              <a:t>tagtäglich</a:t>
            </a:r>
            <a:r>
              <a:rPr lang="fr-FR" dirty="0"/>
              <a:t> </a:t>
            </a:r>
            <a:r>
              <a:rPr lang="fr-FR" dirty="0" err="1"/>
              <a:t>von</a:t>
            </a:r>
            <a:r>
              <a:rPr lang="fr-FR" dirty="0"/>
              <a:t> </a:t>
            </a:r>
            <a:r>
              <a:rPr lang="fr-FR" dirty="0" err="1"/>
              <a:t>Deutschland</a:t>
            </a:r>
            <a:r>
              <a:rPr lang="fr-FR" dirty="0"/>
              <a:t> </a:t>
            </a:r>
            <a:r>
              <a:rPr lang="fr-FR" dirty="0" err="1"/>
              <a:t>her</a:t>
            </a:r>
            <a:r>
              <a:rPr lang="fr-FR" dirty="0"/>
              <a:t> </a:t>
            </a:r>
            <a:r>
              <a:rPr lang="fr-FR" dirty="0" err="1"/>
              <a:t>gleich</a:t>
            </a:r>
            <a:r>
              <a:rPr lang="fr-FR" dirty="0"/>
              <a:t> </a:t>
            </a:r>
            <a:r>
              <a:rPr lang="fr-FR" dirty="0" err="1"/>
              <a:t>einem</a:t>
            </a:r>
            <a:r>
              <a:rPr lang="fr-FR" dirty="0"/>
              <a:t> </a:t>
            </a:r>
            <a:r>
              <a:rPr lang="fr-FR" dirty="0" err="1"/>
              <a:t>segensreichen</a:t>
            </a:r>
            <a:r>
              <a:rPr lang="fr-FR" dirty="0"/>
              <a:t> </a:t>
            </a:r>
            <a:r>
              <a:rPr lang="fr-FR" dirty="0" err="1"/>
              <a:t>Nilstrom</a:t>
            </a:r>
            <a:r>
              <a:rPr lang="fr-FR" dirty="0"/>
              <a:t> </a:t>
            </a:r>
            <a:r>
              <a:rPr lang="fr-FR" dirty="0" err="1"/>
              <a:t>unsere</a:t>
            </a:r>
            <a:r>
              <a:rPr lang="fr-FR" dirty="0"/>
              <a:t> </a:t>
            </a:r>
            <a:r>
              <a:rPr lang="fr-FR" dirty="0" err="1"/>
              <a:t>Gauen</a:t>
            </a:r>
            <a:r>
              <a:rPr lang="fr-FR" dirty="0"/>
              <a:t> </a:t>
            </a:r>
            <a:r>
              <a:rPr lang="fr-FR" dirty="0" err="1"/>
              <a:t>befruchtend</a:t>
            </a:r>
            <a:r>
              <a:rPr lang="fr-FR" dirty="0"/>
              <a:t> </a:t>
            </a:r>
            <a:r>
              <a:rPr lang="fr-FR" dirty="0" err="1"/>
              <a:t>überschwemmen</a:t>
            </a:r>
            <a:r>
              <a:rPr lang="fr-FR" dirty="0"/>
              <a:t>, </a:t>
            </a:r>
            <a:r>
              <a:rPr lang="fr-FR" dirty="0" err="1"/>
              <a:t>sind</a:t>
            </a:r>
            <a:r>
              <a:rPr lang="fr-FR" dirty="0"/>
              <a:t> in </a:t>
            </a:r>
            <a:r>
              <a:rPr lang="fr-FR" dirty="0" err="1"/>
              <a:t>Kriegszeiten</a:t>
            </a:r>
            <a:r>
              <a:rPr lang="fr-FR" dirty="0"/>
              <a:t> </a:t>
            </a:r>
            <a:r>
              <a:rPr lang="fr-FR" dirty="0" err="1"/>
              <a:t>nur</a:t>
            </a:r>
            <a:r>
              <a:rPr lang="fr-FR" dirty="0"/>
              <a:t> </a:t>
            </a:r>
            <a:r>
              <a:rPr lang="fr-FR" dirty="0" err="1"/>
              <a:t>filtriert</a:t>
            </a:r>
            <a:r>
              <a:rPr lang="fr-FR" dirty="0"/>
              <a:t> </a:t>
            </a:r>
            <a:r>
              <a:rPr lang="fr-FR" dirty="0" err="1"/>
              <a:t>zu</a:t>
            </a:r>
            <a:r>
              <a:rPr lang="fr-FR" dirty="0"/>
              <a:t> </a:t>
            </a:r>
            <a:r>
              <a:rPr lang="fr-FR" dirty="0" err="1"/>
              <a:t>geniessen</a:t>
            </a:r>
            <a:r>
              <a:rPr lang="fr-FR" dirty="0"/>
              <a:t>. </a:t>
            </a:r>
            <a:r>
              <a:rPr lang="fr-FR" dirty="0" err="1"/>
              <a:t>Eine</a:t>
            </a:r>
            <a:r>
              <a:rPr lang="fr-FR" dirty="0"/>
              <a:t> </a:t>
            </a:r>
            <a:r>
              <a:rPr lang="fr-FR" dirty="0" err="1"/>
              <a:t>kriegerische</a:t>
            </a:r>
            <a:r>
              <a:rPr lang="fr-FR" dirty="0"/>
              <a:t> Presse </a:t>
            </a:r>
            <a:r>
              <a:rPr lang="fr-FR" dirty="0" err="1"/>
              <a:t>ist</a:t>
            </a:r>
            <a:r>
              <a:rPr lang="fr-FR" dirty="0"/>
              <a:t> </a:t>
            </a:r>
            <a:r>
              <a:rPr lang="fr-FR" dirty="0" err="1"/>
              <a:t>überhaupt</a:t>
            </a:r>
            <a:r>
              <a:rPr lang="fr-FR" dirty="0"/>
              <a:t> </a:t>
            </a:r>
            <a:r>
              <a:rPr lang="fr-FR" dirty="0" err="1"/>
              <a:t>keine</a:t>
            </a:r>
            <a:r>
              <a:rPr lang="fr-FR" dirty="0"/>
              <a:t> </a:t>
            </a:r>
            <a:r>
              <a:rPr lang="fr-FR" dirty="0" err="1"/>
              <a:t>erhebende</a:t>
            </a:r>
            <a:r>
              <a:rPr lang="fr-FR" dirty="0"/>
              <a:t> </a:t>
            </a:r>
            <a:r>
              <a:rPr lang="fr-FR" dirty="0" err="1"/>
              <a:t>Literatur</a:t>
            </a:r>
            <a:r>
              <a:rPr lang="fr-FR" dirty="0"/>
              <a:t>. </a:t>
            </a:r>
            <a:r>
              <a:rPr lang="fr-FR" dirty="0" err="1"/>
              <a:t>Wie</a:t>
            </a:r>
            <a:r>
              <a:rPr lang="fr-FR" dirty="0"/>
              <a:t> grosses </a:t>
            </a:r>
            <a:r>
              <a:rPr lang="fr-FR" dirty="0" err="1"/>
              <a:t>auch</a:t>
            </a:r>
            <a:r>
              <a:rPr lang="fr-FR" dirty="0"/>
              <a:t> </a:t>
            </a:r>
            <a:r>
              <a:rPr lang="fr-FR" dirty="0" err="1"/>
              <a:t>sonst</a:t>
            </a:r>
            <a:r>
              <a:rPr lang="fr-FR" dirty="0"/>
              <a:t> der </a:t>
            </a:r>
            <a:r>
              <a:rPr lang="fr-FR" dirty="0" err="1"/>
              <a:t>patriotische</a:t>
            </a:r>
            <a:r>
              <a:rPr lang="fr-FR" dirty="0"/>
              <a:t> Rausch </a:t>
            </a:r>
            <a:r>
              <a:rPr lang="fr-FR" dirty="0" err="1"/>
              <a:t>zeitigen</a:t>
            </a:r>
            <a:r>
              <a:rPr lang="fr-FR" dirty="0"/>
              <a:t> </a:t>
            </a:r>
            <a:r>
              <a:rPr lang="fr-FR" dirty="0" err="1"/>
              <a:t>möge</a:t>
            </a:r>
            <a:r>
              <a:rPr lang="fr-FR" dirty="0"/>
              <a:t>, </a:t>
            </a:r>
            <a:r>
              <a:rPr lang="fr-FR" dirty="0" err="1"/>
              <a:t>auf</a:t>
            </a:r>
            <a:r>
              <a:rPr lang="fr-FR" dirty="0"/>
              <a:t> </a:t>
            </a:r>
            <a:r>
              <a:rPr lang="fr-FR" dirty="0" err="1"/>
              <a:t>das</a:t>
            </a:r>
            <a:r>
              <a:rPr lang="fr-FR" dirty="0"/>
              <a:t> </a:t>
            </a:r>
            <a:r>
              <a:rPr lang="fr-FR" dirty="0" err="1"/>
              <a:t>Sprachzentrum</a:t>
            </a:r>
            <a:r>
              <a:rPr lang="fr-FR" dirty="0"/>
              <a:t> </a:t>
            </a:r>
            <a:r>
              <a:rPr lang="fr-FR" dirty="0" err="1"/>
              <a:t>wirkt</a:t>
            </a:r>
            <a:r>
              <a:rPr lang="fr-FR" dirty="0"/>
              <a:t> er </a:t>
            </a:r>
            <a:r>
              <a:rPr lang="fr-FR" dirty="0" err="1"/>
              <a:t>entschieden</a:t>
            </a:r>
            <a:r>
              <a:rPr lang="fr-FR" dirty="0"/>
              <a:t> </a:t>
            </a:r>
            <a:r>
              <a:rPr lang="fr-FR" dirty="0" err="1"/>
              <a:t>ungèunstig</a:t>
            </a:r>
            <a:r>
              <a:rPr lang="fr-FR" dirty="0"/>
              <a:t>. </a:t>
            </a:r>
            <a:r>
              <a:rPr lang="fr-FR" dirty="0" err="1"/>
              <a:t>Ist</a:t>
            </a:r>
            <a:r>
              <a:rPr lang="fr-FR" dirty="0"/>
              <a:t> es </a:t>
            </a:r>
            <a:r>
              <a:rPr lang="fr-FR" dirty="0" err="1"/>
              <a:t>überhaupt</a:t>
            </a:r>
            <a:r>
              <a:rPr lang="fr-FR" dirty="0"/>
              <a:t> </a:t>
            </a:r>
            <a:r>
              <a:rPr lang="fr-FR" dirty="0" err="1"/>
              <a:t>unumgänglich</a:t>
            </a:r>
            <a:r>
              <a:rPr lang="fr-FR" dirty="0"/>
              <a:t> </a:t>
            </a:r>
            <a:r>
              <a:rPr lang="fr-FR" dirty="0" err="1"/>
              <a:t>nötig</a:t>
            </a:r>
            <a:r>
              <a:rPr lang="fr-FR" dirty="0"/>
              <a:t>, die </a:t>
            </a:r>
            <a:r>
              <a:rPr lang="fr-FR" dirty="0" err="1"/>
              <a:t>blutigen</a:t>
            </a:r>
            <a:r>
              <a:rPr lang="fr-FR" dirty="0"/>
              <a:t> </a:t>
            </a:r>
            <a:r>
              <a:rPr lang="fr-FR" dirty="0" err="1"/>
              <a:t>Wunden</a:t>
            </a:r>
            <a:r>
              <a:rPr lang="fr-FR" dirty="0"/>
              <a:t>, die </a:t>
            </a:r>
            <a:r>
              <a:rPr lang="fr-FR" dirty="0" err="1"/>
              <a:t>ein</a:t>
            </a:r>
            <a:r>
              <a:rPr lang="fr-FR" dirty="0"/>
              <a:t> </a:t>
            </a:r>
            <a:r>
              <a:rPr lang="fr-FR" dirty="0" err="1"/>
              <a:t>Krieg</a:t>
            </a:r>
            <a:r>
              <a:rPr lang="fr-FR" dirty="0"/>
              <a:t> </a:t>
            </a:r>
            <a:r>
              <a:rPr lang="fr-FR" dirty="0" err="1"/>
              <a:t>schlägt</a:t>
            </a:r>
            <a:r>
              <a:rPr lang="fr-FR" dirty="0"/>
              <a:t>, </a:t>
            </a:r>
            <a:r>
              <a:rPr lang="fr-FR" dirty="0" err="1"/>
              <a:t>noch</a:t>
            </a:r>
            <a:r>
              <a:rPr lang="fr-FR" dirty="0"/>
              <a:t> mit Tinte </a:t>
            </a:r>
            <a:r>
              <a:rPr lang="fr-FR" dirty="0" err="1"/>
              <a:t>zu</a:t>
            </a:r>
            <a:r>
              <a:rPr lang="fr-FR" dirty="0"/>
              <a:t> </a:t>
            </a:r>
            <a:r>
              <a:rPr lang="fr-FR" dirty="0" err="1"/>
              <a:t>vergiften</a:t>
            </a:r>
            <a:r>
              <a:rPr lang="fr-FR" dirty="0"/>
              <a:t> ? »</a:t>
            </a:r>
          </a:p>
          <a:p>
            <a:pPr marL="82296" indent="0">
              <a:buNone/>
            </a:pPr>
            <a:endParaRPr lang="fr-FR" dirty="0"/>
          </a:p>
          <a:p>
            <a:pPr marL="82296" indent="0" algn="just">
              <a:buNone/>
            </a:pPr>
            <a:r>
              <a:rPr lang="fr-FR" dirty="0"/>
              <a:t>« Les mille et mille influences, qui, d’Allemagne, jour après jour, comme un Nil bienfaisant fécondant nos campagnes, nous inondent, doivent, en temps de guerre, être passées au filtre, car le Nil, à l’heure qu’il est, fourmille de crocodiles. Du reste, la presse en temps de guerre n’est pas une littérature édifiante. L’ivresse patriotique peut produire de grandes choses, mais elle agit décidément de manière fâcheuse sur la manière de s’exprimer. Est-il d’ailleurs indispensable d’envenimer avec de l’encre les blessures saignantes causées par la guerre ? »</a:t>
            </a:r>
          </a:p>
          <a:p>
            <a:pPr marL="82296" indent="0">
              <a:buNone/>
            </a:pPr>
            <a:endParaRPr lang="fr-FR" dirty="0"/>
          </a:p>
          <a:p>
            <a:pPr marL="82296" indent="0" algn="r">
              <a:buNone/>
            </a:pPr>
            <a:r>
              <a:rPr lang="fr-FR" dirty="0" smtClean="0"/>
              <a:t>Carl </a:t>
            </a:r>
            <a:r>
              <a:rPr lang="fr-FR" dirty="0"/>
              <a:t>Spitteler </a:t>
            </a:r>
          </a:p>
        </p:txBody>
      </p:sp>
    </p:spTree>
    <p:extLst>
      <p:ext uri="{BB962C8B-B14F-4D97-AF65-F5344CB8AC3E}">
        <p14:creationId xmlns:p14="http://schemas.microsoft.com/office/powerpoint/2010/main" val="41341819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Introduction</a:t>
            </a:r>
            <a:endParaRPr lang="fr-FR" dirty="0"/>
          </a:p>
        </p:txBody>
      </p:sp>
      <p:sp>
        <p:nvSpPr>
          <p:cNvPr id="3" name="Espace réservé du contenu 2"/>
          <p:cNvSpPr>
            <a:spLocks noGrp="1"/>
          </p:cNvSpPr>
          <p:nvPr>
            <p:ph idx="1"/>
          </p:nvPr>
        </p:nvSpPr>
        <p:spPr/>
        <p:txBody>
          <a:bodyPr>
            <a:normAutofit fontScale="32500" lnSpcReduction="20000"/>
          </a:bodyPr>
          <a:lstStyle/>
          <a:p>
            <a:pPr marL="82296" indent="0">
              <a:buNone/>
            </a:pPr>
            <a:r>
              <a:rPr lang="fr-FR" b="1" dirty="0"/>
              <a:t>1914</a:t>
            </a:r>
            <a:endParaRPr lang="fr-FR" dirty="0"/>
          </a:p>
          <a:p>
            <a:pPr marL="82296" indent="0">
              <a:buNone/>
            </a:pPr>
            <a:r>
              <a:rPr lang="fr-FR" b="1" dirty="0"/>
              <a:t> </a:t>
            </a:r>
            <a:endParaRPr lang="fr-FR" dirty="0"/>
          </a:p>
          <a:p>
            <a:r>
              <a:rPr lang="fr-FR" b="1" dirty="0"/>
              <a:t>« Der </a:t>
            </a:r>
            <a:r>
              <a:rPr lang="fr-FR" b="1" dirty="0" err="1"/>
              <a:t>schweizerische</a:t>
            </a:r>
            <a:r>
              <a:rPr lang="fr-FR" b="1" dirty="0"/>
              <a:t> </a:t>
            </a:r>
            <a:r>
              <a:rPr lang="fr-FR" b="1" dirty="0" err="1"/>
              <a:t>Kulturwille</a:t>
            </a:r>
            <a:r>
              <a:rPr lang="fr-FR" b="1" dirty="0"/>
              <a:t> » </a:t>
            </a:r>
            <a:r>
              <a:rPr lang="fr-FR" dirty="0"/>
              <a:t>Konrad </a:t>
            </a:r>
            <a:r>
              <a:rPr lang="fr-FR" dirty="0" err="1"/>
              <a:t>Falke</a:t>
            </a:r>
            <a:r>
              <a:rPr lang="fr-FR" dirty="0"/>
              <a:t>, 1914</a:t>
            </a:r>
          </a:p>
          <a:p>
            <a:r>
              <a:rPr lang="fr-FR" b="1" dirty="0"/>
              <a:t>« </a:t>
            </a:r>
            <a:r>
              <a:rPr lang="fr-FR" b="1" dirty="0" err="1"/>
              <a:t>Unser</a:t>
            </a:r>
            <a:r>
              <a:rPr lang="fr-FR" b="1" dirty="0"/>
              <a:t> </a:t>
            </a:r>
            <a:r>
              <a:rPr lang="fr-FR" b="1" dirty="0" err="1"/>
              <a:t>schweizer</a:t>
            </a:r>
            <a:r>
              <a:rPr lang="fr-FR" b="1" dirty="0"/>
              <a:t> </a:t>
            </a:r>
            <a:r>
              <a:rPr lang="fr-FR" b="1" dirty="0" err="1"/>
              <a:t>Standpunk</a:t>
            </a:r>
            <a:r>
              <a:rPr lang="fr-FR" b="1" dirty="0"/>
              <a:t> » </a:t>
            </a:r>
            <a:r>
              <a:rPr lang="fr-FR" dirty="0"/>
              <a:t>Carl Spitteler</a:t>
            </a:r>
            <a:r>
              <a:rPr lang="fr-FR" b="1" dirty="0"/>
              <a:t> </a:t>
            </a:r>
            <a:r>
              <a:rPr lang="fr-FR" dirty="0"/>
              <a:t>14 décembre 1914</a:t>
            </a:r>
          </a:p>
          <a:p>
            <a:pPr marL="82296" indent="0">
              <a:buNone/>
            </a:pPr>
            <a:r>
              <a:rPr lang="fr-FR" dirty="0"/>
              <a:t> </a:t>
            </a:r>
          </a:p>
          <a:p>
            <a:pPr marL="82296" indent="0">
              <a:buNone/>
            </a:pPr>
            <a:r>
              <a:rPr lang="fr-FR" b="1" dirty="0"/>
              <a:t>1915</a:t>
            </a:r>
            <a:endParaRPr lang="fr-FR" dirty="0"/>
          </a:p>
          <a:p>
            <a:endParaRPr lang="fr-FR" dirty="0"/>
          </a:p>
          <a:p>
            <a:r>
              <a:rPr lang="fr-FR" b="1" dirty="0"/>
              <a:t>« La Suisse romande » </a:t>
            </a:r>
            <a:r>
              <a:rPr lang="fr-FR" dirty="0"/>
              <a:t>Gonzague de Reynold, 27 janvier 1915</a:t>
            </a:r>
          </a:p>
          <a:p>
            <a:r>
              <a:rPr lang="fr-FR" b="1" dirty="0"/>
              <a:t>« L’unité de la Suisse » </a:t>
            </a:r>
            <a:r>
              <a:rPr lang="fr-FR" dirty="0"/>
              <a:t>Gonzague de Reynold, 19 février 1915</a:t>
            </a:r>
          </a:p>
          <a:p>
            <a:r>
              <a:rPr lang="fr-FR" b="1" dirty="0"/>
              <a:t>« </a:t>
            </a:r>
            <a:r>
              <a:rPr lang="fr-FR" b="1" dirty="0" err="1"/>
              <a:t>Gedanken</a:t>
            </a:r>
            <a:r>
              <a:rPr lang="fr-FR" b="1" dirty="0"/>
              <a:t> </a:t>
            </a:r>
            <a:r>
              <a:rPr lang="fr-FR" b="1" dirty="0" err="1"/>
              <a:t>eines</a:t>
            </a:r>
            <a:r>
              <a:rPr lang="fr-FR" b="1" dirty="0"/>
              <a:t> Deutsch-</a:t>
            </a:r>
            <a:r>
              <a:rPr lang="fr-FR" b="1" dirty="0" err="1"/>
              <a:t>Schweizers</a:t>
            </a:r>
            <a:r>
              <a:rPr lang="fr-FR" b="1" dirty="0"/>
              <a:t> » </a:t>
            </a:r>
            <a:r>
              <a:rPr lang="fr-FR" dirty="0"/>
              <a:t>Dr. Paul </a:t>
            </a:r>
            <a:r>
              <a:rPr lang="fr-FR" dirty="0" err="1"/>
              <a:t>Wernle</a:t>
            </a:r>
            <a:r>
              <a:rPr lang="fr-FR" dirty="0"/>
              <a:t>, 1915 </a:t>
            </a:r>
          </a:p>
          <a:p>
            <a:r>
              <a:rPr lang="fr-FR" b="1" dirty="0"/>
              <a:t>« Zur </a:t>
            </a:r>
            <a:r>
              <a:rPr lang="fr-FR" b="1" dirty="0" err="1"/>
              <a:t>nationalen</a:t>
            </a:r>
            <a:r>
              <a:rPr lang="fr-FR" b="1" dirty="0"/>
              <a:t> </a:t>
            </a:r>
            <a:r>
              <a:rPr lang="fr-FR" b="1" dirty="0" err="1"/>
              <a:t>Verständigung</a:t>
            </a:r>
            <a:r>
              <a:rPr lang="fr-FR" b="1" dirty="0"/>
              <a:t> </a:t>
            </a:r>
            <a:r>
              <a:rPr lang="fr-FR" b="1" dirty="0" err="1"/>
              <a:t>und</a:t>
            </a:r>
            <a:r>
              <a:rPr lang="fr-FR" b="1" dirty="0"/>
              <a:t> </a:t>
            </a:r>
            <a:r>
              <a:rPr lang="fr-FR" b="1" dirty="0" err="1"/>
              <a:t>Einigkeit</a:t>
            </a:r>
            <a:r>
              <a:rPr lang="fr-FR" b="1" dirty="0"/>
              <a:t> » </a:t>
            </a:r>
            <a:r>
              <a:rPr lang="fr-FR" dirty="0"/>
              <a:t>Dr. William E. </a:t>
            </a:r>
            <a:r>
              <a:rPr lang="fr-FR" dirty="0" err="1"/>
              <a:t>Rappard</a:t>
            </a:r>
            <a:r>
              <a:rPr lang="fr-FR" dirty="0"/>
              <a:t>, 1915</a:t>
            </a:r>
          </a:p>
          <a:p>
            <a:r>
              <a:rPr lang="fr-FR" b="1" dirty="0"/>
              <a:t>« </a:t>
            </a:r>
            <a:r>
              <a:rPr lang="fr-FR" b="1" dirty="0" err="1"/>
              <a:t>Unsere</a:t>
            </a:r>
            <a:r>
              <a:rPr lang="fr-FR" b="1" dirty="0"/>
              <a:t> </a:t>
            </a:r>
            <a:r>
              <a:rPr lang="fr-FR" b="1" dirty="0" err="1"/>
              <a:t>Landessprachen</a:t>
            </a:r>
            <a:r>
              <a:rPr lang="fr-FR" b="1" dirty="0"/>
              <a:t> </a:t>
            </a:r>
            <a:r>
              <a:rPr lang="fr-FR" b="1" dirty="0" err="1"/>
              <a:t>und</a:t>
            </a:r>
            <a:r>
              <a:rPr lang="fr-FR" b="1" dirty="0"/>
              <a:t> </a:t>
            </a:r>
            <a:r>
              <a:rPr lang="fr-FR" b="1" dirty="0" err="1"/>
              <a:t>unsere</a:t>
            </a:r>
            <a:r>
              <a:rPr lang="fr-FR" b="1" dirty="0"/>
              <a:t> nationale </a:t>
            </a:r>
            <a:r>
              <a:rPr lang="fr-FR" b="1" dirty="0" err="1"/>
              <a:t>Einheit</a:t>
            </a:r>
            <a:r>
              <a:rPr lang="fr-FR" b="1" dirty="0"/>
              <a:t> » </a:t>
            </a:r>
            <a:r>
              <a:rPr lang="fr-FR" dirty="0"/>
              <a:t>Dr. August </a:t>
            </a:r>
            <a:r>
              <a:rPr lang="fr-FR" dirty="0" err="1"/>
              <a:t>Ruegg</a:t>
            </a:r>
            <a:r>
              <a:rPr lang="fr-FR" dirty="0"/>
              <a:t>. 6 septembre 1915.</a:t>
            </a:r>
          </a:p>
          <a:p>
            <a:r>
              <a:rPr lang="fr-FR" b="1" dirty="0"/>
              <a:t>« </a:t>
            </a:r>
            <a:r>
              <a:rPr lang="fr-FR" b="1" dirty="0" err="1"/>
              <a:t>Kriegsbetrachtungen</a:t>
            </a:r>
            <a:r>
              <a:rPr lang="fr-FR" b="1" dirty="0"/>
              <a:t> »</a:t>
            </a:r>
            <a:r>
              <a:rPr lang="fr-FR" dirty="0"/>
              <a:t> Dr. Robert Durrer, 1915</a:t>
            </a:r>
          </a:p>
          <a:p>
            <a:r>
              <a:rPr lang="fr-FR" b="1" dirty="0"/>
              <a:t>« Die </a:t>
            </a:r>
            <a:r>
              <a:rPr lang="fr-FR" b="1" dirty="0" err="1"/>
              <a:t>Neutralität</a:t>
            </a:r>
            <a:r>
              <a:rPr lang="fr-FR" b="1" dirty="0"/>
              <a:t> der Schweiz » </a:t>
            </a:r>
            <a:r>
              <a:rPr lang="fr-FR" dirty="0"/>
              <a:t>Dr. Arnold </a:t>
            </a:r>
            <a:r>
              <a:rPr lang="fr-FR" dirty="0" err="1"/>
              <a:t>von</a:t>
            </a:r>
            <a:r>
              <a:rPr lang="fr-FR" dirty="0"/>
              <a:t> </a:t>
            </a:r>
            <a:r>
              <a:rPr lang="fr-FR" dirty="0" err="1"/>
              <a:t>Galis</a:t>
            </a:r>
            <a:r>
              <a:rPr lang="fr-FR" dirty="0"/>
              <a:t>, 1915</a:t>
            </a:r>
            <a:r>
              <a:rPr lang="fr-FR" b="1" dirty="0"/>
              <a:t>.</a:t>
            </a:r>
            <a:endParaRPr lang="fr-FR" dirty="0"/>
          </a:p>
          <a:p>
            <a:r>
              <a:rPr lang="fr-FR" b="1" dirty="0"/>
              <a:t>« Der </a:t>
            </a:r>
            <a:r>
              <a:rPr lang="fr-FR" b="1" dirty="0" err="1"/>
              <a:t>Segen</a:t>
            </a:r>
            <a:r>
              <a:rPr lang="fr-FR" b="1" dirty="0"/>
              <a:t> des </a:t>
            </a:r>
            <a:r>
              <a:rPr lang="fr-FR" b="1" dirty="0" err="1"/>
              <a:t>Krieges</a:t>
            </a:r>
            <a:r>
              <a:rPr lang="fr-FR" b="1" dirty="0"/>
              <a:t> » </a:t>
            </a:r>
            <a:r>
              <a:rPr lang="fr-FR" dirty="0"/>
              <a:t>Gerhard </a:t>
            </a:r>
            <a:r>
              <a:rPr lang="fr-FR" dirty="0" err="1"/>
              <a:t>Steck</a:t>
            </a:r>
            <a:r>
              <a:rPr lang="fr-FR" dirty="0"/>
              <a:t>, mai 1915</a:t>
            </a:r>
          </a:p>
          <a:p>
            <a:r>
              <a:rPr lang="fr-FR" b="1" dirty="0"/>
              <a:t>« </a:t>
            </a:r>
            <a:r>
              <a:rPr lang="fr-FR" b="1" dirty="0" err="1"/>
              <a:t>Volk</a:t>
            </a:r>
            <a:r>
              <a:rPr lang="fr-FR" b="1" dirty="0"/>
              <a:t> </a:t>
            </a:r>
            <a:r>
              <a:rPr lang="fr-FR" b="1" dirty="0" err="1"/>
              <a:t>und</a:t>
            </a:r>
            <a:r>
              <a:rPr lang="fr-FR" b="1" dirty="0"/>
              <a:t> Heer der </a:t>
            </a:r>
            <a:r>
              <a:rPr lang="fr-FR" b="1" dirty="0" err="1"/>
              <a:t>Schwiz</a:t>
            </a:r>
            <a:r>
              <a:rPr lang="fr-FR" b="1" dirty="0"/>
              <a:t> </a:t>
            </a:r>
            <a:r>
              <a:rPr lang="fr-FR" b="1" dirty="0" err="1"/>
              <a:t>im</a:t>
            </a:r>
            <a:r>
              <a:rPr lang="fr-FR" b="1" dirty="0"/>
              <a:t> </a:t>
            </a:r>
            <a:r>
              <a:rPr lang="fr-FR" b="1" dirty="0" err="1"/>
              <a:t>Lichte</a:t>
            </a:r>
            <a:r>
              <a:rPr lang="fr-FR" b="1" dirty="0"/>
              <a:t> des </a:t>
            </a:r>
            <a:r>
              <a:rPr lang="fr-FR" b="1" dirty="0" err="1"/>
              <a:t>gegenwärtigen</a:t>
            </a:r>
            <a:r>
              <a:rPr lang="fr-FR" b="1" dirty="0"/>
              <a:t> </a:t>
            </a:r>
            <a:r>
              <a:rPr lang="fr-FR" b="1" dirty="0" err="1"/>
              <a:t>Krieges</a:t>
            </a:r>
            <a:r>
              <a:rPr lang="fr-FR" b="1" dirty="0"/>
              <a:t> » </a:t>
            </a:r>
            <a:r>
              <a:rPr lang="fr-FR" dirty="0" err="1"/>
              <a:t>Wildbolz</a:t>
            </a:r>
            <a:r>
              <a:rPr lang="fr-FR" dirty="0"/>
              <a:t> Eduard, juin 1915</a:t>
            </a:r>
          </a:p>
          <a:p>
            <a:r>
              <a:rPr lang="fr-FR" b="1" dirty="0"/>
              <a:t>« Pour notre indépendance intellectuelle » </a:t>
            </a:r>
            <a:r>
              <a:rPr lang="fr-FR" dirty="0"/>
              <a:t>Dr. Paul </a:t>
            </a:r>
            <a:r>
              <a:rPr lang="fr-FR" dirty="0" err="1"/>
              <a:t>Seippel</a:t>
            </a:r>
            <a:r>
              <a:rPr lang="fr-FR" dirty="0"/>
              <a:t>, 15 novembre 1915</a:t>
            </a:r>
          </a:p>
          <a:p>
            <a:r>
              <a:rPr lang="fr-FR" b="1" dirty="0"/>
              <a:t>« Echange de professeurs d’Université avec l’étranger et indépendance intellectuelle de la Suisse » </a:t>
            </a:r>
            <a:r>
              <a:rPr lang="fr-FR" dirty="0"/>
              <a:t>Dr. F. de </a:t>
            </a:r>
            <a:r>
              <a:rPr lang="fr-FR" dirty="0" err="1"/>
              <a:t>Quervain</a:t>
            </a:r>
            <a:r>
              <a:rPr lang="fr-FR" dirty="0"/>
              <a:t>, 15 novembre 1915.</a:t>
            </a:r>
          </a:p>
          <a:p>
            <a:r>
              <a:rPr lang="fr-FR" b="1" dirty="0"/>
              <a:t>« Des éléments essentiels à notre neutralité suisse » </a:t>
            </a:r>
            <a:r>
              <a:rPr lang="fr-FR" dirty="0"/>
              <a:t>Prof. L. </a:t>
            </a:r>
            <a:r>
              <a:rPr lang="fr-FR" dirty="0" err="1"/>
              <a:t>Ragaz</a:t>
            </a:r>
            <a:r>
              <a:rPr lang="fr-FR" dirty="0"/>
              <a:t>, 15 novembre 1915.</a:t>
            </a:r>
          </a:p>
          <a:p>
            <a:r>
              <a:rPr lang="fr-FR" b="1" dirty="0"/>
              <a:t>« Encore une fois « des éléments nécessaires à notre indépendance intellectuelle » </a:t>
            </a:r>
            <a:r>
              <a:rPr lang="fr-FR" dirty="0"/>
              <a:t>Prof. L. </a:t>
            </a:r>
            <a:r>
              <a:rPr lang="fr-FR" dirty="0" err="1"/>
              <a:t>Ragaz</a:t>
            </a:r>
            <a:r>
              <a:rPr lang="fr-FR" dirty="0"/>
              <a:t>, 15 novembre 1915.</a:t>
            </a:r>
          </a:p>
          <a:p>
            <a:r>
              <a:rPr lang="fr-FR" b="1" dirty="0"/>
              <a:t>« Le danger intellectuel en Suisse » </a:t>
            </a:r>
            <a:r>
              <a:rPr lang="fr-FR" dirty="0"/>
              <a:t>Prof. L. </a:t>
            </a:r>
            <a:r>
              <a:rPr lang="fr-FR" dirty="0" err="1"/>
              <a:t>Ragaz</a:t>
            </a:r>
            <a:r>
              <a:rPr lang="fr-FR" dirty="0"/>
              <a:t>. 15 novembre 1915.</a:t>
            </a:r>
          </a:p>
          <a:p>
            <a:pPr marL="82296" indent="0">
              <a:buNone/>
            </a:pPr>
            <a:endParaRPr lang="fr-FR" dirty="0"/>
          </a:p>
        </p:txBody>
      </p:sp>
    </p:spTree>
    <p:extLst>
      <p:ext uri="{BB962C8B-B14F-4D97-AF65-F5344CB8AC3E}">
        <p14:creationId xmlns:p14="http://schemas.microsoft.com/office/powerpoint/2010/main" val="23888340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rcRect l="-9353" r="-9353"/>
          <a:stretch>
            <a:fillRect/>
          </a:stretch>
        </p:blipFill>
        <p:spPr>
          <a:xfrm>
            <a:off x="298824" y="446115"/>
            <a:ext cx="8620685" cy="5518406"/>
          </a:xfrm>
        </p:spPr>
      </p:pic>
    </p:spTree>
    <p:extLst>
      <p:ext uri="{BB962C8B-B14F-4D97-AF65-F5344CB8AC3E}">
        <p14:creationId xmlns:p14="http://schemas.microsoft.com/office/powerpoint/2010/main" val="32223561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Interventions de la NSH</a:t>
            </a:r>
            <a:endParaRPr lang="fr-FR" dirty="0"/>
          </a:p>
        </p:txBody>
      </p:sp>
      <p:sp>
        <p:nvSpPr>
          <p:cNvPr id="3" name="Espace réservé du contenu 2"/>
          <p:cNvSpPr>
            <a:spLocks noGrp="1"/>
          </p:cNvSpPr>
          <p:nvPr>
            <p:ph idx="1"/>
          </p:nvPr>
        </p:nvSpPr>
        <p:spPr/>
        <p:txBody>
          <a:bodyPr/>
          <a:lstStyle/>
          <a:p>
            <a:r>
              <a:rPr lang="fr-FR" dirty="0" smtClean="0"/>
              <a:t>Feuilles du dimanche</a:t>
            </a:r>
          </a:p>
          <a:p>
            <a:r>
              <a:rPr lang="fr-FR" dirty="0" smtClean="0"/>
              <a:t>Le soutien de la Confédération</a:t>
            </a:r>
          </a:p>
          <a:p>
            <a:r>
              <a:rPr lang="fr-FR" dirty="0" smtClean="0"/>
              <a:t>L’entreprise du </a:t>
            </a:r>
            <a:r>
              <a:rPr lang="fr-FR" dirty="0" err="1" smtClean="0"/>
              <a:t>Schwizerhüsli</a:t>
            </a:r>
            <a:endParaRPr lang="fr-FR" dirty="0"/>
          </a:p>
        </p:txBody>
      </p:sp>
    </p:spTree>
    <p:extLst>
      <p:ext uri="{BB962C8B-B14F-4D97-AF65-F5344CB8AC3E}">
        <p14:creationId xmlns:p14="http://schemas.microsoft.com/office/powerpoint/2010/main" val="22484590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neutralité</a:t>
            </a:r>
            <a:endParaRPr lang="fr-FR" dirty="0"/>
          </a:p>
        </p:txBody>
      </p:sp>
      <p:sp>
        <p:nvSpPr>
          <p:cNvPr id="3" name="Espace réservé du contenu 2"/>
          <p:cNvSpPr>
            <a:spLocks noGrp="1"/>
          </p:cNvSpPr>
          <p:nvPr>
            <p:ph idx="1"/>
          </p:nvPr>
        </p:nvSpPr>
        <p:spPr/>
        <p:txBody>
          <a:bodyPr>
            <a:normAutofit fontScale="92500" lnSpcReduction="20000"/>
          </a:bodyPr>
          <a:lstStyle/>
          <a:p>
            <a:r>
              <a:rPr lang="fr-FR" b="1" dirty="0"/>
              <a:t>« Die </a:t>
            </a:r>
            <a:r>
              <a:rPr lang="fr-FR" b="1" dirty="0" err="1"/>
              <a:t>Neutralität</a:t>
            </a:r>
            <a:r>
              <a:rPr lang="fr-FR" b="1" dirty="0"/>
              <a:t> der Schweiz » </a:t>
            </a:r>
            <a:r>
              <a:rPr lang="fr-FR" dirty="0"/>
              <a:t>Dr. Arnold </a:t>
            </a:r>
            <a:r>
              <a:rPr lang="fr-FR" dirty="0" err="1"/>
              <a:t>von</a:t>
            </a:r>
            <a:r>
              <a:rPr lang="fr-FR" dirty="0"/>
              <a:t> </a:t>
            </a:r>
            <a:r>
              <a:rPr lang="fr-FR" dirty="0" err="1"/>
              <a:t>Galis</a:t>
            </a:r>
            <a:r>
              <a:rPr lang="fr-FR" dirty="0"/>
              <a:t>, 1915</a:t>
            </a:r>
            <a:r>
              <a:rPr lang="fr-FR" b="1" dirty="0"/>
              <a:t>.</a:t>
            </a:r>
            <a:endParaRPr lang="fr-FR" dirty="0"/>
          </a:p>
          <a:p>
            <a:r>
              <a:rPr lang="fr-FR" b="1" dirty="0"/>
              <a:t>« Des éléments essentiels à notre neutralité suisse » </a:t>
            </a:r>
            <a:r>
              <a:rPr lang="fr-FR" dirty="0"/>
              <a:t>Prof. L. </a:t>
            </a:r>
            <a:r>
              <a:rPr lang="fr-FR" dirty="0" err="1"/>
              <a:t>Ragaz</a:t>
            </a:r>
            <a:r>
              <a:rPr lang="fr-FR" dirty="0"/>
              <a:t>, 15 novembre 1915.</a:t>
            </a:r>
          </a:p>
          <a:p>
            <a:r>
              <a:rPr lang="fr-FR" b="1" dirty="0"/>
              <a:t>« Notre neutralité » </a:t>
            </a:r>
            <a:r>
              <a:rPr lang="fr-FR" dirty="0"/>
              <a:t>Lucien Cramer novembre 1916 </a:t>
            </a:r>
          </a:p>
          <a:p>
            <a:r>
              <a:rPr lang="fr-FR" b="1" dirty="0"/>
              <a:t>« Neutres devant le Crime ? » </a:t>
            </a:r>
            <a:r>
              <a:rPr lang="fr-FR" dirty="0"/>
              <a:t>William </a:t>
            </a:r>
            <a:r>
              <a:rPr lang="fr-FR" dirty="0" err="1"/>
              <a:t>Cougnard</a:t>
            </a:r>
            <a:r>
              <a:rPr lang="fr-FR" dirty="0"/>
              <a:t>, 1917</a:t>
            </a:r>
          </a:p>
          <a:p>
            <a:r>
              <a:rPr lang="fr-FR" b="1" dirty="0"/>
              <a:t>« The </a:t>
            </a:r>
            <a:r>
              <a:rPr lang="fr-FR" b="1" dirty="0" err="1"/>
              <a:t>neutrality</a:t>
            </a:r>
            <a:r>
              <a:rPr lang="fr-FR" b="1" dirty="0"/>
              <a:t> of </a:t>
            </a:r>
            <a:r>
              <a:rPr lang="fr-FR" b="1" dirty="0" err="1"/>
              <a:t>Switzerland</a:t>
            </a:r>
            <a:r>
              <a:rPr lang="fr-FR" b="1" dirty="0"/>
              <a:t> » </a:t>
            </a:r>
            <a:r>
              <a:rPr lang="fr-FR" dirty="0"/>
              <a:t>Dr Arnold </a:t>
            </a:r>
            <a:r>
              <a:rPr lang="fr-FR" dirty="0" err="1"/>
              <a:t>Lätt</a:t>
            </a:r>
            <a:r>
              <a:rPr lang="fr-FR" dirty="0"/>
              <a:t> 1</a:t>
            </a:r>
            <a:r>
              <a:rPr lang="fr-FR" baseline="30000" dirty="0"/>
              <a:t>er</a:t>
            </a:r>
            <a:r>
              <a:rPr lang="fr-FR" dirty="0"/>
              <a:t> juin 1917</a:t>
            </a:r>
          </a:p>
          <a:p>
            <a:endParaRPr lang="fr-FR" dirty="0"/>
          </a:p>
        </p:txBody>
      </p:sp>
    </p:spTree>
    <p:extLst>
      <p:ext uri="{BB962C8B-B14F-4D97-AF65-F5344CB8AC3E}">
        <p14:creationId xmlns:p14="http://schemas.microsoft.com/office/powerpoint/2010/main" val="33574880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010975" y="254000"/>
            <a:ext cx="4140200" cy="6337300"/>
          </a:xfrm>
          <a:prstGeom prst="rect">
            <a:avLst/>
          </a:prstGeom>
        </p:spPr>
      </p:pic>
      <p:pic>
        <p:nvPicPr>
          <p:cNvPr id="5" name="Image 4"/>
          <p:cNvPicPr>
            <a:picLocks noChangeAspect="1"/>
          </p:cNvPicPr>
          <p:nvPr/>
        </p:nvPicPr>
        <p:blipFill>
          <a:blip r:embed="rId3"/>
          <a:stretch>
            <a:fillRect/>
          </a:stretch>
        </p:blipFill>
        <p:spPr>
          <a:xfrm>
            <a:off x="5062630" y="294309"/>
            <a:ext cx="4051300" cy="6324600"/>
          </a:xfrm>
          <a:prstGeom prst="rect">
            <a:avLst/>
          </a:prstGeom>
        </p:spPr>
      </p:pic>
    </p:spTree>
    <p:extLst>
      <p:ext uri="{BB962C8B-B14F-4D97-AF65-F5344CB8AC3E}">
        <p14:creationId xmlns:p14="http://schemas.microsoft.com/office/powerpoint/2010/main" val="16652785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70000" lnSpcReduction="20000"/>
          </a:bodyPr>
          <a:lstStyle/>
          <a:p>
            <a:pPr marL="82296" indent="0">
              <a:buNone/>
            </a:pPr>
            <a:r>
              <a:rPr lang="fr-FR" i="1" dirty="0" err="1"/>
              <a:t>Ohne</a:t>
            </a:r>
            <a:r>
              <a:rPr lang="fr-FR" i="1" dirty="0"/>
              <a:t> </a:t>
            </a:r>
            <a:r>
              <a:rPr lang="fr-FR" i="1" dirty="0" err="1"/>
              <a:t>Zweifel</a:t>
            </a:r>
            <a:r>
              <a:rPr lang="fr-FR" i="1" dirty="0"/>
              <a:t> </a:t>
            </a:r>
            <a:r>
              <a:rPr lang="fr-FR" i="1" dirty="0" err="1"/>
              <a:t>wäre</a:t>
            </a:r>
            <a:r>
              <a:rPr lang="fr-FR" i="1" dirty="0"/>
              <a:t> es </a:t>
            </a:r>
            <a:r>
              <a:rPr lang="fr-FR" i="1" dirty="0" err="1"/>
              <a:t>nun</a:t>
            </a:r>
            <a:r>
              <a:rPr lang="fr-FR" i="1" dirty="0"/>
              <a:t> </a:t>
            </a:r>
            <a:r>
              <a:rPr lang="fr-FR" i="1" dirty="0" err="1"/>
              <a:t>für</a:t>
            </a:r>
            <a:r>
              <a:rPr lang="fr-FR" i="1" dirty="0"/>
              <a:t> uns </a:t>
            </a:r>
            <a:r>
              <a:rPr lang="fr-FR" i="1" dirty="0" err="1"/>
              <a:t>Neutrale</a:t>
            </a:r>
            <a:r>
              <a:rPr lang="fr-FR" i="1" dirty="0"/>
              <a:t> dans </a:t>
            </a:r>
            <a:r>
              <a:rPr lang="fr-FR" i="1" dirty="0" err="1"/>
              <a:t>einzig</a:t>
            </a:r>
            <a:r>
              <a:rPr lang="fr-FR" i="1" dirty="0"/>
              <a:t> </a:t>
            </a:r>
            <a:r>
              <a:rPr lang="fr-FR" i="1" dirty="0" err="1"/>
              <a:t>Richtige</a:t>
            </a:r>
            <a:r>
              <a:rPr lang="fr-FR" i="1" dirty="0"/>
              <a:t>, </a:t>
            </a:r>
            <a:r>
              <a:rPr lang="fr-FR" i="1" dirty="0" err="1"/>
              <a:t>nach</a:t>
            </a:r>
            <a:r>
              <a:rPr lang="fr-FR" i="1" dirty="0"/>
              <a:t> </a:t>
            </a:r>
            <a:r>
              <a:rPr lang="fr-FR" i="1" dirty="0" err="1"/>
              <a:t>allen</a:t>
            </a:r>
            <a:r>
              <a:rPr lang="fr-FR" i="1" dirty="0"/>
              <a:t> </a:t>
            </a:r>
            <a:r>
              <a:rPr lang="fr-FR" i="1" dirty="0" err="1"/>
              <a:t>Seiten</a:t>
            </a:r>
            <a:r>
              <a:rPr lang="fr-FR" i="1" dirty="0"/>
              <a:t> </a:t>
            </a:r>
            <a:r>
              <a:rPr lang="fr-FR" i="1" dirty="0" err="1"/>
              <a:t>hin</a:t>
            </a:r>
            <a:r>
              <a:rPr lang="fr-FR" i="1" dirty="0"/>
              <a:t> die </a:t>
            </a:r>
            <a:r>
              <a:rPr lang="fr-FR" i="1" dirty="0" err="1"/>
              <a:t>nämliche</a:t>
            </a:r>
            <a:r>
              <a:rPr lang="fr-FR" i="1" dirty="0"/>
              <a:t> </a:t>
            </a:r>
            <a:r>
              <a:rPr lang="fr-FR" i="1" dirty="0" err="1"/>
              <a:t>Distanz</a:t>
            </a:r>
            <a:r>
              <a:rPr lang="fr-FR" i="1" dirty="0"/>
              <a:t> </a:t>
            </a:r>
            <a:r>
              <a:rPr lang="fr-FR" i="1" dirty="0" err="1"/>
              <a:t>zu</a:t>
            </a:r>
            <a:r>
              <a:rPr lang="fr-FR" i="1" dirty="0"/>
              <a:t> </a:t>
            </a:r>
            <a:r>
              <a:rPr lang="fr-FR" i="1" dirty="0" err="1"/>
              <a:t>halten</a:t>
            </a:r>
            <a:r>
              <a:rPr lang="fr-FR" i="1" dirty="0"/>
              <a:t>. </a:t>
            </a:r>
            <a:r>
              <a:rPr lang="fr-FR" i="1" dirty="0" err="1"/>
              <a:t>Das</a:t>
            </a:r>
            <a:r>
              <a:rPr lang="fr-FR" i="1" dirty="0"/>
              <a:t> </a:t>
            </a:r>
            <a:r>
              <a:rPr lang="fr-FR" i="1" dirty="0" err="1"/>
              <a:t>ist</a:t>
            </a:r>
            <a:r>
              <a:rPr lang="fr-FR" i="1" dirty="0"/>
              <a:t> </a:t>
            </a:r>
            <a:r>
              <a:rPr lang="fr-FR" i="1" dirty="0" err="1"/>
              <a:t>ja</a:t>
            </a:r>
            <a:r>
              <a:rPr lang="fr-FR" i="1" dirty="0"/>
              <a:t> </a:t>
            </a:r>
            <a:r>
              <a:rPr lang="fr-FR" i="1" dirty="0" err="1"/>
              <a:t>aurch</a:t>
            </a:r>
            <a:r>
              <a:rPr lang="fr-FR" i="1" dirty="0"/>
              <a:t> die Meinung </a:t>
            </a:r>
            <a:r>
              <a:rPr lang="fr-FR" i="1" dirty="0" err="1"/>
              <a:t>jedes</a:t>
            </a:r>
            <a:r>
              <a:rPr lang="fr-FR" i="1" dirty="0"/>
              <a:t> </a:t>
            </a:r>
            <a:r>
              <a:rPr lang="fr-FR" i="1" dirty="0" err="1"/>
              <a:t>Schweizers</a:t>
            </a:r>
            <a:r>
              <a:rPr lang="fr-FR" i="1" dirty="0"/>
              <a:t>. Aber </a:t>
            </a:r>
            <a:r>
              <a:rPr lang="fr-FR" i="1" dirty="0" err="1"/>
              <a:t>das</a:t>
            </a:r>
            <a:r>
              <a:rPr lang="fr-FR" i="1" dirty="0"/>
              <a:t> </a:t>
            </a:r>
            <a:r>
              <a:rPr lang="fr-FR" i="1" dirty="0" err="1"/>
              <a:t>ist</a:t>
            </a:r>
            <a:r>
              <a:rPr lang="fr-FR" i="1" dirty="0"/>
              <a:t> </a:t>
            </a:r>
            <a:r>
              <a:rPr lang="fr-FR" i="1" dirty="0" err="1"/>
              <a:t>leichter</a:t>
            </a:r>
            <a:r>
              <a:rPr lang="fr-FR" i="1" dirty="0"/>
              <a:t> </a:t>
            </a:r>
            <a:r>
              <a:rPr lang="fr-FR" i="1" dirty="0" err="1"/>
              <a:t>gesagt</a:t>
            </a:r>
            <a:r>
              <a:rPr lang="fr-FR" i="1" dirty="0"/>
              <a:t>, </a:t>
            </a:r>
            <a:r>
              <a:rPr lang="fr-FR" i="1" dirty="0" err="1"/>
              <a:t>als</a:t>
            </a:r>
            <a:r>
              <a:rPr lang="fr-FR" i="1" dirty="0"/>
              <a:t> </a:t>
            </a:r>
            <a:r>
              <a:rPr lang="fr-FR" i="1" dirty="0" err="1"/>
              <a:t>getan</a:t>
            </a:r>
            <a:r>
              <a:rPr lang="fr-FR" i="1" dirty="0"/>
              <a:t>. </a:t>
            </a:r>
            <a:r>
              <a:rPr lang="fr-FR" i="1" dirty="0" err="1"/>
              <a:t>Unwillkürlich</a:t>
            </a:r>
            <a:r>
              <a:rPr lang="fr-FR" i="1" dirty="0"/>
              <a:t> </a:t>
            </a:r>
            <a:r>
              <a:rPr lang="fr-FR" i="1" dirty="0" err="1"/>
              <a:t>rücken</a:t>
            </a:r>
            <a:r>
              <a:rPr lang="fr-FR" i="1" dirty="0"/>
              <a:t> </a:t>
            </a:r>
            <a:r>
              <a:rPr lang="fr-FR" i="1" dirty="0" err="1"/>
              <a:t>wir</a:t>
            </a:r>
            <a:r>
              <a:rPr lang="fr-FR" i="1" dirty="0"/>
              <a:t> </a:t>
            </a:r>
            <a:r>
              <a:rPr lang="fr-FR" i="1" dirty="0" err="1"/>
              <a:t>nach</a:t>
            </a:r>
            <a:r>
              <a:rPr lang="fr-FR" i="1" dirty="0"/>
              <a:t> </a:t>
            </a:r>
            <a:r>
              <a:rPr lang="fr-FR" i="1" dirty="0" err="1"/>
              <a:t>einer</a:t>
            </a:r>
            <a:r>
              <a:rPr lang="fr-FR" i="1" dirty="0"/>
              <a:t> </a:t>
            </a:r>
            <a:r>
              <a:rPr lang="fr-FR" i="1" dirty="0" err="1"/>
              <a:t>Richtung</a:t>
            </a:r>
            <a:r>
              <a:rPr lang="fr-FR" i="1" dirty="0"/>
              <a:t> </a:t>
            </a:r>
            <a:r>
              <a:rPr lang="fr-FR" i="1" dirty="0" err="1"/>
              <a:t>näher</a:t>
            </a:r>
            <a:r>
              <a:rPr lang="fr-FR" i="1" dirty="0"/>
              <a:t> </a:t>
            </a:r>
            <a:r>
              <a:rPr lang="fr-FR" i="1" dirty="0" err="1"/>
              <a:t>zu</a:t>
            </a:r>
            <a:r>
              <a:rPr lang="fr-FR" i="1" dirty="0"/>
              <a:t> </a:t>
            </a:r>
            <a:r>
              <a:rPr lang="fr-FR" i="1" dirty="0" err="1"/>
              <a:t>dem</a:t>
            </a:r>
            <a:r>
              <a:rPr lang="fr-FR" i="1" dirty="0"/>
              <a:t> </a:t>
            </a:r>
            <a:r>
              <a:rPr lang="fr-FR" i="1" dirty="0" err="1"/>
              <a:t>Nachbarn</a:t>
            </a:r>
            <a:r>
              <a:rPr lang="fr-FR" i="1" dirty="0"/>
              <a:t>, </a:t>
            </a:r>
            <a:r>
              <a:rPr lang="fr-FR" i="1" dirty="0" err="1"/>
              <a:t>nach</a:t>
            </a:r>
            <a:r>
              <a:rPr lang="fr-FR" i="1" dirty="0"/>
              <a:t> </a:t>
            </a:r>
            <a:r>
              <a:rPr lang="fr-FR" i="1" dirty="0" err="1"/>
              <a:t>anderer</a:t>
            </a:r>
            <a:r>
              <a:rPr lang="fr-FR" i="1" dirty="0"/>
              <a:t> </a:t>
            </a:r>
            <a:r>
              <a:rPr lang="fr-FR" i="1" dirty="0" err="1"/>
              <a:t>Richtung</a:t>
            </a:r>
            <a:r>
              <a:rPr lang="fr-FR" i="1" dirty="0"/>
              <a:t> </a:t>
            </a:r>
            <a:r>
              <a:rPr lang="fr-FR" i="1" dirty="0" err="1"/>
              <a:t>weiter</a:t>
            </a:r>
            <a:r>
              <a:rPr lang="fr-FR" i="1" dirty="0"/>
              <a:t> </a:t>
            </a:r>
            <a:r>
              <a:rPr lang="fr-FR" i="1" dirty="0" err="1"/>
              <a:t>von</a:t>
            </a:r>
            <a:r>
              <a:rPr lang="fr-FR" i="1" dirty="0"/>
              <a:t> </a:t>
            </a:r>
            <a:r>
              <a:rPr lang="fr-FR" i="1" dirty="0" err="1"/>
              <a:t>ihm</a:t>
            </a:r>
            <a:r>
              <a:rPr lang="fr-FR" i="1" dirty="0"/>
              <a:t> </a:t>
            </a:r>
            <a:r>
              <a:rPr lang="fr-FR" i="1" dirty="0" err="1"/>
              <a:t>weg</a:t>
            </a:r>
            <a:r>
              <a:rPr lang="fr-FR" i="1" dirty="0"/>
              <a:t>, </a:t>
            </a:r>
            <a:r>
              <a:rPr lang="fr-FR" i="1" dirty="0" err="1"/>
              <a:t>als</a:t>
            </a:r>
            <a:r>
              <a:rPr lang="fr-FR" i="1" dirty="0"/>
              <a:t> </a:t>
            </a:r>
            <a:r>
              <a:rPr lang="fr-FR" i="1" dirty="0" err="1"/>
              <a:t>unsere</a:t>
            </a:r>
            <a:r>
              <a:rPr lang="fr-FR" i="1" dirty="0"/>
              <a:t> </a:t>
            </a:r>
            <a:r>
              <a:rPr lang="fr-FR" i="1" dirty="0" err="1"/>
              <a:t>Neutralität</a:t>
            </a:r>
            <a:r>
              <a:rPr lang="fr-FR" i="1" dirty="0"/>
              <a:t> es </a:t>
            </a:r>
            <a:r>
              <a:rPr lang="fr-FR" i="1" dirty="0" err="1"/>
              <a:t>erlaubt</a:t>
            </a:r>
            <a:r>
              <a:rPr lang="fr-FR" i="1" dirty="0"/>
              <a:t>. »</a:t>
            </a:r>
            <a:endParaRPr lang="fr-FR" dirty="0"/>
          </a:p>
          <a:p>
            <a:pPr marL="82296" indent="0">
              <a:buNone/>
            </a:pPr>
            <a:r>
              <a:rPr lang="fr-FR" i="1" dirty="0"/>
              <a:t> </a:t>
            </a:r>
            <a:endParaRPr lang="fr-FR" dirty="0"/>
          </a:p>
          <a:p>
            <a:pPr marL="82296" indent="0">
              <a:buNone/>
            </a:pPr>
            <a:r>
              <a:rPr lang="fr-FR" i="1" dirty="0"/>
              <a:t>Certes, pour nous autres neutres, la meilleure des choses serait d’observer la même distance à l’égard de tous. Et c’est bien là l’opinion de chaque citoyen suisse. Mais c’est plus facile à dire qu’à faire. Involontairement, en allant dans un sens, nous nous rapprochons du voisin et, en allant dans l’autre, nous nous éloignons plus que notre neutralité ne le permet.</a:t>
            </a:r>
            <a:endParaRPr lang="fr-FR" dirty="0"/>
          </a:p>
          <a:p>
            <a:pPr marL="82296" indent="0">
              <a:buNone/>
            </a:pPr>
            <a:r>
              <a:rPr lang="fr-FR" i="1" dirty="0"/>
              <a:t> </a:t>
            </a:r>
            <a:endParaRPr lang="fr-FR" dirty="0"/>
          </a:p>
          <a:p>
            <a:pPr marL="82296" indent="0">
              <a:buNone/>
            </a:pPr>
            <a:r>
              <a:rPr lang="fr-FR" i="1" dirty="0"/>
              <a:t>Carl Spitteler </a:t>
            </a:r>
            <a:endParaRPr lang="fr-FR" dirty="0"/>
          </a:p>
        </p:txBody>
      </p:sp>
    </p:spTree>
    <p:extLst>
      <p:ext uri="{BB962C8B-B14F-4D97-AF65-F5344CB8AC3E}">
        <p14:creationId xmlns:p14="http://schemas.microsoft.com/office/powerpoint/2010/main" val="41724589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email">
            <a:extLst>
              <a:ext uri="{28A0092B-C50C-407E-A947-70E740481C1C}">
                <a14:useLocalDpi xmlns:a14="http://schemas.microsoft.com/office/drawing/2010/main"/>
              </a:ext>
            </a:extLst>
          </a:blip>
          <a:srcRect l="-80159" r="-80159"/>
          <a:stretch>
            <a:fillRect/>
          </a:stretch>
        </p:blipFill>
        <p:spPr>
          <a:xfrm>
            <a:off x="-2490083" y="361039"/>
            <a:ext cx="9549375" cy="6113929"/>
          </a:xfrm>
        </p:spPr>
      </p:pic>
      <p:pic>
        <p:nvPicPr>
          <p:cNvPr id="2" name="Image 1"/>
          <p:cNvPicPr>
            <a:picLocks noChangeAspect="1"/>
          </p:cNvPicPr>
          <p:nvPr/>
        </p:nvPicPr>
        <p:blipFill>
          <a:blip r:embed="rId3"/>
          <a:stretch>
            <a:fillRect/>
          </a:stretch>
        </p:blipFill>
        <p:spPr>
          <a:xfrm>
            <a:off x="3969883" y="2060034"/>
            <a:ext cx="5174117" cy="3266226"/>
          </a:xfrm>
          <a:prstGeom prst="rect">
            <a:avLst/>
          </a:prstGeom>
        </p:spPr>
      </p:pic>
    </p:spTree>
    <p:extLst>
      <p:ext uri="{BB962C8B-B14F-4D97-AF65-F5344CB8AC3E}">
        <p14:creationId xmlns:p14="http://schemas.microsoft.com/office/powerpoint/2010/main" val="27296150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Analyse chronologique</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84105" y="1441596"/>
            <a:ext cx="3204208" cy="4701773"/>
          </a:xfrm>
          <a:prstGeom prst="rect">
            <a:avLst/>
          </a:prstGeom>
        </p:spPr>
      </p:pic>
    </p:spTree>
    <p:extLst>
      <p:ext uri="{BB962C8B-B14F-4D97-AF65-F5344CB8AC3E}">
        <p14:creationId xmlns:p14="http://schemas.microsoft.com/office/powerpoint/2010/main" val="40047596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1914</a:t>
            </a:r>
            <a:endParaRPr lang="fr-FR" dirty="0"/>
          </a:p>
        </p:txBody>
      </p:sp>
      <p:sp>
        <p:nvSpPr>
          <p:cNvPr id="3" name="Espace réservé du contenu 2"/>
          <p:cNvSpPr>
            <a:spLocks noGrp="1"/>
          </p:cNvSpPr>
          <p:nvPr>
            <p:ph idx="1"/>
          </p:nvPr>
        </p:nvSpPr>
        <p:spPr/>
        <p:txBody>
          <a:bodyPr>
            <a:normAutofit fontScale="47500" lnSpcReduction="20000"/>
          </a:bodyPr>
          <a:lstStyle/>
          <a:p>
            <a:r>
              <a:rPr lang="fr-FR" dirty="0" smtClean="0"/>
              <a:t>Les rapprochements culturels et économiques avec l’Allemagne</a:t>
            </a:r>
          </a:p>
          <a:p>
            <a:pPr marL="82296" indent="0">
              <a:buNone/>
            </a:pPr>
            <a:endParaRPr lang="fr-FR" i="1" dirty="0" smtClean="0"/>
          </a:p>
          <a:p>
            <a:pPr marL="82296" indent="0" algn="just">
              <a:buNone/>
            </a:pPr>
            <a:r>
              <a:rPr lang="fr-FR" i="1" dirty="0" smtClean="0"/>
              <a:t>«</a:t>
            </a:r>
            <a:r>
              <a:rPr lang="fr-FR" i="1" dirty="0"/>
              <a:t> </a:t>
            </a:r>
            <a:r>
              <a:rPr lang="fr-FR" i="1" dirty="0" err="1"/>
              <a:t>Das</a:t>
            </a:r>
            <a:r>
              <a:rPr lang="fr-FR" i="1" dirty="0"/>
              <a:t> </a:t>
            </a:r>
            <a:r>
              <a:rPr lang="fr-FR" i="1" dirty="0" err="1"/>
              <a:t>Distanzgewinnen</a:t>
            </a:r>
            <a:r>
              <a:rPr lang="fr-FR" i="1" dirty="0"/>
              <a:t> </a:t>
            </a:r>
            <a:r>
              <a:rPr lang="fr-FR" i="1" dirty="0" err="1"/>
              <a:t>ist</a:t>
            </a:r>
            <a:r>
              <a:rPr lang="fr-FR" i="1" dirty="0"/>
              <a:t> </a:t>
            </a:r>
            <a:r>
              <a:rPr lang="fr-FR" i="1" dirty="0" err="1"/>
              <a:t>für</a:t>
            </a:r>
            <a:r>
              <a:rPr lang="fr-FR" i="1" dirty="0"/>
              <a:t> den </a:t>
            </a:r>
            <a:r>
              <a:rPr lang="fr-FR" i="1" dirty="0" err="1"/>
              <a:t>Deutschschwizer</a:t>
            </a:r>
            <a:r>
              <a:rPr lang="fr-FR" i="1" dirty="0"/>
              <a:t> </a:t>
            </a:r>
            <a:r>
              <a:rPr lang="fr-FR" i="1" dirty="0" err="1"/>
              <a:t>ganz</a:t>
            </a:r>
            <a:r>
              <a:rPr lang="fr-FR" i="1" dirty="0"/>
              <a:t> </a:t>
            </a:r>
            <a:r>
              <a:rPr lang="fr-FR" i="1" dirty="0" err="1"/>
              <a:t>besonders</a:t>
            </a:r>
            <a:r>
              <a:rPr lang="fr-FR" i="1" dirty="0"/>
              <a:t> </a:t>
            </a:r>
            <a:r>
              <a:rPr lang="fr-FR" i="1" dirty="0" err="1"/>
              <a:t>schwierig</a:t>
            </a:r>
            <a:r>
              <a:rPr lang="fr-FR" i="1" dirty="0"/>
              <a:t>. </a:t>
            </a:r>
            <a:r>
              <a:rPr lang="fr-FR" i="1" dirty="0" err="1"/>
              <a:t>Noch</a:t>
            </a:r>
            <a:r>
              <a:rPr lang="fr-FR" i="1" dirty="0"/>
              <a:t> enger </a:t>
            </a:r>
            <a:r>
              <a:rPr lang="fr-FR" i="1" dirty="0" err="1"/>
              <a:t>als</a:t>
            </a:r>
            <a:r>
              <a:rPr lang="fr-FR" i="1" dirty="0"/>
              <a:t> der </a:t>
            </a:r>
            <a:r>
              <a:rPr lang="fr-FR" i="1" dirty="0" err="1"/>
              <a:t>Westschweizer</a:t>
            </a:r>
            <a:r>
              <a:rPr lang="fr-FR" i="1" dirty="0"/>
              <a:t> mit </a:t>
            </a:r>
            <a:r>
              <a:rPr lang="fr-FR" i="1" dirty="0" err="1"/>
              <a:t>Frankreicht</a:t>
            </a:r>
            <a:r>
              <a:rPr lang="fr-FR" i="1" dirty="0"/>
              <a:t> </a:t>
            </a:r>
            <a:r>
              <a:rPr lang="fr-FR" i="1" dirty="0" err="1"/>
              <a:t>ist</a:t>
            </a:r>
            <a:r>
              <a:rPr lang="fr-FR" i="1" dirty="0"/>
              <a:t> der </a:t>
            </a:r>
            <a:r>
              <a:rPr lang="fr-FR" i="1" dirty="0" err="1"/>
              <a:t>Deutschschweizer</a:t>
            </a:r>
            <a:r>
              <a:rPr lang="fr-FR" i="1" dirty="0"/>
              <a:t> mit </a:t>
            </a:r>
            <a:r>
              <a:rPr lang="fr-FR" i="1" dirty="0" err="1"/>
              <a:t>Deutschland</a:t>
            </a:r>
            <a:r>
              <a:rPr lang="fr-FR" i="1" dirty="0"/>
              <a:t> </a:t>
            </a:r>
            <a:r>
              <a:rPr lang="fr-FR" i="1" dirty="0" err="1"/>
              <a:t>auf</a:t>
            </a:r>
            <a:r>
              <a:rPr lang="fr-FR" i="1" dirty="0"/>
              <a:t> </a:t>
            </a:r>
            <a:r>
              <a:rPr lang="fr-FR" i="1" dirty="0" err="1"/>
              <a:t>sämtlichen</a:t>
            </a:r>
            <a:r>
              <a:rPr lang="fr-FR" i="1" dirty="0"/>
              <a:t> </a:t>
            </a:r>
            <a:r>
              <a:rPr lang="fr-FR" i="1" dirty="0" err="1"/>
              <a:t>Kulturegebieten</a:t>
            </a:r>
            <a:r>
              <a:rPr lang="fr-FR" i="1" dirty="0"/>
              <a:t> </a:t>
            </a:r>
            <a:r>
              <a:rPr lang="fr-FR" i="1" dirty="0" err="1"/>
              <a:t>verbunden</a:t>
            </a:r>
            <a:r>
              <a:rPr lang="fr-FR" i="1" dirty="0"/>
              <a:t>. </a:t>
            </a:r>
            <a:r>
              <a:rPr lang="fr-FR" i="1" dirty="0" err="1"/>
              <a:t>Nehmen</a:t>
            </a:r>
            <a:r>
              <a:rPr lang="fr-FR" i="1" dirty="0"/>
              <a:t> </a:t>
            </a:r>
            <a:r>
              <a:rPr lang="fr-FR" i="1" dirty="0" err="1"/>
              <a:t>wir</a:t>
            </a:r>
            <a:r>
              <a:rPr lang="fr-FR" i="1" dirty="0"/>
              <a:t> </a:t>
            </a:r>
            <a:r>
              <a:rPr lang="fr-FR" i="1" dirty="0" err="1"/>
              <a:t>unter</a:t>
            </a:r>
            <a:r>
              <a:rPr lang="fr-FR" i="1" dirty="0"/>
              <a:t> </a:t>
            </a:r>
            <a:r>
              <a:rPr lang="fr-FR" i="1" dirty="0" err="1"/>
              <a:t>anderm</a:t>
            </a:r>
            <a:r>
              <a:rPr lang="fr-FR" i="1" dirty="0"/>
              <a:t> die </a:t>
            </a:r>
            <a:r>
              <a:rPr lang="fr-FR" i="1" dirty="0" err="1"/>
              <a:t>Kunst</a:t>
            </a:r>
            <a:r>
              <a:rPr lang="fr-FR" i="1" dirty="0"/>
              <a:t> </a:t>
            </a:r>
            <a:r>
              <a:rPr lang="fr-FR" i="1" dirty="0" err="1"/>
              <a:t>und</a:t>
            </a:r>
            <a:r>
              <a:rPr lang="fr-FR" i="1" dirty="0"/>
              <a:t> </a:t>
            </a:r>
            <a:r>
              <a:rPr lang="fr-FR" i="1" dirty="0" err="1"/>
              <a:t>Literatur</a:t>
            </a:r>
            <a:r>
              <a:rPr lang="fr-FR" i="1" dirty="0"/>
              <a:t>. In </a:t>
            </a:r>
            <a:r>
              <a:rPr lang="fr-FR" i="1" dirty="0" err="1"/>
              <a:t>wahrhaft</a:t>
            </a:r>
            <a:r>
              <a:rPr lang="fr-FR" i="1" dirty="0"/>
              <a:t> </a:t>
            </a:r>
            <a:r>
              <a:rPr lang="fr-FR" i="1" dirty="0" err="1"/>
              <a:t>grossherzigen</a:t>
            </a:r>
            <a:r>
              <a:rPr lang="fr-FR" i="1" dirty="0"/>
              <a:t> Weise </a:t>
            </a:r>
            <a:r>
              <a:rPr lang="fr-FR" i="1" dirty="0" err="1"/>
              <a:t>hat</a:t>
            </a:r>
            <a:r>
              <a:rPr lang="fr-FR" i="1" dirty="0"/>
              <a:t> </a:t>
            </a:r>
            <a:r>
              <a:rPr lang="fr-FR" i="1" dirty="0" err="1"/>
              <a:t>Deutschland</a:t>
            </a:r>
            <a:r>
              <a:rPr lang="fr-FR" i="1" dirty="0"/>
              <a:t> </a:t>
            </a:r>
            <a:r>
              <a:rPr lang="fr-FR" i="1" dirty="0" err="1"/>
              <a:t>unsere</a:t>
            </a:r>
            <a:r>
              <a:rPr lang="fr-FR" i="1" dirty="0"/>
              <a:t> </a:t>
            </a:r>
            <a:r>
              <a:rPr lang="fr-FR" i="1" dirty="0" err="1"/>
              <a:t>Meister</a:t>
            </a:r>
            <a:r>
              <a:rPr lang="fr-FR" i="1" dirty="0"/>
              <a:t> </a:t>
            </a:r>
            <a:r>
              <a:rPr lang="fr-FR" i="1" dirty="0" err="1"/>
              <a:t>aufgenommen</a:t>
            </a:r>
            <a:r>
              <a:rPr lang="fr-FR" i="1" dirty="0"/>
              <a:t>, </a:t>
            </a:r>
            <a:r>
              <a:rPr lang="fr-FR" i="1" dirty="0" err="1"/>
              <a:t>ihnen</a:t>
            </a:r>
            <a:r>
              <a:rPr lang="fr-FR" i="1" dirty="0"/>
              <a:t> den </a:t>
            </a:r>
            <a:r>
              <a:rPr lang="fr-FR" i="1" dirty="0" err="1"/>
              <a:t>Lorbeer</a:t>
            </a:r>
            <a:r>
              <a:rPr lang="fr-FR" i="1" dirty="0"/>
              <a:t> </a:t>
            </a:r>
            <a:r>
              <a:rPr lang="fr-FR" i="1" dirty="0" err="1"/>
              <a:t>gezollt</a:t>
            </a:r>
            <a:r>
              <a:rPr lang="fr-FR" i="1" dirty="0"/>
              <a:t>, </a:t>
            </a:r>
            <a:r>
              <a:rPr lang="fr-FR" i="1" dirty="0" err="1"/>
              <a:t>ohne</a:t>
            </a:r>
            <a:r>
              <a:rPr lang="fr-FR" i="1" dirty="0"/>
              <a:t> </a:t>
            </a:r>
            <a:r>
              <a:rPr lang="fr-FR" i="1" dirty="0" err="1"/>
              <a:t>einen</a:t>
            </a:r>
            <a:r>
              <a:rPr lang="fr-FR" i="1" dirty="0"/>
              <a:t> </a:t>
            </a:r>
            <a:r>
              <a:rPr lang="fr-FR" i="1" dirty="0" err="1"/>
              <a:t>Schatten</a:t>
            </a:r>
            <a:r>
              <a:rPr lang="fr-FR" i="1" dirty="0"/>
              <a:t> </a:t>
            </a:r>
            <a:r>
              <a:rPr lang="fr-FR" i="1" dirty="0" err="1"/>
              <a:t>von</a:t>
            </a:r>
            <a:r>
              <a:rPr lang="fr-FR" i="1" dirty="0"/>
              <a:t> </a:t>
            </a:r>
            <a:r>
              <a:rPr lang="fr-FR" i="1" dirty="0" err="1"/>
              <a:t>Neid</a:t>
            </a:r>
            <a:r>
              <a:rPr lang="fr-FR" i="1" dirty="0"/>
              <a:t> un </a:t>
            </a:r>
            <a:r>
              <a:rPr lang="fr-FR" i="1" dirty="0" err="1"/>
              <a:t>Eifersucht</a:t>
            </a:r>
            <a:r>
              <a:rPr lang="fr-FR" i="1" dirty="0"/>
              <a:t>, </a:t>
            </a:r>
            <a:r>
              <a:rPr lang="fr-FR" i="1" dirty="0" err="1"/>
              <a:t>ja</a:t>
            </a:r>
            <a:r>
              <a:rPr lang="fr-FR" i="1" dirty="0"/>
              <a:t> </a:t>
            </a:r>
            <a:r>
              <a:rPr lang="fr-FR" i="1" dirty="0" err="1"/>
              <a:t>sogar</a:t>
            </a:r>
            <a:r>
              <a:rPr lang="fr-FR" i="1" dirty="0"/>
              <a:t> </a:t>
            </a:r>
            <a:r>
              <a:rPr lang="fr-FR" i="1" dirty="0" err="1"/>
              <a:t>diesen</a:t>
            </a:r>
            <a:r>
              <a:rPr lang="fr-FR" i="1" dirty="0"/>
              <a:t> </a:t>
            </a:r>
            <a:r>
              <a:rPr lang="fr-FR" i="1" dirty="0" err="1"/>
              <a:t>und</a:t>
            </a:r>
            <a:r>
              <a:rPr lang="fr-FR" i="1" dirty="0"/>
              <a:t> </a:t>
            </a:r>
            <a:r>
              <a:rPr lang="fr-FR" i="1" dirty="0" err="1"/>
              <a:t>jenen</a:t>
            </a:r>
            <a:r>
              <a:rPr lang="fr-FR" i="1" dirty="0"/>
              <a:t> </a:t>
            </a:r>
            <a:r>
              <a:rPr lang="fr-FR" i="1" dirty="0" err="1"/>
              <a:t>über</a:t>
            </a:r>
            <a:r>
              <a:rPr lang="fr-FR" i="1" dirty="0"/>
              <a:t> die </a:t>
            </a:r>
            <a:r>
              <a:rPr lang="fr-FR" i="1" dirty="0" err="1"/>
              <a:t>Heimischen</a:t>
            </a:r>
            <a:r>
              <a:rPr lang="fr-FR" i="1" dirty="0"/>
              <a:t> </a:t>
            </a:r>
            <a:r>
              <a:rPr lang="fr-FR" i="1" dirty="0" err="1"/>
              <a:t>erhoben</a:t>
            </a:r>
            <a:r>
              <a:rPr lang="fr-FR" i="1" dirty="0"/>
              <a:t>. </a:t>
            </a:r>
            <a:r>
              <a:rPr lang="fr-FR" i="1" dirty="0" err="1"/>
              <a:t>Unzählige</a:t>
            </a:r>
            <a:r>
              <a:rPr lang="fr-FR" i="1" dirty="0"/>
              <a:t> Bande </a:t>
            </a:r>
            <a:r>
              <a:rPr lang="fr-FR" i="1" dirty="0" err="1"/>
              <a:t>von</a:t>
            </a:r>
            <a:r>
              <a:rPr lang="fr-FR" i="1" dirty="0"/>
              <a:t> </a:t>
            </a:r>
            <a:r>
              <a:rPr lang="fr-FR" i="1" dirty="0" err="1"/>
              <a:t>geschäftlichen</a:t>
            </a:r>
            <a:r>
              <a:rPr lang="fr-FR" i="1" dirty="0"/>
              <a:t> </a:t>
            </a:r>
            <a:r>
              <a:rPr lang="fr-FR" i="1" dirty="0" err="1"/>
              <a:t>Wechselbeziehungen</a:t>
            </a:r>
            <a:r>
              <a:rPr lang="fr-FR" i="1" dirty="0"/>
              <a:t>, </a:t>
            </a:r>
            <a:r>
              <a:rPr lang="fr-FR" i="1" dirty="0" err="1"/>
              <a:t>von</a:t>
            </a:r>
            <a:r>
              <a:rPr lang="fr-FR" i="1" dirty="0"/>
              <a:t> </a:t>
            </a:r>
            <a:r>
              <a:rPr lang="fr-FR" i="1" dirty="0" err="1"/>
              <a:t>geistigem</a:t>
            </a:r>
            <a:r>
              <a:rPr lang="fr-FR" i="1" dirty="0"/>
              <a:t> </a:t>
            </a:r>
            <a:r>
              <a:rPr lang="fr-FR" i="1" dirty="0" err="1"/>
              <a:t>Einverständnis</a:t>
            </a:r>
            <a:r>
              <a:rPr lang="fr-FR" i="1" dirty="0"/>
              <a:t>, </a:t>
            </a:r>
            <a:r>
              <a:rPr lang="fr-FR" i="1" dirty="0" err="1"/>
              <a:t>von</a:t>
            </a:r>
            <a:r>
              <a:rPr lang="fr-FR" i="1" dirty="0"/>
              <a:t> </a:t>
            </a:r>
            <a:r>
              <a:rPr lang="fr-FR" i="1" dirty="0" err="1"/>
              <a:t>Freundschaft</a:t>
            </a:r>
            <a:r>
              <a:rPr lang="fr-FR" i="1" dirty="0"/>
              <a:t> </a:t>
            </a:r>
            <a:r>
              <a:rPr lang="fr-FR" i="1" dirty="0" err="1"/>
              <a:t>haben</a:t>
            </a:r>
            <a:r>
              <a:rPr lang="fr-FR" i="1" dirty="0"/>
              <a:t> </a:t>
            </a:r>
            <a:r>
              <a:rPr lang="fr-FR" i="1" dirty="0" err="1"/>
              <a:t>sich</a:t>
            </a:r>
            <a:r>
              <a:rPr lang="fr-FR" i="1" dirty="0"/>
              <a:t> </a:t>
            </a:r>
            <a:r>
              <a:rPr lang="fr-FR" i="1" dirty="0" err="1"/>
              <a:t>gebildet</a:t>
            </a:r>
            <a:r>
              <a:rPr lang="fr-FR" i="1" dirty="0"/>
              <a:t>, </a:t>
            </a:r>
            <a:r>
              <a:rPr lang="fr-FR" i="1" dirty="0" err="1"/>
              <a:t>ein</a:t>
            </a:r>
            <a:r>
              <a:rPr lang="fr-FR" i="1" dirty="0"/>
              <a:t> </a:t>
            </a:r>
            <a:r>
              <a:rPr lang="fr-FR" i="1" dirty="0" err="1"/>
              <a:t>schönes</a:t>
            </a:r>
            <a:r>
              <a:rPr lang="fr-FR" i="1" dirty="0"/>
              <a:t> </a:t>
            </a:r>
            <a:r>
              <a:rPr lang="fr-FR" i="1" dirty="0" err="1"/>
              <a:t>Eintrachtsverhältnis</a:t>
            </a:r>
            <a:r>
              <a:rPr lang="fr-FR" i="1" dirty="0"/>
              <a:t>, </a:t>
            </a:r>
            <a:r>
              <a:rPr lang="fr-FR" i="1" dirty="0" err="1"/>
              <a:t>das</a:t>
            </a:r>
            <a:r>
              <a:rPr lang="fr-FR" i="1" dirty="0"/>
              <a:t> uns </a:t>
            </a:r>
            <a:r>
              <a:rPr lang="fr-FR" i="1" dirty="0" err="1"/>
              <a:t>während</a:t>
            </a:r>
            <a:r>
              <a:rPr lang="fr-FR" i="1" dirty="0"/>
              <a:t> der </a:t>
            </a:r>
            <a:r>
              <a:rPr lang="fr-FR" i="1" dirty="0" err="1"/>
              <a:t>langen</a:t>
            </a:r>
            <a:r>
              <a:rPr lang="fr-FR" i="1" dirty="0"/>
              <a:t> </a:t>
            </a:r>
            <a:r>
              <a:rPr lang="fr-FR" i="1" dirty="0" err="1"/>
              <a:t>Friedenszeit</a:t>
            </a:r>
            <a:r>
              <a:rPr lang="fr-FR" i="1" dirty="0"/>
              <a:t> </a:t>
            </a:r>
            <a:r>
              <a:rPr lang="fr-FR" i="1" dirty="0" err="1"/>
              <a:t>gänzlich</a:t>
            </a:r>
            <a:r>
              <a:rPr lang="fr-FR" i="1" dirty="0"/>
              <a:t> </a:t>
            </a:r>
            <a:r>
              <a:rPr lang="fr-FR" i="1" dirty="0" err="1"/>
              <a:t>vergessen</a:t>
            </a:r>
            <a:r>
              <a:rPr lang="fr-FR" i="1" dirty="0"/>
              <a:t> </a:t>
            </a:r>
            <a:r>
              <a:rPr lang="fr-FR" i="1" dirty="0" err="1"/>
              <a:t>liess</a:t>
            </a:r>
            <a:r>
              <a:rPr lang="fr-FR" i="1" dirty="0"/>
              <a:t>, </a:t>
            </a:r>
            <a:r>
              <a:rPr lang="fr-FR" i="1" dirty="0" err="1"/>
              <a:t>dass</a:t>
            </a:r>
            <a:r>
              <a:rPr lang="fr-FR" i="1" dirty="0"/>
              <a:t> </a:t>
            </a:r>
            <a:r>
              <a:rPr lang="fr-FR" i="1" dirty="0" err="1"/>
              <a:t>zwischen</a:t>
            </a:r>
            <a:r>
              <a:rPr lang="fr-FR" i="1" dirty="0"/>
              <a:t> </a:t>
            </a:r>
            <a:r>
              <a:rPr lang="fr-FR" i="1" dirty="0" err="1"/>
              <a:t>Deutschland</a:t>
            </a:r>
            <a:r>
              <a:rPr lang="fr-FR" i="1" dirty="0"/>
              <a:t> </a:t>
            </a:r>
            <a:r>
              <a:rPr lang="fr-FR" i="1" dirty="0" err="1"/>
              <a:t>und</a:t>
            </a:r>
            <a:r>
              <a:rPr lang="fr-FR" i="1" dirty="0"/>
              <a:t> der </a:t>
            </a:r>
            <a:r>
              <a:rPr lang="fr-FR" i="1" dirty="0" err="1"/>
              <a:t>Deutschen</a:t>
            </a:r>
            <a:r>
              <a:rPr lang="fr-FR" i="1" dirty="0"/>
              <a:t> Schweiz </a:t>
            </a:r>
            <a:r>
              <a:rPr lang="fr-FR" i="1" dirty="0" err="1"/>
              <a:t>etwas</a:t>
            </a:r>
            <a:r>
              <a:rPr lang="fr-FR" i="1" dirty="0"/>
              <a:t> </a:t>
            </a:r>
            <a:r>
              <a:rPr lang="fr-FR" i="1" dirty="0" err="1"/>
              <a:t>wie</a:t>
            </a:r>
            <a:r>
              <a:rPr lang="fr-FR" i="1" dirty="0"/>
              <a:t> </a:t>
            </a:r>
            <a:r>
              <a:rPr lang="fr-FR" i="1" dirty="0" err="1"/>
              <a:t>eine</a:t>
            </a:r>
            <a:r>
              <a:rPr lang="fr-FR" i="1" dirty="0"/>
              <a:t> </a:t>
            </a:r>
            <a:r>
              <a:rPr lang="fr-FR" i="1" dirty="0" err="1"/>
              <a:t>Grenze</a:t>
            </a:r>
            <a:r>
              <a:rPr lang="fr-FR" i="1" dirty="0"/>
              <a:t> </a:t>
            </a:r>
            <a:r>
              <a:rPr lang="fr-FR" i="1" dirty="0" err="1"/>
              <a:t>steht</a:t>
            </a:r>
            <a:r>
              <a:rPr lang="fr-FR" i="1" dirty="0"/>
              <a:t>. »</a:t>
            </a:r>
            <a:endParaRPr lang="fr-FR" dirty="0"/>
          </a:p>
          <a:p>
            <a:pPr algn="just"/>
            <a:endParaRPr lang="fr-FR" dirty="0"/>
          </a:p>
          <a:p>
            <a:pPr marL="82296" indent="0" algn="just">
              <a:buNone/>
            </a:pPr>
            <a:r>
              <a:rPr lang="fr-FR" i="1" dirty="0"/>
              <a:t>« La distance est plus difficile à observer pour le Suisse allemand qui, dans tous les domaines de la culture, est en contact plus intime avec l’Allemagne que le Suisse romand ne l’est avec la France. Prenons, par exemple, l’art et la littérature. Avec une générosité vraiment peu commune l’Allemagne a accueilli nos écrivains, leur a tressé des couronnes et, sans l’ombre d’envie ni de jalousie, a mis plusieurs d’entre eux au-dessus de ses nationaux. De multiples liens d’affaires, d’échanges intellectuels et d’amitié se sont noués entre les deux pays et les bons rapports qui en sont </a:t>
            </a:r>
            <a:r>
              <a:rPr lang="fr-FR" i="1" dirty="0" err="1"/>
              <a:t>résultés</a:t>
            </a:r>
            <a:r>
              <a:rPr lang="fr-FR" i="1" dirty="0"/>
              <a:t> nous ont, pendant une longue période de paix, fait totalement oublier qu’entre l’Allemagne et la Suisse allemande il y a pourtant une frontière. » </a:t>
            </a:r>
            <a:endParaRPr lang="fr-FR" dirty="0"/>
          </a:p>
          <a:p>
            <a:pPr marL="82296" indent="0">
              <a:buNone/>
            </a:pPr>
            <a:r>
              <a:rPr lang="fr-FR" b="1" i="1" dirty="0"/>
              <a:t> </a:t>
            </a:r>
            <a:endParaRPr lang="fr-FR" dirty="0"/>
          </a:p>
          <a:p>
            <a:pPr marL="82296" indent="0" algn="r">
              <a:buNone/>
            </a:pPr>
            <a:r>
              <a:rPr lang="fr-FR" i="1" dirty="0"/>
              <a:t>Carl Spitteler</a:t>
            </a:r>
            <a:endParaRPr lang="fr-FR" dirty="0"/>
          </a:p>
          <a:p>
            <a:pPr lvl="1"/>
            <a:endParaRPr lang="fr-FR" dirty="0" smtClean="0"/>
          </a:p>
        </p:txBody>
      </p:sp>
    </p:spTree>
    <p:extLst>
      <p:ext uri="{BB962C8B-B14F-4D97-AF65-F5344CB8AC3E}">
        <p14:creationId xmlns:p14="http://schemas.microsoft.com/office/powerpoint/2010/main" val="31917622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1914</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a:t>L’élément de </a:t>
            </a:r>
            <a:r>
              <a:rPr lang="fr-FR" dirty="0" smtClean="0"/>
              <a:t>surprise</a:t>
            </a:r>
          </a:p>
          <a:p>
            <a:pPr marL="82296" indent="0">
              <a:buNone/>
            </a:pPr>
            <a:endParaRPr lang="fr-FR" dirty="0" smtClean="0"/>
          </a:p>
          <a:p>
            <a:pPr marL="82296" indent="0" algn="just">
              <a:buNone/>
            </a:pPr>
            <a:r>
              <a:rPr lang="fr-FR" i="1" dirty="0"/>
              <a:t>« </a:t>
            </a:r>
            <a:r>
              <a:rPr lang="fr-FR" i="1" dirty="0" err="1"/>
              <a:t>Entschuldigung</a:t>
            </a:r>
            <a:r>
              <a:rPr lang="fr-FR" i="1" dirty="0"/>
              <a:t> </a:t>
            </a:r>
            <a:r>
              <a:rPr lang="fr-FR" i="1" dirty="0" err="1"/>
              <a:t>liegt</a:t>
            </a:r>
            <a:r>
              <a:rPr lang="fr-FR" i="1" dirty="0"/>
              <a:t> vor. </a:t>
            </a:r>
            <a:r>
              <a:rPr lang="fr-FR" i="1" dirty="0" err="1"/>
              <a:t>Sie</a:t>
            </a:r>
            <a:r>
              <a:rPr lang="fr-FR" i="1" dirty="0"/>
              <a:t> </a:t>
            </a:r>
            <a:r>
              <a:rPr lang="fr-FR" i="1" dirty="0" err="1"/>
              <a:t>heisst</a:t>
            </a:r>
            <a:r>
              <a:rPr lang="fr-FR" i="1" dirty="0"/>
              <a:t> : </a:t>
            </a:r>
            <a:r>
              <a:rPr lang="fr-FR" i="1" dirty="0" err="1"/>
              <a:t>Uberraschung</a:t>
            </a:r>
            <a:r>
              <a:rPr lang="fr-FR" i="1" dirty="0"/>
              <a:t>. </a:t>
            </a:r>
            <a:r>
              <a:rPr lang="fr-FR" i="1" dirty="0" err="1"/>
              <a:t>Wie</a:t>
            </a:r>
            <a:r>
              <a:rPr lang="fr-FR" i="1" dirty="0"/>
              <a:t> </a:t>
            </a:r>
            <a:r>
              <a:rPr lang="fr-FR" i="1" dirty="0" err="1"/>
              <a:t>auf</a:t>
            </a:r>
            <a:r>
              <a:rPr lang="fr-FR" i="1" dirty="0"/>
              <a:t> den </a:t>
            </a:r>
            <a:r>
              <a:rPr lang="fr-FR" i="1" dirty="0" err="1"/>
              <a:t>übrigen</a:t>
            </a:r>
            <a:r>
              <a:rPr lang="fr-FR" i="1" dirty="0"/>
              <a:t> </a:t>
            </a:r>
            <a:r>
              <a:rPr lang="fr-FR" i="1" dirty="0" err="1"/>
              <a:t>Gebieten</a:t>
            </a:r>
            <a:r>
              <a:rPr lang="fr-FR" i="1" dirty="0"/>
              <a:t>, </a:t>
            </a:r>
            <a:r>
              <a:rPr lang="fr-FR" i="1" dirty="0" err="1"/>
              <a:t>so</a:t>
            </a:r>
            <a:r>
              <a:rPr lang="fr-FR" i="1" dirty="0"/>
              <a:t> </a:t>
            </a:r>
            <a:r>
              <a:rPr lang="fr-FR" i="1" dirty="0" err="1"/>
              <a:t>hat</a:t>
            </a:r>
            <a:r>
              <a:rPr lang="fr-FR" i="1" dirty="0"/>
              <a:t> </a:t>
            </a:r>
            <a:r>
              <a:rPr lang="fr-FR" i="1" dirty="0" err="1"/>
              <a:t>auch</a:t>
            </a:r>
            <a:r>
              <a:rPr lang="fr-FR" i="1" dirty="0"/>
              <a:t> in </a:t>
            </a:r>
            <a:r>
              <a:rPr lang="fr-FR" i="1" dirty="0" err="1"/>
              <a:t>unserm</a:t>
            </a:r>
            <a:r>
              <a:rPr lang="fr-FR" i="1" dirty="0"/>
              <a:t> </a:t>
            </a:r>
            <a:r>
              <a:rPr lang="fr-FR" i="1" dirty="0" err="1"/>
              <a:t>Gemüts</a:t>
            </a:r>
            <a:r>
              <a:rPr lang="fr-FR" i="1" dirty="0"/>
              <a:t>- </a:t>
            </a:r>
            <a:r>
              <a:rPr lang="fr-FR" i="1" dirty="0" err="1"/>
              <a:t>und</a:t>
            </a:r>
            <a:r>
              <a:rPr lang="fr-FR" i="1" dirty="0"/>
              <a:t> </a:t>
            </a:r>
            <a:r>
              <a:rPr lang="fr-FR" i="1" dirty="0" err="1"/>
              <a:t>Geisteesleben</a:t>
            </a:r>
            <a:r>
              <a:rPr lang="fr-FR" i="1" dirty="0"/>
              <a:t> die </a:t>
            </a:r>
            <a:r>
              <a:rPr lang="fr-FR" i="1" dirty="0" err="1"/>
              <a:t>Plözlichkeit</a:t>
            </a:r>
            <a:r>
              <a:rPr lang="fr-FR" i="1" dirty="0"/>
              <a:t> des </a:t>
            </a:r>
            <a:r>
              <a:rPr lang="fr-FR" i="1" dirty="0" err="1"/>
              <a:t>Kriegsausbruches</a:t>
            </a:r>
            <a:r>
              <a:rPr lang="fr-FR" i="1" dirty="0"/>
              <a:t> </a:t>
            </a:r>
            <a:r>
              <a:rPr lang="fr-FR" i="1" dirty="0" err="1"/>
              <a:t>gleich</a:t>
            </a:r>
            <a:r>
              <a:rPr lang="fr-FR" i="1" dirty="0"/>
              <a:t> </a:t>
            </a:r>
            <a:r>
              <a:rPr lang="fr-FR" i="1" dirty="0" err="1"/>
              <a:t>einer</a:t>
            </a:r>
            <a:r>
              <a:rPr lang="fr-FR" i="1" dirty="0"/>
              <a:t> Bombe </a:t>
            </a:r>
            <a:r>
              <a:rPr lang="fr-FR" i="1" dirty="0" err="1"/>
              <a:t>eingeschlagen</a:t>
            </a:r>
            <a:r>
              <a:rPr lang="fr-FR" i="1" dirty="0"/>
              <a:t>. »</a:t>
            </a:r>
            <a:endParaRPr lang="fr-FR" dirty="0"/>
          </a:p>
          <a:p>
            <a:pPr marL="82296" indent="0" algn="just">
              <a:buNone/>
            </a:pPr>
            <a:r>
              <a:rPr lang="fr-FR" i="1" dirty="0"/>
              <a:t> </a:t>
            </a:r>
            <a:endParaRPr lang="fr-FR" dirty="0"/>
          </a:p>
          <a:p>
            <a:pPr marL="82296" indent="0" algn="just">
              <a:buNone/>
            </a:pPr>
            <a:r>
              <a:rPr lang="fr-FR" i="1" dirty="0"/>
              <a:t>« Il y a une excuse à cela. Cette excuse se nomme la surprise. La guerre a éclaté si soudainement que, dans nos sentiments et dans notre vie intellectuelle, elle a, comme dans les autres domaines, produit l’effet d’une bombe. »</a:t>
            </a:r>
            <a:endParaRPr lang="fr-FR" dirty="0"/>
          </a:p>
          <a:p>
            <a:pPr marL="82296" indent="0" algn="just">
              <a:buNone/>
            </a:pPr>
            <a:r>
              <a:rPr lang="fr-FR" i="1" dirty="0"/>
              <a:t/>
            </a:r>
            <a:br>
              <a:rPr lang="fr-FR" i="1" dirty="0"/>
            </a:br>
            <a:r>
              <a:rPr lang="fr-FR" i="1" dirty="0"/>
              <a:t>Carl Spitteler</a:t>
            </a:r>
            <a:endParaRPr lang="fr-FR" dirty="0"/>
          </a:p>
          <a:p>
            <a:pPr lvl="1"/>
            <a:endParaRPr lang="fr-FR" dirty="0"/>
          </a:p>
          <a:p>
            <a:pPr marL="82296" indent="0">
              <a:buNone/>
            </a:pPr>
            <a:endParaRPr lang="fr-FR" dirty="0"/>
          </a:p>
        </p:txBody>
      </p:sp>
    </p:spTree>
    <p:extLst>
      <p:ext uri="{BB962C8B-B14F-4D97-AF65-F5344CB8AC3E}">
        <p14:creationId xmlns:p14="http://schemas.microsoft.com/office/powerpoint/2010/main" val="34337514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1914</a:t>
            </a:r>
            <a:endParaRPr lang="fr-FR" dirty="0"/>
          </a:p>
        </p:txBody>
      </p:sp>
      <p:sp>
        <p:nvSpPr>
          <p:cNvPr id="3" name="Espace réservé du contenu 2"/>
          <p:cNvSpPr>
            <a:spLocks noGrp="1"/>
          </p:cNvSpPr>
          <p:nvPr>
            <p:ph idx="1"/>
          </p:nvPr>
        </p:nvSpPr>
        <p:spPr/>
        <p:txBody>
          <a:bodyPr>
            <a:normAutofit fontScale="55000" lnSpcReduction="20000"/>
          </a:bodyPr>
          <a:lstStyle/>
          <a:p>
            <a:r>
              <a:rPr lang="fr-FR" dirty="0" smtClean="0"/>
              <a:t>Le sort de la Belgique</a:t>
            </a:r>
          </a:p>
          <a:p>
            <a:pPr marL="82296" indent="0">
              <a:buNone/>
            </a:pPr>
            <a:endParaRPr lang="fr-FR" dirty="0" smtClean="0"/>
          </a:p>
          <a:p>
            <a:pPr marL="82296" indent="0">
              <a:buNone/>
            </a:pPr>
            <a:r>
              <a:rPr lang="fr-FR" i="1" dirty="0"/>
              <a:t>« </a:t>
            </a:r>
            <a:r>
              <a:rPr lang="fr-FR" i="1" dirty="0" err="1"/>
              <a:t>Belgien</a:t>
            </a:r>
            <a:r>
              <a:rPr lang="fr-FR" i="1" dirty="0"/>
              <a:t> </a:t>
            </a:r>
            <a:r>
              <a:rPr lang="fr-FR" i="1" dirty="0" err="1"/>
              <a:t>geht</a:t>
            </a:r>
            <a:r>
              <a:rPr lang="fr-FR" i="1" dirty="0"/>
              <a:t> uns Schweizer an </a:t>
            </a:r>
            <a:r>
              <a:rPr lang="fr-FR" i="1" dirty="0" err="1"/>
              <a:t>sich</a:t>
            </a:r>
            <a:r>
              <a:rPr lang="fr-FR" i="1" dirty="0"/>
              <a:t> </a:t>
            </a:r>
            <a:r>
              <a:rPr lang="fr-FR" i="1" dirty="0" err="1"/>
              <a:t>nichts</a:t>
            </a:r>
            <a:r>
              <a:rPr lang="fr-FR" i="1" dirty="0"/>
              <a:t>, </a:t>
            </a:r>
            <a:r>
              <a:rPr lang="fr-FR" i="1" dirty="0" err="1"/>
              <a:t>dagegen</a:t>
            </a:r>
            <a:r>
              <a:rPr lang="fr-FR" i="1" dirty="0"/>
              <a:t> </a:t>
            </a:r>
            <a:r>
              <a:rPr lang="fr-FR" i="1" dirty="0" err="1"/>
              <a:t>durch</a:t>
            </a:r>
            <a:r>
              <a:rPr lang="fr-FR" i="1" dirty="0"/>
              <a:t> sein </a:t>
            </a:r>
            <a:r>
              <a:rPr lang="fr-FR" i="1" dirty="0" err="1"/>
              <a:t>Schicksal</a:t>
            </a:r>
            <a:r>
              <a:rPr lang="fr-FR" i="1" dirty="0"/>
              <a:t> </a:t>
            </a:r>
            <a:r>
              <a:rPr lang="fr-FR" i="1" dirty="0" err="1"/>
              <a:t>ausserordentlich</a:t>
            </a:r>
            <a:r>
              <a:rPr lang="fr-FR" i="1" dirty="0"/>
              <a:t> </a:t>
            </a:r>
            <a:r>
              <a:rPr lang="fr-FR" i="1" dirty="0" err="1"/>
              <a:t>viel</a:t>
            </a:r>
            <a:r>
              <a:rPr lang="fr-FR" i="1" dirty="0"/>
              <a:t> an. </a:t>
            </a:r>
            <a:r>
              <a:rPr lang="fr-FR" i="1" dirty="0" err="1"/>
              <a:t>Dass</a:t>
            </a:r>
            <a:r>
              <a:rPr lang="fr-FR" i="1" dirty="0"/>
              <a:t> </a:t>
            </a:r>
            <a:r>
              <a:rPr lang="fr-FR" i="1" dirty="0" err="1"/>
              <a:t>Belgien</a:t>
            </a:r>
            <a:r>
              <a:rPr lang="fr-FR" i="1" dirty="0"/>
              <a:t> </a:t>
            </a:r>
            <a:r>
              <a:rPr lang="fr-FR" i="1" dirty="0" err="1"/>
              <a:t>Unrecht</a:t>
            </a:r>
            <a:r>
              <a:rPr lang="fr-FR" i="1" dirty="0"/>
              <a:t> </a:t>
            </a:r>
            <a:r>
              <a:rPr lang="fr-FR" i="1" dirty="0" err="1"/>
              <a:t>widerfahren</a:t>
            </a:r>
            <a:r>
              <a:rPr lang="fr-FR" i="1" dirty="0"/>
              <a:t> </a:t>
            </a:r>
            <a:r>
              <a:rPr lang="fr-FR" i="1" dirty="0" err="1"/>
              <a:t>ist</a:t>
            </a:r>
            <a:r>
              <a:rPr lang="fr-FR" i="1" dirty="0"/>
              <a:t>, </a:t>
            </a:r>
            <a:r>
              <a:rPr lang="fr-FR" i="1" dirty="0" err="1"/>
              <a:t>hat</a:t>
            </a:r>
            <a:r>
              <a:rPr lang="fr-FR" i="1" dirty="0"/>
              <a:t> der </a:t>
            </a:r>
            <a:r>
              <a:rPr lang="fr-FR" i="1" dirty="0" err="1"/>
              <a:t>Täter</a:t>
            </a:r>
            <a:r>
              <a:rPr lang="fr-FR" i="1" dirty="0"/>
              <a:t> </a:t>
            </a:r>
            <a:r>
              <a:rPr lang="fr-FR" i="1" dirty="0" err="1"/>
              <a:t>ursprünglich</a:t>
            </a:r>
            <a:r>
              <a:rPr lang="fr-FR" i="1" dirty="0"/>
              <a:t> </a:t>
            </a:r>
            <a:r>
              <a:rPr lang="fr-FR" i="1" dirty="0" err="1"/>
              <a:t>freimütig</a:t>
            </a:r>
            <a:r>
              <a:rPr lang="fr-FR" i="1" dirty="0"/>
              <a:t> </a:t>
            </a:r>
            <a:r>
              <a:rPr lang="fr-FR" i="1" dirty="0" err="1"/>
              <a:t>zugestanden</a:t>
            </a:r>
            <a:r>
              <a:rPr lang="fr-FR" i="1" dirty="0"/>
              <a:t>. </a:t>
            </a:r>
            <a:r>
              <a:rPr lang="fr-FR" i="1" dirty="0" err="1"/>
              <a:t>Nachträglich</a:t>
            </a:r>
            <a:r>
              <a:rPr lang="fr-FR" i="1" dirty="0"/>
              <a:t>, </a:t>
            </a:r>
            <a:r>
              <a:rPr lang="fr-FR" i="1" dirty="0" err="1"/>
              <a:t>um</a:t>
            </a:r>
            <a:r>
              <a:rPr lang="fr-FR" i="1" dirty="0"/>
              <a:t> </a:t>
            </a:r>
            <a:r>
              <a:rPr lang="fr-FR" i="1" dirty="0" err="1"/>
              <a:t>weisser</a:t>
            </a:r>
            <a:r>
              <a:rPr lang="fr-FR" i="1" dirty="0"/>
              <a:t> </a:t>
            </a:r>
            <a:r>
              <a:rPr lang="fr-FR" i="1" dirty="0" err="1"/>
              <a:t>auszusehen</a:t>
            </a:r>
            <a:r>
              <a:rPr lang="fr-FR" i="1" dirty="0"/>
              <a:t>, </a:t>
            </a:r>
            <a:r>
              <a:rPr lang="fr-FR" i="1" dirty="0" err="1"/>
              <a:t>Schwärzte</a:t>
            </a:r>
            <a:r>
              <a:rPr lang="fr-FR" i="1" dirty="0"/>
              <a:t> </a:t>
            </a:r>
            <a:r>
              <a:rPr lang="fr-FR" i="1" dirty="0" err="1"/>
              <a:t>Kain</a:t>
            </a:r>
            <a:r>
              <a:rPr lang="fr-FR" i="1" dirty="0"/>
              <a:t> den Abel. </a:t>
            </a:r>
            <a:r>
              <a:rPr lang="fr-FR" i="1" dirty="0" err="1"/>
              <a:t>Ich</a:t>
            </a:r>
            <a:r>
              <a:rPr lang="fr-FR" i="1" dirty="0"/>
              <a:t> halte den </a:t>
            </a:r>
            <a:r>
              <a:rPr lang="fr-FR" i="1" dirty="0" err="1"/>
              <a:t>Dokumentenfischzug</a:t>
            </a:r>
            <a:r>
              <a:rPr lang="fr-FR" i="1" dirty="0"/>
              <a:t> in den </a:t>
            </a:r>
            <a:r>
              <a:rPr lang="fr-FR" i="1" dirty="0" err="1"/>
              <a:t>Taschen</a:t>
            </a:r>
            <a:r>
              <a:rPr lang="fr-FR" i="1" dirty="0"/>
              <a:t> des </a:t>
            </a:r>
            <a:r>
              <a:rPr lang="fr-FR" i="1" dirty="0" err="1"/>
              <a:t>zuckenden</a:t>
            </a:r>
            <a:r>
              <a:rPr lang="fr-FR" i="1" dirty="0"/>
              <a:t> </a:t>
            </a:r>
            <a:r>
              <a:rPr lang="fr-FR" i="1" dirty="0" err="1"/>
              <a:t>Opfers</a:t>
            </a:r>
            <a:r>
              <a:rPr lang="fr-FR" i="1" dirty="0"/>
              <a:t> </a:t>
            </a:r>
            <a:r>
              <a:rPr lang="fr-FR" i="1" dirty="0" err="1"/>
              <a:t>für</a:t>
            </a:r>
            <a:r>
              <a:rPr lang="fr-FR" i="1" dirty="0"/>
              <a:t> </a:t>
            </a:r>
            <a:r>
              <a:rPr lang="fr-FR" i="1" dirty="0" err="1"/>
              <a:t>einen</a:t>
            </a:r>
            <a:r>
              <a:rPr lang="fr-FR" i="1" dirty="0"/>
              <a:t>  </a:t>
            </a:r>
            <a:r>
              <a:rPr lang="fr-FR" i="1" dirty="0" err="1"/>
              <a:t>seelischen</a:t>
            </a:r>
            <a:r>
              <a:rPr lang="fr-FR" i="1" dirty="0"/>
              <a:t> </a:t>
            </a:r>
            <a:r>
              <a:rPr lang="fr-FR" i="1" dirty="0" err="1"/>
              <a:t>Stilfehler</a:t>
            </a:r>
            <a:r>
              <a:rPr lang="fr-FR" i="1" dirty="0"/>
              <a:t>. </a:t>
            </a:r>
            <a:r>
              <a:rPr lang="fr-FR" i="1" dirty="0" err="1"/>
              <a:t>Das</a:t>
            </a:r>
            <a:r>
              <a:rPr lang="fr-FR" i="1" dirty="0"/>
              <a:t> </a:t>
            </a:r>
            <a:r>
              <a:rPr lang="fr-FR" i="1" dirty="0" err="1"/>
              <a:t>Opfer</a:t>
            </a:r>
            <a:r>
              <a:rPr lang="fr-FR" i="1" dirty="0"/>
              <a:t> </a:t>
            </a:r>
            <a:r>
              <a:rPr lang="fr-FR" i="1" dirty="0" err="1"/>
              <a:t>erwürgen</a:t>
            </a:r>
            <a:r>
              <a:rPr lang="fr-FR" i="1" dirty="0"/>
              <a:t> </a:t>
            </a:r>
            <a:r>
              <a:rPr lang="fr-FR" i="1" dirty="0" err="1"/>
              <a:t>war</a:t>
            </a:r>
            <a:r>
              <a:rPr lang="fr-FR" i="1" dirty="0"/>
              <a:t> </a:t>
            </a:r>
            <a:r>
              <a:rPr lang="fr-FR" i="1" dirty="0" err="1"/>
              <a:t>reichlich</a:t>
            </a:r>
            <a:r>
              <a:rPr lang="fr-FR" i="1" dirty="0"/>
              <a:t> </a:t>
            </a:r>
            <a:r>
              <a:rPr lang="fr-FR" i="1" dirty="0" err="1"/>
              <a:t>genug</a:t>
            </a:r>
            <a:r>
              <a:rPr lang="fr-FR" i="1" dirty="0"/>
              <a:t>. Es </a:t>
            </a:r>
            <a:r>
              <a:rPr lang="fr-FR" i="1" dirty="0" err="1"/>
              <a:t>noch</a:t>
            </a:r>
            <a:r>
              <a:rPr lang="fr-FR" i="1" dirty="0"/>
              <a:t> </a:t>
            </a:r>
            <a:r>
              <a:rPr lang="fr-FR" i="1" dirty="0" err="1"/>
              <a:t>verlästern</a:t>
            </a:r>
            <a:r>
              <a:rPr lang="fr-FR" i="1" dirty="0"/>
              <a:t> </a:t>
            </a:r>
            <a:r>
              <a:rPr lang="fr-FR" i="1" dirty="0" err="1"/>
              <a:t>ist</a:t>
            </a:r>
            <a:r>
              <a:rPr lang="fr-FR" i="1" dirty="0"/>
              <a:t> </a:t>
            </a:r>
            <a:r>
              <a:rPr lang="fr-FR" i="1" dirty="0" err="1"/>
              <a:t>zu</a:t>
            </a:r>
            <a:r>
              <a:rPr lang="fr-FR" i="1" dirty="0"/>
              <a:t> </a:t>
            </a:r>
            <a:r>
              <a:rPr lang="fr-FR" i="1" dirty="0" err="1"/>
              <a:t>viel</a:t>
            </a:r>
            <a:r>
              <a:rPr lang="fr-FR" i="1" dirty="0"/>
              <a:t>. »</a:t>
            </a:r>
            <a:endParaRPr lang="fr-FR" dirty="0"/>
          </a:p>
          <a:p>
            <a:pPr marL="82296" indent="0">
              <a:buNone/>
            </a:pPr>
            <a:endParaRPr lang="fr-FR" dirty="0"/>
          </a:p>
          <a:p>
            <a:pPr marL="82296" indent="0">
              <a:buNone/>
            </a:pPr>
            <a:r>
              <a:rPr lang="fr-FR" i="1" dirty="0"/>
              <a:t>« La Belgique, en elle-même, ne nous regarde pas, son sort au contraire nous regarde tout particulièrement. Ses envahisseurs ont de prime abord reconnu eux-mêmes leurs torts envers ce pays. Après coup, pour se blanchir, Caïn jugea bon de noircir Abel. Fouiller les poches de la victime pantelante pour trouver des documents me paraît une aberration de sens moral. Egorger la victime était plus que suffisant. La vilipender ensuite, c’est trop. »</a:t>
            </a:r>
            <a:endParaRPr lang="fr-FR" dirty="0"/>
          </a:p>
          <a:p>
            <a:endParaRPr lang="fr-FR" dirty="0"/>
          </a:p>
          <a:p>
            <a:pPr marL="82296" indent="0">
              <a:buNone/>
            </a:pPr>
            <a:r>
              <a:rPr lang="fr-FR" i="1" dirty="0"/>
              <a:t>Carl </a:t>
            </a:r>
            <a:r>
              <a:rPr lang="fr-FR" i="1" dirty="0" smtClean="0"/>
              <a:t>Spitteler</a:t>
            </a:r>
            <a:endParaRPr lang="fr-FR" dirty="0"/>
          </a:p>
        </p:txBody>
      </p:sp>
    </p:spTree>
    <p:extLst>
      <p:ext uri="{BB962C8B-B14F-4D97-AF65-F5344CB8AC3E}">
        <p14:creationId xmlns:p14="http://schemas.microsoft.com/office/powerpoint/2010/main" val="1781251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20157" y="841726"/>
            <a:ext cx="7684941" cy="5146847"/>
          </a:xfrm>
        </p:spPr>
        <p:txBody>
          <a:bodyPr>
            <a:normAutofit fontScale="40000" lnSpcReduction="20000"/>
          </a:bodyPr>
          <a:lstStyle/>
          <a:p>
            <a:pPr marL="82296" indent="0">
              <a:buNone/>
            </a:pPr>
            <a:r>
              <a:rPr lang="fr-FR" b="1" dirty="0" smtClean="0"/>
              <a:t>1916</a:t>
            </a:r>
            <a:endParaRPr lang="fr-FR" dirty="0"/>
          </a:p>
          <a:p>
            <a:pPr marL="82296" indent="0">
              <a:buNone/>
            </a:pPr>
            <a:r>
              <a:rPr lang="fr-FR" b="1" dirty="0"/>
              <a:t> </a:t>
            </a:r>
            <a:endParaRPr lang="fr-FR" dirty="0"/>
          </a:p>
          <a:p>
            <a:r>
              <a:rPr lang="fr-FR" b="1" dirty="0"/>
              <a:t>« Est-ce l’heure de carguer les voiles ? » </a:t>
            </a:r>
            <a:r>
              <a:rPr lang="fr-FR" dirty="0"/>
              <a:t>Albert Picot, 1916</a:t>
            </a:r>
          </a:p>
          <a:p>
            <a:r>
              <a:rPr lang="fr-FR" b="1" dirty="0"/>
              <a:t>« L’indépendance de notre presse » </a:t>
            </a:r>
            <a:r>
              <a:rPr lang="fr-FR" dirty="0"/>
              <a:t>André </a:t>
            </a:r>
            <a:r>
              <a:rPr lang="fr-FR" dirty="0" err="1"/>
              <a:t>Oltramare</a:t>
            </a:r>
            <a:r>
              <a:rPr lang="fr-FR" dirty="0"/>
              <a:t>, 1916</a:t>
            </a:r>
          </a:p>
          <a:p>
            <a:r>
              <a:rPr lang="fr-FR" b="1" dirty="0"/>
              <a:t>« Individualisme et démocratie » </a:t>
            </a:r>
            <a:r>
              <a:rPr lang="fr-FR" dirty="0"/>
              <a:t>R. </a:t>
            </a:r>
            <a:r>
              <a:rPr lang="fr-FR" dirty="0" err="1"/>
              <a:t>Chodat</a:t>
            </a:r>
            <a:r>
              <a:rPr lang="fr-FR" dirty="0"/>
              <a:t>, 1916 </a:t>
            </a:r>
          </a:p>
          <a:p>
            <a:r>
              <a:rPr lang="fr-FR" b="1" dirty="0"/>
              <a:t>« Der </a:t>
            </a:r>
            <a:r>
              <a:rPr lang="fr-FR" b="1" dirty="0" err="1"/>
              <a:t>schweizerische</a:t>
            </a:r>
            <a:r>
              <a:rPr lang="fr-FR" b="1" dirty="0"/>
              <a:t> </a:t>
            </a:r>
            <a:r>
              <a:rPr lang="fr-FR" b="1" dirty="0" err="1"/>
              <a:t>Staatsgedanke</a:t>
            </a:r>
            <a:r>
              <a:rPr lang="fr-FR" b="1" dirty="0"/>
              <a:t> » </a:t>
            </a:r>
            <a:r>
              <a:rPr lang="fr-FR" dirty="0"/>
              <a:t>Dr. Max Huber, 26 septembre 1915.</a:t>
            </a:r>
          </a:p>
          <a:p>
            <a:r>
              <a:rPr lang="fr-FR" b="1" dirty="0"/>
              <a:t>« L’activité de la Nouvelle Société helvétique » </a:t>
            </a:r>
            <a:r>
              <a:rPr lang="fr-FR" dirty="0"/>
              <a:t> </a:t>
            </a:r>
            <a:r>
              <a:rPr lang="fr-FR" dirty="0" err="1"/>
              <a:t>Steck</a:t>
            </a:r>
            <a:r>
              <a:rPr lang="fr-FR" dirty="0"/>
              <a:t> G.  rapport présenté à l’Assemblée annuelle de la N.H.S. le 23 octobre 1916 à </a:t>
            </a:r>
            <a:r>
              <a:rPr lang="fr-FR" dirty="0" err="1"/>
              <a:t>Macolin</a:t>
            </a:r>
            <a:r>
              <a:rPr lang="fr-FR" dirty="0"/>
              <a:t> » </a:t>
            </a:r>
          </a:p>
          <a:p>
            <a:r>
              <a:rPr lang="fr-FR" b="1" dirty="0"/>
              <a:t>« Notre neutralité » </a:t>
            </a:r>
            <a:r>
              <a:rPr lang="fr-FR" dirty="0"/>
              <a:t>Lucien Cramer novembre 1916 </a:t>
            </a:r>
          </a:p>
          <a:p>
            <a:pPr marL="82296" indent="0">
              <a:buNone/>
            </a:pPr>
            <a:r>
              <a:rPr lang="fr-FR" dirty="0"/>
              <a:t> </a:t>
            </a:r>
          </a:p>
          <a:p>
            <a:pPr marL="82296" indent="0">
              <a:buNone/>
            </a:pPr>
            <a:r>
              <a:rPr lang="fr-FR" b="1" dirty="0"/>
              <a:t>1917</a:t>
            </a:r>
            <a:endParaRPr lang="fr-FR" dirty="0"/>
          </a:p>
          <a:p>
            <a:pPr marL="82296" indent="0">
              <a:buNone/>
            </a:pPr>
            <a:r>
              <a:rPr lang="fr-FR" dirty="0"/>
              <a:t> </a:t>
            </a:r>
          </a:p>
          <a:p>
            <a:r>
              <a:rPr lang="fr-FR" b="1" dirty="0"/>
              <a:t>« </a:t>
            </a:r>
            <a:r>
              <a:rPr lang="fr-FR" b="1" dirty="0" err="1"/>
              <a:t>Wolk</a:t>
            </a:r>
            <a:r>
              <a:rPr lang="fr-FR" b="1" dirty="0"/>
              <a:t> </a:t>
            </a:r>
            <a:r>
              <a:rPr lang="fr-FR" b="1" dirty="0" err="1"/>
              <a:t>und</a:t>
            </a:r>
            <a:r>
              <a:rPr lang="fr-FR" b="1" dirty="0"/>
              <a:t> </a:t>
            </a:r>
            <a:r>
              <a:rPr lang="fr-FR" b="1" dirty="0" err="1"/>
              <a:t>Armee</a:t>
            </a:r>
            <a:r>
              <a:rPr lang="fr-FR" b="1" dirty="0"/>
              <a:t> »</a:t>
            </a:r>
            <a:r>
              <a:rPr lang="fr-FR" dirty="0"/>
              <a:t> Dr. Karl </a:t>
            </a:r>
            <a:r>
              <a:rPr lang="fr-FR" dirty="0" err="1"/>
              <a:t>Bürke</a:t>
            </a:r>
            <a:r>
              <a:rPr lang="fr-FR" dirty="0"/>
              <a:t>, 1917</a:t>
            </a:r>
          </a:p>
          <a:p>
            <a:r>
              <a:rPr lang="fr-FR" b="1" dirty="0"/>
              <a:t>« Neutres devant le Crime ? » </a:t>
            </a:r>
            <a:r>
              <a:rPr lang="fr-FR" dirty="0"/>
              <a:t>William </a:t>
            </a:r>
            <a:r>
              <a:rPr lang="fr-FR" dirty="0" err="1"/>
              <a:t>Cougnard</a:t>
            </a:r>
            <a:r>
              <a:rPr lang="fr-FR" dirty="0"/>
              <a:t>, 1917</a:t>
            </a:r>
          </a:p>
          <a:p>
            <a:r>
              <a:rPr lang="fr-FR" b="1" dirty="0"/>
              <a:t>« The </a:t>
            </a:r>
            <a:r>
              <a:rPr lang="fr-FR" b="1" dirty="0" err="1"/>
              <a:t>neutrality</a:t>
            </a:r>
            <a:r>
              <a:rPr lang="fr-FR" b="1" dirty="0"/>
              <a:t> of </a:t>
            </a:r>
            <a:r>
              <a:rPr lang="fr-FR" b="1" dirty="0" err="1"/>
              <a:t>Switzerland</a:t>
            </a:r>
            <a:r>
              <a:rPr lang="fr-FR" b="1" dirty="0"/>
              <a:t> » </a:t>
            </a:r>
            <a:r>
              <a:rPr lang="fr-FR" dirty="0"/>
              <a:t>Dr Arnold </a:t>
            </a:r>
            <a:r>
              <a:rPr lang="fr-FR" dirty="0" err="1"/>
              <a:t>Lätt</a:t>
            </a:r>
            <a:r>
              <a:rPr lang="fr-FR" dirty="0"/>
              <a:t> 1</a:t>
            </a:r>
            <a:r>
              <a:rPr lang="fr-FR" baseline="30000" dirty="0"/>
              <a:t>er</a:t>
            </a:r>
            <a:r>
              <a:rPr lang="fr-FR" dirty="0"/>
              <a:t> juin 1917</a:t>
            </a:r>
          </a:p>
          <a:p>
            <a:r>
              <a:rPr lang="fr-FR" b="1" dirty="0"/>
              <a:t>« La Guerre mondiale et les Suisses »</a:t>
            </a:r>
            <a:r>
              <a:rPr lang="fr-FR" dirty="0"/>
              <a:t> S. </a:t>
            </a:r>
            <a:r>
              <a:rPr lang="fr-FR" dirty="0" err="1"/>
              <a:t>Zurlinden</a:t>
            </a:r>
            <a:r>
              <a:rPr lang="fr-FR" dirty="0"/>
              <a:t>, novembre 1917</a:t>
            </a:r>
          </a:p>
          <a:p>
            <a:pPr marL="82296" indent="0">
              <a:buNone/>
            </a:pPr>
            <a:r>
              <a:rPr lang="fr-FR" b="1" dirty="0"/>
              <a:t> </a:t>
            </a:r>
            <a:endParaRPr lang="fr-FR" dirty="0"/>
          </a:p>
          <a:p>
            <a:pPr marL="82296" indent="0">
              <a:buNone/>
            </a:pPr>
            <a:r>
              <a:rPr lang="fr-FR" b="1" dirty="0"/>
              <a:t>1918</a:t>
            </a:r>
            <a:endParaRPr lang="fr-FR" dirty="0"/>
          </a:p>
          <a:p>
            <a:pPr marL="82296" indent="0">
              <a:buNone/>
            </a:pPr>
            <a:r>
              <a:rPr lang="fr-FR" b="1" dirty="0"/>
              <a:t> </a:t>
            </a:r>
            <a:endParaRPr lang="fr-FR" dirty="0"/>
          </a:p>
          <a:p>
            <a:r>
              <a:rPr lang="fr-FR" b="1" dirty="0"/>
              <a:t>« Zur </a:t>
            </a:r>
            <a:r>
              <a:rPr lang="fr-FR" b="1" dirty="0" err="1"/>
              <a:t>Wolksernährung</a:t>
            </a:r>
            <a:r>
              <a:rPr lang="fr-FR" b="1" dirty="0"/>
              <a:t> » </a:t>
            </a:r>
            <a:r>
              <a:rPr lang="fr-FR" dirty="0"/>
              <a:t>Dr. F. </a:t>
            </a:r>
            <a:r>
              <a:rPr lang="fr-FR" dirty="0" err="1"/>
              <a:t>Schwyzer</a:t>
            </a:r>
            <a:r>
              <a:rPr lang="fr-FR" dirty="0"/>
              <a:t>, 1918</a:t>
            </a:r>
          </a:p>
          <a:p>
            <a:r>
              <a:rPr lang="fr-FR" b="1" dirty="0"/>
              <a:t>« Centralisation et Fédéralisme en Suisse » </a:t>
            </a:r>
            <a:r>
              <a:rPr lang="fr-FR" dirty="0"/>
              <a:t>Fritz </a:t>
            </a:r>
            <a:r>
              <a:rPr lang="fr-FR" dirty="0" err="1"/>
              <a:t>Fleiner</a:t>
            </a:r>
            <a:r>
              <a:rPr lang="fr-FR" dirty="0"/>
              <a:t>, 1918</a:t>
            </a:r>
          </a:p>
          <a:p>
            <a:r>
              <a:rPr lang="fr-FR" b="1" dirty="0"/>
              <a:t>« La Suisse et la Société des Nations », </a:t>
            </a:r>
            <a:r>
              <a:rPr lang="fr-FR" dirty="0"/>
              <a:t>Conférence faite à la Nouvelle société helvétique réunie à Berne le 18 décembre 1918 par le professeur Charles </a:t>
            </a:r>
            <a:r>
              <a:rPr lang="fr-FR" dirty="0" err="1"/>
              <a:t>Borgeaud</a:t>
            </a:r>
            <a:r>
              <a:rPr lang="fr-FR" dirty="0"/>
              <a:t>. </a:t>
            </a:r>
          </a:p>
          <a:p>
            <a:endParaRPr lang="fr-FR" dirty="0"/>
          </a:p>
        </p:txBody>
      </p:sp>
    </p:spTree>
    <p:extLst>
      <p:ext uri="{BB962C8B-B14F-4D97-AF65-F5344CB8AC3E}">
        <p14:creationId xmlns:p14="http://schemas.microsoft.com/office/powerpoint/2010/main" val="1572571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1915	</a:t>
            </a:r>
            <a:endParaRPr lang="fr-FR" dirty="0"/>
          </a:p>
        </p:txBody>
      </p:sp>
      <p:sp>
        <p:nvSpPr>
          <p:cNvPr id="3" name="Espace réservé du contenu 2"/>
          <p:cNvSpPr>
            <a:spLocks noGrp="1"/>
          </p:cNvSpPr>
          <p:nvPr>
            <p:ph idx="1"/>
          </p:nvPr>
        </p:nvSpPr>
        <p:spPr/>
        <p:txBody>
          <a:bodyPr>
            <a:normAutofit fontScale="77500" lnSpcReduction="20000"/>
          </a:bodyPr>
          <a:lstStyle/>
          <a:p>
            <a:r>
              <a:rPr lang="fr-FR" dirty="0" smtClean="0"/>
              <a:t>Les étrangers</a:t>
            </a:r>
          </a:p>
          <a:p>
            <a:pPr lvl="1"/>
            <a:endParaRPr lang="fr-FR" dirty="0"/>
          </a:p>
          <a:p>
            <a:pPr marL="402336" lvl="1" indent="0" algn="just">
              <a:buNone/>
            </a:pPr>
            <a:r>
              <a:rPr lang="fr-FR" i="1" dirty="0"/>
              <a:t>« le problème de notre éducation nationale qui se rattache à celui de l’envahissement de la suisse par ces étrangers a provoqué, si je ne fais erreur, la constitution de la Nouvelle Société Helvétique ; une motion a été déposée aux Chambres et le Département fédéral de l’Intérieur s’en occupe. Mais ni les uns ni les autres, en nous proposant de travailler dans ce sens, nous ne songeons à fermer les fenêtres de la maison ; il faut que la Suisse reste accessible aux idées généreuses d’où qu’elles viennent, mais nous voulons que dans cette maison il y ait tout d’abord des portes de communication largement ouvertes entre les </a:t>
            </a:r>
            <a:r>
              <a:rPr lang="fr-FR" i="1" dirty="0" smtClean="0"/>
              <a:t>appartements »</a:t>
            </a:r>
            <a:r>
              <a:rPr lang="fr-FR" dirty="0" smtClean="0"/>
              <a:t> </a:t>
            </a:r>
          </a:p>
          <a:p>
            <a:pPr marL="402336" lvl="1" indent="0">
              <a:buNone/>
            </a:pPr>
            <a:endParaRPr lang="fr-FR" dirty="0"/>
          </a:p>
          <a:p>
            <a:pPr marL="402336" lvl="1" indent="0" algn="r">
              <a:buNone/>
            </a:pPr>
            <a:r>
              <a:rPr lang="fr-FR" sz="3100" i="1" baseline="30000" dirty="0"/>
              <a:t>R. </a:t>
            </a:r>
            <a:r>
              <a:rPr lang="fr-FR" sz="3100" i="1" baseline="30000" dirty="0" err="1"/>
              <a:t>Chodat</a:t>
            </a:r>
            <a:r>
              <a:rPr lang="fr-FR" sz="3100" i="1" baseline="30000" dirty="0"/>
              <a:t> : « Individualisme et démocratie » Discours prononcé à l’</a:t>
            </a:r>
            <a:r>
              <a:rPr lang="fr-FR" sz="3100" i="1" baseline="30000" dirty="0" err="1"/>
              <a:t>Asemblée</a:t>
            </a:r>
            <a:r>
              <a:rPr lang="fr-FR" sz="3100" i="1" baseline="30000" dirty="0"/>
              <a:t> annuelle de la Nouvelle société helvétique.</a:t>
            </a:r>
            <a:endParaRPr lang="fr-FR" sz="3100" baseline="30000" dirty="0"/>
          </a:p>
          <a:p>
            <a:pPr marL="402336" lvl="1" indent="0">
              <a:buNone/>
            </a:pPr>
            <a:endParaRPr lang="fr-FR" dirty="0"/>
          </a:p>
        </p:txBody>
      </p:sp>
    </p:spTree>
    <p:extLst>
      <p:ext uri="{BB962C8B-B14F-4D97-AF65-F5344CB8AC3E}">
        <p14:creationId xmlns:p14="http://schemas.microsoft.com/office/powerpoint/2010/main" val="268275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1916-1917</a:t>
            </a:r>
            <a:endParaRPr lang="fr-FR" dirty="0"/>
          </a:p>
        </p:txBody>
      </p:sp>
      <p:sp>
        <p:nvSpPr>
          <p:cNvPr id="3" name="Espace réservé du contenu 2"/>
          <p:cNvSpPr>
            <a:spLocks noGrp="1"/>
          </p:cNvSpPr>
          <p:nvPr>
            <p:ph idx="1"/>
          </p:nvPr>
        </p:nvSpPr>
        <p:spPr/>
        <p:txBody>
          <a:bodyPr>
            <a:normAutofit fontScale="85000" lnSpcReduction="10000"/>
          </a:bodyPr>
          <a:lstStyle/>
          <a:p>
            <a:r>
              <a:rPr lang="fr-FR" dirty="0" smtClean="0"/>
              <a:t>L’indépendance de la Suisse</a:t>
            </a:r>
          </a:p>
          <a:p>
            <a:pPr marL="82296" indent="0">
              <a:buNone/>
            </a:pPr>
            <a:r>
              <a:rPr lang="fr-FR" i="1" dirty="0"/>
              <a:t> « Fermeture des zones, en contradiction avec le traité de Turin, violation du secret postal pour nos lettres en transit à destination d’autres pays neutres, suppression de la liberté de notre transit de marchandises, etc.[…] Je constate seulement que les difficultés dont nous sommes redevables dès le début des hostilités aux puissances de l’Entente procèdent du fameux principe : Not </a:t>
            </a:r>
            <a:r>
              <a:rPr lang="fr-FR" i="1" dirty="0" err="1"/>
              <a:t>kennt</a:t>
            </a:r>
            <a:r>
              <a:rPr lang="fr-FR" i="1" dirty="0"/>
              <a:t> </a:t>
            </a:r>
            <a:r>
              <a:rPr lang="fr-FR" i="1" dirty="0" err="1"/>
              <a:t>kein</a:t>
            </a:r>
            <a:r>
              <a:rPr lang="fr-FR" i="1" dirty="0"/>
              <a:t> </a:t>
            </a:r>
            <a:r>
              <a:rPr lang="fr-FR" i="1" dirty="0" err="1"/>
              <a:t>Gebot</a:t>
            </a:r>
            <a:r>
              <a:rPr lang="fr-FR" i="1" dirty="0"/>
              <a:t>, mais ne sauraient se justifier en droit. </a:t>
            </a:r>
            <a:r>
              <a:rPr lang="fr-FR" i="1" dirty="0" smtClean="0"/>
              <a:t>»</a:t>
            </a:r>
          </a:p>
          <a:p>
            <a:endParaRPr lang="fr-FR" dirty="0"/>
          </a:p>
          <a:p>
            <a:pPr marL="82296" indent="0">
              <a:buNone/>
            </a:pPr>
            <a:r>
              <a:rPr lang="fr-FR" sz="1900" dirty="0" err="1"/>
              <a:t>Cougnard</a:t>
            </a:r>
            <a:r>
              <a:rPr lang="fr-FR" sz="1900" dirty="0"/>
              <a:t> William : « Neutres devant le crime ? »</a:t>
            </a:r>
            <a:r>
              <a:rPr lang="fr-FR" sz="1900" dirty="0" smtClean="0"/>
              <a:t>, Edition </a:t>
            </a:r>
            <a:r>
              <a:rPr lang="fr-FR" sz="1900" dirty="0" err="1"/>
              <a:t>Sonor</a:t>
            </a:r>
            <a:r>
              <a:rPr lang="fr-FR" sz="1900" dirty="0"/>
              <a:t> S.A. Genève, 1917 pp. 3-4.</a:t>
            </a:r>
            <a:endParaRPr lang="fr-FR" sz="2800" dirty="0"/>
          </a:p>
          <a:p>
            <a:pPr lvl="1"/>
            <a:endParaRPr lang="fr-FR" dirty="0"/>
          </a:p>
        </p:txBody>
      </p:sp>
    </p:spTree>
    <p:extLst>
      <p:ext uri="{BB962C8B-B14F-4D97-AF65-F5344CB8AC3E}">
        <p14:creationId xmlns:p14="http://schemas.microsoft.com/office/powerpoint/2010/main" val="12204942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1918</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smtClean="0"/>
              <a:t>La Société des Nations</a:t>
            </a:r>
          </a:p>
          <a:p>
            <a:endParaRPr lang="fr-FR" dirty="0"/>
          </a:p>
          <a:p>
            <a:pPr marL="82296" indent="0">
              <a:buNone/>
            </a:pPr>
            <a:r>
              <a:rPr lang="fr-FR" dirty="0"/>
              <a:t>« S’il est un pays, en Europe, qui est préparé par son histoire à concourir utilement à la réalisation de l’œuvre internationale que le président des Etats-Unis d’Amérique propose au monde d’asseoir sur cette double base, c’est la Suisse. </a:t>
            </a:r>
            <a:r>
              <a:rPr lang="fr-FR" dirty="0" smtClean="0"/>
              <a:t>»</a:t>
            </a:r>
          </a:p>
          <a:p>
            <a:pPr marL="82296" indent="0">
              <a:buNone/>
            </a:pPr>
            <a:endParaRPr lang="fr-FR" dirty="0"/>
          </a:p>
          <a:p>
            <a:pPr marL="82296" indent="0">
              <a:buNone/>
            </a:pPr>
            <a:r>
              <a:rPr lang="fr-FR" sz="2200" dirty="0" err="1"/>
              <a:t>Borgeaud</a:t>
            </a:r>
            <a:r>
              <a:rPr lang="fr-FR" sz="2200" dirty="0"/>
              <a:t> Charles : « La Suisse et la Société des Nations » Conférence faite à la Nouvelle Société helvétique le 18 décembre 1918. Imprimerie Atar, Genève. p. 19.</a:t>
            </a:r>
          </a:p>
          <a:p>
            <a:endParaRPr lang="fr-FR" dirty="0"/>
          </a:p>
        </p:txBody>
      </p:sp>
    </p:spTree>
    <p:extLst>
      <p:ext uri="{BB962C8B-B14F-4D97-AF65-F5344CB8AC3E}">
        <p14:creationId xmlns:p14="http://schemas.microsoft.com/office/powerpoint/2010/main" val="24103487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Sentiment général</a:t>
            </a:r>
            <a:endParaRPr lang="fr-FR" dirty="0"/>
          </a:p>
        </p:txBody>
      </p:sp>
      <p:sp>
        <p:nvSpPr>
          <p:cNvPr id="3" name="Espace réservé du contenu 2"/>
          <p:cNvSpPr>
            <a:spLocks noGrp="1"/>
          </p:cNvSpPr>
          <p:nvPr>
            <p:ph idx="1"/>
          </p:nvPr>
        </p:nvSpPr>
        <p:spPr/>
        <p:txBody>
          <a:bodyPr/>
          <a:lstStyle/>
          <a:p>
            <a:r>
              <a:rPr lang="fr-FR" dirty="0" smtClean="0"/>
              <a:t>Prise de position ?</a:t>
            </a:r>
          </a:p>
          <a:p>
            <a:r>
              <a:rPr lang="fr-FR" dirty="0" smtClean="0"/>
              <a:t>Pouvoir limité ?</a:t>
            </a:r>
          </a:p>
          <a:p>
            <a:r>
              <a:rPr lang="fr-FR" dirty="0" smtClean="0"/>
              <a:t>Impact sur la population ?</a:t>
            </a:r>
            <a:endParaRPr lang="fr-FR" dirty="0"/>
          </a:p>
        </p:txBody>
      </p:sp>
      <p:pic>
        <p:nvPicPr>
          <p:cNvPr id="4" name="Picture 2" descr="C:\Users\Me\Desktop\NSH\principes.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745613" y="3431645"/>
            <a:ext cx="6329140" cy="3066983"/>
          </a:xfrm>
          <a:prstGeom prst="rect">
            <a:avLst/>
          </a:prstGeom>
          <a:noFill/>
        </p:spPr>
      </p:pic>
    </p:spTree>
    <p:extLst>
      <p:ext uri="{BB962C8B-B14F-4D97-AF65-F5344CB8AC3E}">
        <p14:creationId xmlns:p14="http://schemas.microsoft.com/office/powerpoint/2010/main" val="19059605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 </a:t>
            </a:r>
            <a:endParaRPr lang="fr-FR" dirty="0"/>
          </a:p>
        </p:txBody>
      </p:sp>
      <p:sp>
        <p:nvSpPr>
          <p:cNvPr id="3" name="Espace réservé du contenu 2"/>
          <p:cNvSpPr>
            <a:spLocks noGrp="1"/>
          </p:cNvSpPr>
          <p:nvPr>
            <p:ph idx="1"/>
          </p:nvPr>
        </p:nvSpPr>
        <p:spPr/>
        <p:txBody>
          <a:bodyPr/>
          <a:lstStyle/>
          <a:p>
            <a:r>
              <a:rPr lang="fr-FR" dirty="0" smtClean="0"/>
              <a:t>Conclusion provisoire …</a:t>
            </a:r>
          </a:p>
          <a:p>
            <a:r>
              <a:rPr lang="fr-FR" dirty="0" smtClean="0"/>
              <a:t>Relativiser l’importance de la NSH</a:t>
            </a:r>
          </a:p>
          <a:p>
            <a:r>
              <a:rPr lang="fr-FR" dirty="0" smtClean="0"/>
              <a:t>Continuer la recherche </a:t>
            </a:r>
          </a:p>
          <a:p>
            <a:pPr marL="82296" indent="0">
              <a:buNone/>
            </a:pPr>
            <a:endParaRPr lang="fr-FR" dirty="0" smtClean="0"/>
          </a:p>
        </p:txBody>
      </p:sp>
    </p:spTree>
    <p:extLst>
      <p:ext uri="{BB962C8B-B14F-4D97-AF65-F5344CB8AC3E}">
        <p14:creationId xmlns:p14="http://schemas.microsoft.com/office/powerpoint/2010/main" val="10035570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politique étrangère suisse</a:t>
            </a:r>
            <a:endParaRPr lang="fr-FR" dirty="0"/>
          </a:p>
        </p:txBody>
      </p:sp>
      <p:sp>
        <p:nvSpPr>
          <p:cNvPr id="3" name="Espace réservé du contenu 2"/>
          <p:cNvSpPr>
            <a:spLocks noGrp="1"/>
          </p:cNvSpPr>
          <p:nvPr>
            <p:ph idx="1"/>
          </p:nvPr>
        </p:nvSpPr>
        <p:spPr/>
        <p:txBody>
          <a:bodyPr>
            <a:normAutofit fontScale="70000" lnSpcReduction="20000"/>
          </a:bodyPr>
          <a:lstStyle/>
          <a:p>
            <a:pPr marL="82296" indent="0" algn="just">
              <a:buNone/>
            </a:pPr>
            <a:r>
              <a:rPr lang="fr-FR" dirty="0"/>
              <a:t>Mais, pour que cette diplomatie porte de bons fruits, il faut une opinion nationale, une opinion publique suisse à même de sacrifier tous les intérêts de partis, les intérêts locaux ou régionaux, à l’intérêt général et au bien commun. La Suisse possédait en 1914, mais, dans une mesure insuffisante, ces trois éléments indispensables à la vitalité de son existence : l’armée, la diplomatie et une opinion véritablement nationale, capable de raisonner ses sympathies instinctives, de comprendre l’intérêt général et supérieur de la patrie, de juger les faits de la politique européenne, voire mondiale, politique dont la Suisse ne peut s’abstraire en aucune manière</a:t>
            </a:r>
            <a:r>
              <a:rPr lang="fr-FR" dirty="0" smtClean="0"/>
              <a:t>.</a:t>
            </a:r>
          </a:p>
          <a:p>
            <a:pPr marL="82296" indent="0">
              <a:buNone/>
            </a:pPr>
            <a:endParaRPr lang="fr-FR" dirty="0"/>
          </a:p>
          <a:p>
            <a:pPr marL="82296" indent="0">
              <a:buNone/>
            </a:pPr>
            <a:endParaRPr lang="fr-FR" dirty="0"/>
          </a:p>
          <a:p>
            <a:pPr marL="82296" indent="0" algn="r">
              <a:buNone/>
            </a:pPr>
            <a:r>
              <a:rPr lang="fr-FR" dirty="0"/>
              <a:t>Henry Maurice : « </a:t>
            </a:r>
            <a:r>
              <a:rPr lang="fr-FR" dirty="0" smtClean="0"/>
              <a:t>Les </a:t>
            </a:r>
            <a:r>
              <a:rPr lang="fr-FR" dirty="0"/>
              <a:t>causes de la neutralité de la Suisse et son attitude pendant la guerre de 1914-1918 » Editeur </a:t>
            </a:r>
            <a:r>
              <a:rPr lang="fr-FR" dirty="0" smtClean="0"/>
              <a:t>:  </a:t>
            </a:r>
            <a:r>
              <a:rPr lang="fr-FR" dirty="0"/>
              <a:t>A. Jullien, Genève, 1934. pp. 128-129. </a:t>
            </a:r>
          </a:p>
          <a:p>
            <a:pPr marL="82296" indent="0">
              <a:buNone/>
            </a:pPr>
            <a:endParaRPr lang="fr-FR" dirty="0"/>
          </a:p>
        </p:txBody>
      </p:sp>
    </p:spTree>
    <p:extLst>
      <p:ext uri="{BB962C8B-B14F-4D97-AF65-F5344CB8AC3E}">
        <p14:creationId xmlns:p14="http://schemas.microsoft.com/office/powerpoint/2010/main" val="9666858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neutralité suisse</a:t>
            </a:r>
            <a:endParaRPr lang="fr-FR" dirty="0"/>
          </a:p>
        </p:txBody>
      </p:sp>
      <p:pic>
        <p:nvPicPr>
          <p:cNvPr id="4" name="Espace réservé du contenu 3"/>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609"/>
          <a:stretch/>
        </p:blipFill>
        <p:spPr>
          <a:xfrm>
            <a:off x="5955074" y="691486"/>
            <a:ext cx="3133706" cy="4383087"/>
          </a:xfrm>
        </p:spPr>
      </p:pic>
      <p:sp>
        <p:nvSpPr>
          <p:cNvPr id="5" name="ZoneTexte 4"/>
          <p:cNvSpPr txBox="1"/>
          <p:nvPr/>
        </p:nvSpPr>
        <p:spPr>
          <a:xfrm>
            <a:off x="6640141" y="5624244"/>
            <a:ext cx="1932682" cy="830997"/>
          </a:xfrm>
          <a:prstGeom prst="rect">
            <a:avLst/>
          </a:prstGeom>
          <a:noFill/>
        </p:spPr>
        <p:txBody>
          <a:bodyPr wrap="square" rtlCol="0">
            <a:spAutoFit/>
          </a:bodyPr>
          <a:lstStyle/>
          <a:p>
            <a:r>
              <a:rPr lang="fr-FR" sz="1200" dirty="0" smtClean="0"/>
              <a:t>Lithographie sur papier de 55.2 x 44.4 cm de 1874 conservée au </a:t>
            </a:r>
            <a:r>
              <a:rPr lang="fr-FR" sz="1200" dirty="0" err="1" smtClean="0"/>
              <a:t>Swiss</a:t>
            </a:r>
            <a:r>
              <a:rPr lang="fr-FR" sz="1200" dirty="0" smtClean="0"/>
              <a:t> national </a:t>
            </a:r>
            <a:r>
              <a:rPr lang="fr-FR" sz="1200" dirty="0" err="1" smtClean="0"/>
              <a:t>museum</a:t>
            </a:r>
            <a:r>
              <a:rPr lang="fr-FR" sz="1200" dirty="0" smtClean="0"/>
              <a:t> à Zürich.</a:t>
            </a:r>
            <a:endParaRPr lang="fr-FR" sz="1200" dirty="0"/>
          </a:p>
        </p:txBody>
      </p:sp>
      <p:sp>
        <p:nvSpPr>
          <p:cNvPr id="7" name="Espace réservé du contenu 2"/>
          <p:cNvSpPr txBox="1">
            <a:spLocks/>
          </p:cNvSpPr>
          <p:nvPr/>
        </p:nvSpPr>
        <p:spPr>
          <a:xfrm>
            <a:off x="1435609" y="2062155"/>
            <a:ext cx="4519466" cy="356208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596646" indent="-514350">
              <a:buFont typeface="+mj-lt"/>
              <a:buAutoNum type="arabicPeriod"/>
            </a:pPr>
            <a:r>
              <a:rPr lang="fr-FR" sz="2400" dirty="0" smtClean="0"/>
              <a:t>Jamais imposée à la Suisse</a:t>
            </a:r>
          </a:p>
          <a:p>
            <a:pPr marL="596646" indent="-514350">
              <a:buFont typeface="+mj-lt"/>
              <a:buAutoNum type="arabicPeriod"/>
            </a:pPr>
            <a:r>
              <a:rPr lang="fr-FR" sz="2400" dirty="0" smtClean="0"/>
              <a:t>Reconnue aux Congrès de Vienne et de Paris en 1815</a:t>
            </a:r>
          </a:p>
          <a:p>
            <a:pPr marL="596646" indent="-514350">
              <a:buFont typeface="+mj-lt"/>
              <a:buAutoNum type="arabicPeriod"/>
            </a:pPr>
            <a:r>
              <a:rPr lang="fr-FR" sz="2400" dirty="0" smtClean="0"/>
              <a:t>La Prusse et le Royaume de Sardaigne ont reconnu la neutralité de la Suisse</a:t>
            </a:r>
          </a:p>
          <a:p>
            <a:pPr marL="596646" indent="-514350">
              <a:buFont typeface="+mj-lt"/>
              <a:buAutoNum type="arabicPeriod"/>
            </a:pPr>
            <a:r>
              <a:rPr lang="fr-FR" sz="2400" dirty="0" smtClean="0"/>
              <a:t>Dans l’intérêt de toute l’Europe</a:t>
            </a:r>
          </a:p>
          <a:p>
            <a:pPr marL="402336" lvl="1" indent="0">
              <a:buNone/>
            </a:pPr>
            <a:endParaRPr lang="fr-FR" sz="2000" dirty="0"/>
          </a:p>
        </p:txBody>
      </p:sp>
    </p:spTree>
    <p:extLst>
      <p:ext uri="{BB962C8B-B14F-4D97-AF65-F5344CB8AC3E}">
        <p14:creationId xmlns:p14="http://schemas.microsoft.com/office/powerpoint/2010/main" val="502768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débuts de la NSH</a:t>
            </a:r>
            <a:endParaRPr lang="fr-FR" dirty="0"/>
          </a:p>
        </p:txBody>
      </p:sp>
      <p:sp>
        <p:nvSpPr>
          <p:cNvPr id="3" name="Espace réservé du contenu 2"/>
          <p:cNvSpPr>
            <a:spLocks noGrp="1"/>
          </p:cNvSpPr>
          <p:nvPr>
            <p:ph idx="1"/>
          </p:nvPr>
        </p:nvSpPr>
        <p:spPr/>
        <p:txBody>
          <a:bodyPr/>
          <a:lstStyle/>
          <a:p>
            <a:r>
              <a:rPr lang="fr-FR" dirty="0" smtClean="0"/>
              <a:t>Genèse en janvier 1912</a:t>
            </a:r>
          </a:p>
          <a:p>
            <a:r>
              <a:rPr lang="fr-FR" dirty="0" smtClean="0"/>
              <a:t>Groupes de « réflexion patriotique »</a:t>
            </a:r>
          </a:p>
          <a:p>
            <a:r>
              <a:rPr lang="fr-FR" dirty="0" smtClean="0"/>
              <a:t>Fondation le 1</a:t>
            </a:r>
            <a:r>
              <a:rPr lang="fr-FR" baseline="30000" dirty="0" smtClean="0"/>
              <a:t>er</a:t>
            </a:r>
            <a:r>
              <a:rPr lang="fr-FR" dirty="0" smtClean="0"/>
              <a:t> février 1914 à Berne</a:t>
            </a:r>
          </a:p>
          <a:p>
            <a:r>
              <a:rPr lang="fr-FR" dirty="0" smtClean="0"/>
              <a:t>Environ 250 personnes au début</a:t>
            </a:r>
            <a:endParaRPr lang="fr-FR" dirty="0"/>
          </a:p>
        </p:txBody>
      </p:sp>
    </p:spTree>
    <p:extLst>
      <p:ext uri="{BB962C8B-B14F-4D97-AF65-F5344CB8AC3E}">
        <p14:creationId xmlns:p14="http://schemas.microsoft.com/office/powerpoint/2010/main" val="2381312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 historique général</a:t>
            </a:r>
            <a:endParaRPr lang="fr-FR" dirty="0"/>
          </a:p>
        </p:txBody>
      </p:sp>
      <p:sp>
        <p:nvSpPr>
          <p:cNvPr id="3" name="Espace réservé du contenu 2"/>
          <p:cNvSpPr>
            <a:spLocks noGrp="1"/>
          </p:cNvSpPr>
          <p:nvPr>
            <p:ph idx="1"/>
          </p:nvPr>
        </p:nvSpPr>
        <p:spPr/>
        <p:txBody>
          <a:bodyPr/>
          <a:lstStyle/>
          <a:p>
            <a:r>
              <a:rPr lang="fr-FR" dirty="0" smtClean="0"/>
              <a:t>Préparation à la guerre</a:t>
            </a:r>
          </a:p>
          <a:p>
            <a:r>
              <a:rPr lang="fr-FR" dirty="0" smtClean="0"/>
              <a:t>Nouvelle loi militaire de 1907</a:t>
            </a:r>
          </a:p>
          <a:p>
            <a:r>
              <a:rPr lang="fr-FR" dirty="0" smtClean="0"/>
              <a:t>Mobilisation générale 1</a:t>
            </a:r>
            <a:r>
              <a:rPr lang="fr-FR" baseline="30000" dirty="0" smtClean="0"/>
              <a:t>er</a:t>
            </a:r>
            <a:r>
              <a:rPr lang="fr-FR" dirty="0" smtClean="0"/>
              <a:t> août 1914</a:t>
            </a:r>
          </a:p>
          <a:p>
            <a:r>
              <a:rPr lang="fr-FR" dirty="0" smtClean="0"/>
              <a:t>Nomination du général </a:t>
            </a:r>
            <a:r>
              <a:rPr lang="fr-FR" dirty="0" err="1" smtClean="0"/>
              <a:t>Wille</a:t>
            </a:r>
            <a:r>
              <a:rPr lang="fr-FR" dirty="0" smtClean="0"/>
              <a:t> </a:t>
            </a:r>
          </a:p>
          <a:p>
            <a:r>
              <a:rPr lang="fr-FR" dirty="0" smtClean="0"/>
              <a:t>Proclamation de la neutralité 4 août 1914</a:t>
            </a:r>
          </a:p>
          <a:p>
            <a:r>
              <a:rPr lang="fr-FR" dirty="0" smtClean="0"/>
              <a:t>Dépendance économique de la Suisse</a:t>
            </a:r>
            <a:endParaRPr lang="fr-FR" dirty="0"/>
          </a:p>
        </p:txBody>
      </p:sp>
    </p:spTree>
    <p:extLst>
      <p:ext uri="{BB962C8B-B14F-4D97-AF65-F5344CB8AC3E}">
        <p14:creationId xmlns:p14="http://schemas.microsoft.com/office/powerpoint/2010/main" val="16926131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 statut de la NSH au début de la guerre</a:t>
            </a:r>
            <a:endParaRPr lang="fr-FR" dirty="0"/>
          </a:p>
        </p:txBody>
      </p:sp>
      <p:sp>
        <p:nvSpPr>
          <p:cNvPr id="3" name="Espace réservé du contenu 2"/>
          <p:cNvSpPr>
            <a:spLocks noGrp="1"/>
          </p:cNvSpPr>
          <p:nvPr>
            <p:ph idx="1"/>
          </p:nvPr>
        </p:nvSpPr>
        <p:spPr/>
        <p:txBody>
          <a:bodyPr/>
          <a:lstStyle/>
          <a:p>
            <a:endParaRPr lang="fr-FR" dirty="0" smtClean="0"/>
          </a:p>
          <a:p>
            <a:r>
              <a:rPr lang="fr-FR" dirty="0" smtClean="0"/>
              <a:t>Société grandissante</a:t>
            </a:r>
          </a:p>
          <a:p>
            <a:r>
              <a:rPr lang="fr-FR" dirty="0" smtClean="0"/>
              <a:t>Mise en place d’une structure</a:t>
            </a:r>
          </a:p>
          <a:p>
            <a:r>
              <a:rPr lang="fr-FR" dirty="0" smtClean="0"/>
              <a:t>Rencontres régulières</a:t>
            </a:r>
          </a:p>
          <a:p>
            <a:endParaRPr lang="fr-FR" dirty="0"/>
          </a:p>
        </p:txBody>
      </p:sp>
    </p:spTree>
    <p:extLst>
      <p:ext uri="{BB962C8B-B14F-4D97-AF65-F5344CB8AC3E}">
        <p14:creationId xmlns:p14="http://schemas.microsoft.com/office/powerpoint/2010/main" val="422461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601</Words>
  <Application>Microsoft Office PowerPoint</Application>
  <PresentationFormat>Bildschirmpräsentation (4:3)</PresentationFormat>
  <Paragraphs>238</Paragraphs>
  <Slides>44</Slides>
  <Notes>1</Notes>
  <HiddenSlides>0</HiddenSlides>
  <MMClips>0</MMClips>
  <ScaleCrop>false</ScaleCrop>
  <HeadingPairs>
    <vt:vector size="4" baseType="variant">
      <vt:variant>
        <vt:lpstr>Design</vt:lpstr>
      </vt:variant>
      <vt:variant>
        <vt:i4>1</vt:i4>
      </vt:variant>
      <vt:variant>
        <vt:lpstr>Folientitel</vt:lpstr>
      </vt:variant>
      <vt:variant>
        <vt:i4>44</vt:i4>
      </vt:variant>
    </vt:vector>
  </HeadingPairs>
  <TitlesOfParts>
    <vt:vector size="45" baseType="lpstr">
      <vt:lpstr>Larissa</vt:lpstr>
      <vt:lpstr>Der erste Weltrkieg als Ursprung von aussen- und neutralitätspolitischen Debatten in der NHG  La Première Guerre mondiale et les débats sur la politique étrangère et sur la neutralité au sein de la NSH </vt:lpstr>
      <vt:lpstr>Plan </vt:lpstr>
      <vt:lpstr>Introduction</vt:lpstr>
      <vt:lpstr>PowerPoint-Präsentation</vt:lpstr>
      <vt:lpstr>La politique étrangère suisse</vt:lpstr>
      <vt:lpstr>La neutralité suisse</vt:lpstr>
      <vt:lpstr>Les débuts de la NSH</vt:lpstr>
      <vt:lpstr>Contexte historique général</vt:lpstr>
      <vt:lpstr>Le statut de la NSH au début de la guerre</vt:lpstr>
      <vt:lpstr>Carl Spitteler</vt:lpstr>
      <vt:lpstr>Gonzague de Reynold</vt:lpstr>
      <vt:lpstr>Analyse thématique</vt:lpstr>
      <vt:lpstr>« Le fossé moral »</vt:lpstr>
      <vt:lpstr>Interventions de la NSH</vt:lpstr>
      <vt:lpstr>PowerPoint-Präsentation</vt:lpstr>
      <vt:lpstr>PowerPoint-Präsentation</vt:lpstr>
      <vt:lpstr>Stimmen im Sturm</vt:lpstr>
      <vt:lpstr>Réactions de la NSH</vt:lpstr>
      <vt:lpstr>La diplomatie suisse</vt:lpstr>
      <vt:lpstr>PowerPoint-Präsentation</vt:lpstr>
      <vt:lpstr>L’armée</vt:lpstr>
      <vt:lpstr>PowerPoint-Präsentation</vt:lpstr>
      <vt:lpstr>PowerPoint-Präsentation</vt:lpstr>
      <vt:lpstr>L’affaire des colonels</vt:lpstr>
      <vt:lpstr>PowerPoint-Präsentation</vt:lpstr>
      <vt:lpstr>Position de la NSH</vt:lpstr>
      <vt:lpstr>PowerPoint-Präsentation</vt:lpstr>
      <vt:lpstr>La presse</vt:lpstr>
      <vt:lpstr>PowerPoint-Präsentation</vt:lpstr>
      <vt:lpstr>PowerPoint-Präsentation</vt:lpstr>
      <vt:lpstr>Interventions de la NSH</vt:lpstr>
      <vt:lpstr>La neutralité</vt:lpstr>
      <vt:lpstr>PowerPoint-Präsentation</vt:lpstr>
      <vt:lpstr>PowerPoint-Präsentation</vt:lpstr>
      <vt:lpstr>PowerPoint-Präsentation</vt:lpstr>
      <vt:lpstr>Analyse chronologique</vt:lpstr>
      <vt:lpstr>1914</vt:lpstr>
      <vt:lpstr>1914</vt:lpstr>
      <vt:lpstr>1914</vt:lpstr>
      <vt:lpstr>1915 </vt:lpstr>
      <vt:lpstr>1916-1917</vt:lpstr>
      <vt:lpstr>1918</vt:lpstr>
      <vt:lpstr>Sentiment général</vt:lpstr>
      <vt:lpstr>Conclusion </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erste Weltrkieg als Ursprung von aussen- und neutralitätspolitischen Debatten in der NHG  La Première Guerre mondiale et les débats sur la politique étrangère et sur la neutralité au sein de la NSH</dc:title>
  <dc:creator>Olivier Formaz</dc:creator>
  <cp:lastModifiedBy>ALTERMATT Bernhard</cp:lastModifiedBy>
  <cp:revision>47</cp:revision>
  <dcterms:created xsi:type="dcterms:W3CDTF">2013-10-09T17:00:30Z</dcterms:created>
  <dcterms:modified xsi:type="dcterms:W3CDTF">2013-10-23T14:31:38Z</dcterms:modified>
</cp:coreProperties>
</file>