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69" r:id="rId2"/>
    <p:sldId id="421" r:id="rId3"/>
    <p:sldId id="455" r:id="rId4"/>
    <p:sldId id="458" r:id="rId5"/>
    <p:sldId id="462" r:id="rId6"/>
    <p:sldId id="422" r:id="rId7"/>
    <p:sldId id="417" r:id="rId8"/>
    <p:sldId id="430" r:id="rId9"/>
    <p:sldId id="436" r:id="rId10"/>
    <p:sldId id="437" r:id="rId11"/>
    <p:sldId id="438" r:id="rId12"/>
    <p:sldId id="439" r:id="rId13"/>
    <p:sldId id="440" r:id="rId14"/>
    <p:sldId id="441" r:id="rId15"/>
    <p:sldId id="434" r:id="rId16"/>
    <p:sldId id="443" r:id="rId17"/>
    <p:sldId id="418" r:id="rId18"/>
    <p:sldId id="419" r:id="rId19"/>
    <p:sldId id="420" r:id="rId20"/>
    <p:sldId id="415" r:id="rId21"/>
    <p:sldId id="454" r:id="rId22"/>
    <p:sldId id="423" r:id="rId23"/>
    <p:sldId id="457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0815"/>
  </p:normalViewPr>
  <p:slideViewPr>
    <p:cSldViewPr snapToGrid="0" showGuides="1">
      <p:cViewPr varScale="1">
        <p:scale>
          <a:sx n="81" d="100"/>
          <a:sy n="81" d="100"/>
        </p:scale>
        <p:origin x="1752" y="17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F1AE1-3067-BF43-94A5-6CCE9FE3FFDE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30EE3-FAB1-A545-A320-BE2028B452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741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015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516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071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004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272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167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098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trike="noStrike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A68-6E8F-5E41-8764-20DD1E17024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097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A68-6E8F-5E41-8764-20DD1E17024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05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518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A68-6E8F-5E41-8764-20DD1E17024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526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A68-6E8F-5E41-8764-20DD1E17024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40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798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224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6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56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215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730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A68-6E8F-5E41-8764-20DD1E17024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075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840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427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30EE3-FAB1-A545-A320-BE2028B452F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48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13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65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85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230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89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36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17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81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57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34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66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524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7CBE1695-E1F3-FE91-5331-9B4D18DD0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598953"/>
              </p:ext>
            </p:extLst>
          </p:nvPr>
        </p:nvGraphicFramePr>
        <p:xfrm>
          <a:off x="116114" y="829766"/>
          <a:ext cx="1077830" cy="556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830">
                  <a:extLst>
                    <a:ext uri="{9D8B030D-6E8A-4147-A177-3AD203B41FA5}">
                      <a16:colId xmlns:a16="http://schemas.microsoft.com/office/drawing/2014/main" val="973952306"/>
                    </a:ext>
                  </a:extLst>
                </a:gridCol>
              </a:tblGrid>
              <a:tr h="397700">
                <a:tc>
                  <a:txBody>
                    <a:bodyPr/>
                    <a:lstStyle/>
                    <a:p>
                      <a:pPr algn="l"/>
                      <a:r>
                        <a:rPr lang="en-GB" sz="1400" b="1" noProof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21.02.2023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94279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28.02.2023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021452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07.03.2023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059013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l"/>
                      <a:r>
                        <a:rPr lang="en-GB" sz="1400" b="1" noProof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14.03.2023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57571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l"/>
                      <a:r>
                        <a:rPr lang="en-GB" sz="1400" b="1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21.03.2023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472474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28.03.2023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32149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l"/>
                      <a:r>
                        <a:rPr lang="en-GB" sz="1400" b="1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04.04.2023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376562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l"/>
                      <a:r>
                        <a:rPr lang="en-GB" sz="1400" b="1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18.04.2023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117025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25.04.2023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28148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l"/>
                      <a:r>
                        <a:rPr lang="en-GB" sz="1400" b="1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02.05.2023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603978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09.05.2023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87401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l"/>
                      <a:r>
                        <a:rPr lang="en-GB" sz="1400" b="1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16.05.2023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005678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l"/>
                      <a:r>
                        <a:rPr lang="en-GB" sz="1400" b="1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23.05.2023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513972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l"/>
                      <a:r>
                        <a:rPr lang="en-GB" sz="1400" b="1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30.05.2023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570506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7AD653-BC13-B0EF-5C9B-F8F17150F532}"/>
              </a:ext>
            </a:extLst>
          </p:cNvPr>
          <p:cNvSpPr txBox="1"/>
          <p:nvPr/>
        </p:nvSpPr>
        <p:spPr>
          <a:xfrm>
            <a:off x="2845514" y="2461600"/>
            <a:ext cx="74622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Destruction idéologique et conquête symbolique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L’iconoclasme dans les derniers conflits des Balkans /</a:t>
            </a:r>
            <a:endParaRPr lang="fr-CH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fr-CH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deological</a:t>
            </a:r>
            <a:r>
              <a:rPr kumimoji="0" lang="fr-CH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destruction and </a:t>
            </a:r>
            <a:r>
              <a:rPr kumimoji="0" lang="fr-CH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symbolic</a:t>
            </a:r>
            <a:r>
              <a:rPr kumimoji="0" lang="fr-CH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CH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conquest</a:t>
            </a:r>
            <a:r>
              <a:rPr kumimoji="0" lang="fr-CH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Iconoclasm</a:t>
            </a:r>
            <a:r>
              <a:rPr kumimoji="0" lang="fr-CH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</a:t>
            </a:r>
            <a:r>
              <a:rPr kumimoji="0" lang="fr-CH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recent</a:t>
            </a:r>
            <a:r>
              <a:rPr kumimoji="0" lang="fr-CH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Balkan </a:t>
            </a:r>
            <a:r>
              <a:rPr kumimoji="0" lang="fr-CH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conflicts</a:t>
            </a:r>
            <a:endParaRPr kumimoji="0" lang="fr-CH" sz="2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14D024B-2E96-F83A-D75D-09F2F260A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88687" y="117343"/>
            <a:ext cx="913882" cy="612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0662E5-9722-4862-7D0D-5C0FC7395C52}"/>
              </a:ext>
            </a:extLst>
          </p:cNvPr>
          <p:cNvSpPr txBox="1"/>
          <p:nvPr/>
        </p:nvSpPr>
        <p:spPr>
          <a:xfrm>
            <a:off x="8744989" y="4678670"/>
            <a:ext cx="220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Vesna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Scepanovic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734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ABE22F2-109E-39AB-3306-F37806423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29126"/>
            <a:ext cx="7772400" cy="59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47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EC7FEB-B5EC-B220-C53A-2890D9A60E4C}"/>
              </a:ext>
            </a:extLst>
          </p:cNvPr>
          <p:cNvSpPr txBox="1"/>
          <p:nvPr/>
        </p:nvSpPr>
        <p:spPr>
          <a:xfrm>
            <a:off x="39756" y="856357"/>
            <a:ext cx="12192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1877-1904	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Principals of the Society for the Protection of Ancient Buildings as Set Forth upon its Foundation (The SPAB Manifesto) (1877)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Recommendations of the Madrid Conference (1904)</a:t>
            </a:r>
          </a:p>
          <a:p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1930-39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Conclusions of the Athens Conference (1931)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Carta Di Atene (1931)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Charter of Athens (1933)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Roerich Pact: Protection of Artistic and Scientific Institutions and Historic Monuments (1935)</a:t>
            </a:r>
          </a:p>
          <a:p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1950-59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Hague Convention: Convention for the Protection of Cultural Property in the Event of Armed Conflict (1954)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European Cultural Convention (1954)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on International Principles Applicable to Archaeological Excavation (1956)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Concerning International Competitions in Architecture and Town Planning (1956)</a:t>
            </a:r>
          </a:p>
          <a:p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1960-69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Concerning the Most Effective Means of Rendering Museums Accessible to Everyone (1960)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Concerning the Safeguarding of the Beauty and Character of Landscapes and Sites (1962)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Venice Charter: International Charter for the Conservation and Restoration of Monuments and Sites (1964)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on the Means of Prohibiting and Preventing the Illicit Import, Export and Transfer of Ownership of Cultural Property (1964)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Norms of Quito: Final Report of the Meeting on the Preservation and Utilization of Monuments and Sites of Artistic and Historical Value (1967)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concerning the Preservation of Cultural Property Endangered by Public or Private Works (1968)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European Convention on the Protection of the Archaeological Heritage (1969)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DD3AFB-053C-58DE-C3FE-4FA5FF575E57}"/>
              </a:ext>
            </a:extLst>
          </p:cNvPr>
          <p:cNvSpPr txBox="1"/>
          <p:nvPr/>
        </p:nvSpPr>
        <p:spPr>
          <a:xfrm>
            <a:off x="3456923" y="17370"/>
            <a:ext cx="50358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 Heritage Policy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Documents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www.getty.edu</a:t>
            </a:r>
            <a:endParaRPr lang="en-GB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3C076E-60A8-7072-41AA-F65578DB9D3C}"/>
              </a:ext>
            </a:extLst>
          </p:cNvPr>
          <p:cNvSpPr txBox="1"/>
          <p:nvPr/>
        </p:nvSpPr>
        <p:spPr>
          <a:xfrm>
            <a:off x="4833258" y="1394374"/>
            <a:ext cx="3780656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Hague Conventions (1899 and 1907)</a:t>
            </a:r>
          </a:p>
        </p:txBody>
      </p:sp>
      <p:cxnSp>
        <p:nvCxnSpPr>
          <p:cNvPr id="12" name="Connettore 4 11">
            <a:extLst>
              <a:ext uri="{FF2B5EF4-FFF2-40B4-BE49-F238E27FC236}">
                <a16:creationId xmlns:a16="http://schemas.microsoft.com/office/drawing/2014/main" id="{BC9EE445-014E-B6A2-A95F-E4D5092821D5}"/>
              </a:ext>
            </a:extLst>
          </p:cNvPr>
          <p:cNvCxnSpPr>
            <a:cxnSpLocks/>
          </p:cNvCxnSpPr>
          <p:nvPr/>
        </p:nvCxnSpPr>
        <p:spPr>
          <a:xfrm>
            <a:off x="4439478" y="1595021"/>
            <a:ext cx="393779" cy="13790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337A3D5-0A1A-6565-D5F1-7E02CF56EDFE}"/>
              </a:ext>
            </a:extLst>
          </p:cNvPr>
          <p:cNvSpPr txBox="1"/>
          <p:nvPr/>
        </p:nvSpPr>
        <p:spPr>
          <a:xfrm>
            <a:off x="4833257" y="1736016"/>
            <a:ext cx="7318987" cy="186974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1907: [i]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sieges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bombardments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steps must be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taken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spare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far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buildings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dedicated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religion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art, science, or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charitable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purposes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[and]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monuments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provided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time for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purposes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Article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27).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prohibited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“[a]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seizure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of,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wilful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[sic]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institutions of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monuments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works of art and science” and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“be made the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legal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5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proceedings</a:t>
            </a:r>
            <a:r>
              <a:rPr lang="it-IT" sz="16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endParaRPr lang="en-GB" sz="165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Elemento grafico 20">
            <a:extLst>
              <a:ext uri="{FF2B5EF4-FFF2-40B4-BE49-F238E27FC236}">
                <a16:creationId xmlns:a16="http://schemas.microsoft.com/office/drawing/2014/main" id="{B56A1136-6BA7-D743-B4FA-4171C13E8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84614" y="2878837"/>
            <a:ext cx="2476500" cy="53340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3D4A8F1-490E-680F-E7BF-60F6C9EF8BFD}"/>
              </a:ext>
            </a:extLst>
          </p:cNvPr>
          <p:cNvSpPr txBox="1"/>
          <p:nvPr/>
        </p:nvSpPr>
        <p:spPr>
          <a:xfrm>
            <a:off x="7644383" y="3145537"/>
            <a:ext cx="1126997" cy="5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C3886BB-65EC-B571-F254-DAEADEC195CD}"/>
              </a:ext>
            </a:extLst>
          </p:cNvPr>
          <p:cNvSpPr txBox="1"/>
          <p:nvPr/>
        </p:nvSpPr>
        <p:spPr>
          <a:xfrm>
            <a:off x="8719947" y="2986258"/>
            <a:ext cx="81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1954</a:t>
            </a:r>
          </a:p>
        </p:txBody>
      </p:sp>
    </p:spTree>
    <p:extLst>
      <p:ext uri="{BB962C8B-B14F-4D97-AF65-F5344CB8AC3E}">
        <p14:creationId xmlns:p14="http://schemas.microsoft.com/office/powerpoint/2010/main" val="50680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8" grpId="1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0AE2D2-9AF7-3C5C-059D-F15997A26DBE}"/>
              </a:ext>
            </a:extLst>
          </p:cNvPr>
          <p:cNvSpPr txBox="1"/>
          <p:nvPr/>
        </p:nvSpPr>
        <p:spPr>
          <a:xfrm>
            <a:off x="132523" y="66260"/>
            <a:ext cx="121920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1970-78</a:t>
            </a:r>
            <a:endParaRPr lang="it-IT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Convention on the Means of Prohibiting and Preventing the Illicit Import, Export and Transfer of Ownership of Cultural Property (1970)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Convention Concerning the Protection of the World Cultural and Natural Heritage (1972)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Concerning the Protection, at National Level, of the Cultural and Natural Heritage (1972)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Resolutions of the Symposium on the Introduction of Contemporary Architecture into Ancient Groups of Buildings (1972)</a:t>
            </a: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European Charter of the Architectural Heritage (1975)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Declaration of Amsterdam (1975)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Resolutions of the International Symposium on the Conservation of Smaller Historic Towns (1975)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Cultural Tourism (1976)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Convention on the Protection of the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Archeological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Historical, and Artistic Heritage of the American Nations, Convention of San Salvador (1976)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Concerning the Safeguarding and Contemporary Role of Historic Areas (1976)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Concerning the International Exchange of Cultural Property (1976)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for the Protection of Moveable Cultural Property (1978)</a:t>
            </a: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1980-89	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for the Safeguarding and Preservation of Moving Images (1980)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Florence Charter: Historic Gardens (1982)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Deschambault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Charter for the Preservation of Quebec's Heritage (1982)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Tlaxcala Declaration on the Revitalization of Small Settlements (1982)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Declaration of Dresden (1982)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Appleton Charter for the Protection and Enhancement of the Built Environment (1983)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Declaration of Rome (1983)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European Convention on Offences Relating to Cultural Property (1985)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Convention for the Protection of the Architectural Heritage of Europe (1985)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 Brazilian Seminar About the Preservation and Revitalization of Historic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Centers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(1987)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Washington Charter: Charter on the Conservation of Historic Towns and Urban Areas (1987)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on the Safeguarding of Traditional Culture and Folklore (1989)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Vermillion Accord on Archaeological Ethics and the Treatment of the Dead (1989)  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260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1CD55C-0EE6-4DC2-30E4-D8D96912F01F}"/>
              </a:ext>
            </a:extLst>
          </p:cNvPr>
          <p:cNvSpPr txBox="1"/>
          <p:nvPr/>
        </p:nvSpPr>
        <p:spPr>
          <a:xfrm>
            <a:off x="208927" y="526047"/>
            <a:ext cx="1247692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1990-1995	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Charter for the Protection and Management of the Archaeological Heritage (1990)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Québec City Declaration (1991)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Charter for the Conservation of Places of Cultural Heritage Value (1992)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Preservation Charter for the Historic Towns and Areas of the United States of America (1992)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Charter of Courmayeur (1992)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European Convention for the Protection of the Archaeological Heritage of Europe (Revised) (1992)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Orleans Charter for the Joint Preservation of Historic Structures and Artifacts (1992)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Declaration of Rio (1992)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Convention on Biological Diversity (1993)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Declaration of Oaxaca (1993)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Fez Charter (1993)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Guidelines for Education and Training in the Conservation of Monuments, Ensembles and Sites (1993)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General Assembly Resolution (A/RES/48/15) on the Return or Restitution of Cultural Property to the Countries of Origin (1993)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Buenos Aires Draft Convention on the Protection of the Underwater Cultural Heritage (1994)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Nara Document on Authenticity (1994)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Resolution on Information as an Instrument for Protection against War Damages to the Cultural Heritage (1994)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Unidroit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Convention on Stolen or Illegally Exported Cultural Objects (1995)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Bergen Protocol on Communications and Relations among Cities of the Organization of World Heritage Cities (1995)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Charter for Sustainable Tourism (1995)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Secretary of the Interior's Standards for the Treatment of Historic Properties (1995)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44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37C9C3-1202-CC8C-9027-7EF982984807}"/>
              </a:ext>
            </a:extLst>
          </p:cNvPr>
          <p:cNvSpPr txBox="1"/>
          <p:nvPr/>
        </p:nvSpPr>
        <p:spPr>
          <a:xfrm>
            <a:off x="278294" y="265044"/>
            <a:ext cx="1191370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1995-1999</a:t>
            </a: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Charter for the Protection and Management of the Underwater Cultural Heritage (1996)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 Communiqué of the NATO-Partnership for Peace Conference on Cultural Heritage Protection in Wartime and in State of Emergency (1996)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Declaration of Valencia (1996)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Declaration of San Antonio (1996)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Declaration of Quebec (1997)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Document of Pavia (1997)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Evora Appeal (1997)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Stockholm Declaration : Declaration of ICOMOS marking the 50th anniversary of the Universal Declaration of Human Rights (1998)</a:t>
            </a: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Declaration of Melbourne (1998)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on Measures to Promote the Integrated Conservation of Historic Complexes Composed of Immovable and Moveable Property (1998)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Burra Charter: The Australia ICOMOS Charter for the Conservation of Places of Cultural Significance (1999)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Charter on the Built Vernacular Heritage (1999)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Wood Committee Charter: Principles for the Preservation of Historic Timber Buildings (1999)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Cultural Tourism Charter: Managing Tourism at Places of Heritage Significance (1999)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Second Protocol to the Hague Convention of 1954 for the Protection of Cultural Property in the Event of Armed Conflict (1999)</a:t>
            </a:r>
          </a:p>
          <a:p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2000- 2015	</a:t>
            </a:r>
            <a:endParaRPr lang="it-IT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European Convention on Landscape (2000)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Convention on the Protection of Underwater Cultural Heritage (2001)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Convention for the Safeguarding of Intangible Cultural Heritage (2003)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ICOMOS Charter on Cultural Routes (2008)		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ICOMOS Charter on the Interpretation and Presentation of Cultural Heritage Sites Charter (2008)</a:t>
            </a:r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83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4ED9AE-B206-EC14-C14E-F4CCF7E1A0A4}"/>
              </a:ext>
            </a:extLst>
          </p:cNvPr>
          <p:cNvSpPr txBox="1"/>
          <p:nvPr/>
        </p:nvSpPr>
        <p:spPr>
          <a:xfrm>
            <a:off x="1728838" y="6330"/>
            <a:ext cx="8734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 err="1">
                <a:latin typeface="Times New Roman" panose="02020603050405020304" pitchFamily="18" charset="0"/>
              </a:rPr>
              <a:t>I</a:t>
            </a:r>
            <a:r>
              <a:rPr lang="it-IT" sz="2200" b="1" dirty="0" err="1">
                <a:effectLst/>
                <a:latin typeface="Times New Roman" panose="02020603050405020304" pitchFamily="18" charset="0"/>
              </a:rPr>
              <a:t>nclusion</a:t>
            </a:r>
            <a:r>
              <a:rPr lang="it-IT" sz="2200" b="1" dirty="0">
                <a:effectLst/>
                <a:latin typeface="Times New Roman" panose="02020603050405020304" pitchFamily="18" charset="0"/>
              </a:rPr>
              <a:t> of cultural </a:t>
            </a:r>
            <a:r>
              <a:rPr lang="it-IT" sz="2200" b="1" dirty="0" err="1">
                <a:effectLst/>
                <a:latin typeface="Times New Roman" panose="02020603050405020304" pitchFamily="18" charset="0"/>
              </a:rPr>
              <a:t>property</a:t>
            </a:r>
            <a:r>
              <a:rPr lang="it-IT" sz="2200" b="1" dirty="0">
                <a:effectLst/>
                <a:latin typeface="Times New Roman" panose="02020603050405020304" pitchFamily="18" charset="0"/>
              </a:rPr>
              <a:t> </a:t>
            </a:r>
            <a:r>
              <a:rPr lang="it-IT" sz="2200" b="1" dirty="0" err="1">
                <a:effectLst/>
                <a:latin typeface="Times New Roman" panose="02020603050405020304" pitchFamily="18" charset="0"/>
              </a:rPr>
              <a:t>offenses</a:t>
            </a:r>
            <a:r>
              <a:rPr lang="it-IT" sz="2200" b="1" dirty="0">
                <a:effectLst/>
                <a:latin typeface="Times New Roman" panose="02020603050405020304" pitchFamily="18" charset="0"/>
              </a:rPr>
              <a:t> </a:t>
            </a:r>
            <a:r>
              <a:rPr lang="it-IT" sz="2200" b="1" dirty="0" err="1">
                <a:effectLst/>
                <a:latin typeface="Times New Roman" panose="02020603050405020304" pitchFamily="18" charset="0"/>
              </a:rPr>
              <a:t>within</a:t>
            </a:r>
            <a:r>
              <a:rPr lang="it-IT" sz="2200" b="1" dirty="0">
                <a:effectLst/>
                <a:latin typeface="Times New Roman" panose="02020603050405020304" pitchFamily="18" charset="0"/>
              </a:rPr>
              <a:t> international </a:t>
            </a:r>
            <a:r>
              <a:rPr lang="it-IT" sz="2200" b="1" dirty="0" err="1">
                <a:effectLst/>
                <a:latin typeface="Times New Roman" panose="02020603050405020304" pitchFamily="18" charset="0"/>
              </a:rPr>
              <a:t>penal</a:t>
            </a:r>
            <a:r>
              <a:rPr lang="it-IT" sz="2200" b="1" dirty="0">
                <a:effectLst/>
                <a:latin typeface="Times New Roman" panose="02020603050405020304" pitchFamily="18" charset="0"/>
              </a:rPr>
              <a:t> </a:t>
            </a:r>
            <a:r>
              <a:rPr lang="it-IT" sz="2200" b="1" dirty="0" err="1">
                <a:effectLst/>
                <a:latin typeface="Times New Roman" panose="02020603050405020304" pitchFamily="18" charset="0"/>
              </a:rPr>
              <a:t>codes</a:t>
            </a:r>
            <a:endParaRPr lang="en-GB" sz="22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DDBCC6-E47C-F0AB-AAA2-A441F46F5D93}"/>
              </a:ext>
            </a:extLst>
          </p:cNvPr>
          <p:cNvSpPr txBox="1"/>
          <p:nvPr/>
        </p:nvSpPr>
        <p:spPr>
          <a:xfrm>
            <a:off x="0" y="589348"/>
            <a:ext cx="1188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1907: Hague Conventions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1954 Hague Convention on the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Cultural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Property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Event of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Armed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Conflict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(1954HC)</a:t>
            </a:r>
          </a:p>
          <a:p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	1954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endParaRPr lang="it-IT" sz="20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1999 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endParaRPr lang="it-IT" sz="20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B6D1BA-FDA3-900F-75FB-030B392A5592}"/>
              </a:ext>
            </a:extLst>
          </p:cNvPr>
          <p:cNvSpPr txBox="1"/>
          <p:nvPr/>
        </p:nvSpPr>
        <p:spPr>
          <a:xfrm>
            <a:off x="4765813" y="1653550"/>
            <a:ext cx="730194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Convention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seeks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ensure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cultural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property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movable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immovable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safeguarded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respected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common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heritage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humankind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Convention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encourages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parties to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prevent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theft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vandalism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cultural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property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proposes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distinctive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and white </a:t>
            </a:r>
            <a:r>
              <a:rPr lang="it-IT" sz="20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shield-shaped</a:t>
            </a:r>
            <a:r>
              <a:rPr lang="it-IT" sz="20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emblem</a:t>
            </a:r>
            <a:r>
              <a:rPr lang="it-IT" sz="20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protected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cultural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property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Roerich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Pact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cultural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property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cultural institutions are to be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protected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armed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conflicts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 or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parties of the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 </a:t>
            </a:r>
            <a:r>
              <a:rPr lang="it-IT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it-IT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put to </a:t>
            </a:r>
            <a:r>
              <a:rPr lang="it-IT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it-IT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purposes</a:t>
            </a:r>
            <a:r>
              <a:rPr lang="it-IT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Special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listed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"International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Register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Cultural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Property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Special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A61214-1D05-3D6E-A75C-4C16CA560F10}"/>
              </a:ext>
            </a:extLst>
          </p:cNvPr>
          <p:cNvSpPr txBox="1"/>
          <p:nvPr/>
        </p:nvSpPr>
        <p:spPr>
          <a:xfrm>
            <a:off x="218306" y="5501165"/>
            <a:ext cx="975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Security Council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(e.g., Security Council Resolutions 2199 (2015), 2347 (2017), and 2368 (2017) and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UNESCO’s cultural convention </a:t>
            </a: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e.g. 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UNESCO </a:t>
            </a:r>
            <a:r>
              <a:rPr lang="it-IT" sz="2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Declaration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Concerning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Intentional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Cultural Heritage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Paris, 17 </a:t>
            </a:r>
            <a:r>
              <a:rPr lang="it-IT" sz="2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2003) </a:t>
            </a: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BDD582CD-300B-736C-1076-6D3B83082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239" y="2147196"/>
            <a:ext cx="4566340" cy="2343161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E33DAAD5-A383-23ED-2709-3ACB9E19A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04161" y="5018366"/>
            <a:ext cx="1169533" cy="17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F9BCF7D7-4440-D685-4A80-4A06F38514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40" y="640393"/>
            <a:ext cx="3839045" cy="5639090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687B73CA-F140-7BB4-AB98-89F9ABDC3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151" y="609455"/>
            <a:ext cx="3751809" cy="5670028"/>
          </a:xfrm>
          <a:prstGeom prst="rect">
            <a:avLst/>
          </a:prstGeom>
        </p:spPr>
      </p:pic>
      <p:pic>
        <p:nvPicPr>
          <p:cNvPr id="6" name="Immagine 5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04D4569-46FE-2C69-451B-7932E414A5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797" y="623742"/>
            <a:ext cx="3686081" cy="56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9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edificio, esterni, castello&#10;&#10;Descrizione generata automaticamente">
            <a:extLst>
              <a:ext uri="{FF2B5EF4-FFF2-40B4-BE49-F238E27FC236}">
                <a16:creationId xmlns:a16="http://schemas.microsoft.com/office/drawing/2014/main" id="{021CAA5F-4538-195C-3C1B-54F3DE9F9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221" y="335023"/>
            <a:ext cx="8823557" cy="586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65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qua, albero, esterni, arco&#10;&#10;Descrizione generata automaticamente">
            <a:extLst>
              <a:ext uri="{FF2B5EF4-FFF2-40B4-BE49-F238E27FC236}">
                <a16:creationId xmlns:a16="http://schemas.microsoft.com/office/drawing/2014/main" id="{943E3992-E51E-D528-AFF4-C25307ECB3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3" y="0"/>
            <a:ext cx="4995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0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ontagna, acqua, esterni, roccia&#10;&#10;Descrizione generata automaticamente">
            <a:extLst>
              <a:ext uri="{FF2B5EF4-FFF2-40B4-BE49-F238E27FC236}">
                <a16:creationId xmlns:a16="http://schemas.microsoft.com/office/drawing/2014/main" id="{D45C7C16-889F-54A5-9406-6FF0993D4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25" y="183809"/>
            <a:ext cx="7941352" cy="525951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50A8EB-284D-7B24-45C9-E5518814DD3E}"/>
              </a:ext>
            </a:extLst>
          </p:cNvPr>
          <p:cNvSpPr txBox="1"/>
          <p:nvPr/>
        </p:nvSpPr>
        <p:spPr>
          <a:xfrm>
            <a:off x="169025" y="5750861"/>
            <a:ext cx="11853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«With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regard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the crime of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justified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necessity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the Trial Chamber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although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time of the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attack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Bridge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target and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justified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necessity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civilian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indisputable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substantial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’, and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therefore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disproportionate</a:t>
            </a:r>
            <a:r>
              <a:rPr lang="it-IT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[…]»</a:t>
            </a:r>
          </a:p>
        </p:txBody>
      </p:sp>
      <p:pic>
        <p:nvPicPr>
          <p:cNvPr id="6" name="Immagine 5" descr="Immagine che contiene mappa&#10;&#10;Descrizione generata automaticamente">
            <a:extLst>
              <a:ext uri="{FF2B5EF4-FFF2-40B4-BE49-F238E27FC236}">
                <a16:creationId xmlns:a16="http://schemas.microsoft.com/office/drawing/2014/main" id="{2D6B4D57-C8B1-A046-28CE-C33D3D939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393" y="183809"/>
            <a:ext cx="3745581" cy="156186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F1317F-9FD1-4DC4-5911-3E96F82CDDE7}"/>
              </a:ext>
            </a:extLst>
          </p:cNvPr>
          <p:cNvSpPr txBox="1"/>
          <p:nvPr/>
        </p:nvSpPr>
        <p:spPr>
          <a:xfrm>
            <a:off x="8189224" y="1943101"/>
            <a:ext cx="4002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Mostar Bridge, Bosnia And Herzegovina</a:t>
            </a:r>
          </a:p>
        </p:txBody>
      </p:sp>
    </p:spTree>
    <p:extLst>
      <p:ext uri="{BB962C8B-B14F-4D97-AF65-F5344CB8AC3E}">
        <p14:creationId xmlns:p14="http://schemas.microsoft.com/office/powerpoint/2010/main" val="411053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3730F49-9824-0671-661D-DDF55AD42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328"/>
            <a:ext cx="8235855" cy="698457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EBE6D44-FD51-97FE-8250-E4B1B3321C55}"/>
              </a:ext>
            </a:extLst>
          </p:cNvPr>
          <p:cNvSpPr txBox="1"/>
          <p:nvPr/>
        </p:nvSpPr>
        <p:spPr>
          <a:xfrm>
            <a:off x="8285583" y="133231"/>
            <a:ext cx="3461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en.wikipedia.org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/wiki/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List_of_ongoing_armed_conflicts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16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7A19BC-F185-2D1C-1EFB-2BFA6060F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172" y="0"/>
            <a:ext cx="6858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96750D-0DA9-8BFB-AD87-5143FBF4871A}"/>
              </a:ext>
            </a:extLst>
          </p:cNvPr>
          <p:cNvSpPr txBox="1"/>
          <p:nvPr/>
        </p:nvSpPr>
        <p:spPr>
          <a:xfrm>
            <a:off x="175697" y="311388"/>
            <a:ext cx="4576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Ivo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Andrić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(Travnik, 9 ottobre 1892 –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Belgrade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 marzo 1975)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, uomo, indossare, persona&#10;&#10;Descrizione generata automaticamente">
            <a:extLst>
              <a:ext uri="{FF2B5EF4-FFF2-40B4-BE49-F238E27FC236}">
                <a16:creationId xmlns:a16="http://schemas.microsoft.com/office/drawing/2014/main" id="{86223512-E904-7CF7-748A-561CA4A00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28" y="3768552"/>
            <a:ext cx="1710260" cy="24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36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vecchio, parecchi&#10;&#10;Descrizione generata automaticamente">
            <a:extLst>
              <a:ext uri="{FF2B5EF4-FFF2-40B4-BE49-F238E27FC236}">
                <a16:creationId xmlns:a16="http://schemas.microsoft.com/office/drawing/2014/main" id="{25FA407D-86F5-F786-C451-EE5613969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4" y="458716"/>
            <a:ext cx="6931991" cy="5463349"/>
          </a:xfrm>
          <a:prstGeom prst="rect">
            <a:avLst/>
          </a:prstGeom>
        </p:spPr>
      </p:pic>
      <p:pic>
        <p:nvPicPr>
          <p:cNvPr id="5" name="Immagine 4" descr="Immagine che contiene nero, bianco, vecchio, vapore&#10;&#10;Descrizione generata automaticamente">
            <a:extLst>
              <a:ext uri="{FF2B5EF4-FFF2-40B4-BE49-F238E27FC236}">
                <a16:creationId xmlns:a16="http://schemas.microsoft.com/office/drawing/2014/main" id="{1125962C-8B74-3257-FE55-F8205ECF9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202" y="-36512"/>
            <a:ext cx="4457700" cy="6858000"/>
          </a:xfrm>
          <a:prstGeom prst="rect">
            <a:avLst/>
          </a:prstGeom>
        </p:spPr>
      </p:pic>
      <p:pic>
        <p:nvPicPr>
          <p:cNvPr id="2" name="Immagine 1" descr="Immagine che contiene mappa&#10;&#10;Descrizione generata automaticamente">
            <a:extLst>
              <a:ext uri="{FF2B5EF4-FFF2-40B4-BE49-F238E27FC236}">
                <a16:creationId xmlns:a16="http://schemas.microsoft.com/office/drawing/2014/main" id="{0EE689A1-3AD0-B850-2152-114506A7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74" y="84023"/>
            <a:ext cx="3098800" cy="19431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D467E8-F3CB-83FC-AC7E-8047612DD55E}"/>
              </a:ext>
            </a:extLst>
          </p:cNvPr>
          <p:cNvSpPr txBox="1"/>
          <p:nvPr/>
        </p:nvSpPr>
        <p:spPr>
          <a:xfrm>
            <a:off x="335756" y="611209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 Town, Dubrovnik, Croatia</a:t>
            </a:r>
          </a:p>
        </p:txBody>
      </p:sp>
    </p:spTree>
    <p:extLst>
      <p:ext uri="{BB962C8B-B14F-4D97-AF65-F5344CB8AC3E}">
        <p14:creationId xmlns:p14="http://schemas.microsoft.com/office/powerpoint/2010/main" val="410134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488F9B-8808-65D3-F4C3-22B18A753D57}"/>
              </a:ext>
            </a:extLst>
          </p:cNvPr>
          <p:cNvSpPr txBox="1"/>
          <p:nvPr/>
        </p:nvSpPr>
        <p:spPr>
          <a:xfrm>
            <a:off x="325244" y="1671556"/>
            <a:ext cx="115415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Yugoslav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wars (1991-2001)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Croatian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War (1991-95), 2,423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monuments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damaged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destroyed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495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religious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buildings.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Bosnian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War (1992-95),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far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religious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buildings are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concerned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more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1,200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mosques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150 Roman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Catholic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churches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15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Orthodox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churches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4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synagogues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demolished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Kosovo War (1998-99), 207 of 609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mosques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destroyed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Kosovo.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Post-war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conflict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Kosovo (1999 -2004),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150 of the 1400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Orthodox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churches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destroyed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E8D77A-5193-7616-694B-E92D5333ECF1}"/>
              </a:ext>
            </a:extLst>
          </p:cNvPr>
          <p:cNvSpPr txBox="1"/>
          <p:nvPr/>
        </p:nvSpPr>
        <p:spPr>
          <a:xfrm>
            <a:off x="2945476" y="231242"/>
            <a:ext cx="6301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</a:t>
            </a:r>
            <a:r>
              <a:rPr kumimoji="0" lang="fr-CH" sz="24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</a:t>
            </a:r>
            <a:r>
              <a:rPr kumimoji="0" lang="fr-CH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fr-CH" sz="24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possibility</a:t>
            </a:r>
            <a:r>
              <a:rPr kumimoji="0" lang="fr-CH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have an </a:t>
            </a:r>
            <a:r>
              <a:rPr kumimoji="0" lang="fr-CH" sz="24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assessment</a:t>
            </a:r>
            <a:r>
              <a:rPr kumimoji="0" lang="fr-CH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6ED3125-47B8-7391-0CB5-D891CE86E6BE}"/>
              </a:ext>
            </a:extLst>
          </p:cNvPr>
          <p:cNvSpPr txBox="1"/>
          <p:nvPr/>
        </p:nvSpPr>
        <p:spPr>
          <a:xfrm>
            <a:off x="4696521" y="4780099"/>
            <a:ext cx="717023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Sources :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 Hardy, “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Iconoclasm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religious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political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motivations for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destroying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art”, in S. Hufnagel and D. Chappell (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 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Palgrave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Art Crime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Basingstoke: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Palgrave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625–652.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Defreese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“Kosovo: Cultural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Heritage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Conflict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 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Conflict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Archaeology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(2009), 257-270. 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77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5299BC-C86F-BD89-F903-A6C0762E0D8C}"/>
              </a:ext>
            </a:extLst>
          </p:cNvPr>
          <p:cNvSpPr txBox="1"/>
          <p:nvPr/>
        </p:nvSpPr>
        <p:spPr>
          <a:xfrm>
            <a:off x="4850130" y="109728"/>
            <a:ext cx="24917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Counter narratives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3D306B-1FDE-BC79-CA13-79053BEC6445}"/>
              </a:ext>
            </a:extLst>
          </p:cNvPr>
          <p:cNvSpPr txBox="1"/>
          <p:nvPr/>
        </p:nvSpPr>
        <p:spPr>
          <a:xfrm>
            <a:off x="1155192" y="939587"/>
            <a:ext cx="9963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Obsidio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Iadrensis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14th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ed. 2007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Cronica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Iadretina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14th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ed. 2014.</a:t>
            </a:r>
          </a:p>
        </p:txBody>
      </p:sp>
      <p:pic>
        <p:nvPicPr>
          <p:cNvPr id="11" name="Immagine 10" descr="Immagine che contiene natura&#10;&#10;Descrizione generata automaticamente">
            <a:extLst>
              <a:ext uri="{FF2B5EF4-FFF2-40B4-BE49-F238E27FC236}">
                <a16:creationId xmlns:a16="http://schemas.microsoft.com/office/drawing/2014/main" id="{B8622B86-4099-2AF0-0A29-ECAC7C4EE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087" y="1527048"/>
            <a:ext cx="4201826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39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0F7F3ACE-7DA3-CEB6-BA05-AB1D0C58F2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08" t="51037" r="1" b="552"/>
          <a:stretch/>
        </p:blipFill>
        <p:spPr>
          <a:xfrm>
            <a:off x="210868" y="59218"/>
            <a:ext cx="11770264" cy="679878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8829FA-F1DC-607E-33E8-97A430AEBD80}"/>
              </a:ext>
            </a:extLst>
          </p:cNvPr>
          <p:cNvSpPr txBox="1"/>
          <p:nvPr/>
        </p:nvSpPr>
        <p:spPr>
          <a:xfrm>
            <a:off x="210868" y="1735574"/>
            <a:ext cx="26563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1918–1992 (1945-1992) 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69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F826E27B-358B-E28B-B213-84A75155E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959" y="36576"/>
            <a:ext cx="8471905" cy="6814835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DCD649AC-C4F1-839D-88A2-C012F2BE71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727" y="3125842"/>
            <a:ext cx="5559552" cy="37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0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0A5A6F1-6750-3CD2-AEFA-3137C5E274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04806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2A7263-AB41-9AE6-0D1F-431B14B8AACB}"/>
              </a:ext>
            </a:extLst>
          </p:cNvPr>
          <p:cNvSpPr txBox="1"/>
          <p:nvPr/>
        </p:nvSpPr>
        <p:spPr>
          <a:xfrm>
            <a:off x="632460" y="3429000"/>
            <a:ext cx="109270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iconoclasm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 breaking and,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images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place,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Puritan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movement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17th-century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England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the 7th and 8th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centuries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ideology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world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entire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Byzantine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Empire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disrupted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Iconoclasm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dispute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whether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images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 in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worship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became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paramount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concern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throughout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society (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Byzantine art).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Iconoclasm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culmination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rumblings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validity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Christian images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Constantine the Great; in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aftermath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place of the image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secured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Orthodox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worship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remained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unchallenged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Much of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debate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focused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whether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represent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divine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medium—can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shown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[…]</a:t>
            </a:r>
          </a:p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					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Liz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James</a:t>
            </a:r>
          </a:p>
          <a:p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37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vecchio&#10;&#10;Descrizione generata automaticamente">
            <a:extLst>
              <a:ext uri="{FF2B5EF4-FFF2-40B4-BE49-F238E27FC236}">
                <a16:creationId xmlns:a16="http://schemas.microsoft.com/office/drawing/2014/main" id="{495B1E01-C273-47ED-2F09-CEEB60E6F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842" y="0"/>
            <a:ext cx="4692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11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CB3436-AF41-8EB7-406E-43A19288CB01}"/>
              </a:ext>
            </a:extLst>
          </p:cNvPr>
          <p:cNvSpPr txBox="1"/>
          <p:nvPr/>
        </p:nvSpPr>
        <p:spPr>
          <a:xfrm>
            <a:off x="254922" y="625302"/>
            <a:ext cx="105260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Platonic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objection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primarily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philosophical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Hebraic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primarily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geographical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theological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Iconoclastic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controversy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(726-843)</a:t>
            </a:r>
          </a:p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Protestantism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Catholic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Reformation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Bruno Latour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Iconoclash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Iconomach</a:t>
            </a:r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23585B-7295-C3DD-4F5C-A42765AFB011}"/>
              </a:ext>
            </a:extLst>
          </p:cNvPr>
          <p:cNvSpPr txBox="1"/>
          <p:nvPr/>
        </p:nvSpPr>
        <p:spPr>
          <a:xfrm>
            <a:off x="1259523" y="2792323"/>
            <a:ext cx="98761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Halbertal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Moshe and Margalit, Avishai.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Idolatry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Cambridge, MA: Harvard University Press, 1992:</a:t>
            </a:r>
          </a:p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Iconoclasm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whereby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practices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group of people are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forcibly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aligned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practices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another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group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images–a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limits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practices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believers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30E03E4-C617-210A-6FD1-20C1962CEEF5}"/>
              </a:ext>
            </a:extLst>
          </p:cNvPr>
          <p:cNvSpPr txBox="1"/>
          <p:nvPr/>
        </p:nvSpPr>
        <p:spPr>
          <a:xfrm>
            <a:off x="1259523" y="4225761"/>
            <a:ext cx="98761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effectLst/>
                <a:latin typeface="Times" pitchFamily="2" charset="0"/>
              </a:rPr>
              <a:t>Berenika</a:t>
            </a:r>
            <a:r>
              <a:rPr lang="it-IT" dirty="0">
                <a:effectLst/>
                <a:latin typeface="Times" pitchFamily="2" charset="0"/>
              </a:rPr>
              <a:t> </a:t>
            </a:r>
            <a:r>
              <a:rPr lang="it-IT" dirty="0" err="1">
                <a:effectLst/>
                <a:latin typeface="Times" pitchFamily="2" charset="0"/>
              </a:rPr>
              <a:t>Drazewska</a:t>
            </a:r>
            <a:r>
              <a:rPr lang="it-IT" dirty="0">
                <a:effectLst/>
                <a:latin typeface="Times" pitchFamily="2" charset="0"/>
              </a:rPr>
              <a:t>, </a:t>
            </a:r>
            <a:r>
              <a:rPr lang="it-IT" i="1" dirty="0" err="1">
                <a:effectLst/>
                <a:latin typeface="Times" pitchFamily="2" charset="0"/>
              </a:rPr>
              <a:t>Military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Necessity</a:t>
            </a:r>
            <a:r>
              <a:rPr lang="it-IT" i="1" dirty="0">
                <a:effectLst/>
                <a:latin typeface="Times" pitchFamily="2" charset="0"/>
              </a:rPr>
              <a:t> in International Cultural Heritage </a:t>
            </a:r>
            <a:r>
              <a:rPr lang="it-IT" i="1" dirty="0" err="1">
                <a:effectLst/>
                <a:latin typeface="Times" pitchFamily="2" charset="0"/>
              </a:rPr>
              <a:t>Law</a:t>
            </a:r>
            <a:r>
              <a:rPr lang="it-IT" dirty="0">
                <a:effectLst/>
                <a:latin typeface="Times" pitchFamily="2" charset="0"/>
              </a:rPr>
              <a:t>, 2021: […]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we</a:t>
            </a:r>
            <a:r>
              <a:rPr lang="it-IT" i="1" dirty="0">
                <a:effectLst/>
                <a:latin typeface="Times" pitchFamily="2" charset="0"/>
              </a:rPr>
              <a:t> are </a:t>
            </a:r>
            <a:r>
              <a:rPr lang="it-IT" i="1" dirty="0" err="1">
                <a:effectLst/>
                <a:latin typeface="Times" pitchFamily="2" charset="0"/>
              </a:rPr>
              <a:t>also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witnessing</a:t>
            </a:r>
            <a:r>
              <a:rPr lang="it-IT" i="1" dirty="0">
                <a:effectLst/>
                <a:latin typeface="Times" pitchFamily="2" charset="0"/>
              </a:rPr>
              <a:t> with </a:t>
            </a:r>
            <a:r>
              <a:rPr lang="it-IT" i="1" dirty="0" err="1">
                <a:effectLst/>
                <a:latin typeface="Times" pitchFamily="2" charset="0"/>
              </a:rPr>
              <a:t>growing</a:t>
            </a:r>
            <a:r>
              <a:rPr lang="it-IT" i="1" dirty="0">
                <a:effectLst/>
                <a:latin typeface="Times" pitchFamily="2" charset="0"/>
              </a:rPr>
              <a:t> frequency the </a:t>
            </a:r>
            <a:r>
              <a:rPr lang="it-IT" i="1" dirty="0" err="1">
                <a:effectLst/>
                <a:latin typeface="Times" pitchFamily="2" charset="0"/>
              </a:rPr>
              <a:t>destruction</a:t>
            </a:r>
            <a:r>
              <a:rPr lang="it-IT" i="1" dirty="0">
                <a:effectLst/>
                <a:latin typeface="Times" pitchFamily="2" charset="0"/>
              </a:rPr>
              <a:t> of and </a:t>
            </a:r>
            <a:r>
              <a:rPr lang="it-IT" i="1" dirty="0" err="1">
                <a:effectLst/>
                <a:latin typeface="Times" pitchFamily="2" charset="0"/>
              </a:rPr>
              <a:t>damage</a:t>
            </a:r>
            <a:r>
              <a:rPr lang="it-IT" i="1" dirty="0">
                <a:effectLst/>
                <a:latin typeface="Times" pitchFamily="2" charset="0"/>
              </a:rPr>
              <a:t> to cultural </a:t>
            </a:r>
            <a:r>
              <a:rPr lang="it-IT" i="1" dirty="0" err="1">
                <a:effectLst/>
                <a:latin typeface="Times" pitchFamily="2" charset="0"/>
              </a:rPr>
              <a:t>heritage</a:t>
            </a:r>
            <a:r>
              <a:rPr lang="it-IT" i="1" dirty="0">
                <a:effectLst/>
                <a:latin typeface="Times" pitchFamily="2" charset="0"/>
              </a:rPr>
              <a:t>, </a:t>
            </a:r>
            <a:r>
              <a:rPr lang="it-IT" i="1" dirty="0" err="1">
                <a:effectLst/>
                <a:latin typeface="Times" pitchFamily="2" charset="0"/>
              </a:rPr>
              <a:t>which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is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not</a:t>
            </a:r>
            <a:r>
              <a:rPr lang="it-IT" i="1" dirty="0">
                <a:effectLst/>
                <a:latin typeface="Times" pitchFamily="2" charset="0"/>
              </a:rPr>
              <a:t> so </a:t>
            </a:r>
            <a:r>
              <a:rPr lang="it-IT" i="1" dirty="0" err="1">
                <a:effectLst/>
                <a:latin typeface="Times" pitchFamily="2" charset="0"/>
              </a:rPr>
              <a:t>much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destroyed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incidentally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as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deliberately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targeted</a:t>
            </a:r>
            <a:r>
              <a:rPr lang="it-IT" i="1" dirty="0">
                <a:effectLst/>
                <a:latin typeface="Times" pitchFamily="2" charset="0"/>
              </a:rPr>
              <a:t>. The war following the breakup of </a:t>
            </a:r>
            <a:r>
              <a:rPr lang="it-IT" i="1" dirty="0" err="1">
                <a:effectLst/>
                <a:latin typeface="Times" pitchFamily="2" charset="0"/>
              </a:rPr>
              <a:t>Yugoslavia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demonstrated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that</a:t>
            </a:r>
            <a:r>
              <a:rPr lang="it-IT" i="1" dirty="0">
                <a:effectLst/>
                <a:latin typeface="Times" pitchFamily="2" charset="0"/>
              </a:rPr>
              <a:t> the </a:t>
            </a:r>
            <a:r>
              <a:rPr lang="it-IT" i="1" dirty="0" err="1">
                <a:effectLst/>
                <a:latin typeface="Times" pitchFamily="2" charset="0"/>
              </a:rPr>
              <a:t>destruction</a:t>
            </a:r>
            <a:r>
              <a:rPr lang="it-IT" i="1" dirty="0">
                <a:effectLst/>
                <a:latin typeface="Times" pitchFamily="2" charset="0"/>
              </a:rPr>
              <a:t> of markers of cultural, </a:t>
            </a:r>
            <a:r>
              <a:rPr lang="it-IT" i="1" dirty="0" err="1">
                <a:effectLst/>
                <a:latin typeface="Times" pitchFamily="2" charset="0"/>
              </a:rPr>
              <a:t>ethnic</a:t>
            </a:r>
            <a:r>
              <a:rPr lang="it-IT" i="1" dirty="0">
                <a:effectLst/>
                <a:latin typeface="Times" pitchFamily="2" charset="0"/>
              </a:rPr>
              <a:t>, and </a:t>
            </a:r>
            <a:r>
              <a:rPr lang="it-IT" i="1" dirty="0" err="1">
                <a:effectLst/>
                <a:latin typeface="Times" pitchFamily="2" charset="0"/>
              </a:rPr>
              <a:t>religious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diversity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has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become</a:t>
            </a:r>
            <a:r>
              <a:rPr lang="it-IT" i="1" dirty="0">
                <a:effectLst/>
                <a:latin typeface="Times" pitchFamily="2" charset="0"/>
              </a:rPr>
              <a:t> a </a:t>
            </a:r>
            <a:r>
              <a:rPr lang="it-IT" i="1" dirty="0" err="1">
                <a:effectLst/>
                <a:latin typeface="Times" pitchFamily="2" charset="0"/>
              </a:rPr>
              <a:t>means</a:t>
            </a:r>
            <a:r>
              <a:rPr lang="it-IT" i="1" dirty="0">
                <a:effectLst/>
                <a:latin typeface="Times" pitchFamily="2" charset="0"/>
              </a:rPr>
              <a:t> to </a:t>
            </a:r>
            <a:r>
              <a:rPr lang="it-IT" i="1" dirty="0" err="1">
                <a:effectLst/>
                <a:latin typeface="Times" pitchFamily="2" charset="0"/>
              </a:rPr>
              <a:t>harm</a:t>
            </a:r>
            <a:r>
              <a:rPr lang="it-IT" i="1" dirty="0">
                <a:effectLst/>
                <a:latin typeface="Times" pitchFamily="2" charset="0"/>
              </a:rPr>
              <a:t> the </a:t>
            </a:r>
            <a:r>
              <a:rPr lang="it-IT" i="1" dirty="0" err="1">
                <a:effectLst/>
                <a:latin typeface="Times" pitchFamily="2" charset="0"/>
              </a:rPr>
              <a:t>enemy</a:t>
            </a:r>
            <a:r>
              <a:rPr lang="it-IT" i="1" dirty="0">
                <a:effectLst/>
                <a:latin typeface="Times" pitchFamily="2" charset="0"/>
              </a:rPr>
              <a:t> – to </a:t>
            </a:r>
            <a:r>
              <a:rPr lang="it-IT" i="1" dirty="0" err="1">
                <a:effectLst/>
                <a:latin typeface="Times" pitchFamily="2" charset="0"/>
              </a:rPr>
              <a:t>lower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its</a:t>
            </a:r>
            <a:r>
              <a:rPr lang="it-IT" i="1" dirty="0">
                <a:effectLst/>
                <a:latin typeface="Times" pitchFamily="2" charset="0"/>
              </a:rPr>
              <a:t> morale and </a:t>
            </a:r>
            <a:r>
              <a:rPr lang="it-IT" i="1" dirty="0" err="1">
                <a:effectLst/>
                <a:latin typeface="Times" pitchFamily="2" charset="0"/>
              </a:rPr>
              <a:t>will</a:t>
            </a:r>
            <a:r>
              <a:rPr lang="it-IT" i="1" dirty="0">
                <a:effectLst/>
                <a:latin typeface="Times" pitchFamily="2" charset="0"/>
              </a:rPr>
              <a:t> to </a:t>
            </a:r>
            <a:r>
              <a:rPr lang="it-IT" i="1" dirty="0" err="1">
                <a:effectLst/>
                <a:latin typeface="Times" pitchFamily="2" charset="0"/>
              </a:rPr>
              <a:t>fight</a:t>
            </a:r>
            <a:r>
              <a:rPr lang="it-IT" i="1" dirty="0">
                <a:effectLst/>
                <a:latin typeface="Times" pitchFamily="2" charset="0"/>
              </a:rPr>
              <a:t>. </a:t>
            </a:r>
            <a:r>
              <a:rPr lang="it-IT" i="1" dirty="0" err="1">
                <a:effectLst/>
                <a:latin typeface="Times" pitchFamily="2" charset="0"/>
              </a:rPr>
              <a:t>Thus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it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has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become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obvious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that</a:t>
            </a:r>
            <a:r>
              <a:rPr lang="it-IT" i="1" dirty="0">
                <a:effectLst/>
                <a:latin typeface="Times" pitchFamily="2" charset="0"/>
              </a:rPr>
              <a:t> cultural </a:t>
            </a:r>
            <a:r>
              <a:rPr lang="it-IT" i="1" dirty="0" err="1">
                <a:effectLst/>
                <a:latin typeface="Times" pitchFamily="2" charset="0"/>
              </a:rPr>
              <a:t>heritage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is</a:t>
            </a:r>
            <a:r>
              <a:rPr lang="it-IT" i="1" dirty="0">
                <a:effectLst/>
                <a:latin typeface="Times" pitchFamily="2" charset="0"/>
              </a:rPr>
              <a:t> in </a:t>
            </a:r>
            <a:r>
              <a:rPr lang="it-IT" i="1" dirty="0" err="1">
                <a:effectLst/>
                <a:latin typeface="Times" pitchFamily="2" charset="0"/>
              </a:rPr>
              <a:t>particular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need</a:t>
            </a:r>
            <a:r>
              <a:rPr lang="it-IT" i="1" dirty="0">
                <a:effectLst/>
                <a:latin typeface="Times" pitchFamily="2" charset="0"/>
              </a:rPr>
              <a:t> of </a:t>
            </a:r>
            <a:r>
              <a:rPr lang="it-IT" i="1" dirty="0" err="1">
                <a:effectLst/>
                <a:latin typeface="Times" pitchFamily="2" charset="0"/>
              </a:rPr>
              <a:t>protection</a:t>
            </a:r>
            <a:r>
              <a:rPr lang="it-IT" i="1" dirty="0">
                <a:effectLst/>
                <a:latin typeface="Times" pitchFamily="2" charset="0"/>
              </a:rPr>
              <a:t> in </a:t>
            </a:r>
            <a:r>
              <a:rPr lang="it-IT" i="1" dirty="0" err="1">
                <a:effectLst/>
                <a:latin typeface="Times" pitchFamily="2" charset="0"/>
              </a:rPr>
              <a:t>such</a:t>
            </a:r>
            <a:r>
              <a:rPr lang="it-IT" i="1" dirty="0">
                <a:effectLst/>
                <a:latin typeface="Times" pitchFamily="2" charset="0"/>
              </a:rPr>
              <a:t> </a:t>
            </a:r>
            <a:r>
              <a:rPr lang="it-IT" i="1" dirty="0" err="1">
                <a:effectLst/>
                <a:latin typeface="Times" pitchFamily="2" charset="0"/>
              </a:rPr>
              <a:t>conflicts</a:t>
            </a:r>
            <a:r>
              <a:rPr lang="it-IT" i="1" dirty="0">
                <a:effectLst/>
                <a:latin typeface="Times" pitchFamily="2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83763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F81FF2C-8378-CF54-B20B-381A102B4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86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42DA6D-B73E-EB72-1ECF-8367DE02BDE0}"/>
              </a:ext>
            </a:extLst>
          </p:cNvPr>
          <p:cNvSpPr txBox="1"/>
          <p:nvPr/>
        </p:nvSpPr>
        <p:spPr>
          <a:xfrm>
            <a:off x="728870" y="45942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effectLst/>
                <a:latin typeface="Times New Roman" panose="02020603050405020304" pitchFamily="18" charset="0"/>
              </a:rPr>
              <a:t>• Art </a:t>
            </a:r>
            <a:r>
              <a:rPr lang="it-IT" sz="2000" dirty="0" err="1">
                <a:effectLst/>
                <a:latin typeface="Times New Roman" panose="02020603050405020304" pitchFamily="18" charset="0"/>
              </a:rPr>
              <a:t>theft</a:t>
            </a:r>
            <a:endParaRPr lang="en-GB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EF623A-5419-B427-899E-1E0D9C1BF543}"/>
              </a:ext>
            </a:extLst>
          </p:cNvPr>
          <p:cNvSpPr txBox="1"/>
          <p:nvPr/>
        </p:nvSpPr>
        <p:spPr>
          <a:xfrm>
            <a:off x="3810000" y="65163"/>
            <a:ext cx="4216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latin typeface="Times New Roman" panose="02020603050405020304" pitchFamily="18" charset="0"/>
              </a:rPr>
              <a:t>A</a:t>
            </a:r>
            <a:r>
              <a:rPr lang="it-IT" sz="2200" b="1" dirty="0">
                <a:effectLst/>
                <a:latin typeface="Times New Roman" panose="02020603050405020304" pitchFamily="18" charset="0"/>
              </a:rPr>
              <a:t>rt and cultural </a:t>
            </a:r>
            <a:r>
              <a:rPr lang="it-IT" sz="2200" b="1" dirty="0" err="1">
                <a:effectLst/>
                <a:latin typeface="Times New Roman" panose="02020603050405020304" pitchFamily="18" charset="0"/>
              </a:rPr>
              <a:t>heritage</a:t>
            </a:r>
            <a:r>
              <a:rPr lang="it-IT" sz="2200" b="1" dirty="0">
                <a:effectLst/>
                <a:latin typeface="Times New Roman" panose="02020603050405020304" pitchFamily="18" charset="0"/>
              </a:rPr>
              <a:t> crime: </a:t>
            </a:r>
            <a:endParaRPr lang="en-GB" sz="22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C6E164-82D9-9A24-2631-45EE98DC6FF1}"/>
              </a:ext>
            </a:extLst>
          </p:cNvPr>
          <p:cNvSpPr txBox="1"/>
          <p:nvPr/>
        </p:nvSpPr>
        <p:spPr>
          <a:xfrm>
            <a:off x="718221" y="90542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</a:rPr>
              <a:t>• Art </a:t>
            </a:r>
            <a:r>
              <a:rPr lang="it-IT" sz="2000" dirty="0" err="1">
                <a:latin typeface="Times New Roman" panose="02020603050405020304" pitchFamily="18" charset="0"/>
              </a:rPr>
              <a:t>forgeries</a:t>
            </a:r>
            <a:r>
              <a:rPr lang="it-IT" sz="2000" dirty="0">
                <a:latin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</a:rPr>
              <a:t>fakes</a:t>
            </a:r>
            <a:endParaRPr lang="it-IT" sz="2000" dirty="0">
              <a:latin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759B92A-2D06-00F3-66D9-AA46EDD64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61" y="965943"/>
            <a:ext cx="3302000" cy="4572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7ECB34D-7A8B-1CEB-2A04-F7FAF758D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975" y="958696"/>
            <a:ext cx="3302000" cy="4572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AC6696C-7485-B9E1-60CB-4BABF5BD5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172" y="1561984"/>
            <a:ext cx="5261073" cy="335393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911534F-B8A2-5620-7F31-7F829B6DA102}"/>
              </a:ext>
            </a:extLst>
          </p:cNvPr>
          <p:cNvSpPr txBox="1"/>
          <p:nvPr/>
        </p:nvSpPr>
        <p:spPr>
          <a:xfrm>
            <a:off x="718221" y="1314794"/>
            <a:ext cx="6204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• Cultural </a:t>
            </a:r>
            <a:r>
              <a:rPr lang="it-IT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destruction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during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armed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conflict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or </a:t>
            </a:r>
            <a:r>
              <a:rPr lang="it-IT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civil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unrest</a:t>
            </a:r>
            <a:endParaRPr lang="en-GB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4E01819-DE02-218C-5E7E-9E19E2AF6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671" y="1320057"/>
            <a:ext cx="3799464" cy="542218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265205E-8E49-C5DA-D0E9-98471D4493C8}"/>
              </a:ext>
            </a:extLst>
          </p:cNvPr>
          <p:cNvSpPr txBox="1"/>
          <p:nvPr/>
        </p:nvSpPr>
        <p:spPr>
          <a:xfrm>
            <a:off x="4978400" y="400730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fooling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greater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greater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satisfaction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deceiving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</a:p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Eric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Hebburn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FE0E507-47F5-801B-BF69-AFC8511E264A}"/>
              </a:ext>
            </a:extLst>
          </p:cNvPr>
          <p:cNvSpPr txBox="1"/>
          <p:nvPr/>
        </p:nvSpPr>
        <p:spPr>
          <a:xfrm>
            <a:off x="738374" y="1680989"/>
            <a:ext cx="65272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</a:rPr>
              <a:t>• </a:t>
            </a:r>
            <a:r>
              <a:rPr lang="it-IT" sz="2000" dirty="0" err="1">
                <a:latin typeface="Times New Roman" panose="02020603050405020304" pitchFamily="18" charset="0"/>
              </a:rPr>
              <a:t>Archaeological</a:t>
            </a:r>
            <a:r>
              <a:rPr lang="it-IT" sz="2000" dirty="0">
                <a:latin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</a:rPr>
              <a:t>looting</a:t>
            </a:r>
            <a:endParaRPr lang="it-IT" sz="2000" dirty="0">
              <a:latin typeface="Times New Roman" panose="02020603050405020304" pitchFamily="18" charset="0"/>
            </a:endParaRPr>
          </a:p>
        </p:txBody>
      </p:sp>
      <p:pic>
        <p:nvPicPr>
          <p:cNvPr id="22" name="Immagine 21" descr="Immagine che contiene terra, esterni&#10;&#10;Descrizione generata automaticamente">
            <a:extLst>
              <a:ext uri="{FF2B5EF4-FFF2-40B4-BE49-F238E27FC236}">
                <a16:creationId xmlns:a16="http://schemas.microsoft.com/office/drawing/2014/main" id="{8D163769-2750-BD20-8C5F-7E646704D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557" y="2283872"/>
            <a:ext cx="4846690" cy="4354246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129B605-33D6-01B1-4895-44D4E9E0A71B}"/>
              </a:ext>
            </a:extLst>
          </p:cNvPr>
          <p:cNvSpPr txBox="1"/>
          <p:nvPr/>
        </p:nvSpPr>
        <p:spPr>
          <a:xfrm>
            <a:off x="5373487" y="3578058"/>
            <a:ext cx="652725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Oxford Companion To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Archaeology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ed.) </a:t>
            </a:r>
          </a:p>
          <a:p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Edited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by: Neil Asher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Silberman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Looting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hunting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in the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archaeological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sense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illegal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excavation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archaeological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sites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thefts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cultural institutions like museums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permission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relevant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landowners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government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entities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museum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authorities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Typically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looting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carried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 in order to procure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artifacts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make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way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legal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marketplace. </a:t>
            </a:r>
            <a:endParaRPr lang="en-GB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F00C9D9-864A-7152-3C56-A6106F9A8D09}"/>
              </a:ext>
            </a:extLst>
          </p:cNvPr>
          <p:cNvSpPr txBox="1"/>
          <p:nvPr/>
        </p:nvSpPr>
        <p:spPr>
          <a:xfrm>
            <a:off x="69049" y="5392036"/>
            <a:ext cx="719658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Edwin Sutherland,  1939: "a crime committed by a person of respectability and high social status in the course of their occupation”</a:t>
            </a:r>
          </a:p>
        </p:txBody>
      </p:sp>
      <p:pic>
        <p:nvPicPr>
          <p:cNvPr id="30" name="Immagine 29" descr="Immagine che contiene testo, persona, uomo, interni&#10;&#10;Descrizione generata automaticamente">
            <a:extLst>
              <a:ext uri="{FF2B5EF4-FFF2-40B4-BE49-F238E27FC236}">
                <a16:creationId xmlns:a16="http://schemas.microsoft.com/office/drawing/2014/main" id="{DEEA78E9-FCB3-3B0F-9B69-39987EC820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0566" y="728147"/>
            <a:ext cx="4324700" cy="5419734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C509DFB-C1A8-4FE6-71A2-0EE25DFF0DD2}"/>
              </a:ext>
            </a:extLst>
          </p:cNvPr>
          <p:cNvSpPr txBox="1"/>
          <p:nvPr/>
        </p:nvSpPr>
        <p:spPr>
          <a:xfrm>
            <a:off x="738374" y="2118140"/>
            <a:ext cx="6546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</a:rPr>
              <a:t>• White-collar crime </a:t>
            </a:r>
            <a:r>
              <a:rPr lang="it-IT" sz="2000" dirty="0" err="1">
                <a:latin typeface="Times New Roman" panose="02020603050405020304" pitchFamily="18" charset="0"/>
              </a:rPr>
              <a:t>within</a:t>
            </a:r>
            <a:r>
              <a:rPr lang="it-IT" sz="2000" dirty="0">
                <a:latin typeface="Times New Roman" panose="02020603050405020304" pitchFamily="18" charset="0"/>
              </a:rPr>
              <a:t> the art market</a:t>
            </a:r>
            <a:endParaRPr lang="en-GB" sz="2000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A901488-9D79-FAC7-F7A0-EB42361DEA5C}"/>
              </a:ext>
            </a:extLst>
          </p:cNvPr>
          <p:cNvSpPr txBox="1"/>
          <p:nvPr/>
        </p:nvSpPr>
        <p:spPr>
          <a:xfrm>
            <a:off x="738374" y="2464068"/>
            <a:ext cx="65661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</a:rPr>
              <a:t>• </a:t>
            </a:r>
            <a:r>
              <a:rPr lang="it-IT" sz="2000" dirty="0" err="1">
                <a:latin typeface="Times New Roman" panose="02020603050405020304" pitchFamily="18" charset="0"/>
              </a:rPr>
              <a:t>Vandalism</a:t>
            </a:r>
            <a:r>
              <a:rPr lang="it-IT" sz="2000" dirty="0">
                <a:latin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</a:rPr>
              <a:t>malicious</a:t>
            </a:r>
            <a:r>
              <a:rPr lang="it-IT" sz="2000" dirty="0">
                <a:latin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</a:rPr>
              <a:t>destruction</a:t>
            </a:r>
            <a:r>
              <a:rPr lang="it-IT" sz="2000" dirty="0">
                <a:latin typeface="Times New Roman" panose="02020603050405020304" pitchFamily="18" charset="0"/>
              </a:rPr>
              <a:t> of art</a:t>
            </a:r>
            <a:endParaRPr lang="en-GB" sz="2000" dirty="0"/>
          </a:p>
        </p:txBody>
      </p:sp>
      <p:pic>
        <p:nvPicPr>
          <p:cNvPr id="36" name="Immagine 35" descr="Immagine che contiene persona, interni, bianco&#10;&#10;Descrizione generata automaticamente">
            <a:extLst>
              <a:ext uri="{FF2B5EF4-FFF2-40B4-BE49-F238E27FC236}">
                <a16:creationId xmlns:a16="http://schemas.microsoft.com/office/drawing/2014/main" id="{DF0F873A-5C14-00EC-685B-9A152AB23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0566" y="728147"/>
            <a:ext cx="4135260" cy="544917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5C55B5F-D54A-76DF-A8BD-296CB8F52D08}"/>
              </a:ext>
            </a:extLst>
          </p:cNvPr>
          <p:cNvSpPr txBox="1"/>
          <p:nvPr/>
        </p:nvSpPr>
        <p:spPr>
          <a:xfrm>
            <a:off x="5429890" y="6243413"/>
            <a:ext cx="63459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 </a:t>
            </a:r>
            <a:r>
              <a:rPr lang="it-IT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Hebborn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Portrait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 Master </a:t>
            </a:r>
            <a:r>
              <a:rPr lang="it-IT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Forger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(1991)</a:t>
            </a:r>
          </a:p>
        </p:txBody>
      </p:sp>
    </p:spTree>
    <p:extLst>
      <p:ext uri="{BB962C8B-B14F-4D97-AF65-F5344CB8AC3E}">
        <p14:creationId xmlns:p14="http://schemas.microsoft.com/office/powerpoint/2010/main" val="29616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8" grpId="0"/>
      <p:bldP spid="18" grpId="1"/>
      <p:bldP spid="20" grpId="0"/>
      <p:bldP spid="24" grpId="0"/>
      <p:bldP spid="24" grpId="1"/>
      <p:bldP spid="28" grpId="0"/>
      <p:bldP spid="28" grpId="1"/>
      <p:bldP spid="32" grpId="0"/>
      <p:bldP spid="34" grpId="0"/>
      <p:bldP spid="38" grpId="0" build="allAtOnce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28809</TotalTime>
  <Words>2417</Words>
  <Application>Microsoft Macintosh PowerPoint</Application>
  <PresentationFormat>Widescreen</PresentationFormat>
  <Paragraphs>193</Paragraphs>
  <Slides>23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</vt:lpstr>
      <vt:lpstr>Times New Roman</vt:lpstr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Microsoft Office User</dc:creator>
  <cp:keywords/>
  <dc:description/>
  <cp:lastModifiedBy>Microsoft Office User</cp:lastModifiedBy>
  <cp:revision>108</cp:revision>
  <dcterms:created xsi:type="dcterms:W3CDTF">2023-02-21T03:34:41Z</dcterms:created>
  <dcterms:modified xsi:type="dcterms:W3CDTF">2023-05-11T16:23:34Z</dcterms:modified>
  <cp:category/>
</cp:coreProperties>
</file>