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7"/>
  </p:notesMasterIdLst>
  <p:sldIdLst>
    <p:sldId id="256" r:id="rId2"/>
    <p:sldId id="292" r:id="rId3"/>
    <p:sldId id="477" r:id="rId4"/>
    <p:sldId id="295" r:id="rId5"/>
    <p:sldId id="294" r:id="rId6"/>
    <p:sldId id="298" r:id="rId7"/>
    <p:sldId id="296" r:id="rId8"/>
    <p:sldId id="297" r:id="rId9"/>
    <p:sldId id="479" r:id="rId10"/>
    <p:sldId id="270" r:id="rId11"/>
    <p:sldId id="275" r:id="rId12"/>
    <p:sldId id="285" r:id="rId13"/>
    <p:sldId id="435" r:id="rId14"/>
    <p:sldId id="279" r:id="rId15"/>
    <p:sldId id="280" r:id="rId16"/>
    <p:sldId id="288" r:id="rId17"/>
    <p:sldId id="428" r:id="rId18"/>
    <p:sldId id="283" r:id="rId19"/>
    <p:sldId id="472" r:id="rId20"/>
    <p:sldId id="313" r:id="rId21"/>
    <p:sldId id="485" r:id="rId22"/>
    <p:sldId id="488" r:id="rId23"/>
    <p:sldId id="493" r:id="rId24"/>
    <p:sldId id="486" r:id="rId25"/>
    <p:sldId id="491" r:id="rId26"/>
    <p:sldId id="490" r:id="rId27"/>
    <p:sldId id="494" r:id="rId28"/>
    <p:sldId id="489" r:id="rId29"/>
    <p:sldId id="484" r:id="rId30"/>
    <p:sldId id="299" r:id="rId31"/>
    <p:sldId id="476" r:id="rId32"/>
    <p:sldId id="290" r:id="rId33"/>
    <p:sldId id="289" r:id="rId34"/>
    <p:sldId id="276" r:id="rId35"/>
    <p:sldId id="274"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
          <p15:clr>
            <a:srgbClr val="A4A3A4"/>
          </p15:clr>
        </p15:guide>
        <p15:guide id="2" orient="horz" pos="635">
          <p15:clr>
            <a:srgbClr val="A4A3A4"/>
          </p15:clr>
        </p15:guide>
        <p15:guide id="3" orient="horz" pos="1136">
          <p15:clr>
            <a:srgbClr val="A4A3A4"/>
          </p15:clr>
        </p15:guide>
        <p15:guide id="4" orient="horz" pos="4000">
          <p15:clr>
            <a:srgbClr val="A4A3A4"/>
          </p15:clr>
        </p15:guide>
        <p15:guide id="5" orient="horz" pos="4268">
          <p15:clr>
            <a:srgbClr val="A4A3A4"/>
          </p15:clr>
        </p15:guide>
        <p15:guide id="6" pos="273">
          <p15:clr>
            <a:srgbClr val="A4A3A4"/>
          </p15:clr>
        </p15:guide>
        <p15:guide id="7" pos="137">
          <p15:clr>
            <a:srgbClr val="A4A3A4"/>
          </p15:clr>
        </p15:guide>
        <p15:guide id="8" pos="5488">
          <p15:clr>
            <a:srgbClr val="A4A3A4"/>
          </p15:clr>
        </p15:guide>
        <p15:guide id="9" pos="5625">
          <p15:clr>
            <a:srgbClr val="A4A3A4"/>
          </p15:clr>
        </p15:guide>
        <p15:guide id="10" pos="2768">
          <p15:clr>
            <a:srgbClr val="A4A3A4"/>
          </p15:clr>
        </p15:guide>
        <p15:guide id="11" pos="29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516"/>
    <a:srgbClr val="0083BE"/>
    <a:srgbClr val="BF1238"/>
    <a:srgbClr val="A0116A"/>
    <a:srgbClr val="0A3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80563"/>
  </p:normalViewPr>
  <p:slideViewPr>
    <p:cSldViewPr showGuides="1">
      <p:cViewPr varScale="1">
        <p:scale>
          <a:sx n="101" d="100"/>
          <a:sy n="101" d="100"/>
        </p:scale>
        <p:origin x="1056" y="184"/>
      </p:cViewPr>
      <p:guideLst>
        <p:guide orient="horz" pos="103"/>
        <p:guide orient="horz" pos="635"/>
        <p:guide orient="horz" pos="1136"/>
        <p:guide orient="horz" pos="4000"/>
        <p:guide orient="horz" pos="4268"/>
        <p:guide pos="273"/>
        <p:guide pos="137"/>
        <p:guide pos="5488"/>
        <p:guide pos="5625"/>
        <p:guide pos="2768"/>
        <p:guide pos="299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5B787-EF53-0E46-B9D2-B20CA60767A4}" type="doc">
      <dgm:prSet loTypeId="urn:microsoft.com/office/officeart/2005/8/layout/cycle8" loCatId="" qsTypeId="urn:microsoft.com/office/officeart/2005/8/quickstyle/simple5" qsCatId="simple" csTypeId="urn:microsoft.com/office/officeart/2005/8/colors/colorful1" csCatId="colorful" phldr="1"/>
      <dgm:spPr/>
    </dgm:pt>
    <dgm:pt modelId="{B90D071E-EE72-D248-ADEC-3A981AC815BC}">
      <dgm:prSet phldrT="[Texte]" custT="1"/>
      <dgm:spPr/>
      <dgm:t>
        <a:bodyPr/>
        <a:lstStyle/>
        <a:p>
          <a:r>
            <a:rPr lang="fr-FR" sz="1400" dirty="0"/>
            <a:t>Cognitif</a:t>
          </a:r>
          <a:endParaRPr lang="fr-FR" sz="1300" dirty="0"/>
        </a:p>
      </dgm:t>
    </dgm:pt>
    <dgm:pt modelId="{22E61F32-105B-064C-8687-01D90B3C3BBD}" type="parTrans" cxnId="{27FF5B62-B22A-0B49-B023-1FE5ABEA5B17}">
      <dgm:prSet/>
      <dgm:spPr/>
      <dgm:t>
        <a:bodyPr/>
        <a:lstStyle/>
        <a:p>
          <a:endParaRPr lang="fr-FR"/>
        </a:p>
      </dgm:t>
    </dgm:pt>
    <dgm:pt modelId="{EE372AE9-40FE-384A-9208-99042CF5B863}" type="sibTrans" cxnId="{27FF5B62-B22A-0B49-B023-1FE5ABEA5B17}">
      <dgm:prSet/>
      <dgm:spPr/>
      <dgm:t>
        <a:bodyPr/>
        <a:lstStyle/>
        <a:p>
          <a:endParaRPr lang="fr-FR"/>
        </a:p>
      </dgm:t>
    </dgm:pt>
    <dgm:pt modelId="{E08A1227-3AF4-ED43-AF61-C51A561D39B9}">
      <dgm:prSet phldrT="[Texte]" custT="1"/>
      <dgm:spPr/>
      <dgm:t>
        <a:bodyPr/>
        <a:lstStyle/>
        <a:p>
          <a:r>
            <a:rPr lang="fr-FR" sz="1400" dirty="0"/>
            <a:t>Emotionnel</a:t>
          </a:r>
          <a:endParaRPr lang="fr-FR" sz="1300" dirty="0"/>
        </a:p>
      </dgm:t>
    </dgm:pt>
    <dgm:pt modelId="{E14DFA11-C7F3-8942-B21A-2954D268CFA7}" type="parTrans" cxnId="{D5994BD0-9F8F-F44E-9D29-86C35A181121}">
      <dgm:prSet/>
      <dgm:spPr/>
      <dgm:t>
        <a:bodyPr/>
        <a:lstStyle/>
        <a:p>
          <a:endParaRPr lang="fr-FR"/>
        </a:p>
      </dgm:t>
    </dgm:pt>
    <dgm:pt modelId="{2ADB1CFB-A918-D643-8B05-661C020192EE}" type="sibTrans" cxnId="{D5994BD0-9F8F-F44E-9D29-86C35A181121}">
      <dgm:prSet/>
      <dgm:spPr/>
      <dgm:t>
        <a:bodyPr/>
        <a:lstStyle/>
        <a:p>
          <a:endParaRPr lang="fr-FR"/>
        </a:p>
      </dgm:t>
    </dgm:pt>
    <dgm:pt modelId="{D4782446-BD01-7E4E-8710-C17796B6D9D7}">
      <dgm:prSet phldrT="[Texte]" custT="1"/>
      <dgm:spPr/>
      <dgm:t>
        <a:bodyPr/>
        <a:lstStyle/>
        <a:p>
          <a:r>
            <a:rPr lang="fr-FR" sz="1400" dirty="0"/>
            <a:t>Corporel/</a:t>
          </a:r>
        </a:p>
        <a:p>
          <a:r>
            <a:rPr lang="fr-FR" sz="1400" dirty="0"/>
            <a:t>Physiologique</a:t>
          </a:r>
        </a:p>
      </dgm:t>
    </dgm:pt>
    <dgm:pt modelId="{4464B2F7-D022-D243-B4B4-E350D8B878BD}" type="parTrans" cxnId="{C2DBD921-092D-EC46-B3C7-B356583E0782}">
      <dgm:prSet/>
      <dgm:spPr/>
      <dgm:t>
        <a:bodyPr/>
        <a:lstStyle/>
        <a:p>
          <a:endParaRPr lang="fr-FR"/>
        </a:p>
      </dgm:t>
    </dgm:pt>
    <dgm:pt modelId="{22C0AB08-1647-254E-ACAE-AD726D0BBC61}" type="sibTrans" cxnId="{C2DBD921-092D-EC46-B3C7-B356583E0782}">
      <dgm:prSet/>
      <dgm:spPr/>
      <dgm:t>
        <a:bodyPr/>
        <a:lstStyle/>
        <a:p>
          <a:endParaRPr lang="fr-FR"/>
        </a:p>
      </dgm:t>
    </dgm:pt>
    <dgm:pt modelId="{D176F64C-0DDD-BC4F-85E6-81D151BC92A0}">
      <dgm:prSet phldrT="[Texte]" custT="1"/>
      <dgm:spPr/>
      <dgm:t>
        <a:bodyPr/>
        <a:lstStyle/>
        <a:p>
          <a:r>
            <a:rPr lang="fr-FR" sz="1400" dirty="0"/>
            <a:t>Comportemental</a:t>
          </a:r>
        </a:p>
      </dgm:t>
    </dgm:pt>
    <dgm:pt modelId="{FB2420A2-FD07-664A-A6CE-259FA5062354}" type="parTrans" cxnId="{05D6178C-DDFD-6147-9C0F-720AC47A578F}">
      <dgm:prSet/>
      <dgm:spPr/>
      <dgm:t>
        <a:bodyPr/>
        <a:lstStyle/>
        <a:p>
          <a:endParaRPr lang="fr-FR"/>
        </a:p>
      </dgm:t>
    </dgm:pt>
    <dgm:pt modelId="{E0733BB4-8CAD-8144-AB81-891FAECA3483}" type="sibTrans" cxnId="{05D6178C-DDFD-6147-9C0F-720AC47A578F}">
      <dgm:prSet/>
      <dgm:spPr/>
      <dgm:t>
        <a:bodyPr/>
        <a:lstStyle/>
        <a:p>
          <a:endParaRPr lang="fr-FR"/>
        </a:p>
      </dgm:t>
    </dgm:pt>
    <dgm:pt modelId="{0F35C4F2-BFAE-1841-B21E-BA85F30C6BAB}" type="pres">
      <dgm:prSet presAssocID="{CEF5B787-EF53-0E46-B9D2-B20CA60767A4}" presName="compositeShape" presStyleCnt="0">
        <dgm:presLayoutVars>
          <dgm:chMax val="7"/>
          <dgm:dir/>
          <dgm:resizeHandles val="exact"/>
        </dgm:presLayoutVars>
      </dgm:prSet>
      <dgm:spPr/>
    </dgm:pt>
    <dgm:pt modelId="{C8820AA6-F0D4-D34C-A647-62C6D8D98DE3}" type="pres">
      <dgm:prSet presAssocID="{CEF5B787-EF53-0E46-B9D2-B20CA60767A4}" presName="wedge1" presStyleLbl="node1" presStyleIdx="0" presStyleCnt="4"/>
      <dgm:spPr/>
    </dgm:pt>
    <dgm:pt modelId="{D609769C-1B45-6D4B-A513-FB963D7CACBC}" type="pres">
      <dgm:prSet presAssocID="{CEF5B787-EF53-0E46-B9D2-B20CA60767A4}" presName="dummy1a" presStyleCnt="0"/>
      <dgm:spPr/>
    </dgm:pt>
    <dgm:pt modelId="{E9BD8346-06FF-6B47-B3D2-7E0955E08DEE}" type="pres">
      <dgm:prSet presAssocID="{CEF5B787-EF53-0E46-B9D2-B20CA60767A4}" presName="dummy1b" presStyleCnt="0"/>
      <dgm:spPr/>
    </dgm:pt>
    <dgm:pt modelId="{D2A39899-211C-5243-8BFE-588DB77F09D0}" type="pres">
      <dgm:prSet presAssocID="{CEF5B787-EF53-0E46-B9D2-B20CA60767A4}" presName="wedge1Tx" presStyleLbl="node1" presStyleIdx="0" presStyleCnt="4">
        <dgm:presLayoutVars>
          <dgm:chMax val="0"/>
          <dgm:chPref val="0"/>
          <dgm:bulletEnabled val="1"/>
        </dgm:presLayoutVars>
      </dgm:prSet>
      <dgm:spPr/>
    </dgm:pt>
    <dgm:pt modelId="{E8BBC3FF-44FF-C04D-9348-08CB3E418282}" type="pres">
      <dgm:prSet presAssocID="{CEF5B787-EF53-0E46-B9D2-B20CA60767A4}" presName="wedge2" presStyleLbl="node1" presStyleIdx="1" presStyleCnt="4"/>
      <dgm:spPr/>
    </dgm:pt>
    <dgm:pt modelId="{8AEC7672-42C6-B447-AA62-58525A2D2727}" type="pres">
      <dgm:prSet presAssocID="{CEF5B787-EF53-0E46-B9D2-B20CA60767A4}" presName="dummy2a" presStyleCnt="0"/>
      <dgm:spPr/>
    </dgm:pt>
    <dgm:pt modelId="{C287A61D-91AD-5F4A-AB20-9F039BD1279F}" type="pres">
      <dgm:prSet presAssocID="{CEF5B787-EF53-0E46-B9D2-B20CA60767A4}" presName="dummy2b" presStyleCnt="0"/>
      <dgm:spPr/>
    </dgm:pt>
    <dgm:pt modelId="{BC1D795E-06D6-2947-A2EA-EFC5BCEFCF37}" type="pres">
      <dgm:prSet presAssocID="{CEF5B787-EF53-0E46-B9D2-B20CA60767A4}" presName="wedge2Tx" presStyleLbl="node1" presStyleIdx="1" presStyleCnt="4">
        <dgm:presLayoutVars>
          <dgm:chMax val="0"/>
          <dgm:chPref val="0"/>
          <dgm:bulletEnabled val="1"/>
        </dgm:presLayoutVars>
      </dgm:prSet>
      <dgm:spPr/>
    </dgm:pt>
    <dgm:pt modelId="{B6C5DB5C-FFED-204C-9626-455DACF24419}" type="pres">
      <dgm:prSet presAssocID="{CEF5B787-EF53-0E46-B9D2-B20CA60767A4}" presName="wedge3" presStyleLbl="node1" presStyleIdx="2" presStyleCnt="4"/>
      <dgm:spPr/>
    </dgm:pt>
    <dgm:pt modelId="{F75B6D27-3437-9849-AB94-B14D48C869E8}" type="pres">
      <dgm:prSet presAssocID="{CEF5B787-EF53-0E46-B9D2-B20CA60767A4}" presName="dummy3a" presStyleCnt="0"/>
      <dgm:spPr/>
    </dgm:pt>
    <dgm:pt modelId="{67BA5D9C-902E-3749-A458-63D6E0F1420F}" type="pres">
      <dgm:prSet presAssocID="{CEF5B787-EF53-0E46-B9D2-B20CA60767A4}" presName="dummy3b" presStyleCnt="0"/>
      <dgm:spPr/>
    </dgm:pt>
    <dgm:pt modelId="{D736E2CD-41F0-3A4E-801B-597C82508D67}" type="pres">
      <dgm:prSet presAssocID="{CEF5B787-EF53-0E46-B9D2-B20CA60767A4}" presName="wedge3Tx" presStyleLbl="node1" presStyleIdx="2" presStyleCnt="4">
        <dgm:presLayoutVars>
          <dgm:chMax val="0"/>
          <dgm:chPref val="0"/>
          <dgm:bulletEnabled val="1"/>
        </dgm:presLayoutVars>
      </dgm:prSet>
      <dgm:spPr/>
    </dgm:pt>
    <dgm:pt modelId="{169F0DBE-8840-3344-BFF7-9DBF1BEA9060}" type="pres">
      <dgm:prSet presAssocID="{CEF5B787-EF53-0E46-B9D2-B20CA60767A4}" presName="wedge4" presStyleLbl="node1" presStyleIdx="3" presStyleCnt="4"/>
      <dgm:spPr/>
    </dgm:pt>
    <dgm:pt modelId="{4F96DFE1-961D-7448-998D-246537E989E8}" type="pres">
      <dgm:prSet presAssocID="{CEF5B787-EF53-0E46-B9D2-B20CA60767A4}" presName="dummy4a" presStyleCnt="0"/>
      <dgm:spPr/>
    </dgm:pt>
    <dgm:pt modelId="{AAC3A0A3-9A76-264B-8F7B-3093195D0AC6}" type="pres">
      <dgm:prSet presAssocID="{CEF5B787-EF53-0E46-B9D2-B20CA60767A4}" presName="dummy4b" presStyleCnt="0"/>
      <dgm:spPr/>
    </dgm:pt>
    <dgm:pt modelId="{EB13A978-A327-D049-8AE7-F97CADF2A5F2}" type="pres">
      <dgm:prSet presAssocID="{CEF5B787-EF53-0E46-B9D2-B20CA60767A4}" presName="wedge4Tx" presStyleLbl="node1" presStyleIdx="3" presStyleCnt="4">
        <dgm:presLayoutVars>
          <dgm:chMax val="0"/>
          <dgm:chPref val="0"/>
          <dgm:bulletEnabled val="1"/>
        </dgm:presLayoutVars>
      </dgm:prSet>
      <dgm:spPr/>
    </dgm:pt>
    <dgm:pt modelId="{E0A2F6EE-F195-194E-A661-41C87CFEA662}" type="pres">
      <dgm:prSet presAssocID="{EE372AE9-40FE-384A-9208-99042CF5B863}" presName="arrowWedge1" presStyleLbl="fgSibTrans2D1" presStyleIdx="0" presStyleCnt="4"/>
      <dgm:spPr/>
    </dgm:pt>
    <dgm:pt modelId="{81CCFB88-61C4-C645-96C9-6E612A7F51EC}" type="pres">
      <dgm:prSet presAssocID="{E0733BB4-8CAD-8144-AB81-891FAECA3483}" presName="arrowWedge2" presStyleLbl="fgSibTrans2D1" presStyleIdx="1" presStyleCnt="4"/>
      <dgm:spPr/>
    </dgm:pt>
    <dgm:pt modelId="{95215159-E2AF-C046-86DC-1130A5AB917D}" type="pres">
      <dgm:prSet presAssocID="{2ADB1CFB-A918-D643-8B05-661C020192EE}" presName="arrowWedge3" presStyleLbl="fgSibTrans2D1" presStyleIdx="2" presStyleCnt="4"/>
      <dgm:spPr/>
    </dgm:pt>
    <dgm:pt modelId="{1749D041-68A9-3649-8580-8A5589FCED53}" type="pres">
      <dgm:prSet presAssocID="{22C0AB08-1647-254E-ACAE-AD726D0BBC61}" presName="arrowWedge4" presStyleLbl="fgSibTrans2D1" presStyleIdx="3" presStyleCnt="4"/>
      <dgm:spPr/>
    </dgm:pt>
  </dgm:ptLst>
  <dgm:cxnLst>
    <dgm:cxn modelId="{AE51E70D-738D-4242-8CA9-D3B96DD045A1}" type="presOf" srcId="{D176F64C-0DDD-BC4F-85E6-81D151BC92A0}" destId="{E8BBC3FF-44FF-C04D-9348-08CB3E418282}" srcOrd="0" destOrd="0" presId="urn:microsoft.com/office/officeart/2005/8/layout/cycle8"/>
    <dgm:cxn modelId="{C2DBD921-092D-EC46-B3C7-B356583E0782}" srcId="{CEF5B787-EF53-0E46-B9D2-B20CA60767A4}" destId="{D4782446-BD01-7E4E-8710-C17796B6D9D7}" srcOrd="3" destOrd="0" parTransId="{4464B2F7-D022-D243-B4B4-E350D8B878BD}" sibTransId="{22C0AB08-1647-254E-ACAE-AD726D0BBC61}"/>
    <dgm:cxn modelId="{1737E522-5D13-F34E-A8E9-69ECD3D15D2A}" type="presOf" srcId="{D4782446-BD01-7E4E-8710-C17796B6D9D7}" destId="{EB13A978-A327-D049-8AE7-F97CADF2A5F2}" srcOrd="1" destOrd="0" presId="urn:microsoft.com/office/officeart/2005/8/layout/cycle8"/>
    <dgm:cxn modelId="{40CE802C-9586-804E-AE9D-0CCD383DACA8}" type="presOf" srcId="{E08A1227-3AF4-ED43-AF61-C51A561D39B9}" destId="{B6C5DB5C-FFED-204C-9626-455DACF24419}" srcOrd="0" destOrd="0" presId="urn:microsoft.com/office/officeart/2005/8/layout/cycle8"/>
    <dgm:cxn modelId="{FE723A46-DB8D-304D-A50A-42199D95E2EA}" type="presOf" srcId="{CEF5B787-EF53-0E46-B9D2-B20CA60767A4}" destId="{0F35C4F2-BFAE-1841-B21E-BA85F30C6BAB}" srcOrd="0" destOrd="0" presId="urn:microsoft.com/office/officeart/2005/8/layout/cycle8"/>
    <dgm:cxn modelId="{D3055857-09A4-9F4D-BB8E-36FC6640853C}" type="presOf" srcId="{E08A1227-3AF4-ED43-AF61-C51A561D39B9}" destId="{D736E2CD-41F0-3A4E-801B-597C82508D67}" srcOrd="1" destOrd="0" presId="urn:microsoft.com/office/officeart/2005/8/layout/cycle8"/>
    <dgm:cxn modelId="{C2BD0158-4B65-1447-9878-FDF978015820}" type="presOf" srcId="{B90D071E-EE72-D248-ADEC-3A981AC815BC}" destId="{C8820AA6-F0D4-D34C-A647-62C6D8D98DE3}" srcOrd="0" destOrd="0" presId="urn:microsoft.com/office/officeart/2005/8/layout/cycle8"/>
    <dgm:cxn modelId="{27FF5B62-B22A-0B49-B023-1FE5ABEA5B17}" srcId="{CEF5B787-EF53-0E46-B9D2-B20CA60767A4}" destId="{B90D071E-EE72-D248-ADEC-3A981AC815BC}" srcOrd="0" destOrd="0" parTransId="{22E61F32-105B-064C-8687-01D90B3C3BBD}" sibTransId="{EE372AE9-40FE-384A-9208-99042CF5B863}"/>
    <dgm:cxn modelId="{D11F5384-E5EC-8746-8515-DCE8D20655FA}" type="presOf" srcId="{D176F64C-0DDD-BC4F-85E6-81D151BC92A0}" destId="{BC1D795E-06D6-2947-A2EA-EFC5BCEFCF37}" srcOrd="1" destOrd="0" presId="urn:microsoft.com/office/officeart/2005/8/layout/cycle8"/>
    <dgm:cxn modelId="{05D6178C-DDFD-6147-9C0F-720AC47A578F}" srcId="{CEF5B787-EF53-0E46-B9D2-B20CA60767A4}" destId="{D176F64C-0DDD-BC4F-85E6-81D151BC92A0}" srcOrd="1" destOrd="0" parTransId="{FB2420A2-FD07-664A-A6CE-259FA5062354}" sibTransId="{E0733BB4-8CAD-8144-AB81-891FAECA3483}"/>
    <dgm:cxn modelId="{A66BE4C8-F4B8-1E42-98AB-7C33884EF6FE}" type="presOf" srcId="{D4782446-BD01-7E4E-8710-C17796B6D9D7}" destId="{169F0DBE-8840-3344-BFF7-9DBF1BEA9060}" srcOrd="0" destOrd="0" presId="urn:microsoft.com/office/officeart/2005/8/layout/cycle8"/>
    <dgm:cxn modelId="{D5994BD0-9F8F-F44E-9D29-86C35A181121}" srcId="{CEF5B787-EF53-0E46-B9D2-B20CA60767A4}" destId="{E08A1227-3AF4-ED43-AF61-C51A561D39B9}" srcOrd="2" destOrd="0" parTransId="{E14DFA11-C7F3-8942-B21A-2954D268CFA7}" sibTransId="{2ADB1CFB-A918-D643-8B05-661C020192EE}"/>
    <dgm:cxn modelId="{F88D8EEE-5A1C-F446-8131-9F4B03CA89AD}" type="presOf" srcId="{B90D071E-EE72-D248-ADEC-3A981AC815BC}" destId="{D2A39899-211C-5243-8BFE-588DB77F09D0}" srcOrd="1" destOrd="0" presId="urn:microsoft.com/office/officeart/2005/8/layout/cycle8"/>
    <dgm:cxn modelId="{DD82A656-383F-1F43-8E75-8D088C17DD5D}" type="presParOf" srcId="{0F35C4F2-BFAE-1841-B21E-BA85F30C6BAB}" destId="{C8820AA6-F0D4-D34C-A647-62C6D8D98DE3}" srcOrd="0" destOrd="0" presId="urn:microsoft.com/office/officeart/2005/8/layout/cycle8"/>
    <dgm:cxn modelId="{488CE46D-9159-2349-9FA0-5119A3FCCC05}" type="presParOf" srcId="{0F35C4F2-BFAE-1841-B21E-BA85F30C6BAB}" destId="{D609769C-1B45-6D4B-A513-FB963D7CACBC}" srcOrd="1" destOrd="0" presId="urn:microsoft.com/office/officeart/2005/8/layout/cycle8"/>
    <dgm:cxn modelId="{BBD561CD-F950-504F-A6E2-1F632FCC4C1E}" type="presParOf" srcId="{0F35C4F2-BFAE-1841-B21E-BA85F30C6BAB}" destId="{E9BD8346-06FF-6B47-B3D2-7E0955E08DEE}" srcOrd="2" destOrd="0" presId="urn:microsoft.com/office/officeart/2005/8/layout/cycle8"/>
    <dgm:cxn modelId="{8022E691-5E6D-9E47-802B-4524DFED1FED}" type="presParOf" srcId="{0F35C4F2-BFAE-1841-B21E-BA85F30C6BAB}" destId="{D2A39899-211C-5243-8BFE-588DB77F09D0}" srcOrd="3" destOrd="0" presId="urn:microsoft.com/office/officeart/2005/8/layout/cycle8"/>
    <dgm:cxn modelId="{86CF983C-ACD6-2A49-9258-B45C983AAEA7}" type="presParOf" srcId="{0F35C4F2-BFAE-1841-B21E-BA85F30C6BAB}" destId="{E8BBC3FF-44FF-C04D-9348-08CB3E418282}" srcOrd="4" destOrd="0" presId="urn:microsoft.com/office/officeart/2005/8/layout/cycle8"/>
    <dgm:cxn modelId="{A578E713-6F60-E845-9F0F-7C7A68790291}" type="presParOf" srcId="{0F35C4F2-BFAE-1841-B21E-BA85F30C6BAB}" destId="{8AEC7672-42C6-B447-AA62-58525A2D2727}" srcOrd="5" destOrd="0" presId="urn:microsoft.com/office/officeart/2005/8/layout/cycle8"/>
    <dgm:cxn modelId="{054B7D1D-8661-AF45-906A-EAB1BF7947E5}" type="presParOf" srcId="{0F35C4F2-BFAE-1841-B21E-BA85F30C6BAB}" destId="{C287A61D-91AD-5F4A-AB20-9F039BD1279F}" srcOrd="6" destOrd="0" presId="urn:microsoft.com/office/officeart/2005/8/layout/cycle8"/>
    <dgm:cxn modelId="{E9CE36D9-3D1F-484F-82C2-6C2FE999D93C}" type="presParOf" srcId="{0F35C4F2-BFAE-1841-B21E-BA85F30C6BAB}" destId="{BC1D795E-06D6-2947-A2EA-EFC5BCEFCF37}" srcOrd="7" destOrd="0" presId="urn:microsoft.com/office/officeart/2005/8/layout/cycle8"/>
    <dgm:cxn modelId="{67ADC93B-C939-3F4F-8542-F6286D4159E7}" type="presParOf" srcId="{0F35C4F2-BFAE-1841-B21E-BA85F30C6BAB}" destId="{B6C5DB5C-FFED-204C-9626-455DACF24419}" srcOrd="8" destOrd="0" presId="urn:microsoft.com/office/officeart/2005/8/layout/cycle8"/>
    <dgm:cxn modelId="{4259E0CA-0664-5C45-9C4D-FE154DFB5DE1}" type="presParOf" srcId="{0F35C4F2-BFAE-1841-B21E-BA85F30C6BAB}" destId="{F75B6D27-3437-9849-AB94-B14D48C869E8}" srcOrd="9" destOrd="0" presId="urn:microsoft.com/office/officeart/2005/8/layout/cycle8"/>
    <dgm:cxn modelId="{2E480247-700B-2848-83A2-AD3B08066337}" type="presParOf" srcId="{0F35C4F2-BFAE-1841-B21E-BA85F30C6BAB}" destId="{67BA5D9C-902E-3749-A458-63D6E0F1420F}" srcOrd="10" destOrd="0" presId="urn:microsoft.com/office/officeart/2005/8/layout/cycle8"/>
    <dgm:cxn modelId="{AD89502A-0234-BA40-A3BC-E255A37ECB93}" type="presParOf" srcId="{0F35C4F2-BFAE-1841-B21E-BA85F30C6BAB}" destId="{D736E2CD-41F0-3A4E-801B-597C82508D67}" srcOrd="11" destOrd="0" presId="urn:microsoft.com/office/officeart/2005/8/layout/cycle8"/>
    <dgm:cxn modelId="{1389001D-F7C2-B34B-B469-924E67552509}" type="presParOf" srcId="{0F35C4F2-BFAE-1841-B21E-BA85F30C6BAB}" destId="{169F0DBE-8840-3344-BFF7-9DBF1BEA9060}" srcOrd="12" destOrd="0" presId="urn:microsoft.com/office/officeart/2005/8/layout/cycle8"/>
    <dgm:cxn modelId="{FA67EC94-FEE1-124E-B869-D54104E9B16E}" type="presParOf" srcId="{0F35C4F2-BFAE-1841-B21E-BA85F30C6BAB}" destId="{4F96DFE1-961D-7448-998D-246537E989E8}" srcOrd="13" destOrd="0" presId="urn:microsoft.com/office/officeart/2005/8/layout/cycle8"/>
    <dgm:cxn modelId="{82358A13-2EC6-3748-A340-B531A4E40481}" type="presParOf" srcId="{0F35C4F2-BFAE-1841-B21E-BA85F30C6BAB}" destId="{AAC3A0A3-9A76-264B-8F7B-3093195D0AC6}" srcOrd="14" destOrd="0" presId="urn:microsoft.com/office/officeart/2005/8/layout/cycle8"/>
    <dgm:cxn modelId="{DB03B995-4017-5049-8024-99EF55867208}" type="presParOf" srcId="{0F35C4F2-BFAE-1841-B21E-BA85F30C6BAB}" destId="{EB13A978-A327-D049-8AE7-F97CADF2A5F2}" srcOrd="15" destOrd="0" presId="urn:microsoft.com/office/officeart/2005/8/layout/cycle8"/>
    <dgm:cxn modelId="{28F07906-E4F9-F04A-A6C4-9944227FDCEA}" type="presParOf" srcId="{0F35C4F2-BFAE-1841-B21E-BA85F30C6BAB}" destId="{E0A2F6EE-F195-194E-A661-41C87CFEA662}" srcOrd="16" destOrd="0" presId="urn:microsoft.com/office/officeart/2005/8/layout/cycle8"/>
    <dgm:cxn modelId="{1948918F-AFC6-7441-9361-30E9A67E7F64}" type="presParOf" srcId="{0F35C4F2-BFAE-1841-B21E-BA85F30C6BAB}" destId="{81CCFB88-61C4-C645-96C9-6E612A7F51EC}" srcOrd="17" destOrd="0" presId="urn:microsoft.com/office/officeart/2005/8/layout/cycle8"/>
    <dgm:cxn modelId="{0DCE0FF1-DEA7-4546-9EB2-7C486943C22C}" type="presParOf" srcId="{0F35C4F2-BFAE-1841-B21E-BA85F30C6BAB}" destId="{95215159-E2AF-C046-86DC-1130A5AB917D}" srcOrd="18" destOrd="0" presId="urn:microsoft.com/office/officeart/2005/8/layout/cycle8"/>
    <dgm:cxn modelId="{0A37C9BF-9026-524D-B584-EED4C9178AA1}" type="presParOf" srcId="{0F35C4F2-BFAE-1841-B21E-BA85F30C6BAB}" destId="{1749D041-68A9-3649-8580-8A5589FCED5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5B787-EF53-0E46-B9D2-B20CA60767A4}" type="doc">
      <dgm:prSet loTypeId="urn:microsoft.com/office/officeart/2005/8/layout/cycle8" loCatId="" qsTypeId="urn:microsoft.com/office/officeart/2005/8/quickstyle/simple5" qsCatId="simple" csTypeId="urn:microsoft.com/office/officeart/2005/8/colors/colorful1" csCatId="colorful" phldr="1"/>
      <dgm:spPr/>
    </dgm:pt>
    <dgm:pt modelId="{B90D071E-EE72-D248-ADEC-3A981AC815BC}">
      <dgm:prSet phldrT="[Texte]" custT="1"/>
      <dgm:spPr/>
      <dgm:t>
        <a:bodyPr/>
        <a:lstStyle/>
        <a:p>
          <a:r>
            <a:rPr lang="fr-FR" sz="1400" dirty="0"/>
            <a:t>Cognitif</a:t>
          </a:r>
          <a:endParaRPr lang="fr-FR" sz="1300" dirty="0"/>
        </a:p>
      </dgm:t>
    </dgm:pt>
    <dgm:pt modelId="{22E61F32-105B-064C-8687-01D90B3C3BBD}" type="parTrans" cxnId="{27FF5B62-B22A-0B49-B023-1FE5ABEA5B17}">
      <dgm:prSet/>
      <dgm:spPr/>
      <dgm:t>
        <a:bodyPr/>
        <a:lstStyle/>
        <a:p>
          <a:endParaRPr lang="fr-FR"/>
        </a:p>
      </dgm:t>
    </dgm:pt>
    <dgm:pt modelId="{EE372AE9-40FE-384A-9208-99042CF5B863}" type="sibTrans" cxnId="{27FF5B62-B22A-0B49-B023-1FE5ABEA5B17}">
      <dgm:prSet/>
      <dgm:spPr/>
      <dgm:t>
        <a:bodyPr/>
        <a:lstStyle/>
        <a:p>
          <a:endParaRPr lang="fr-FR"/>
        </a:p>
      </dgm:t>
    </dgm:pt>
    <dgm:pt modelId="{E08A1227-3AF4-ED43-AF61-C51A561D39B9}">
      <dgm:prSet phldrT="[Texte]" custT="1"/>
      <dgm:spPr/>
      <dgm:t>
        <a:bodyPr/>
        <a:lstStyle/>
        <a:p>
          <a:r>
            <a:rPr lang="fr-FR" sz="1400" dirty="0"/>
            <a:t>Emotionnel</a:t>
          </a:r>
          <a:endParaRPr lang="fr-FR" sz="1300" dirty="0"/>
        </a:p>
      </dgm:t>
    </dgm:pt>
    <dgm:pt modelId="{E14DFA11-C7F3-8942-B21A-2954D268CFA7}" type="parTrans" cxnId="{D5994BD0-9F8F-F44E-9D29-86C35A181121}">
      <dgm:prSet/>
      <dgm:spPr/>
      <dgm:t>
        <a:bodyPr/>
        <a:lstStyle/>
        <a:p>
          <a:endParaRPr lang="fr-FR"/>
        </a:p>
      </dgm:t>
    </dgm:pt>
    <dgm:pt modelId="{2ADB1CFB-A918-D643-8B05-661C020192EE}" type="sibTrans" cxnId="{D5994BD0-9F8F-F44E-9D29-86C35A181121}">
      <dgm:prSet/>
      <dgm:spPr/>
      <dgm:t>
        <a:bodyPr/>
        <a:lstStyle/>
        <a:p>
          <a:endParaRPr lang="fr-FR"/>
        </a:p>
      </dgm:t>
    </dgm:pt>
    <dgm:pt modelId="{D4782446-BD01-7E4E-8710-C17796B6D9D7}">
      <dgm:prSet phldrT="[Texte]" custT="1"/>
      <dgm:spPr/>
      <dgm:t>
        <a:bodyPr/>
        <a:lstStyle/>
        <a:p>
          <a:r>
            <a:rPr lang="fr-FR" sz="1400" dirty="0"/>
            <a:t>Corporel/</a:t>
          </a:r>
        </a:p>
        <a:p>
          <a:r>
            <a:rPr lang="fr-FR" sz="1400" dirty="0"/>
            <a:t>Physiologique</a:t>
          </a:r>
        </a:p>
      </dgm:t>
    </dgm:pt>
    <dgm:pt modelId="{4464B2F7-D022-D243-B4B4-E350D8B878BD}" type="parTrans" cxnId="{C2DBD921-092D-EC46-B3C7-B356583E0782}">
      <dgm:prSet/>
      <dgm:spPr/>
      <dgm:t>
        <a:bodyPr/>
        <a:lstStyle/>
        <a:p>
          <a:endParaRPr lang="fr-FR"/>
        </a:p>
      </dgm:t>
    </dgm:pt>
    <dgm:pt modelId="{22C0AB08-1647-254E-ACAE-AD726D0BBC61}" type="sibTrans" cxnId="{C2DBD921-092D-EC46-B3C7-B356583E0782}">
      <dgm:prSet/>
      <dgm:spPr/>
      <dgm:t>
        <a:bodyPr/>
        <a:lstStyle/>
        <a:p>
          <a:endParaRPr lang="fr-FR"/>
        </a:p>
      </dgm:t>
    </dgm:pt>
    <dgm:pt modelId="{D176F64C-0DDD-BC4F-85E6-81D151BC92A0}">
      <dgm:prSet phldrT="[Texte]" custT="1"/>
      <dgm:spPr/>
      <dgm:t>
        <a:bodyPr/>
        <a:lstStyle/>
        <a:p>
          <a:r>
            <a:rPr lang="fr-FR" sz="1400" dirty="0"/>
            <a:t>Comportemental</a:t>
          </a:r>
        </a:p>
      </dgm:t>
    </dgm:pt>
    <dgm:pt modelId="{FB2420A2-FD07-664A-A6CE-259FA5062354}" type="parTrans" cxnId="{05D6178C-DDFD-6147-9C0F-720AC47A578F}">
      <dgm:prSet/>
      <dgm:spPr/>
      <dgm:t>
        <a:bodyPr/>
        <a:lstStyle/>
        <a:p>
          <a:endParaRPr lang="fr-FR"/>
        </a:p>
      </dgm:t>
    </dgm:pt>
    <dgm:pt modelId="{E0733BB4-8CAD-8144-AB81-891FAECA3483}" type="sibTrans" cxnId="{05D6178C-DDFD-6147-9C0F-720AC47A578F}">
      <dgm:prSet/>
      <dgm:spPr/>
      <dgm:t>
        <a:bodyPr/>
        <a:lstStyle/>
        <a:p>
          <a:endParaRPr lang="fr-FR"/>
        </a:p>
      </dgm:t>
    </dgm:pt>
    <dgm:pt modelId="{0F35C4F2-BFAE-1841-B21E-BA85F30C6BAB}" type="pres">
      <dgm:prSet presAssocID="{CEF5B787-EF53-0E46-B9D2-B20CA60767A4}" presName="compositeShape" presStyleCnt="0">
        <dgm:presLayoutVars>
          <dgm:chMax val="7"/>
          <dgm:dir/>
          <dgm:resizeHandles val="exact"/>
        </dgm:presLayoutVars>
      </dgm:prSet>
      <dgm:spPr/>
    </dgm:pt>
    <dgm:pt modelId="{C8820AA6-F0D4-D34C-A647-62C6D8D98DE3}" type="pres">
      <dgm:prSet presAssocID="{CEF5B787-EF53-0E46-B9D2-B20CA60767A4}" presName="wedge1" presStyleLbl="node1" presStyleIdx="0" presStyleCnt="4"/>
      <dgm:spPr/>
    </dgm:pt>
    <dgm:pt modelId="{D609769C-1B45-6D4B-A513-FB963D7CACBC}" type="pres">
      <dgm:prSet presAssocID="{CEF5B787-EF53-0E46-B9D2-B20CA60767A4}" presName="dummy1a" presStyleCnt="0"/>
      <dgm:spPr/>
    </dgm:pt>
    <dgm:pt modelId="{E9BD8346-06FF-6B47-B3D2-7E0955E08DEE}" type="pres">
      <dgm:prSet presAssocID="{CEF5B787-EF53-0E46-B9D2-B20CA60767A4}" presName="dummy1b" presStyleCnt="0"/>
      <dgm:spPr/>
    </dgm:pt>
    <dgm:pt modelId="{D2A39899-211C-5243-8BFE-588DB77F09D0}" type="pres">
      <dgm:prSet presAssocID="{CEF5B787-EF53-0E46-B9D2-B20CA60767A4}" presName="wedge1Tx" presStyleLbl="node1" presStyleIdx="0" presStyleCnt="4">
        <dgm:presLayoutVars>
          <dgm:chMax val="0"/>
          <dgm:chPref val="0"/>
          <dgm:bulletEnabled val="1"/>
        </dgm:presLayoutVars>
      </dgm:prSet>
      <dgm:spPr/>
    </dgm:pt>
    <dgm:pt modelId="{E8BBC3FF-44FF-C04D-9348-08CB3E418282}" type="pres">
      <dgm:prSet presAssocID="{CEF5B787-EF53-0E46-B9D2-B20CA60767A4}" presName="wedge2" presStyleLbl="node1" presStyleIdx="1" presStyleCnt="4"/>
      <dgm:spPr/>
    </dgm:pt>
    <dgm:pt modelId="{8AEC7672-42C6-B447-AA62-58525A2D2727}" type="pres">
      <dgm:prSet presAssocID="{CEF5B787-EF53-0E46-B9D2-B20CA60767A4}" presName="dummy2a" presStyleCnt="0"/>
      <dgm:spPr/>
    </dgm:pt>
    <dgm:pt modelId="{C287A61D-91AD-5F4A-AB20-9F039BD1279F}" type="pres">
      <dgm:prSet presAssocID="{CEF5B787-EF53-0E46-B9D2-B20CA60767A4}" presName="dummy2b" presStyleCnt="0"/>
      <dgm:spPr/>
    </dgm:pt>
    <dgm:pt modelId="{BC1D795E-06D6-2947-A2EA-EFC5BCEFCF37}" type="pres">
      <dgm:prSet presAssocID="{CEF5B787-EF53-0E46-B9D2-B20CA60767A4}" presName="wedge2Tx" presStyleLbl="node1" presStyleIdx="1" presStyleCnt="4">
        <dgm:presLayoutVars>
          <dgm:chMax val="0"/>
          <dgm:chPref val="0"/>
          <dgm:bulletEnabled val="1"/>
        </dgm:presLayoutVars>
      </dgm:prSet>
      <dgm:spPr/>
    </dgm:pt>
    <dgm:pt modelId="{B6C5DB5C-FFED-204C-9626-455DACF24419}" type="pres">
      <dgm:prSet presAssocID="{CEF5B787-EF53-0E46-B9D2-B20CA60767A4}" presName="wedge3" presStyleLbl="node1" presStyleIdx="2" presStyleCnt="4"/>
      <dgm:spPr/>
    </dgm:pt>
    <dgm:pt modelId="{F75B6D27-3437-9849-AB94-B14D48C869E8}" type="pres">
      <dgm:prSet presAssocID="{CEF5B787-EF53-0E46-B9D2-B20CA60767A4}" presName="dummy3a" presStyleCnt="0"/>
      <dgm:spPr/>
    </dgm:pt>
    <dgm:pt modelId="{67BA5D9C-902E-3749-A458-63D6E0F1420F}" type="pres">
      <dgm:prSet presAssocID="{CEF5B787-EF53-0E46-B9D2-B20CA60767A4}" presName="dummy3b" presStyleCnt="0"/>
      <dgm:spPr/>
    </dgm:pt>
    <dgm:pt modelId="{D736E2CD-41F0-3A4E-801B-597C82508D67}" type="pres">
      <dgm:prSet presAssocID="{CEF5B787-EF53-0E46-B9D2-B20CA60767A4}" presName="wedge3Tx" presStyleLbl="node1" presStyleIdx="2" presStyleCnt="4">
        <dgm:presLayoutVars>
          <dgm:chMax val="0"/>
          <dgm:chPref val="0"/>
          <dgm:bulletEnabled val="1"/>
        </dgm:presLayoutVars>
      </dgm:prSet>
      <dgm:spPr/>
    </dgm:pt>
    <dgm:pt modelId="{169F0DBE-8840-3344-BFF7-9DBF1BEA9060}" type="pres">
      <dgm:prSet presAssocID="{CEF5B787-EF53-0E46-B9D2-B20CA60767A4}" presName="wedge4" presStyleLbl="node1" presStyleIdx="3" presStyleCnt="4"/>
      <dgm:spPr/>
    </dgm:pt>
    <dgm:pt modelId="{4F96DFE1-961D-7448-998D-246537E989E8}" type="pres">
      <dgm:prSet presAssocID="{CEF5B787-EF53-0E46-B9D2-B20CA60767A4}" presName="dummy4a" presStyleCnt="0"/>
      <dgm:spPr/>
    </dgm:pt>
    <dgm:pt modelId="{AAC3A0A3-9A76-264B-8F7B-3093195D0AC6}" type="pres">
      <dgm:prSet presAssocID="{CEF5B787-EF53-0E46-B9D2-B20CA60767A4}" presName="dummy4b" presStyleCnt="0"/>
      <dgm:spPr/>
    </dgm:pt>
    <dgm:pt modelId="{EB13A978-A327-D049-8AE7-F97CADF2A5F2}" type="pres">
      <dgm:prSet presAssocID="{CEF5B787-EF53-0E46-B9D2-B20CA60767A4}" presName="wedge4Tx" presStyleLbl="node1" presStyleIdx="3" presStyleCnt="4">
        <dgm:presLayoutVars>
          <dgm:chMax val="0"/>
          <dgm:chPref val="0"/>
          <dgm:bulletEnabled val="1"/>
        </dgm:presLayoutVars>
      </dgm:prSet>
      <dgm:spPr/>
    </dgm:pt>
    <dgm:pt modelId="{E0A2F6EE-F195-194E-A661-41C87CFEA662}" type="pres">
      <dgm:prSet presAssocID="{EE372AE9-40FE-384A-9208-99042CF5B863}" presName="arrowWedge1" presStyleLbl="fgSibTrans2D1" presStyleIdx="0" presStyleCnt="4"/>
      <dgm:spPr/>
    </dgm:pt>
    <dgm:pt modelId="{81CCFB88-61C4-C645-96C9-6E612A7F51EC}" type="pres">
      <dgm:prSet presAssocID="{E0733BB4-8CAD-8144-AB81-891FAECA3483}" presName="arrowWedge2" presStyleLbl="fgSibTrans2D1" presStyleIdx="1" presStyleCnt="4"/>
      <dgm:spPr/>
    </dgm:pt>
    <dgm:pt modelId="{95215159-E2AF-C046-86DC-1130A5AB917D}" type="pres">
      <dgm:prSet presAssocID="{2ADB1CFB-A918-D643-8B05-661C020192EE}" presName="arrowWedge3" presStyleLbl="fgSibTrans2D1" presStyleIdx="2" presStyleCnt="4"/>
      <dgm:spPr/>
    </dgm:pt>
    <dgm:pt modelId="{1749D041-68A9-3649-8580-8A5589FCED53}" type="pres">
      <dgm:prSet presAssocID="{22C0AB08-1647-254E-ACAE-AD726D0BBC61}" presName="arrowWedge4" presStyleLbl="fgSibTrans2D1" presStyleIdx="3" presStyleCnt="4"/>
      <dgm:spPr/>
    </dgm:pt>
  </dgm:ptLst>
  <dgm:cxnLst>
    <dgm:cxn modelId="{AE51E70D-738D-4242-8CA9-D3B96DD045A1}" type="presOf" srcId="{D176F64C-0DDD-BC4F-85E6-81D151BC92A0}" destId="{E8BBC3FF-44FF-C04D-9348-08CB3E418282}" srcOrd="0" destOrd="0" presId="urn:microsoft.com/office/officeart/2005/8/layout/cycle8"/>
    <dgm:cxn modelId="{C2DBD921-092D-EC46-B3C7-B356583E0782}" srcId="{CEF5B787-EF53-0E46-B9D2-B20CA60767A4}" destId="{D4782446-BD01-7E4E-8710-C17796B6D9D7}" srcOrd="3" destOrd="0" parTransId="{4464B2F7-D022-D243-B4B4-E350D8B878BD}" sibTransId="{22C0AB08-1647-254E-ACAE-AD726D0BBC61}"/>
    <dgm:cxn modelId="{1737E522-5D13-F34E-A8E9-69ECD3D15D2A}" type="presOf" srcId="{D4782446-BD01-7E4E-8710-C17796B6D9D7}" destId="{EB13A978-A327-D049-8AE7-F97CADF2A5F2}" srcOrd="1" destOrd="0" presId="urn:microsoft.com/office/officeart/2005/8/layout/cycle8"/>
    <dgm:cxn modelId="{40CE802C-9586-804E-AE9D-0CCD383DACA8}" type="presOf" srcId="{E08A1227-3AF4-ED43-AF61-C51A561D39B9}" destId="{B6C5DB5C-FFED-204C-9626-455DACF24419}" srcOrd="0" destOrd="0" presId="urn:microsoft.com/office/officeart/2005/8/layout/cycle8"/>
    <dgm:cxn modelId="{FE723A46-DB8D-304D-A50A-42199D95E2EA}" type="presOf" srcId="{CEF5B787-EF53-0E46-B9D2-B20CA60767A4}" destId="{0F35C4F2-BFAE-1841-B21E-BA85F30C6BAB}" srcOrd="0" destOrd="0" presId="urn:microsoft.com/office/officeart/2005/8/layout/cycle8"/>
    <dgm:cxn modelId="{D3055857-09A4-9F4D-BB8E-36FC6640853C}" type="presOf" srcId="{E08A1227-3AF4-ED43-AF61-C51A561D39B9}" destId="{D736E2CD-41F0-3A4E-801B-597C82508D67}" srcOrd="1" destOrd="0" presId="urn:microsoft.com/office/officeart/2005/8/layout/cycle8"/>
    <dgm:cxn modelId="{C2BD0158-4B65-1447-9878-FDF978015820}" type="presOf" srcId="{B90D071E-EE72-D248-ADEC-3A981AC815BC}" destId="{C8820AA6-F0D4-D34C-A647-62C6D8D98DE3}" srcOrd="0" destOrd="0" presId="urn:microsoft.com/office/officeart/2005/8/layout/cycle8"/>
    <dgm:cxn modelId="{27FF5B62-B22A-0B49-B023-1FE5ABEA5B17}" srcId="{CEF5B787-EF53-0E46-B9D2-B20CA60767A4}" destId="{B90D071E-EE72-D248-ADEC-3A981AC815BC}" srcOrd="0" destOrd="0" parTransId="{22E61F32-105B-064C-8687-01D90B3C3BBD}" sibTransId="{EE372AE9-40FE-384A-9208-99042CF5B863}"/>
    <dgm:cxn modelId="{D11F5384-E5EC-8746-8515-DCE8D20655FA}" type="presOf" srcId="{D176F64C-0DDD-BC4F-85E6-81D151BC92A0}" destId="{BC1D795E-06D6-2947-A2EA-EFC5BCEFCF37}" srcOrd="1" destOrd="0" presId="urn:microsoft.com/office/officeart/2005/8/layout/cycle8"/>
    <dgm:cxn modelId="{05D6178C-DDFD-6147-9C0F-720AC47A578F}" srcId="{CEF5B787-EF53-0E46-B9D2-B20CA60767A4}" destId="{D176F64C-0DDD-BC4F-85E6-81D151BC92A0}" srcOrd="1" destOrd="0" parTransId="{FB2420A2-FD07-664A-A6CE-259FA5062354}" sibTransId="{E0733BB4-8CAD-8144-AB81-891FAECA3483}"/>
    <dgm:cxn modelId="{A66BE4C8-F4B8-1E42-98AB-7C33884EF6FE}" type="presOf" srcId="{D4782446-BD01-7E4E-8710-C17796B6D9D7}" destId="{169F0DBE-8840-3344-BFF7-9DBF1BEA9060}" srcOrd="0" destOrd="0" presId="urn:microsoft.com/office/officeart/2005/8/layout/cycle8"/>
    <dgm:cxn modelId="{D5994BD0-9F8F-F44E-9D29-86C35A181121}" srcId="{CEF5B787-EF53-0E46-B9D2-B20CA60767A4}" destId="{E08A1227-3AF4-ED43-AF61-C51A561D39B9}" srcOrd="2" destOrd="0" parTransId="{E14DFA11-C7F3-8942-B21A-2954D268CFA7}" sibTransId="{2ADB1CFB-A918-D643-8B05-661C020192EE}"/>
    <dgm:cxn modelId="{F88D8EEE-5A1C-F446-8131-9F4B03CA89AD}" type="presOf" srcId="{B90D071E-EE72-D248-ADEC-3A981AC815BC}" destId="{D2A39899-211C-5243-8BFE-588DB77F09D0}" srcOrd="1" destOrd="0" presId="urn:microsoft.com/office/officeart/2005/8/layout/cycle8"/>
    <dgm:cxn modelId="{DD82A656-383F-1F43-8E75-8D088C17DD5D}" type="presParOf" srcId="{0F35C4F2-BFAE-1841-B21E-BA85F30C6BAB}" destId="{C8820AA6-F0D4-D34C-A647-62C6D8D98DE3}" srcOrd="0" destOrd="0" presId="urn:microsoft.com/office/officeart/2005/8/layout/cycle8"/>
    <dgm:cxn modelId="{488CE46D-9159-2349-9FA0-5119A3FCCC05}" type="presParOf" srcId="{0F35C4F2-BFAE-1841-B21E-BA85F30C6BAB}" destId="{D609769C-1B45-6D4B-A513-FB963D7CACBC}" srcOrd="1" destOrd="0" presId="urn:microsoft.com/office/officeart/2005/8/layout/cycle8"/>
    <dgm:cxn modelId="{BBD561CD-F950-504F-A6E2-1F632FCC4C1E}" type="presParOf" srcId="{0F35C4F2-BFAE-1841-B21E-BA85F30C6BAB}" destId="{E9BD8346-06FF-6B47-B3D2-7E0955E08DEE}" srcOrd="2" destOrd="0" presId="urn:microsoft.com/office/officeart/2005/8/layout/cycle8"/>
    <dgm:cxn modelId="{8022E691-5E6D-9E47-802B-4524DFED1FED}" type="presParOf" srcId="{0F35C4F2-BFAE-1841-B21E-BA85F30C6BAB}" destId="{D2A39899-211C-5243-8BFE-588DB77F09D0}" srcOrd="3" destOrd="0" presId="urn:microsoft.com/office/officeart/2005/8/layout/cycle8"/>
    <dgm:cxn modelId="{86CF983C-ACD6-2A49-9258-B45C983AAEA7}" type="presParOf" srcId="{0F35C4F2-BFAE-1841-B21E-BA85F30C6BAB}" destId="{E8BBC3FF-44FF-C04D-9348-08CB3E418282}" srcOrd="4" destOrd="0" presId="urn:microsoft.com/office/officeart/2005/8/layout/cycle8"/>
    <dgm:cxn modelId="{A578E713-6F60-E845-9F0F-7C7A68790291}" type="presParOf" srcId="{0F35C4F2-BFAE-1841-B21E-BA85F30C6BAB}" destId="{8AEC7672-42C6-B447-AA62-58525A2D2727}" srcOrd="5" destOrd="0" presId="urn:microsoft.com/office/officeart/2005/8/layout/cycle8"/>
    <dgm:cxn modelId="{054B7D1D-8661-AF45-906A-EAB1BF7947E5}" type="presParOf" srcId="{0F35C4F2-BFAE-1841-B21E-BA85F30C6BAB}" destId="{C287A61D-91AD-5F4A-AB20-9F039BD1279F}" srcOrd="6" destOrd="0" presId="urn:microsoft.com/office/officeart/2005/8/layout/cycle8"/>
    <dgm:cxn modelId="{E9CE36D9-3D1F-484F-82C2-6C2FE999D93C}" type="presParOf" srcId="{0F35C4F2-BFAE-1841-B21E-BA85F30C6BAB}" destId="{BC1D795E-06D6-2947-A2EA-EFC5BCEFCF37}" srcOrd="7" destOrd="0" presId="urn:microsoft.com/office/officeart/2005/8/layout/cycle8"/>
    <dgm:cxn modelId="{67ADC93B-C939-3F4F-8542-F6286D4159E7}" type="presParOf" srcId="{0F35C4F2-BFAE-1841-B21E-BA85F30C6BAB}" destId="{B6C5DB5C-FFED-204C-9626-455DACF24419}" srcOrd="8" destOrd="0" presId="urn:microsoft.com/office/officeart/2005/8/layout/cycle8"/>
    <dgm:cxn modelId="{4259E0CA-0664-5C45-9C4D-FE154DFB5DE1}" type="presParOf" srcId="{0F35C4F2-BFAE-1841-B21E-BA85F30C6BAB}" destId="{F75B6D27-3437-9849-AB94-B14D48C869E8}" srcOrd="9" destOrd="0" presId="urn:microsoft.com/office/officeart/2005/8/layout/cycle8"/>
    <dgm:cxn modelId="{2E480247-700B-2848-83A2-AD3B08066337}" type="presParOf" srcId="{0F35C4F2-BFAE-1841-B21E-BA85F30C6BAB}" destId="{67BA5D9C-902E-3749-A458-63D6E0F1420F}" srcOrd="10" destOrd="0" presId="urn:microsoft.com/office/officeart/2005/8/layout/cycle8"/>
    <dgm:cxn modelId="{AD89502A-0234-BA40-A3BC-E255A37ECB93}" type="presParOf" srcId="{0F35C4F2-BFAE-1841-B21E-BA85F30C6BAB}" destId="{D736E2CD-41F0-3A4E-801B-597C82508D67}" srcOrd="11" destOrd="0" presId="urn:microsoft.com/office/officeart/2005/8/layout/cycle8"/>
    <dgm:cxn modelId="{1389001D-F7C2-B34B-B469-924E67552509}" type="presParOf" srcId="{0F35C4F2-BFAE-1841-B21E-BA85F30C6BAB}" destId="{169F0DBE-8840-3344-BFF7-9DBF1BEA9060}" srcOrd="12" destOrd="0" presId="urn:microsoft.com/office/officeart/2005/8/layout/cycle8"/>
    <dgm:cxn modelId="{FA67EC94-FEE1-124E-B869-D54104E9B16E}" type="presParOf" srcId="{0F35C4F2-BFAE-1841-B21E-BA85F30C6BAB}" destId="{4F96DFE1-961D-7448-998D-246537E989E8}" srcOrd="13" destOrd="0" presId="urn:microsoft.com/office/officeart/2005/8/layout/cycle8"/>
    <dgm:cxn modelId="{82358A13-2EC6-3748-A340-B531A4E40481}" type="presParOf" srcId="{0F35C4F2-BFAE-1841-B21E-BA85F30C6BAB}" destId="{AAC3A0A3-9A76-264B-8F7B-3093195D0AC6}" srcOrd="14" destOrd="0" presId="urn:microsoft.com/office/officeart/2005/8/layout/cycle8"/>
    <dgm:cxn modelId="{DB03B995-4017-5049-8024-99EF55867208}" type="presParOf" srcId="{0F35C4F2-BFAE-1841-B21E-BA85F30C6BAB}" destId="{EB13A978-A327-D049-8AE7-F97CADF2A5F2}" srcOrd="15" destOrd="0" presId="urn:microsoft.com/office/officeart/2005/8/layout/cycle8"/>
    <dgm:cxn modelId="{28F07906-E4F9-F04A-A6C4-9944227FDCEA}" type="presParOf" srcId="{0F35C4F2-BFAE-1841-B21E-BA85F30C6BAB}" destId="{E0A2F6EE-F195-194E-A661-41C87CFEA662}" srcOrd="16" destOrd="0" presId="urn:microsoft.com/office/officeart/2005/8/layout/cycle8"/>
    <dgm:cxn modelId="{1948918F-AFC6-7441-9361-30E9A67E7F64}" type="presParOf" srcId="{0F35C4F2-BFAE-1841-B21E-BA85F30C6BAB}" destId="{81CCFB88-61C4-C645-96C9-6E612A7F51EC}" srcOrd="17" destOrd="0" presId="urn:microsoft.com/office/officeart/2005/8/layout/cycle8"/>
    <dgm:cxn modelId="{0DCE0FF1-DEA7-4546-9EB2-7C486943C22C}" type="presParOf" srcId="{0F35C4F2-BFAE-1841-B21E-BA85F30C6BAB}" destId="{95215159-E2AF-C046-86DC-1130A5AB917D}" srcOrd="18" destOrd="0" presId="urn:microsoft.com/office/officeart/2005/8/layout/cycle8"/>
    <dgm:cxn modelId="{0A37C9BF-9026-524D-B584-EED4C9178AA1}" type="presParOf" srcId="{0F35C4F2-BFAE-1841-B21E-BA85F30C6BAB}" destId="{1749D041-68A9-3649-8580-8A5589FCED5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0AA6-F0D4-D34C-A647-62C6D8D98DE3}">
      <dsp:nvSpPr>
        <dsp:cNvPr id="0" name=""/>
        <dsp:cNvSpPr/>
      </dsp:nvSpPr>
      <dsp:spPr>
        <a:xfrm>
          <a:off x="1416835" y="280981"/>
          <a:ext cx="3810996" cy="3810996"/>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Cognitif</a:t>
          </a:r>
          <a:endParaRPr lang="fr-FR" sz="1300" kern="1200" dirty="0"/>
        </a:p>
      </dsp:txBody>
      <dsp:txXfrm>
        <a:off x="3439840" y="1070856"/>
        <a:ext cx="1406439" cy="1043487"/>
      </dsp:txXfrm>
    </dsp:sp>
    <dsp:sp modelId="{E8BBC3FF-44FF-C04D-9348-08CB3E418282}">
      <dsp:nvSpPr>
        <dsp:cNvPr id="0" name=""/>
        <dsp:cNvSpPr/>
      </dsp:nvSpPr>
      <dsp:spPr>
        <a:xfrm>
          <a:off x="1416835" y="408922"/>
          <a:ext cx="3810996" cy="3810996"/>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Comportemental</a:t>
          </a:r>
        </a:p>
      </dsp:txBody>
      <dsp:txXfrm>
        <a:off x="3439840" y="2386557"/>
        <a:ext cx="1406439" cy="1043487"/>
      </dsp:txXfrm>
    </dsp:sp>
    <dsp:sp modelId="{B6C5DB5C-FFED-204C-9626-455DACF24419}">
      <dsp:nvSpPr>
        <dsp:cNvPr id="0" name=""/>
        <dsp:cNvSpPr/>
      </dsp:nvSpPr>
      <dsp:spPr>
        <a:xfrm>
          <a:off x="1288895" y="408922"/>
          <a:ext cx="3810996" cy="3810996"/>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Emotionnel</a:t>
          </a:r>
          <a:endParaRPr lang="fr-FR" sz="1300" kern="1200" dirty="0"/>
        </a:p>
      </dsp:txBody>
      <dsp:txXfrm>
        <a:off x="1670448" y="2386557"/>
        <a:ext cx="1406439" cy="1043487"/>
      </dsp:txXfrm>
    </dsp:sp>
    <dsp:sp modelId="{169F0DBE-8840-3344-BFF7-9DBF1BEA9060}">
      <dsp:nvSpPr>
        <dsp:cNvPr id="0" name=""/>
        <dsp:cNvSpPr/>
      </dsp:nvSpPr>
      <dsp:spPr>
        <a:xfrm>
          <a:off x="1288895" y="280981"/>
          <a:ext cx="3810996" cy="3810996"/>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Corporel/</a:t>
          </a:r>
        </a:p>
        <a:p>
          <a:pPr marL="0" lvl="0" indent="0" algn="ctr" defTabSz="622300">
            <a:lnSpc>
              <a:spcPct val="90000"/>
            </a:lnSpc>
            <a:spcBef>
              <a:spcPct val="0"/>
            </a:spcBef>
            <a:spcAft>
              <a:spcPct val="35000"/>
            </a:spcAft>
            <a:buNone/>
          </a:pPr>
          <a:r>
            <a:rPr lang="fr-FR" sz="1400" kern="1200" dirty="0"/>
            <a:t>Physiologique</a:t>
          </a:r>
        </a:p>
      </dsp:txBody>
      <dsp:txXfrm>
        <a:off x="1670448" y="1070856"/>
        <a:ext cx="1406439" cy="1043487"/>
      </dsp:txXfrm>
    </dsp:sp>
    <dsp:sp modelId="{E0A2F6EE-F195-194E-A661-41C87CFEA662}">
      <dsp:nvSpPr>
        <dsp:cNvPr id="0" name=""/>
        <dsp:cNvSpPr/>
      </dsp:nvSpPr>
      <dsp:spPr>
        <a:xfrm>
          <a:off x="1180917" y="45062"/>
          <a:ext cx="4282834" cy="4282834"/>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CCFB88-61C4-C645-96C9-6E612A7F51EC}">
      <dsp:nvSpPr>
        <dsp:cNvPr id="0" name=""/>
        <dsp:cNvSpPr/>
      </dsp:nvSpPr>
      <dsp:spPr>
        <a:xfrm>
          <a:off x="1180917" y="173003"/>
          <a:ext cx="4282834" cy="4282834"/>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215159-E2AF-C046-86DC-1130A5AB917D}">
      <dsp:nvSpPr>
        <dsp:cNvPr id="0" name=""/>
        <dsp:cNvSpPr/>
      </dsp:nvSpPr>
      <dsp:spPr>
        <a:xfrm>
          <a:off x="1052976" y="173003"/>
          <a:ext cx="4282834" cy="4282834"/>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49D041-68A9-3649-8580-8A5589FCED53}">
      <dsp:nvSpPr>
        <dsp:cNvPr id="0" name=""/>
        <dsp:cNvSpPr/>
      </dsp:nvSpPr>
      <dsp:spPr>
        <a:xfrm>
          <a:off x="1052976" y="45062"/>
          <a:ext cx="4282834" cy="4282834"/>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0AA6-F0D4-D34C-A647-62C6D8D98DE3}">
      <dsp:nvSpPr>
        <dsp:cNvPr id="0" name=""/>
        <dsp:cNvSpPr/>
      </dsp:nvSpPr>
      <dsp:spPr>
        <a:xfrm>
          <a:off x="1416835" y="280981"/>
          <a:ext cx="3810996" cy="3810996"/>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Cognitif</a:t>
          </a:r>
          <a:endParaRPr lang="fr-FR" sz="1300" kern="1200" dirty="0"/>
        </a:p>
      </dsp:txBody>
      <dsp:txXfrm>
        <a:off x="3439840" y="1070856"/>
        <a:ext cx="1406439" cy="1043487"/>
      </dsp:txXfrm>
    </dsp:sp>
    <dsp:sp modelId="{E8BBC3FF-44FF-C04D-9348-08CB3E418282}">
      <dsp:nvSpPr>
        <dsp:cNvPr id="0" name=""/>
        <dsp:cNvSpPr/>
      </dsp:nvSpPr>
      <dsp:spPr>
        <a:xfrm>
          <a:off x="1416835" y="408922"/>
          <a:ext cx="3810996" cy="3810996"/>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Comportemental</a:t>
          </a:r>
        </a:p>
      </dsp:txBody>
      <dsp:txXfrm>
        <a:off x="3439840" y="2386557"/>
        <a:ext cx="1406439" cy="1043487"/>
      </dsp:txXfrm>
    </dsp:sp>
    <dsp:sp modelId="{B6C5DB5C-FFED-204C-9626-455DACF24419}">
      <dsp:nvSpPr>
        <dsp:cNvPr id="0" name=""/>
        <dsp:cNvSpPr/>
      </dsp:nvSpPr>
      <dsp:spPr>
        <a:xfrm>
          <a:off x="1288895" y="408922"/>
          <a:ext cx="3810996" cy="3810996"/>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Emotionnel</a:t>
          </a:r>
          <a:endParaRPr lang="fr-FR" sz="1300" kern="1200" dirty="0"/>
        </a:p>
      </dsp:txBody>
      <dsp:txXfrm>
        <a:off x="1670448" y="2386557"/>
        <a:ext cx="1406439" cy="1043487"/>
      </dsp:txXfrm>
    </dsp:sp>
    <dsp:sp modelId="{169F0DBE-8840-3344-BFF7-9DBF1BEA9060}">
      <dsp:nvSpPr>
        <dsp:cNvPr id="0" name=""/>
        <dsp:cNvSpPr/>
      </dsp:nvSpPr>
      <dsp:spPr>
        <a:xfrm>
          <a:off x="1288895" y="280981"/>
          <a:ext cx="3810996" cy="3810996"/>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Corporel/</a:t>
          </a:r>
        </a:p>
        <a:p>
          <a:pPr marL="0" lvl="0" indent="0" algn="ctr" defTabSz="622300">
            <a:lnSpc>
              <a:spcPct val="90000"/>
            </a:lnSpc>
            <a:spcBef>
              <a:spcPct val="0"/>
            </a:spcBef>
            <a:spcAft>
              <a:spcPct val="35000"/>
            </a:spcAft>
            <a:buNone/>
          </a:pPr>
          <a:r>
            <a:rPr lang="fr-FR" sz="1400" kern="1200" dirty="0"/>
            <a:t>Physiologique</a:t>
          </a:r>
        </a:p>
      </dsp:txBody>
      <dsp:txXfrm>
        <a:off x="1670448" y="1070856"/>
        <a:ext cx="1406439" cy="1043487"/>
      </dsp:txXfrm>
    </dsp:sp>
    <dsp:sp modelId="{E0A2F6EE-F195-194E-A661-41C87CFEA662}">
      <dsp:nvSpPr>
        <dsp:cNvPr id="0" name=""/>
        <dsp:cNvSpPr/>
      </dsp:nvSpPr>
      <dsp:spPr>
        <a:xfrm>
          <a:off x="1180917" y="45062"/>
          <a:ext cx="4282834" cy="4282834"/>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CCFB88-61C4-C645-96C9-6E612A7F51EC}">
      <dsp:nvSpPr>
        <dsp:cNvPr id="0" name=""/>
        <dsp:cNvSpPr/>
      </dsp:nvSpPr>
      <dsp:spPr>
        <a:xfrm>
          <a:off x="1180917" y="173003"/>
          <a:ext cx="4282834" cy="4282834"/>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215159-E2AF-C046-86DC-1130A5AB917D}">
      <dsp:nvSpPr>
        <dsp:cNvPr id="0" name=""/>
        <dsp:cNvSpPr/>
      </dsp:nvSpPr>
      <dsp:spPr>
        <a:xfrm>
          <a:off x="1052976" y="173003"/>
          <a:ext cx="4282834" cy="4282834"/>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49D041-68A9-3649-8580-8A5589FCED53}">
      <dsp:nvSpPr>
        <dsp:cNvPr id="0" name=""/>
        <dsp:cNvSpPr/>
      </dsp:nvSpPr>
      <dsp:spPr>
        <a:xfrm>
          <a:off x="1052976" y="45062"/>
          <a:ext cx="4282834" cy="4282834"/>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AC1A-AE76-4681-95BC-4CE7CA1EE5BF}" type="datetimeFigureOut">
              <a:rPr lang="de-CH" smtClean="0"/>
              <a:pPr/>
              <a:t>11.09.19</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67BC3-E335-4665-8934-A2481CBD462D}" type="slidenum">
              <a:rPr lang="de-CH" smtClean="0"/>
              <a:pPr/>
              <a:t>‹N°›</a:t>
            </a:fld>
            <a:endParaRPr lang="de-CH"/>
          </a:p>
        </p:txBody>
      </p:sp>
    </p:spTree>
    <p:extLst>
      <p:ext uri="{BB962C8B-B14F-4D97-AF65-F5344CB8AC3E}">
        <p14:creationId xmlns:p14="http://schemas.microsoft.com/office/powerpoint/2010/main" val="60930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lgn="ctr">
              <a:lnSpc>
                <a:spcPct val="100000"/>
              </a:lnSpc>
              <a:spcAft>
                <a:spcPts val="0"/>
              </a:spcAft>
            </a:pPr>
            <a:r>
              <a:rPr lang="de-CH" err="1">
                <a:solidFill>
                  <a:schemeClr val="accent1">
                    <a:lumMod val="75000"/>
                    <a:lumOff val="25000"/>
                  </a:schemeClr>
                </a:solidFill>
                <a:latin typeface="Comic Sans MS" charset="0"/>
                <a:ea typeface="Comic Sans MS" charset="0"/>
                <a:cs typeface="Comic Sans MS" charset="0"/>
              </a:rPr>
              <a:t>Techniques</a:t>
            </a:r>
            <a:r>
              <a:rPr lang="de-CH">
                <a:solidFill>
                  <a:schemeClr val="accent1">
                    <a:lumMod val="75000"/>
                    <a:lumOff val="25000"/>
                  </a:schemeClr>
                </a:solidFill>
                <a:latin typeface="Comic Sans MS" charset="0"/>
                <a:ea typeface="Comic Sans MS" charset="0"/>
                <a:cs typeface="Comic Sans MS" charset="0"/>
              </a:rPr>
              <a:t> </a:t>
            </a:r>
            <a:r>
              <a:rPr lang="de-CH" sz="1800" cap="none">
                <a:solidFill>
                  <a:schemeClr val="accent1">
                    <a:lumMod val="75000"/>
                    <a:lumOff val="25000"/>
                  </a:schemeClr>
                </a:solidFill>
                <a:latin typeface="Comic Sans MS" charset="0"/>
                <a:ea typeface="Comic Sans MS" charset="0"/>
                <a:cs typeface="Comic Sans MS" charset="0"/>
              </a:rPr>
              <a:t>et</a:t>
            </a:r>
            <a:r>
              <a:rPr lang="de-CH">
                <a:solidFill>
                  <a:schemeClr val="accent1">
                    <a:lumMod val="75000"/>
                    <a:lumOff val="25000"/>
                  </a:schemeClr>
                </a:solidFill>
                <a:latin typeface="Comic Sans MS" charset="0"/>
                <a:ea typeface="Comic Sans MS" charset="0"/>
                <a:cs typeface="Comic Sans MS" charset="0"/>
              </a:rPr>
              <a:t> </a:t>
            </a:r>
            <a:r>
              <a:rPr lang="de-CH" err="1">
                <a:solidFill>
                  <a:schemeClr val="accent1">
                    <a:lumMod val="75000"/>
                    <a:lumOff val="25000"/>
                  </a:schemeClr>
                </a:solidFill>
                <a:latin typeface="Comic Sans MS" charset="0"/>
                <a:ea typeface="Comic Sans MS" charset="0"/>
                <a:cs typeface="Comic Sans MS" charset="0"/>
              </a:rPr>
              <a:t>conseils</a:t>
            </a:r>
            <a:r>
              <a:rPr lang="de-CH">
                <a:solidFill>
                  <a:schemeClr val="accent1">
                    <a:lumMod val="75000"/>
                    <a:lumOff val="25000"/>
                  </a:schemeClr>
                </a:solidFill>
                <a:latin typeface="Comic Sans MS" charset="0"/>
                <a:ea typeface="Comic Sans MS" charset="0"/>
                <a:cs typeface="Comic Sans MS" charset="0"/>
              </a:rPr>
              <a:t> </a:t>
            </a:r>
            <a:r>
              <a:rPr lang="de-CH" sz="1800" cap="none" err="1">
                <a:solidFill>
                  <a:schemeClr val="accent1">
                    <a:lumMod val="75000"/>
                    <a:lumOff val="25000"/>
                  </a:schemeClr>
                </a:solidFill>
                <a:latin typeface="Comic Sans MS" charset="0"/>
                <a:ea typeface="Comic Sans MS" charset="0"/>
                <a:cs typeface="Comic Sans MS" charset="0"/>
              </a:rPr>
              <a:t>pour</a:t>
            </a:r>
            <a:r>
              <a:rPr lang="de-CH" sz="1800" cap="none">
                <a:solidFill>
                  <a:schemeClr val="accent1">
                    <a:lumMod val="75000"/>
                    <a:lumOff val="25000"/>
                  </a:schemeClr>
                </a:solidFill>
                <a:latin typeface="Comic Sans MS" charset="0"/>
                <a:ea typeface="Comic Sans MS" charset="0"/>
                <a:cs typeface="Comic Sans MS" charset="0"/>
              </a:rPr>
              <a:t> </a:t>
            </a:r>
          </a:p>
          <a:p>
            <a:pPr lvl="1" algn="ctr">
              <a:lnSpc>
                <a:spcPct val="100000"/>
              </a:lnSpc>
            </a:pPr>
            <a:r>
              <a:rPr lang="de-CH" err="1">
                <a:solidFill>
                  <a:schemeClr val="accent1">
                    <a:lumMod val="75000"/>
                    <a:lumOff val="25000"/>
                  </a:schemeClr>
                </a:solidFill>
                <a:latin typeface="Comic Sans MS" charset="0"/>
                <a:ea typeface="Comic Sans MS" charset="0"/>
                <a:cs typeface="Comic Sans MS" charset="0"/>
              </a:rPr>
              <a:t>gérer</a:t>
            </a:r>
            <a:r>
              <a:rPr lang="de-CH">
                <a:solidFill>
                  <a:schemeClr val="accent1">
                    <a:lumMod val="75000"/>
                    <a:lumOff val="25000"/>
                  </a:schemeClr>
                </a:solidFill>
                <a:latin typeface="Comic Sans MS" charset="0"/>
                <a:ea typeface="Comic Sans MS" charset="0"/>
                <a:cs typeface="Comic Sans MS" charset="0"/>
              </a:rPr>
              <a:t> </a:t>
            </a:r>
            <a:r>
              <a:rPr lang="de-CH" err="1">
                <a:solidFill>
                  <a:schemeClr val="accent1">
                    <a:lumMod val="75000"/>
                    <a:lumOff val="25000"/>
                  </a:schemeClr>
                </a:solidFill>
                <a:latin typeface="Comic Sans MS" charset="0"/>
                <a:ea typeface="Comic Sans MS" charset="0"/>
                <a:cs typeface="Comic Sans MS" charset="0"/>
              </a:rPr>
              <a:t>son</a:t>
            </a:r>
            <a:r>
              <a:rPr lang="de-CH">
                <a:solidFill>
                  <a:schemeClr val="accent1">
                    <a:lumMod val="75000"/>
                    <a:lumOff val="25000"/>
                  </a:schemeClr>
                </a:solidFill>
                <a:latin typeface="Comic Sans MS" charset="0"/>
                <a:ea typeface="Comic Sans MS" charset="0"/>
                <a:cs typeface="Comic Sans MS" charset="0"/>
              </a:rPr>
              <a:t> stress </a:t>
            </a:r>
            <a:r>
              <a:rPr lang="de-CH" err="1">
                <a:solidFill>
                  <a:schemeClr val="accent1">
                    <a:lumMod val="75000"/>
                    <a:lumOff val="25000"/>
                  </a:schemeClr>
                </a:solidFill>
                <a:latin typeface="Comic Sans MS" charset="0"/>
                <a:ea typeface="Comic Sans MS" charset="0"/>
                <a:cs typeface="Comic Sans MS" charset="0"/>
              </a:rPr>
              <a:t>durant</a:t>
            </a:r>
            <a:r>
              <a:rPr lang="de-CH">
                <a:solidFill>
                  <a:schemeClr val="accent1">
                    <a:lumMod val="75000"/>
                    <a:lumOff val="25000"/>
                  </a:schemeClr>
                </a:solidFill>
                <a:latin typeface="Comic Sans MS" charset="0"/>
                <a:ea typeface="Comic Sans MS" charset="0"/>
                <a:cs typeface="Comic Sans MS" charset="0"/>
              </a:rPr>
              <a:t> </a:t>
            </a:r>
            <a:r>
              <a:rPr lang="de-CH" err="1">
                <a:solidFill>
                  <a:schemeClr val="accent1">
                    <a:lumMod val="75000"/>
                    <a:lumOff val="25000"/>
                  </a:schemeClr>
                </a:solidFill>
                <a:latin typeface="Comic Sans MS" charset="0"/>
                <a:ea typeface="Comic Sans MS" charset="0"/>
                <a:cs typeface="Comic Sans MS" charset="0"/>
              </a:rPr>
              <a:t>ses</a:t>
            </a:r>
            <a:r>
              <a:rPr lang="de-CH">
                <a:solidFill>
                  <a:schemeClr val="accent1">
                    <a:lumMod val="75000"/>
                    <a:lumOff val="25000"/>
                  </a:schemeClr>
                </a:solidFill>
                <a:latin typeface="Comic Sans MS" charset="0"/>
                <a:ea typeface="Comic Sans MS" charset="0"/>
                <a:cs typeface="Comic Sans MS" charset="0"/>
              </a:rPr>
              <a:t> </a:t>
            </a:r>
            <a:r>
              <a:rPr lang="de-CH" err="1">
                <a:solidFill>
                  <a:schemeClr val="accent1">
                    <a:lumMod val="75000"/>
                    <a:lumOff val="25000"/>
                  </a:schemeClr>
                </a:solidFill>
                <a:latin typeface="Comic Sans MS" charset="0"/>
                <a:ea typeface="Comic Sans MS" charset="0"/>
                <a:cs typeface="Comic Sans MS" charset="0"/>
              </a:rPr>
              <a:t>études</a:t>
            </a:r>
            <a:r>
              <a:rPr lang="de-CH">
                <a:solidFill>
                  <a:schemeClr val="accent1">
                    <a:lumMod val="75000"/>
                    <a:lumOff val="25000"/>
                  </a:schemeClr>
                </a:solidFill>
                <a:latin typeface="Comic Sans MS" charset="0"/>
                <a:ea typeface="Comic Sans MS" charset="0"/>
                <a:cs typeface="Comic Sans MS" charset="0"/>
              </a:rPr>
              <a:t> Et le </a:t>
            </a:r>
            <a:r>
              <a:rPr lang="de-CH" err="1">
                <a:solidFill>
                  <a:schemeClr val="accent1">
                    <a:lumMod val="75000"/>
                    <a:lumOff val="25000"/>
                  </a:schemeClr>
                </a:solidFill>
                <a:latin typeface="Comic Sans MS" charset="0"/>
                <a:ea typeface="Comic Sans MS" charset="0"/>
                <a:cs typeface="Comic Sans MS" charset="0"/>
              </a:rPr>
              <a:t>besoin</a:t>
            </a:r>
            <a:r>
              <a:rPr lang="de-CH">
                <a:solidFill>
                  <a:schemeClr val="accent1">
                    <a:lumMod val="75000"/>
                    <a:lumOff val="25000"/>
                  </a:schemeClr>
                </a:solidFill>
                <a:latin typeface="Comic Sans MS" charset="0"/>
                <a:ea typeface="Comic Sans MS" charset="0"/>
                <a:cs typeface="Comic Sans MS" charset="0"/>
              </a:rPr>
              <a:t> </a:t>
            </a:r>
            <a:r>
              <a:rPr lang="de-CH" err="1">
                <a:solidFill>
                  <a:schemeClr val="accent1">
                    <a:lumMod val="75000"/>
                    <a:lumOff val="25000"/>
                  </a:schemeClr>
                </a:solidFill>
                <a:latin typeface="Comic Sans MS" charset="0"/>
                <a:ea typeface="Comic Sans MS" charset="0"/>
                <a:cs typeface="Comic Sans MS" charset="0"/>
              </a:rPr>
              <a:t>d’autonomie</a:t>
            </a:r>
            <a:endParaRPr lang="de-CH">
              <a:solidFill>
                <a:schemeClr val="accent1">
                  <a:lumMod val="75000"/>
                  <a:lumOff val="25000"/>
                </a:schemeClr>
              </a:solidFill>
              <a:latin typeface="Comic Sans MS" charset="0"/>
              <a:ea typeface="Comic Sans MS" charset="0"/>
              <a:cs typeface="Comic Sans MS" charset="0"/>
            </a:endParaRPr>
          </a:p>
          <a:p>
            <a:endParaRPr lang="fr-F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a:t>
            </a:fld>
            <a:endParaRPr lang="de-CH"/>
          </a:p>
        </p:txBody>
      </p:sp>
    </p:spTree>
    <p:extLst>
      <p:ext uri="{BB962C8B-B14F-4D97-AF65-F5344CB8AC3E}">
        <p14:creationId xmlns:p14="http://schemas.microsoft.com/office/powerpoint/2010/main" val="93724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Donner l’exemple du cadeau et la réaction du </a:t>
            </a:r>
            <a:r>
              <a:rPr lang="fr-FR" dirty="0" err="1"/>
              <a:t>partner</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Respuesta</a:t>
            </a:r>
            <a:r>
              <a:rPr lang="fr-FR" dirty="0"/>
              <a:t> positive, </a:t>
            </a:r>
            <a:r>
              <a:rPr lang="fr-FR" dirty="0" err="1"/>
              <a:t>respuesta</a:t>
            </a:r>
            <a:r>
              <a:rPr lang="fr-FR" dirty="0"/>
              <a:t> « stressante » et </a:t>
            </a:r>
            <a:r>
              <a:rPr lang="fr-FR" dirty="0" err="1"/>
              <a:t>neutral</a:t>
            </a:r>
            <a:r>
              <a:rPr lang="fr-FR" dirty="0"/>
              <a:t>.</a:t>
            </a:r>
          </a:p>
          <a:p>
            <a:endParaRPr lang="fr-FR" dirty="0">
              <a:effectLst/>
            </a:endParaRPr>
          </a:p>
          <a:p>
            <a:endParaRPr lang="fr-FR" dirty="0">
              <a:effectLst/>
            </a:endParaRPr>
          </a:p>
          <a:p>
            <a:r>
              <a:rPr lang="fr-FR" dirty="0">
                <a:effectLst/>
              </a:rPr>
              <a:t>Le stress étant considéré comme résultant d’une transaction entre la personne et son environnement et non comme une propriété de ces derniers. </a:t>
            </a:r>
          </a:p>
          <a:p>
            <a:endParaRPr lang="fr-FR" dirty="0">
              <a:effectLst/>
            </a:endParaRPr>
          </a:p>
          <a:p>
            <a:r>
              <a:rPr lang="fr-FR" dirty="0">
                <a:effectLst/>
              </a:rPr>
              <a:t>2 évaluations:</a:t>
            </a:r>
            <a:r>
              <a:rPr lang="fr-FR" baseline="0" dirty="0">
                <a:effectLst/>
              </a:rPr>
              <a:t> </a:t>
            </a:r>
            <a:r>
              <a:rPr lang="fr-FR" dirty="0">
                <a:effectLst/>
              </a:rPr>
              <a:t>La première consiste en l’évaluation de l’ampleur de la situation stressante au plan des menaces et opportunités qu’elle implique pour l’individu. La deuxième consiste en l’évaluation des ressources de l’individu pour faire face à cette situation. </a:t>
            </a:r>
          </a:p>
          <a:p>
            <a:endParaRPr lang="fr-FR" dirty="0">
              <a:effectLst/>
            </a:endParaRPr>
          </a:p>
          <a:p>
            <a:r>
              <a:rPr lang="fr-FR" dirty="0">
                <a:effectLst/>
              </a:rPr>
              <a:t>stratégie de coping, l’effort mis en œuvre en réponse au problème. La stratégie peut être orientée vers la résolution du problème et/ou vers les émotions. </a:t>
            </a:r>
            <a:endParaRPr lang="fr-FR" dirty="0"/>
          </a:p>
          <a:p>
            <a:endParaRPr lang="fr-FR" dirty="0"/>
          </a:p>
          <a:p>
            <a:r>
              <a:rPr lang="fr-FR" dirty="0"/>
              <a:t>Le modèle de stress transactionnel de Lazarus part du principe que la réaction aux agents </a:t>
            </a:r>
            <a:r>
              <a:rPr lang="fr-FR" dirty="0" err="1"/>
              <a:t>stresseurs</a:t>
            </a:r>
            <a:r>
              <a:rPr lang="fr-FR" dirty="0"/>
              <a:t> externes est déterminée significativement par les pensées, les jugements et les notations de l’individu d’une situation déterminée du moment. Stress survient quand une personne est confrontée à des demandes qu’il évalue comme excédant ses propres ressources pour les maîtriser et ainsi engendre un déséquilibre.</a:t>
            </a:r>
          </a:p>
          <a:p>
            <a:endParaRPr lang="fr-FR" dirty="0"/>
          </a:p>
          <a:p>
            <a:endParaRPr lang="fr-FR" dirty="0"/>
          </a:p>
          <a:p>
            <a:r>
              <a:rPr lang="fr-FR" dirty="0"/>
              <a:t>Le modèle illustre le degré de sollicitation psychique ressenti, selon disposition individuelle, dans une situation (de stress) comme suit: l’individu évalue et juge automatiquement de façon subjective les stimulations en relation à l’environnement, aux situations et évènements externes en fonction de leur pertinence et valeur personnelle. La distinction entre « primaire » et « secondaire » sert uniquement à la différentiation de deux étapes dans la notation d’un contenu différent mais ils n'entretiennent pas un ordre spécifique 6, malgré leur appellation.</a:t>
            </a:r>
          </a:p>
          <a:p>
            <a:endParaRPr lang="fr-FR" dirty="0"/>
          </a:p>
          <a:p>
            <a:r>
              <a:rPr lang="fr-FR" dirty="0"/>
              <a:t>Le gens considèrent donc des évènements et des situations soit positives, avec aucune pertinence ou comme une menace potentielle (en relation au bien-être personnel, des objectifs fixés ou pour la propre personne) et impliquent donc une relevance de stress. Si la situation est jugée comme stressante, l’évaluation peut se faire en trois degrés, à savoir défiante, dangereuse ou compromettante.</a:t>
            </a:r>
          </a:p>
          <a:p>
            <a:endParaRPr lang="fr-FR" dirty="0"/>
          </a:p>
          <a:p>
            <a:r>
              <a:rPr lang="fr-FR" dirty="0"/>
              <a:t>Un autre exemple: lors d’un examen un candidat qui a bien révisé et se sent plus ou moins confortable dans la matière et le prend en défi pendant que, lors du même examen - un autre candidat qui a, lui aussi, révisé pendant des heures et des heures, se sent néanmoins insécurisé face au même examen et pour ce dernier la même situation représente un danger.</a:t>
            </a:r>
          </a:p>
          <a:p>
            <a:endParaRPr lang="fr-FR" dirty="0"/>
          </a:p>
          <a:p>
            <a:r>
              <a:rPr lang="fr-FR" dirty="0"/>
              <a:t>Dans le cadre de l’évaluation secondaire la personne value ses possibilités pour accomplir la situation (anglais: coping) basé sur sa perception des "ressources" à sa disposition. La disponibilité des ressources (comme par ex. la propre compétence dans une matière, certaines capabilités d’accomplissement d’une tâche, confiance en soi, ressources matérielles comme par ex. argent ou ressources sociales comme pouvoir sur des autres ou soutien par des tiers) peut fortement varier chez chaque individu en dépendance de la situation spécifique et de la façon qu’il la perçoit.</a:t>
            </a:r>
          </a:p>
          <a:p>
            <a:endParaRPr lang="fr-FR" dirty="0"/>
          </a:p>
          <a:p>
            <a:r>
              <a:rPr lang="fr-FR" dirty="0"/>
              <a:t>Plus cette évaluation résulte défavorable, cet inventaire des propres ressources est jugé insuffisant pour la maîtrise de la situation avec succès ou s’il y a grande insécurité concernant l’issue, plus prononcée sera la réaction de stress. Cette dernière se manifeste tant moyennant la perception subjective (comme par ex. peur, tension, colère etc.) que dans des changements physiques (du système hormonal et musculaire) et dans les actions de l’individu (par ex. agressivité contre les autres, désinvestissement, consommation de substances menant à une dépendance).</a:t>
            </a:r>
          </a:p>
          <a:p>
            <a:endParaRPr lang="fr-FR" dirty="0"/>
          </a:p>
          <a:p>
            <a:r>
              <a:rPr lang="fr-FR" dirty="0"/>
              <a:t>Pour gérer des situations de stress l’individu recourt à ses stratégies de prise en compte subjectives, la dite stratégie de « coping » (provenant du verbe anglais « to </a:t>
            </a:r>
            <a:r>
              <a:rPr lang="fr-FR" dirty="0" err="1"/>
              <a:t>cope</a:t>
            </a:r>
            <a:r>
              <a:rPr lang="fr-FR" dirty="0"/>
              <a:t> » = prise en compte, maîtriser). Autant l’estimation des ressources que le choix des stratégies de prise en compte dépendent de différents facteurs, entre autre des valeurs individuelles « visées », de la structure cognitive de l’individu, de son expérience vécue dans certaines situations respectivement de leur réussite en appliquant des stratégies déterminés de coping et enfin du soutien perçu par des tiers.</a:t>
            </a:r>
          </a:p>
          <a:p>
            <a:endParaRPr lang="fr-FR" dirty="0"/>
          </a:p>
          <a:p>
            <a:r>
              <a:rPr lang="fr-FR" dirty="0"/>
              <a:t>Les stratégies de prise en compte peuvent être fonctionnelles en contribuant à un résultat durable. Mais elles peuvent aussi être "dysfonctionnelles", </a:t>
            </a:r>
            <a:r>
              <a:rPr lang="fr-FR" dirty="0" err="1"/>
              <a:t>c-à</a:t>
            </a:r>
            <a:r>
              <a:rPr lang="fr-FR" dirty="0"/>
              <a:t> d. sans succès pour la solution du problème ou encore seulement dévier l’attention du véritable problème. En fonction de la réaction à la stratégie utilisée avec succès ou en </a:t>
            </a:r>
            <a:r>
              <a:rPr lang="fr-FR" dirty="0" err="1"/>
              <a:t>accèdant</a:t>
            </a:r>
            <a:r>
              <a:rPr lang="fr-FR" dirty="0"/>
              <a:t> à d’ultérieures ressources, une réévaluation de la situation peut avoir lieu, par ex. la perception de la situation peut changer de « dangereuse » à "défiante".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10</a:t>
            </a:fld>
            <a:endParaRPr lang="de-CH"/>
          </a:p>
        </p:txBody>
      </p:sp>
    </p:spTree>
    <p:extLst>
      <p:ext uri="{BB962C8B-B14F-4D97-AF65-F5344CB8AC3E}">
        <p14:creationId xmlns:p14="http://schemas.microsoft.com/office/powerpoint/2010/main" val="151581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11</a:t>
            </a:fld>
            <a:endParaRPr lang="de-CH"/>
          </a:p>
        </p:txBody>
      </p:sp>
    </p:spTree>
    <p:extLst>
      <p:ext uri="{BB962C8B-B14F-4D97-AF65-F5344CB8AC3E}">
        <p14:creationId xmlns:p14="http://schemas.microsoft.com/office/powerpoint/2010/main" val="277087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r>
              <a:rPr lang="fr-FR"/>
              <a:t>Les</a:t>
            </a:r>
            <a:r>
              <a:rPr lang="fr-FR" baseline="0"/>
              <a:t> études comme source de stress, </a:t>
            </a:r>
            <a:r>
              <a:rPr lang="fr-FR" baseline="0" err="1"/>
              <a:t>critical</a:t>
            </a:r>
            <a:r>
              <a:rPr lang="fr-FR" baseline="0"/>
              <a:t> </a:t>
            </a:r>
            <a:r>
              <a:rPr lang="fr-FR" baseline="0" err="1"/>
              <a:t>events</a:t>
            </a:r>
            <a:r>
              <a:rPr lang="fr-FR" baseline="0"/>
              <a:t> and </a:t>
            </a:r>
            <a:r>
              <a:rPr lang="fr-FR" baseline="0" err="1"/>
              <a:t>daily</a:t>
            </a:r>
            <a:r>
              <a:rPr lang="fr-FR" baseline="0"/>
              <a:t> </a:t>
            </a:r>
            <a:r>
              <a:rPr lang="fr-FR" baseline="0" err="1"/>
              <a:t>hassles</a:t>
            </a:r>
            <a:r>
              <a:rPr lang="fr-FR" baseline="0"/>
              <a:t>.</a:t>
            </a:r>
          </a:p>
          <a:p>
            <a:endParaRPr lang="fr-FR" baseline="0"/>
          </a:p>
          <a:p>
            <a:r>
              <a:rPr lang="fr-FR" baseline="0"/>
              <a:t>Réaction au stress</a:t>
            </a:r>
          </a:p>
          <a:p>
            <a:endParaRPr lang="fr-FR" baseline="0"/>
          </a:p>
          <a:p>
            <a:r>
              <a:rPr lang="fr-FR"/>
              <a:t>Pour la médecine classique, le stress est en effet constitué de réactions neurophysiologiques et psychiques déclenchées par des événements ressentis comme menaçants. Pour nous, le stress est une réponse naturelle à un stimulus extérieur ou intérieur qui agresse notre cerveau et notre corps.</a:t>
            </a:r>
          </a:p>
          <a:p>
            <a:endParaRPr lang="fr-FR" baseline="0"/>
          </a:p>
          <a:p>
            <a:endParaRPr lang="fr-FR" baseline="0"/>
          </a:p>
          <a:p>
            <a:pPr marL="228600" indent="-228600">
              <a:buAutoNum type="alphaLcParenR"/>
            </a:pPr>
            <a:r>
              <a:rPr lang="fr-FR"/>
              <a:t>- Le système réagissant en premier dans les toutes premières secondes est le système </a:t>
            </a:r>
            <a:r>
              <a:rPr lang="fr-FR" err="1"/>
              <a:t>adrénosympathique</a:t>
            </a:r>
            <a:r>
              <a:rPr lang="fr-FR"/>
              <a:t>.</a:t>
            </a:r>
            <a:br>
              <a:rPr lang="fr-FR"/>
            </a:br>
            <a:r>
              <a:rPr lang="fr-FR"/>
              <a:t>Système nerveux périphérique particulier, il contrôle le fonctionnement des organes internes comme le cœur les vaisseaux, les poumons, le système digestif, l’appareil urogénital. Ce système </a:t>
            </a:r>
            <a:r>
              <a:rPr lang="fr-FR" err="1"/>
              <a:t>adrénosympahique</a:t>
            </a:r>
            <a:r>
              <a:rPr lang="fr-FR"/>
              <a:t> est constitué d’une part par la chaîne des ganglions du système sympathique. </a:t>
            </a:r>
            <a:br>
              <a:rPr lang="fr-FR"/>
            </a:br>
            <a:r>
              <a:rPr lang="fr-FR"/>
              <a:t>Ce sont des satellites des différents organes qui, par circuit nerveux, envoient dans ces organes des catécholamines (adrénaline et noradrénaline) pour modifier leur fonctionnement : c’est la réponse nerveuse. D’autre part, par la médullosurrénale qui sécrète des catécholamines et les envoie par voie sanguine aux différents organes : c’est la réponse humorale.</a:t>
            </a:r>
            <a:br>
              <a:rPr lang="fr-FR"/>
            </a:br>
            <a:r>
              <a:rPr lang="fr-FR"/>
              <a:t>A ce système nerveux périphérique est couplé un centre nerveux spécifique au sein du SNC, le locus </a:t>
            </a:r>
            <a:r>
              <a:rPr lang="fr-FR" err="1"/>
              <a:t>coreleus</a:t>
            </a:r>
            <a:r>
              <a:rPr lang="fr-FR"/>
              <a:t> qui sécrète essentiellement de la noradrénaline dans la phase d’alarme d’un stress.</a:t>
            </a:r>
            <a:br>
              <a:rPr lang="fr-FR"/>
            </a:br>
            <a:r>
              <a:rPr lang="fr-FR"/>
              <a:t>La sécrétion des catécholamines et la stimulation qu’elles engendrent au sein des organes comme au sein des centres nerveux provoquent les réactions suivantes :</a:t>
            </a:r>
            <a:br>
              <a:rPr lang="fr-FR"/>
            </a:br>
            <a:r>
              <a:rPr lang="fr-FR"/>
              <a:t>- vasoconstriction des vaisseaux périphériques pour réserver le flux sanguin aux organes principaux (cœur, poumons, et cerveau.)</a:t>
            </a:r>
            <a:br>
              <a:rPr lang="fr-FR"/>
            </a:br>
            <a:r>
              <a:rPr lang="fr-FR"/>
              <a:t>- augmentation de la tension artérielle et accélération du cœur</a:t>
            </a:r>
            <a:br>
              <a:rPr lang="fr-FR"/>
            </a:br>
            <a:r>
              <a:rPr lang="fr-FR"/>
              <a:t>- accélération de l’oxygène des organes et des muscles</a:t>
            </a:r>
            <a:br>
              <a:rPr lang="fr-FR"/>
            </a:br>
            <a:r>
              <a:rPr lang="fr-FR"/>
              <a:t>- vascularisation préférentielle des muscles</a:t>
            </a:r>
            <a:br>
              <a:rPr lang="fr-FR"/>
            </a:br>
            <a:r>
              <a:rPr lang="fr-FR"/>
              <a:t>Au sein du système nerveux central se manifestent deux phénomènes physiologiques fondamentaux : concentration de l’attention et augmentation de la vigilance.</a:t>
            </a:r>
          </a:p>
          <a:p>
            <a:pPr marL="228600" indent="-228600">
              <a:buAutoNum type="alphaLcParenR"/>
            </a:pPr>
            <a:endParaRPr lang="fr-FR" baseline="0"/>
          </a:p>
          <a:p>
            <a:pPr marL="228600" indent="-228600">
              <a:buAutoNum type="alphaLcParenR"/>
            </a:pPr>
            <a:endParaRPr lang="fr-FR" baseline="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fr-FR" b="1"/>
              <a:t>a)</a:t>
            </a:r>
            <a:r>
              <a:rPr lang="fr-FR"/>
              <a:t> - Le système réagissant en premier dans les toutes premières secondes est le système </a:t>
            </a:r>
            <a:r>
              <a:rPr lang="fr-FR" err="1"/>
              <a:t>adrénosympathique</a:t>
            </a:r>
            <a:r>
              <a:rPr lang="fr-FR"/>
              <a:t>.</a:t>
            </a:r>
            <a:br>
              <a:rPr lang="fr-FR"/>
            </a:br>
            <a:r>
              <a:rPr lang="fr-FR"/>
              <a:t>Système nerveux périphérique particulier, il contrôle le fonctionnement des organes internes comme le cœur les vaisseaux, les poumons, le système digestif, l’appareil urogénital. Ce système </a:t>
            </a:r>
            <a:r>
              <a:rPr lang="fr-FR" err="1"/>
              <a:t>adrénosympahique</a:t>
            </a:r>
            <a:r>
              <a:rPr lang="fr-FR"/>
              <a:t> est constitué d’une part par la chaîne des ganglions du système sympathique. </a:t>
            </a:r>
            <a:br>
              <a:rPr lang="fr-FR"/>
            </a:br>
            <a:r>
              <a:rPr lang="fr-FR"/>
              <a:t>Ce sont des satellites des différents organes qui, par circuit nerveux, envoient dans ces organes des catécholamines (adrénaline et noradrénaline) pour modifier leur fonctionnement : c’est la réponse nerveuse. D’autre part, par la médullosurrénale qui sécrète des catécholamines et les envoie par voie sanguine aux différents organes : c’est la réponse humorale.</a:t>
            </a:r>
            <a:br>
              <a:rPr lang="fr-FR"/>
            </a:br>
            <a:r>
              <a:rPr lang="fr-FR"/>
              <a:t>A ce système nerveux périphérique est couplé un centre nerveux spécifique au sein du SNC, le locus </a:t>
            </a:r>
            <a:r>
              <a:rPr lang="fr-FR" err="1"/>
              <a:t>coreleus</a:t>
            </a:r>
            <a:r>
              <a:rPr lang="fr-FR"/>
              <a:t> qui sécrète essentiellement de la noradrénaline dans la phase d’alarme d’un stress.</a:t>
            </a:r>
            <a:br>
              <a:rPr lang="fr-FR"/>
            </a:br>
            <a:r>
              <a:rPr lang="fr-FR"/>
              <a:t>La sécrétion des catécholamines et la stimulation qu’elles engendrent au sein des organes comme au sein des centres nerveux provoquent les réactions suivantes :</a:t>
            </a:r>
            <a:br>
              <a:rPr lang="fr-FR"/>
            </a:br>
            <a:r>
              <a:rPr lang="fr-FR"/>
              <a:t>- vasoconstriction des vaisseaux périphériques pour réserver le flux sanguin aux organes principaux (cœur, poumons, et cerveau.)</a:t>
            </a:r>
            <a:br>
              <a:rPr lang="fr-FR"/>
            </a:br>
            <a:r>
              <a:rPr lang="fr-FR"/>
              <a:t>- augmentation de la tension artérielle et accélération du cœur</a:t>
            </a:r>
            <a:br>
              <a:rPr lang="fr-FR"/>
            </a:br>
            <a:r>
              <a:rPr lang="fr-FR"/>
              <a:t>- accélération de l’oxygène des organes et des muscles</a:t>
            </a:r>
            <a:br>
              <a:rPr lang="fr-FR"/>
            </a:br>
            <a:r>
              <a:rPr lang="fr-FR"/>
              <a:t>- vascularisation préférentielle des muscles</a:t>
            </a:r>
            <a:br>
              <a:rPr lang="fr-FR"/>
            </a:br>
            <a:r>
              <a:rPr lang="fr-FR"/>
              <a:t>Au sein du système nerveux central se manifestent deux phénomènes physiologiques fondamentaux : concentration de l’attention et augmentation de la vigilance. Ces phénomènes physiologiques permettent la fuite ou la lutte. Les Catécholamines induisent également un état d’anxiété pouvant aller jusqu’à l’angoisse, état faisant intervenir le système limbique qui gouverne l’affectivité. Cet état d’anxiété ou d’angoisse sera d’autant plus élevé si le sujet ne peut passer à l’action, s’il y a inhibition de l’action. Il s’agit alors d’une « inhibition en tension ». Cette expression propre décrit une situation clinique que nous rencontrons tous les jours comme praticien : Des patients inhibés dans l’action et hypertendus dans leur corps. La sophrologie induisant un état de relaxation diminue alors l’activité du système </a:t>
            </a:r>
            <a:r>
              <a:rPr lang="fr-FR" err="1"/>
              <a:t>adrénosympathique</a:t>
            </a:r>
            <a:r>
              <a:rPr lang="fr-FR"/>
              <a:t> et les décharges de catécholamines. C’est pourquoi nos techniques de sophrologie agissent sur la fréquence cardiaque, la tension artérielle et la fréquence respiratoire, et diminuent ainsi l’anxiété, l’angoisse et le stress</a:t>
            </a:r>
            <a:br>
              <a:rPr lang="fr-FR"/>
            </a:br>
            <a:r>
              <a:rPr lang="fr-FR" b="1"/>
              <a:t>b)</a:t>
            </a:r>
            <a:r>
              <a:rPr lang="fr-FR"/>
              <a:t> - Le système qui réagit en second dans les premières minutes est le système neuroendocrinien. C’est un système à trois étages avec des boucles de rétroaction entre les étages. La glande endocrine est la corticosurrénale (au-dessus du rein) ; elle sécrète le cortisol. Ce dernier joue un rôle majeur dans l’homéostasie du milieu intérieur en maintenant le taux de sel, le volume plasmatique et par conséquent la tension artérielle. Le cortisol permet également le maintien de l’activité musculaire et intellectuelle (l’hypocorticisme se traduit par une grande asthénie). La sécrétion de cortisol est contrôlée par l’ACTH produit par l’hypophyse antérieure. L’hypophyse constitue ainsi le second étage de ce système complexe</a:t>
            </a:r>
            <a:br>
              <a:rPr lang="fr-FR"/>
            </a:br>
            <a:r>
              <a:rPr lang="fr-FR"/>
              <a:t>L’ACTH a bien évidemment une action sur l’homéostasie du milieu intérieur en favorisant la sécrétion de cortisol, mais l’ACTH a aussi une action sur le SNC en facilitant la réponse locomotrice.</a:t>
            </a:r>
            <a:br>
              <a:rPr lang="fr-FR"/>
            </a:br>
            <a:r>
              <a:rPr lang="fr-FR"/>
              <a:t>Selon les scientifiques, il existe au sein du SNC un système activateur de l’activité (SAA) et un système inhibiteur de l’action (SIA). Mais ces deux systèmes ne fonctionnent pas sur le même mode. La réaction de fuite et de lutte portée par le SAA (qui se trouve dans la substance grise centrale) est une réponse non conditionnée.</a:t>
            </a:r>
            <a:br>
              <a:rPr lang="fr-FR"/>
            </a:br>
            <a:r>
              <a:rPr lang="fr-FR"/>
              <a:t>En d’autres termes la réaction de fuite ou de lutte est une réponse instinctive et réflexe non appris. Par contre l’inhibition de l’action est une réponse conditionnée, c’est à dire supposant un apprentissage.</a:t>
            </a:r>
            <a:br>
              <a:rPr lang="fr-FR"/>
            </a:br>
            <a:r>
              <a:rPr lang="fr-FR"/>
              <a:t>La démonstration de LABORIT est ici fondamentale. Le rat soumis à un stimulus aversif répond d’abord par la fuite ou la lutte (mise en route du SAA). C’est dans un deuxième temps qu’il va choisir le comportement de l’inhibition de l’action (mise en route du SIA).</a:t>
            </a:r>
            <a:br>
              <a:rPr lang="fr-FR"/>
            </a:br>
            <a:r>
              <a:rPr lang="fr-FR"/>
              <a:t>« Il nous apparaissait que le rat mémorise par apprentissage l’inefficacité de la fuite ou de la lutte pour s’inhiber »</a:t>
            </a:r>
            <a:br>
              <a:rPr lang="fr-FR"/>
            </a:br>
            <a:r>
              <a:rPr lang="fr-FR"/>
              <a:t>En tant que thérapeutes, c’est la situation de la maladie dépressive que nous retiendrons. Ce qui est intéressant c’est que le cortisol active le système inhibiteur de l’action (SIA).</a:t>
            </a:r>
            <a:br>
              <a:rPr lang="fr-FR"/>
            </a:br>
            <a:r>
              <a:rPr lang="fr-FR"/>
              <a:t>En effet « l’ACTH en activant le SAA facilite la réponse locomotrice aux agressions mais en retour du fait qu’elle initie la libération de cortisol, elle va secondairement ramener le comportement locomoteur à son niveau primitif par stimulation du SIA ». L’inhibition de l’action intervient dans un deuxième temps, elle se fait en partie sous l’action du cortisol et se traduit par de l’anxiété et de l’angoisse, elle marque le deuxième temps de la réaction de stress qu’avait décrit SELYE.</a:t>
            </a:r>
            <a:br>
              <a:rPr lang="fr-FR"/>
            </a:br>
            <a:r>
              <a:rPr lang="fr-FR"/>
              <a:t>C’est le temps de la reconstitution de l’homéostasie du milieu intérieur à l’aide du cortisol. SELYE l’avait appelé la phase de résistance.</a:t>
            </a:r>
            <a:br>
              <a:rPr lang="fr-FR"/>
            </a:br>
            <a:r>
              <a:rPr lang="fr-FR"/>
              <a:t>D’autres chercheurs ont prouvé que le cortisol est augmenté dans la maladie dépressive. Les travaux menés à l’Hôpital SAINTE-ANNE démontré par D.MOUSSAOUI et ceux de Théodore-</a:t>
            </a:r>
            <a:r>
              <a:rPr lang="fr-FR" err="1"/>
              <a:t>yves</a:t>
            </a:r>
            <a:r>
              <a:rPr lang="fr-FR"/>
              <a:t> NASSÉ Service de </a:t>
            </a:r>
            <a:r>
              <a:rPr lang="fr-FR" err="1"/>
              <a:t>Neuro-Psychiatrie</a:t>
            </a:r>
            <a:r>
              <a:rPr lang="fr-FR"/>
              <a:t> attestent de ce fait, il y a bien longtemps déjà, dans les articles et </a:t>
            </a:r>
            <a:r>
              <a:rPr lang="fr-FR" b="1"/>
              <a:t>revues médicales </a:t>
            </a:r>
            <a:r>
              <a:rPr lang="fr-FR" b="1" err="1"/>
              <a:t>agressologie</a:t>
            </a:r>
            <a:r>
              <a:rPr lang="fr-FR"/>
              <a:t> notamment revue du Professeur </a:t>
            </a:r>
            <a:r>
              <a:rPr lang="fr-FR" err="1"/>
              <a:t>laborit</a:t>
            </a:r>
            <a:r>
              <a:rPr lang="fr-FR"/>
              <a:t>.( 1984).</a:t>
            </a:r>
            <a:br>
              <a:rPr lang="fr-FR"/>
            </a:br>
            <a:r>
              <a:rPr lang="fr-FR"/>
              <a:t>Le troisième étage est constitué par l’hypothalamus qui sécrète le C.R.F. (cortico-releasing-factor) qui contrôle la sécrétion de l’ACTH hypophysaire. Cet étage est celui du cerveau neurovégétatif lui-même coiffé par le système limbique pouvant être considéré comme le cerveau affectif. </a:t>
            </a:r>
          </a:p>
          <a:p>
            <a:pPr marL="228600" indent="-228600">
              <a:buAutoNum type="alphaLcParenR"/>
            </a:pPr>
            <a:endParaRPr lang="fr-FR" baseline="0"/>
          </a:p>
          <a:p>
            <a:endParaRPr lang="fr-F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12</a:t>
            </a:fld>
            <a:endParaRPr lang="de-CH"/>
          </a:p>
        </p:txBody>
      </p:sp>
    </p:spTree>
    <p:extLst>
      <p:ext uri="{BB962C8B-B14F-4D97-AF65-F5344CB8AC3E}">
        <p14:creationId xmlns:p14="http://schemas.microsoft.com/office/powerpoint/2010/main" val="34332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13</a:t>
            </a:fld>
            <a:endParaRPr lang="de-CH"/>
          </a:p>
        </p:txBody>
      </p:sp>
    </p:spTree>
    <p:extLst>
      <p:ext uri="{BB962C8B-B14F-4D97-AF65-F5344CB8AC3E}">
        <p14:creationId xmlns:p14="http://schemas.microsoft.com/office/powerpoint/2010/main" val="338752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r>
              <a:rPr lang="fr-FR" b="1" dirty="0"/>
              <a:t>Le stress appelé aussi réaction d’adaptation</a:t>
            </a:r>
            <a:r>
              <a:rPr lang="fr-FR" dirty="0"/>
              <a:t> permet de réagir à son environnement. Ce syndrome général d’adaptation (selon Hans Selye, 1935) se déroule en 3 phases :</a:t>
            </a:r>
          </a:p>
          <a:p>
            <a:endParaRPr lang="fr-FR" dirty="0"/>
          </a:p>
          <a:p>
            <a:r>
              <a:rPr lang="fr-FR" b="1" dirty="0"/>
              <a:t>La phase d’alarme </a:t>
            </a:r>
            <a:r>
              <a:rPr lang="fr-FR" dirty="0">
                <a:effectLst/>
              </a:rPr>
              <a:t>: l’organisme se </a:t>
            </a:r>
            <a:r>
              <a:rPr lang="fr-FR" b="1" dirty="0">
                <a:effectLst/>
              </a:rPr>
              <a:t>prépare à la fuite ou au combat.</a:t>
            </a:r>
            <a:r>
              <a:rPr lang="fr-FR" dirty="0">
                <a:effectLst/>
              </a:rPr>
              <a:t> </a:t>
            </a:r>
            <a:br>
              <a:rPr lang="fr-FR" dirty="0">
                <a:effectLst/>
              </a:rPr>
            </a:br>
            <a:r>
              <a:rPr lang="fr-FR" dirty="0">
                <a:effectLst/>
              </a:rPr>
              <a:t>Dans cette phase, tous les sens sont en alerte : tes forces de défense sont mobilisées, un peu comme une armée en marche. Tu mobilises toute ton énergie pour réagir.</a:t>
            </a:r>
            <a:endParaRPr lang="fr-FR" dirty="0"/>
          </a:p>
          <a:p>
            <a:r>
              <a:rPr lang="fr-FR" b="1" dirty="0"/>
              <a:t>La phase de résistance</a:t>
            </a:r>
            <a:r>
              <a:rPr lang="fr-FR" dirty="0">
                <a:effectLst/>
              </a:rPr>
              <a:t> : l’organisme s’adapte. </a:t>
            </a:r>
            <a:br>
              <a:rPr lang="fr-FR" dirty="0">
                <a:effectLst/>
              </a:rPr>
            </a:br>
            <a:r>
              <a:rPr lang="fr-FR" dirty="0">
                <a:effectLst/>
              </a:rPr>
              <a:t>C’est la phase d’adaptation à l’agent stressant : tes mécanismes d’adaptation sont poussés au maximum pour préserver ton organisme de l’épuisement. Tu consommes tes réserves d’énergie.</a:t>
            </a:r>
            <a:endParaRPr lang="fr-FR" dirty="0"/>
          </a:p>
          <a:p>
            <a:r>
              <a:rPr lang="fr-FR" b="1" dirty="0"/>
              <a:t>La phase d’épuisement</a:t>
            </a:r>
            <a:r>
              <a:rPr lang="fr-FR" dirty="0">
                <a:effectLst/>
              </a:rPr>
              <a:t> : l’organisme est débordé. </a:t>
            </a:r>
            <a:br>
              <a:rPr lang="fr-FR" dirty="0">
                <a:effectLst/>
              </a:rPr>
            </a:br>
            <a:r>
              <a:rPr lang="fr-FR" dirty="0">
                <a:effectLst/>
              </a:rPr>
              <a:t>C'est le stade ultime du stress, toutes tes réserves sont consommées, tes mécanismes de défenses dépassés, résistances et tensions s’installent jusqu’à l’épuisement entrainant des problèmes de santé (envie de rien, déprime, états dépressifs…). Tu épuises tes réserves d’énergie.</a:t>
            </a:r>
          </a:p>
          <a:p>
            <a:endParaRPr lang="fr-FR" dirty="0">
              <a:effectLst/>
            </a:endParaRPr>
          </a:p>
          <a:p>
            <a:endParaRPr lang="fr-FR" dirty="0">
              <a:effectLst/>
            </a:endParaRPr>
          </a:p>
          <a:p>
            <a:r>
              <a:rPr lang="fr-FR" sz="1200" kern="1200" dirty="0">
                <a:solidFill>
                  <a:schemeClr val="tx1"/>
                </a:solidFill>
                <a:effectLst/>
                <a:latin typeface="+mn-lt"/>
                <a:ea typeface="+mn-ea"/>
                <a:cs typeface="+mn-cs"/>
              </a:rPr>
              <a:t>le système </a:t>
            </a:r>
            <a:r>
              <a:rPr lang="fr-FR" sz="1200" kern="1200" dirty="0" err="1">
                <a:solidFill>
                  <a:schemeClr val="tx1"/>
                </a:solidFill>
                <a:effectLst/>
                <a:latin typeface="+mn-lt"/>
                <a:ea typeface="+mn-ea"/>
                <a:cs typeface="+mn-cs"/>
              </a:rPr>
              <a:t>hypothalamo</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sympathico</a:t>
            </a:r>
            <a:r>
              <a:rPr lang="fr-FR" sz="1200" kern="1200" dirty="0">
                <a:solidFill>
                  <a:schemeClr val="tx1"/>
                </a:solidFill>
                <a:effectLst/>
                <a:latin typeface="+mn-lt"/>
                <a:ea typeface="+mn-ea"/>
                <a:cs typeface="+mn-cs"/>
              </a:rPr>
              <a:t>-adrénergique et le système </a:t>
            </a:r>
            <a:r>
              <a:rPr lang="fr-FR" sz="1200" kern="1200" dirty="0" err="1">
                <a:solidFill>
                  <a:schemeClr val="tx1"/>
                </a:solidFill>
                <a:effectLst/>
                <a:latin typeface="+mn-lt"/>
                <a:ea typeface="+mn-ea"/>
                <a:cs typeface="+mn-cs"/>
              </a:rPr>
              <a:t>hypothalamo</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hypophyso</a:t>
            </a:r>
            <a:r>
              <a:rPr lang="fr-FR" sz="1200" kern="1200" dirty="0">
                <a:solidFill>
                  <a:schemeClr val="tx1"/>
                </a:solidFill>
                <a:effectLst/>
                <a:latin typeface="+mn-lt"/>
                <a:ea typeface="+mn-ea"/>
                <a:cs typeface="+mn-cs"/>
              </a:rPr>
              <a:t>-surrénal.</a:t>
            </a:r>
            <a:endParaRPr lang="fr-FR" dirty="0">
              <a:effectLst/>
            </a:endParaRPr>
          </a:p>
          <a:p>
            <a:endParaRPr lang="fr-FR" dirty="0">
              <a:effectLst/>
            </a:endParaRPr>
          </a:p>
          <a:p>
            <a:r>
              <a:rPr lang="fr-FR" dirty="0">
                <a:effectLst/>
              </a:rPr>
              <a:t>******</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 réaction d'alarme</a:t>
            </a:r>
            <a:r>
              <a:rPr lang="fr-FR" sz="1200" kern="1200" dirty="0">
                <a:solidFill>
                  <a:schemeClr val="tx1"/>
                </a:solidFill>
                <a:effectLst/>
                <a:latin typeface="+mn-lt"/>
                <a:ea typeface="+mn-ea"/>
                <a:cs typeface="+mn-cs"/>
              </a:rPr>
              <a:t> est la première phase du processus du stress face à l'agression. Les manifestations sont souvent une respiration courte et accélérée, une augmentation des battements cardiaques, une augmentation de la tension artérielle, une boule à la gorge ou à l'estomac, de l'anxiété, de l'angoisse...</a:t>
            </a:r>
            <a:br>
              <a:rPr lang="fr-FR" dirty="0">
                <a:effectLst/>
              </a:rPr>
            </a:br>
            <a:r>
              <a:rPr lang="fr-FR" sz="1200" kern="1200" dirty="0">
                <a:solidFill>
                  <a:schemeClr val="tx1"/>
                </a:solidFill>
                <a:effectLst/>
                <a:latin typeface="+mn-lt"/>
                <a:ea typeface="+mn-ea"/>
                <a:cs typeface="+mn-cs"/>
              </a:rPr>
              <a:t>Ces réactions sont provoquées par la libération d'hormones , comme l'adrénaline où le délai d'action est de quelques minutes et dont la fonction est de préparer le corps à une action rapide.</a:t>
            </a:r>
            <a:endParaRPr lang="fr-FR" dirty="0">
              <a:effectLst/>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La résistance</a:t>
            </a:r>
            <a:r>
              <a:rPr lang="fr-FR" sz="1200" kern="1200" dirty="0">
                <a:solidFill>
                  <a:schemeClr val="tx1"/>
                </a:solidFill>
                <a:effectLst/>
                <a:latin typeface="+mn-lt"/>
                <a:ea typeface="+mn-ea"/>
                <a:cs typeface="+mn-cs"/>
              </a:rPr>
              <a:t> correspond à la seconde phase du processus d'adaptation au stress. La réaction d'adaptation provoque un processus de résistance face à la situation d'agression. Cette étape va ainsi permettre de préserver l'organisme de l'épuisement en compensant les dépenses énergétiques utilisées pour faire face au stress. D'autres hormones, les </a:t>
            </a:r>
            <a:r>
              <a:rPr lang="fr-FR" sz="1200" kern="1200" dirty="0" err="1">
                <a:solidFill>
                  <a:schemeClr val="tx1"/>
                </a:solidFill>
                <a:effectLst/>
                <a:latin typeface="+mn-lt"/>
                <a:ea typeface="+mn-ea"/>
                <a:cs typeface="+mn-cs"/>
              </a:rPr>
              <a:t>glucorticoides</a:t>
            </a:r>
            <a:r>
              <a:rPr lang="fr-FR" sz="1200" kern="1200" dirty="0">
                <a:solidFill>
                  <a:schemeClr val="tx1"/>
                </a:solidFill>
                <a:effectLst/>
                <a:latin typeface="+mn-lt"/>
                <a:ea typeface="+mn-ea"/>
                <a:cs typeface="+mn-cs"/>
              </a:rPr>
              <a:t>, sont sécrétées au cours de cette étape permettant une augmentation du taux de la glycémie nécessaire à l'organisme. (Au cours de cette phase, les sujets atteints adoptent des conduites différentes : certains se préparent à affronter le stress, d'autres continuent à vivre comme s'ils n'existaient pas en faisant la politique de « l'autruche » ou alors évitent les situations pouvant le provoquer.)</a:t>
            </a:r>
            <a:endParaRPr lang="fr-FR" dirty="0">
              <a:effectLst/>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L'organisme</a:t>
            </a:r>
            <a:r>
              <a:rPr lang="fr-FR" sz="1200" kern="1200" dirty="0">
                <a:solidFill>
                  <a:schemeClr val="tx1"/>
                </a:solidFill>
                <a:effectLst/>
                <a:latin typeface="+mn-lt"/>
                <a:ea typeface="+mn-ea"/>
                <a:cs typeface="+mn-cs"/>
              </a:rPr>
              <a:t>, débordé et sollicité en permanence par la situation de stress qui se prolonge et s'intensifie, ne réussit plus à mobiliser ses ressources et s'épuise. Il ne peut plus faire face aux agressions en raison de leur intensité. L'organisme craque ; il ne réussit plus à faire face à toutes ces agressions. Les réserves psychiques et biologiques sont épuisées. C'est au cours de cette phase d'épuisement que peuvent apparaître certaines pathologies obligeant l'arrêt de l'emballement de l'organisme.</a:t>
            </a:r>
          </a:p>
          <a:p>
            <a:endParaRPr lang="fr-FR" sz="1200" kern="1200" dirty="0">
              <a:solidFill>
                <a:schemeClr val="tx1"/>
              </a:solidFill>
              <a:effectLst/>
              <a:latin typeface="+mn-lt"/>
              <a:ea typeface="+mn-ea"/>
              <a:cs typeface="+mn-cs"/>
            </a:endParaRPr>
          </a:p>
          <a:p>
            <a:r>
              <a:rPr lang="fr-FR" b="1" dirty="0"/>
              <a:t>Le stress devient problématique et a des conséquences négatives lorsque nous dépassons cette phase d’alerte et que notre état de tension se prolonge. Des évènements stressants qui s’accumulent ou se répètent, l’impossibilité de réagir ou de lâcher prise, nous empêchent de retrouver notre équilibre.</a:t>
            </a:r>
          </a:p>
          <a:p>
            <a:endParaRPr lang="fr-FR" b="1" dirty="0">
              <a:effectLst/>
            </a:endParaRPr>
          </a:p>
          <a:p>
            <a:endParaRPr lang="fr-FR" b="1" dirty="0">
              <a:effectLst/>
            </a:endParaRPr>
          </a:p>
          <a:p>
            <a:r>
              <a:rPr lang="fr-FR" b="1" dirty="0">
                <a:effectLst/>
              </a:rPr>
              <a:t>http://</a:t>
            </a:r>
            <a:r>
              <a:rPr lang="fr-FR" b="1" dirty="0" err="1">
                <a:effectLst/>
              </a:rPr>
              <a:t>tpe-stressprofessionnel.e-monsite.com</a:t>
            </a:r>
            <a:r>
              <a:rPr lang="fr-FR" b="1" dirty="0">
                <a:effectLst/>
              </a:rPr>
              <a:t>/pages/le-</a:t>
            </a:r>
            <a:r>
              <a:rPr lang="fr-FR" b="1" dirty="0" err="1">
                <a:effectLst/>
              </a:rPr>
              <a:t>mecanisme</a:t>
            </a:r>
            <a:r>
              <a:rPr lang="fr-FR" b="1" dirty="0">
                <a:effectLst/>
              </a:rPr>
              <a:t>-physiologique-et-les-</a:t>
            </a:r>
            <a:r>
              <a:rPr lang="fr-FR" b="1" dirty="0" err="1">
                <a:effectLst/>
              </a:rPr>
              <a:t>consequences</a:t>
            </a:r>
            <a:r>
              <a:rPr lang="fr-FR" b="1" dirty="0">
                <a:effectLst/>
              </a:rPr>
              <a:t>-du-stress/a-le-</a:t>
            </a:r>
            <a:r>
              <a:rPr lang="fr-FR" b="1" dirty="0" err="1">
                <a:effectLst/>
              </a:rPr>
              <a:t>mecanisme</a:t>
            </a:r>
            <a:r>
              <a:rPr lang="fr-FR" b="1" dirty="0">
                <a:effectLst/>
              </a:rPr>
              <a:t>-</a:t>
            </a:r>
            <a:r>
              <a:rPr lang="fr-FR" b="1" dirty="0" err="1">
                <a:effectLst/>
              </a:rPr>
              <a:t>physiologique-du-stress.html</a:t>
            </a:r>
            <a:endParaRPr lang="fr-FR" b="1" dirty="0">
              <a:effectLst/>
            </a:endParaRPr>
          </a:p>
          <a:p>
            <a:endParaRPr lang="fr-FR" b="1" dirty="0">
              <a:effectLst/>
            </a:endParaRPr>
          </a:p>
          <a:p>
            <a:r>
              <a:rPr lang="fr-FR" sz="1200" kern="1200" dirty="0">
                <a:solidFill>
                  <a:schemeClr val="tx1"/>
                </a:solidFill>
                <a:effectLst/>
                <a:latin typeface="+mn-lt"/>
                <a:ea typeface="+mn-ea"/>
                <a:cs typeface="+mn-cs"/>
              </a:rPr>
              <a:t>  Le système </a:t>
            </a:r>
            <a:r>
              <a:rPr lang="fr-FR" sz="1200" kern="1200" dirty="0" err="1">
                <a:solidFill>
                  <a:schemeClr val="tx1"/>
                </a:solidFill>
                <a:effectLst/>
                <a:latin typeface="+mn-lt"/>
                <a:ea typeface="+mn-ea"/>
                <a:cs typeface="+mn-cs"/>
              </a:rPr>
              <a:t>hypothalamo</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sympathico</a:t>
            </a:r>
            <a:r>
              <a:rPr lang="fr-FR" sz="1200" kern="1200" dirty="0">
                <a:solidFill>
                  <a:schemeClr val="tx1"/>
                </a:solidFill>
                <a:effectLst/>
                <a:latin typeface="+mn-lt"/>
                <a:ea typeface="+mn-ea"/>
                <a:cs typeface="+mn-cs"/>
              </a:rPr>
              <a:t>-adrénergique intervient lorsque l’organisme entre en alarme. Il fait agir l’hypothalamus, le système nerveux autonome (SNA) et les médullosurrénales, et est qualifié d’axe rapide, car l’effet de ce système est immédiatement ressenti sur l’organisme.  Dès la confrontation à une situation évaluée comme stressante, le cerveau par le système limbique* stimule l</a:t>
            </a:r>
            <a:r>
              <a:rPr lang="fr-FR" sz="1200" b="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hypothalamus, glande endocrine située entre le tronc cérébral et le cerveau, stimulant à son tour le système nerveux autonome. Ce système contrôle les fonctions viscérales, il aide à réguler la pression artérielle, les sécrétions du tube digestif, la vidange de la vessie, la transpiration, la température corporelle, l’activité des muscles lisses du corps humain et du myocarde, l’activité de certaines glandes... Il est séparé en deux grands systèmes : le système parasympathique et le système orthosympathique* (c’est ce système là qui est stimulé par l’hypothalamus). Ce dernier, également appelé système activateur, a une fonction excitatrice sur certaines organe viscéraux (hors le système végétatif et les glandes sudoripares). Ses fibres nerveuses vont libérer de la noradrénaline, une catécholamine modifiant plusieurs modifications comme l’augmentation de la fréquence cardiaque, de la fréquence respiratoire, la dilatation des pupilles, l’horripilation (hérissement des poils), l’augmentation de la glycémie sanguine... Ces fibres vont aussi stimuler les médullosurrénales, elles représentent 10% des glandes surrénales et sont situées au centre de celles-ci. Les médullosurrénales vont sécréter de l’adrénaline et de la noradrénaline (80% d’ADR et 20% de </a:t>
            </a:r>
            <a:r>
              <a:rPr lang="fr-FR" sz="1200" kern="1200" dirty="0" err="1">
                <a:solidFill>
                  <a:schemeClr val="tx1"/>
                </a:solidFill>
                <a:effectLst/>
                <a:latin typeface="+mn-lt"/>
                <a:ea typeface="+mn-ea"/>
                <a:cs typeface="+mn-cs"/>
              </a:rPr>
              <a:t>NorADR</a:t>
            </a:r>
            <a:r>
              <a:rPr lang="fr-FR" sz="1200" kern="1200" dirty="0">
                <a:solidFill>
                  <a:schemeClr val="tx1"/>
                </a:solidFill>
                <a:effectLst/>
                <a:latin typeface="+mn-lt"/>
                <a:ea typeface="+mn-ea"/>
                <a:cs typeface="+mn-cs"/>
              </a:rPr>
              <a:t>) dans la circulation sanguine. Leurs effets sont semblables, cependant elles diffèrent en certains points, l’adrénaline a un effet plus important au niveau cardiaque que la noradrénaline. Elles durent cinq à dix fois plus longtemps que celles du système orthosympathique car leur dégradation dans le sang est plus lente, de plus elles ont des effets presque similaires.  </a:t>
            </a:r>
            <a:endParaRPr lang="fr-FR" dirty="0">
              <a:effectLst/>
            </a:endParaRPr>
          </a:p>
          <a:p>
            <a:r>
              <a:rPr lang="fr-FR" sz="1200" kern="1200" dirty="0">
                <a:solidFill>
                  <a:schemeClr val="tx1"/>
                </a:solidFill>
                <a:effectLst/>
                <a:latin typeface="+mn-lt"/>
                <a:ea typeface="+mn-ea"/>
                <a:cs typeface="+mn-cs"/>
              </a:rPr>
              <a:t>            Le système </a:t>
            </a:r>
            <a:r>
              <a:rPr lang="fr-FR" sz="1200" kern="1200" dirty="0" err="1">
                <a:solidFill>
                  <a:schemeClr val="tx1"/>
                </a:solidFill>
                <a:effectLst/>
                <a:latin typeface="+mn-lt"/>
                <a:ea typeface="+mn-ea"/>
                <a:cs typeface="+mn-cs"/>
              </a:rPr>
              <a:t>hypothalamo</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sympathico</a:t>
            </a:r>
            <a:r>
              <a:rPr lang="fr-FR" sz="1200" kern="1200" dirty="0">
                <a:solidFill>
                  <a:schemeClr val="tx1"/>
                </a:solidFill>
                <a:effectLst/>
                <a:latin typeface="+mn-lt"/>
                <a:ea typeface="+mn-ea"/>
                <a:cs typeface="+mn-cs"/>
              </a:rPr>
              <a:t>-adrénergique est responsable d’une double sécrétion des hormones et neuromédiateurs* de l’axe du stress, les catécholamines* (adrénaline ADR, noradrénaline </a:t>
            </a:r>
            <a:r>
              <a:rPr lang="fr-FR" sz="1200" kern="1200" dirty="0" err="1">
                <a:solidFill>
                  <a:schemeClr val="tx1"/>
                </a:solidFill>
                <a:effectLst/>
                <a:latin typeface="+mn-lt"/>
                <a:ea typeface="+mn-ea"/>
                <a:cs typeface="+mn-cs"/>
              </a:rPr>
              <a:t>NorADR</a:t>
            </a:r>
            <a:r>
              <a:rPr lang="fr-FR" sz="1200" kern="1200" dirty="0">
                <a:solidFill>
                  <a:schemeClr val="tx1"/>
                </a:solidFill>
                <a:effectLst/>
                <a:latin typeface="+mn-lt"/>
                <a:ea typeface="+mn-ea"/>
                <a:cs typeface="+mn-cs"/>
              </a:rPr>
              <a:t>), qui ont pour effet d'augmenter la fréquence cardiaque, la tension artérielle, les niveaux de vigilance, la température corporelle... Ces modifications physiologiques permettent d’alimenter rapidement et massivement le cerveau et les muscles en oxygène, afin d’être plus vigilant et de préparer instantanément le corps à une action physique brutale. L’organisme est donc plus réceptif à toutes les sensations, comme l’ouïe, la vision ou les odeurs.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Ensuite, si la situation persiste, l’organisme entre en phase de résistance, dans laquelle intervient le système </a:t>
            </a:r>
            <a:r>
              <a:rPr lang="fr-FR" sz="1200" kern="1200" dirty="0" err="1">
                <a:solidFill>
                  <a:schemeClr val="tx1"/>
                </a:solidFill>
                <a:effectLst/>
                <a:latin typeface="+mn-lt"/>
                <a:ea typeface="+mn-ea"/>
                <a:cs typeface="+mn-cs"/>
              </a:rPr>
              <a:t>hypothalamo</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hypophyso</a:t>
            </a:r>
            <a:r>
              <a:rPr lang="fr-FR" sz="1200" kern="1200" dirty="0">
                <a:solidFill>
                  <a:schemeClr val="tx1"/>
                </a:solidFill>
                <a:effectLst/>
                <a:latin typeface="+mn-lt"/>
                <a:ea typeface="+mn-ea"/>
                <a:cs typeface="+mn-cs"/>
              </a:rPr>
              <a:t>-surrénal, impliquant l’hypothalamus, l’hypophyse et le cortex surrénal. L’hypothalamus sécrète trois hormones : la </a:t>
            </a:r>
            <a:r>
              <a:rPr lang="fr-FR" sz="1200" kern="1200" dirty="0" err="1">
                <a:solidFill>
                  <a:schemeClr val="tx1"/>
                </a:solidFill>
                <a:effectLst/>
                <a:latin typeface="+mn-lt"/>
                <a:ea typeface="+mn-ea"/>
                <a:cs typeface="+mn-cs"/>
              </a:rPr>
              <a:t>corticolibérine</a:t>
            </a:r>
            <a:r>
              <a:rPr lang="fr-FR" sz="1200" kern="1200" dirty="0">
                <a:solidFill>
                  <a:schemeClr val="tx1"/>
                </a:solidFill>
                <a:effectLst/>
                <a:latin typeface="+mn-lt"/>
                <a:ea typeface="+mn-ea"/>
                <a:cs typeface="+mn-cs"/>
              </a:rPr>
              <a:t> (CRH), la </a:t>
            </a:r>
            <a:r>
              <a:rPr lang="fr-FR" sz="1200" kern="1200" dirty="0" err="1">
                <a:solidFill>
                  <a:schemeClr val="tx1"/>
                </a:solidFill>
                <a:effectLst/>
                <a:latin typeface="+mn-lt"/>
                <a:ea typeface="+mn-ea"/>
                <a:cs typeface="+mn-cs"/>
              </a:rPr>
              <a:t>somatocrinine</a:t>
            </a:r>
            <a:r>
              <a:rPr lang="fr-FR" sz="1200" kern="1200" dirty="0">
                <a:solidFill>
                  <a:schemeClr val="tx1"/>
                </a:solidFill>
                <a:effectLst/>
                <a:latin typeface="+mn-lt"/>
                <a:ea typeface="+mn-ea"/>
                <a:cs typeface="+mn-cs"/>
              </a:rPr>
              <a:t> (GHRH) et la </a:t>
            </a:r>
            <a:r>
              <a:rPr lang="fr-FR" sz="1200" kern="1200" dirty="0" err="1">
                <a:solidFill>
                  <a:schemeClr val="tx1"/>
                </a:solidFill>
                <a:effectLst/>
                <a:latin typeface="+mn-lt"/>
                <a:ea typeface="+mn-ea"/>
                <a:cs typeface="+mn-cs"/>
              </a:rPr>
              <a:t>thyréolibérine</a:t>
            </a:r>
            <a:r>
              <a:rPr lang="fr-FR" sz="1200" kern="1200" dirty="0">
                <a:solidFill>
                  <a:schemeClr val="tx1"/>
                </a:solidFill>
                <a:effectLst/>
                <a:latin typeface="+mn-lt"/>
                <a:ea typeface="+mn-ea"/>
                <a:cs typeface="+mn-cs"/>
              </a:rPr>
              <a:t> (TRH), agissant toutes sur l’hypophyse. Cette dernière est situé sous l’hypothalamus, c’est une glande constituée de deux parties : l’adénohypophyse (75% de la glande) intervenant principalement dans ce système et la neurohypophyse. L’adénohypophyse sécrète des hormones, et leur sécrétion est stimulé par les hormones libérées précédemment par l’hypothalamus, et est freinée par un rétrocontrôle négatif de ces hormones. Ainsi, la GHRH stimule la sécrétion de l’hormone de croissance (</a:t>
            </a:r>
            <a:r>
              <a:rPr lang="fr-FR" sz="1200" kern="1200" dirty="0" err="1">
                <a:solidFill>
                  <a:schemeClr val="tx1"/>
                </a:solidFill>
                <a:effectLst/>
                <a:latin typeface="+mn-lt"/>
                <a:ea typeface="+mn-ea"/>
                <a:cs typeface="+mn-cs"/>
              </a:rPr>
              <a:t>hGH</a:t>
            </a:r>
            <a:r>
              <a:rPr lang="fr-FR" sz="1200" kern="1200" dirty="0">
                <a:solidFill>
                  <a:schemeClr val="tx1"/>
                </a:solidFill>
                <a:effectLst/>
                <a:latin typeface="+mn-lt"/>
                <a:ea typeface="+mn-ea"/>
                <a:cs typeface="+mn-cs"/>
              </a:rPr>
              <a:t>) qui agit sur le foie, favorisant le catabolisme des triglycérides* et la glycogénolyse*, nécessaire pour apporter de « l’énergie » à l’organisme.</a:t>
            </a:r>
          </a:p>
          <a:p>
            <a:endParaRPr lang="fr-FR" sz="1200" kern="1200" dirty="0">
              <a:solidFill>
                <a:schemeClr val="tx1"/>
              </a:solidFill>
              <a:effectLst/>
              <a:latin typeface="+mn-lt"/>
              <a:ea typeface="+mn-ea"/>
              <a:cs typeface="+mn-cs"/>
            </a:endParaRPr>
          </a:p>
          <a:p>
            <a:endParaRPr lang="fr-FR" dirty="0">
              <a:effectLst/>
            </a:endParaRPr>
          </a:p>
          <a:p>
            <a:br>
              <a:rPr lang="fr-FR" sz="1200" kern="1200" dirty="0">
                <a:solidFill>
                  <a:schemeClr val="tx1"/>
                </a:solidFill>
                <a:effectLst/>
                <a:latin typeface="+mn-lt"/>
                <a:ea typeface="+mn-ea"/>
                <a:cs typeface="+mn-cs"/>
              </a:rPr>
            </a:br>
            <a:endParaRPr lang="fr-FR" dirty="0">
              <a:effectLst/>
            </a:endParaRPr>
          </a:p>
          <a:p>
            <a:endParaRPr lang="fr-FR" dirty="0">
              <a:effectLst/>
            </a:endParaRPr>
          </a:p>
          <a:p>
            <a:r>
              <a:rPr lang="fr-FR" sz="1200" kern="1200" dirty="0">
                <a:solidFill>
                  <a:schemeClr val="tx1"/>
                </a:solidFill>
                <a:effectLst/>
                <a:latin typeface="+mn-lt"/>
                <a:ea typeface="+mn-ea"/>
                <a:cs typeface="+mn-cs"/>
              </a:rPr>
              <a:t> </a:t>
            </a:r>
            <a:endParaRPr lang="fr-FR" dirty="0">
              <a:effectLst/>
            </a:endParaRPr>
          </a:p>
          <a:p>
            <a:endParaRPr lang="fr-FR" dirty="0">
              <a:effectLst/>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14</a:t>
            </a:fld>
            <a:endParaRPr lang="de-CH"/>
          </a:p>
        </p:txBody>
      </p:sp>
    </p:spTree>
    <p:extLst>
      <p:ext uri="{BB962C8B-B14F-4D97-AF65-F5344CB8AC3E}">
        <p14:creationId xmlns:p14="http://schemas.microsoft.com/office/powerpoint/2010/main" val="23971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15</a:t>
            </a:fld>
            <a:endParaRPr lang="de-CH"/>
          </a:p>
        </p:txBody>
      </p:sp>
    </p:spTree>
    <p:extLst>
      <p:ext uri="{BB962C8B-B14F-4D97-AF65-F5344CB8AC3E}">
        <p14:creationId xmlns:p14="http://schemas.microsoft.com/office/powerpoint/2010/main" val="362279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Qu’est-ce que nous pouvons faire?</a:t>
            </a:r>
            <a:r>
              <a:rPr lang="fr-FR" baseline="0"/>
              <a:t> Et Quand? </a:t>
            </a:r>
          </a:p>
          <a:p>
            <a:pPr marL="171450" indent="-171450">
              <a:buFontTx/>
              <a:buChar char="-"/>
            </a:pPr>
            <a:r>
              <a:rPr lang="fr-FR" baseline="0"/>
              <a:t>Nous pouvons prévenir le stress: en prévoyant et planifiant les choses, en anticipant, en établissant les priorités, et</a:t>
            </a:r>
            <a:r>
              <a:rPr lang="mr-IN" baseline="0"/>
              <a:t>…</a:t>
            </a:r>
            <a:r>
              <a:rPr lang="fr-CH" baseline="0"/>
              <a:t>, </a:t>
            </a:r>
            <a:r>
              <a:rPr lang="fr-FR" baseline="0"/>
              <a:t> en faisant des choses pour équilibrer la balance du côté de ressources pour </a:t>
            </a:r>
            <a:r>
              <a:rPr lang="fr-FR" baseline="0" err="1"/>
              <a:t>contre-balancer</a:t>
            </a:r>
            <a:r>
              <a:rPr lang="fr-FR" baseline="0"/>
              <a:t> les exigences (soigner le réseau social, familiale, prendre du temps pour soi, faire des pauses, se connaître soi-même et ses limites, être </a:t>
            </a:r>
            <a:r>
              <a:rPr lang="fr-FR" baseline="0" err="1"/>
              <a:t>pro-actif</a:t>
            </a:r>
            <a:r>
              <a:rPr lang="fr-FR" baseline="0"/>
              <a:t> (demander de l’aide, poser de questions, </a:t>
            </a:r>
            <a:r>
              <a:rPr lang="fr-FR" baseline="0" err="1"/>
              <a:t>etc</a:t>
            </a:r>
            <a:r>
              <a:rPr lang="fr-FR" baseline="0"/>
              <a:t>, </a:t>
            </a:r>
            <a:r>
              <a:rPr lang="fr-FR" baseline="0" err="1"/>
              <a:t>etc</a:t>
            </a:r>
            <a:r>
              <a:rPr lang="fr-FR" baseline="0"/>
              <a:t>).</a:t>
            </a:r>
          </a:p>
          <a:p>
            <a:pPr marL="171450" indent="-171450">
              <a:buFontTx/>
              <a:buChar char="-"/>
            </a:pPr>
            <a:endParaRPr lang="fr-FR" baseline="0"/>
          </a:p>
          <a:p>
            <a:pPr marL="171450" indent="-171450">
              <a:buFontTx/>
              <a:buChar char="-"/>
            </a:pPr>
            <a:r>
              <a:rPr lang="fr-FR" baseline="0"/>
              <a:t>Nous pouvons aussi intervenir au niveau des </a:t>
            </a:r>
            <a:r>
              <a:rPr lang="fr-FR" baseline="0" err="1"/>
              <a:t>amplicateurs</a:t>
            </a:r>
            <a:r>
              <a:rPr lang="fr-FR" baseline="0"/>
              <a:t> personnels du stress, sur l’interprétation de la situation: relativiser, penser </a:t>
            </a:r>
            <a:r>
              <a:rPr lang="fr-FR" baseline="0" err="1"/>
              <a:t>poisitf</a:t>
            </a:r>
            <a:r>
              <a:rPr lang="fr-FR" baseline="0"/>
              <a:t>, </a:t>
            </a:r>
            <a:r>
              <a:rPr lang="fr-FR" baseline="0" err="1"/>
              <a:t>re-interpreter</a:t>
            </a:r>
            <a:r>
              <a:rPr lang="fr-FR" baseline="0"/>
              <a:t> la situation, mais aussi, être tolérant avec soi-même, patient, </a:t>
            </a:r>
            <a:r>
              <a:rPr lang="fr-FR" baseline="0" err="1"/>
              <a:t>etc</a:t>
            </a:r>
            <a:r>
              <a:rPr lang="mr-IN" baseline="0"/>
              <a:t>…</a:t>
            </a:r>
            <a:endParaRPr lang="fr-CH" baseline="0"/>
          </a:p>
          <a:p>
            <a:pPr marL="171450" indent="-171450">
              <a:buFontTx/>
              <a:buChar char="-"/>
            </a:pPr>
            <a:endParaRPr lang="fr-CH" baseline="0"/>
          </a:p>
          <a:p>
            <a:pPr marL="171450" indent="-171450">
              <a:buFontTx/>
              <a:buChar char="-"/>
            </a:pPr>
            <a:r>
              <a:rPr lang="fr-CH" baseline="0"/>
              <a:t>Une fois qu’on est dans une situation stressante (par exemple les examens, les présentations orales</a:t>
            </a:r>
            <a:r>
              <a:rPr lang="fr-CH" baseline="0">
                <a:sym typeface="Wingdings"/>
              </a:rPr>
              <a:t> on transpire, la voix tremble, </a:t>
            </a:r>
            <a:r>
              <a:rPr lang="fr-CH" baseline="0" err="1">
                <a:sym typeface="Wingdings"/>
              </a:rPr>
              <a:t>etc</a:t>
            </a:r>
            <a:r>
              <a:rPr lang="mr-IN" baseline="0">
                <a:sym typeface="Wingdings"/>
              </a:rPr>
              <a:t>…</a:t>
            </a:r>
            <a:r>
              <a:rPr lang="fr-CH" baseline="0">
                <a:sym typeface="Wingdings"/>
              </a:rPr>
              <a:t>) </a:t>
            </a:r>
            <a:r>
              <a:rPr lang="fr-CH" baseline="0"/>
              <a:t>: on peut agir sur la réaction du stress: avec des exercices de relaxation, la méditations, le sport, </a:t>
            </a:r>
            <a:r>
              <a:rPr lang="fr-CH" baseline="0" err="1"/>
              <a:t>etc</a:t>
            </a:r>
            <a:r>
              <a:rPr lang="mr-IN" baseline="0"/>
              <a:t>…</a:t>
            </a:r>
            <a:endParaRPr lang="fr-CH" baseline="0"/>
          </a:p>
          <a:p>
            <a:pPr marL="171450" indent="-171450">
              <a:buFontTx/>
              <a:buChar char="-"/>
            </a:pPr>
            <a:endParaRPr lang="fr-CH" baseline="0"/>
          </a:p>
          <a:p>
            <a:pPr marL="171450" indent="-171450">
              <a:buFontTx/>
              <a:buChar char="-"/>
            </a:pPr>
            <a:r>
              <a:rPr lang="fr-CH" baseline="0"/>
              <a:t>Techniques dans différentes domaines: cognitives, corporelles, interpersonnelles et sociales, </a:t>
            </a:r>
            <a:r>
              <a:rPr lang="fr-CH" baseline="0" err="1"/>
              <a:t>etc</a:t>
            </a:r>
            <a:r>
              <a:rPr lang="mr-IN" baseline="0"/>
              <a:t>…</a:t>
            </a:r>
            <a:r>
              <a:rPr lang="fr-CH" baseline="0"/>
              <a:t>Mais, aussi il y a l’acceptation de la situation: prise de conscience et acceptation.</a:t>
            </a: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16</a:t>
            </a:fld>
            <a:endParaRPr lang="de-CH"/>
          </a:p>
        </p:txBody>
      </p:sp>
    </p:spTree>
    <p:extLst>
      <p:ext uri="{BB962C8B-B14F-4D97-AF65-F5344CB8AC3E}">
        <p14:creationId xmlns:p14="http://schemas.microsoft.com/office/powerpoint/2010/main" val="132144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17</a:t>
            </a:fld>
            <a:endParaRPr lang="de-CH"/>
          </a:p>
        </p:txBody>
      </p:sp>
    </p:spTree>
    <p:extLst>
      <p:ext uri="{BB962C8B-B14F-4D97-AF65-F5344CB8AC3E}">
        <p14:creationId xmlns:p14="http://schemas.microsoft.com/office/powerpoint/2010/main" val="48304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Energie, efficience,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vous demandons de prendre la feuille avec les axes. Vous devez réfléchir à comment vous êtes en général: quand êtes-vous plus efficace/avez-vous plus d’énergie et quand </a:t>
            </a:r>
            <a:r>
              <a:rPr lang="fr-FR" sz="1200" strike="sngStrike" kern="1200" dirty="0">
                <a:solidFill>
                  <a:schemeClr val="tx1"/>
                </a:solidFill>
                <a:effectLst/>
                <a:latin typeface="+mn-lt"/>
                <a:ea typeface="+mn-ea"/>
                <a:cs typeface="+mn-cs"/>
              </a:rPr>
              <a:t>vous en </a:t>
            </a:r>
            <a:r>
              <a:rPr lang="fr-FR" sz="1200" strike="sngStrike" kern="1200" dirty="0" err="1">
                <a:solidFill>
                  <a:schemeClr val="tx1"/>
                </a:solidFill>
                <a:effectLst/>
                <a:latin typeface="+mn-lt"/>
                <a:ea typeface="+mn-ea"/>
                <a:cs typeface="+mn-cs"/>
              </a:rPr>
              <a:t>avez</a:t>
            </a:r>
            <a:r>
              <a:rPr lang="fr-FR" sz="1200" u="sng" kern="1200" dirty="0" err="1">
                <a:solidFill>
                  <a:schemeClr val="tx1"/>
                </a:solidFill>
                <a:effectLst/>
                <a:latin typeface="+mn-lt"/>
                <a:ea typeface="+mn-ea"/>
                <a:cs typeface="+mn-cs"/>
              </a:rPr>
              <a:t>en</a:t>
            </a:r>
            <a:r>
              <a:rPr lang="fr-FR" sz="1200" u="sng" kern="1200" dirty="0">
                <a:solidFill>
                  <a:schemeClr val="tx1"/>
                </a:solidFill>
                <a:effectLst/>
                <a:latin typeface="+mn-lt"/>
                <a:ea typeface="+mn-ea"/>
                <a:cs typeface="+mn-cs"/>
              </a:rPr>
              <a:t> avez-vous</a:t>
            </a:r>
            <a:r>
              <a:rPr lang="fr-FR" sz="1200" kern="1200" dirty="0">
                <a:solidFill>
                  <a:schemeClr val="tx1"/>
                </a:solidFill>
                <a:effectLst/>
                <a:latin typeface="+mn-lt"/>
                <a:ea typeface="+mn-ea"/>
                <a:cs typeface="+mn-cs"/>
              </a:rPr>
              <a:t> moins. Tracez une courbe en indiquant votre rythme d’une journée. </a:t>
            </a:r>
          </a:p>
          <a:p>
            <a:endParaRPr lang="fr-FR" dirty="0"/>
          </a:p>
          <a:p>
            <a:r>
              <a:rPr lang="fr-FR" dirty="0"/>
              <a:t>Mais aussi réfléchir à qu’est-ce que j’aime, comment j’aime le faire.</a:t>
            </a:r>
            <a:r>
              <a:rPr lang="fr-FR" baseline="0" dirty="0"/>
              <a:t> Par exemple: </a:t>
            </a:r>
          </a:p>
          <a:p>
            <a:r>
              <a:rPr lang="fr-FR" baseline="0" dirty="0"/>
              <a:t>Étudier de manière individuelle ou en groupe?</a:t>
            </a:r>
          </a:p>
          <a:p>
            <a:r>
              <a:rPr lang="fr-FR" baseline="0" dirty="0"/>
              <a:t>Etudier dans la bibliothèque ou à la maison?</a:t>
            </a:r>
          </a:p>
          <a:p>
            <a:r>
              <a:rPr lang="fr-FR" baseline="0" dirty="0"/>
              <a:t>Quelle manière de faire? Résumés? </a:t>
            </a:r>
            <a:r>
              <a:rPr lang="fr-FR" baseline="0" dirty="0" err="1"/>
              <a:t>Mind</a:t>
            </a:r>
            <a:r>
              <a:rPr lang="fr-FR" baseline="0" dirty="0"/>
              <a:t> </a:t>
            </a:r>
            <a:r>
              <a:rPr lang="fr-FR" baseline="0" dirty="0" err="1"/>
              <a:t>mapping</a:t>
            </a:r>
            <a:r>
              <a:rPr lang="fr-FR" baseline="0" dirty="0"/>
              <a:t>? Graphiques? Schémas?</a:t>
            </a:r>
          </a:p>
          <a:p>
            <a:endParaRPr lang="fr-FR" baseline="0" dirty="0"/>
          </a:p>
          <a:p>
            <a:r>
              <a:rPr lang="fr-FR" baseline="0" dirty="0"/>
              <a:t>Efficace: selon mes compétences et mes caractéristiques</a:t>
            </a:r>
            <a:r>
              <a:rPr lang="mr-IN" baseline="0" dirty="0"/>
              <a:t>…</a:t>
            </a:r>
            <a:r>
              <a:rPr lang="fr-CH" baseline="0" dirty="0" err="1"/>
              <a:t>etc</a:t>
            </a:r>
            <a:r>
              <a:rPr lang="mr-IN" baseline="0" dirty="0"/>
              <a:t>…</a:t>
            </a:r>
            <a:endParaRPr lang="fr-CH" baseline="0" dirty="0"/>
          </a:p>
          <a:p>
            <a:endParaRPr lang="fr-CH" baseline="0" dirty="0"/>
          </a:p>
          <a:p>
            <a:r>
              <a:rPr lang="fr-CH" baseline="0" dirty="0"/>
              <a:t>Quand je suis au maximum de ma forme???</a:t>
            </a:r>
          </a:p>
          <a:p>
            <a:endParaRPr lang="fr-CH" baseline="0" dirty="0"/>
          </a:p>
          <a:p>
            <a:r>
              <a:rPr lang="fr-CH" baseline="0" dirty="0"/>
              <a:t>Oiseau de nuit ou </a:t>
            </a:r>
            <a:r>
              <a:rPr lang="fr-CH" baseline="0" dirty="0" err="1"/>
              <a:t>early-bird</a:t>
            </a:r>
            <a:r>
              <a:rPr lang="fr-CH" baseline="0" dirty="0"/>
              <a:t>?</a:t>
            </a:r>
          </a:p>
          <a:p>
            <a:r>
              <a:rPr lang="fr-CH" baseline="0" dirty="0"/>
              <a:t>Planifier de faire les choses plus compliqués dans les moments où on sait qu’on est plus efficace. Faire les choses simples dans les autres moments. </a:t>
            </a:r>
          </a:p>
          <a:p>
            <a:endParaRPr lang="fr-CH" baseline="0" dirty="0"/>
          </a:p>
          <a:p>
            <a:r>
              <a:rPr lang="fr-CH" baseline="0" dirty="0"/>
              <a:t>Choisir dans quel endroit on se concentre au mieux</a:t>
            </a: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18</a:t>
            </a:fld>
            <a:endParaRPr lang="de-CH"/>
          </a:p>
        </p:txBody>
      </p:sp>
    </p:spTree>
    <p:extLst>
      <p:ext uri="{BB962C8B-B14F-4D97-AF65-F5344CB8AC3E}">
        <p14:creationId xmlns:p14="http://schemas.microsoft.com/office/powerpoint/2010/main" val="123022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19</a:t>
            </a:fld>
            <a:endParaRPr lang="de-CH"/>
          </a:p>
        </p:txBody>
      </p:sp>
    </p:spTree>
    <p:extLst>
      <p:ext uri="{BB962C8B-B14F-4D97-AF65-F5344CB8AC3E}">
        <p14:creationId xmlns:p14="http://schemas.microsoft.com/office/powerpoint/2010/main" val="251881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2</a:t>
            </a:fld>
            <a:endParaRPr lang="de-CH"/>
          </a:p>
        </p:txBody>
      </p:sp>
    </p:spTree>
    <p:extLst>
      <p:ext uri="{BB962C8B-B14F-4D97-AF65-F5344CB8AC3E}">
        <p14:creationId xmlns:p14="http://schemas.microsoft.com/office/powerpoint/2010/main" val="279126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20</a:t>
            </a:fld>
            <a:endParaRPr lang="de-CH"/>
          </a:p>
        </p:txBody>
      </p:sp>
    </p:spTree>
    <p:extLst>
      <p:ext uri="{BB962C8B-B14F-4D97-AF65-F5344CB8AC3E}">
        <p14:creationId xmlns:p14="http://schemas.microsoft.com/office/powerpoint/2010/main" val="47491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21</a:t>
            </a:fld>
            <a:endParaRPr lang="de-CH"/>
          </a:p>
        </p:txBody>
      </p:sp>
    </p:spTree>
    <p:extLst>
      <p:ext uri="{BB962C8B-B14F-4D97-AF65-F5344CB8AC3E}">
        <p14:creationId xmlns:p14="http://schemas.microsoft.com/office/powerpoint/2010/main" val="181612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22</a:t>
            </a:fld>
            <a:endParaRPr lang="de-CH"/>
          </a:p>
        </p:txBody>
      </p:sp>
    </p:spTree>
    <p:extLst>
      <p:ext uri="{BB962C8B-B14F-4D97-AF65-F5344CB8AC3E}">
        <p14:creationId xmlns:p14="http://schemas.microsoft.com/office/powerpoint/2010/main" val="106360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23</a:t>
            </a:fld>
            <a:endParaRPr lang="de-CH"/>
          </a:p>
        </p:txBody>
      </p:sp>
    </p:spTree>
    <p:extLst>
      <p:ext uri="{BB962C8B-B14F-4D97-AF65-F5344CB8AC3E}">
        <p14:creationId xmlns:p14="http://schemas.microsoft.com/office/powerpoint/2010/main" val="35779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Je dois améliorer ma manière d’étudier. </a:t>
            </a:r>
          </a:p>
          <a:p>
            <a:endParaRPr lang="fr-FR" baseline="0" dirty="0"/>
          </a:p>
          <a:p>
            <a:r>
              <a:rPr lang="fr-FR" baseline="0" dirty="0"/>
              <a:t>Je ne dois pas étudier par cœur. </a:t>
            </a:r>
          </a:p>
          <a:p>
            <a:endParaRPr lang="fr-FR" baseline="0" dirty="0"/>
          </a:p>
          <a:p>
            <a:r>
              <a:rPr lang="fr-FR" baseline="0" dirty="0"/>
              <a:t>Je ne dois pas échouer dans mes études.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24</a:t>
            </a:fld>
            <a:endParaRPr lang="de-CH"/>
          </a:p>
        </p:txBody>
      </p:sp>
    </p:spTree>
    <p:extLst>
      <p:ext uri="{BB962C8B-B14F-4D97-AF65-F5344CB8AC3E}">
        <p14:creationId xmlns:p14="http://schemas.microsoft.com/office/powerpoint/2010/main" val="30137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Je dois améliorer ma manière d’étudier. </a:t>
            </a:r>
          </a:p>
          <a:p>
            <a:endParaRPr lang="fr-FR" baseline="0" dirty="0"/>
          </a:p>
          <a:p>
            <a:r>
              <a:rPr lang="fr-FR" baseline="0" dirty="0"/>
              <a:t>Je ne dois pas étudier par cœur. </a:t>
            </a:r>
          </a:p>
          <a:p>
            <a:endParaRPr lang="fr-FR" baseline="0" dirty="0"/>
          </a:p>
          <a:p>
            <a:r>
              <a:rPr lang="fr-FR" baseline="0" dirty="0"/>
              <a:t>Je ne dois pas échouer dans mes études.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25</a:t>
            </a:fld>
            <a:endParaRPr lang="de-CH"/>
          </a:p>
        </p:txBody>
      </p:sp>
    </p:spTree>
    <p:extLst>
      <p:ext uri="{BB962C8B-B14F-4D97-AF65-F5344CB8AC3E}">
        <p14:creationId xmlns:p14="http://schemas.microsoft.com/office/powerpoint/2010/main" val="3412188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Je dois améliorer ma manière d’étudier. </a:t>
            </a:r>
          </a:p>
          <a:p>
            <a:endParaRPr lang="fr-FR" baseline="0" dirty="0"/>
          </a:p>
          <a:p>
            <a:r>
              <a:rPr lang="fr-FR" baseline="0" dirty="0"/>
              <a:t>Je ne dois pas étudier par cœur. </a:t>
            </a:r>
          </a:p>
          <a:p>
            <a:endParaRPr lang="fr-FR" baseline="0" dirty="0"/>
          </a:p>
          <a:p>
            <a:r>
              <a:rPr lang="fr-FR" baseline="0" dirty="0"/>
              <a:t>Je ne dois pas échouer dans mes études.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26</a:t>
            </a:fld>
            <a:endParaRPr lang="de-CH"/>
          </a:p>
        </p:txBody>
      </p:sp>
    </p:spTree>
    <p:extLst>
      <p:ext uri="{BB962C8B-B14F-4D97-AF65-F5344CB8AC3E}">
        <p14:creationId xmlns:p14="http://schemas.microsoft.com/office/powerpoint/2010/main" val="3398772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27</a:t>
            </a:fld>
            <a:endParaRPr lang="de-CH"/>
          </a:p>
        </p:txBody>
      </p:sp>
    </p:spTree>
    <p:extLst>
      <p:ext uri="{BB962C8B-B14F-4D97-AF65-F5344CB8AC3E}">
        <p14:creationId xmlns:p14="http://schemas.microsoft.com/office/powerpoint/2010/main" val="46436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28</a:t>
            </a:fld>
            <a:endParaRPr lang="de-CH"/>
          </a:p>
        </p:txBody>
      </p:sp>
    </p:spTree>
    <p:extLst>
      <p:ext uri="{BB962C8B-B14F-4D97-AF65-F5344CB8AC3E}">
        <p14:creationId xmlns:p14="http://schemas.microsoft.com/office/powerpoint/2010/main" val="2105336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29</a:t>
            </a:fld>
            <a:endParaRPr lang="de-CH" dirty="0"/>
          </a:p>
        </p:txBody>
      </p:sp>
    </p:spTree>
    <p:extLst>
      <p:ext uri="{BB962C8B-B14F-4D97-AF65-F5344CB8AC3E}">
        <p14:creationId xmlns:p14="http://schemas.microsoft.com/office/powerpoint/2010/main" val="187524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kern="1200">
                <a:solidFill>
                  <a:schemeClr val="tx1"/>
                </a:solidFill>
                <a:effectLst/>
                <a:latin typeface="+mn-lt"/>
                <a:ea typeface="+mn-ea"/>
                <a:cs typeface="+mn-cs"/>
              </a:rPr>
              <a:t>La fonction d’aide à l’autonomie est relative aux pratiques des enseignant-e-s qui soutiennent le</a:t>
            </a:r>
          </a:p>
          <a:p>
            <a:r>
              <a:rPr lang="fr-CH" sz="1200" kern="1200">
                <a:solidFill>
                  <a:schemeClr val="tx1"/>
                </a:solidFill>
                <a:effectLst/>
                <a:latin typeface="+mn-lt"/>
                <a:ea typeface="+mn-ea"/>
                <a:cs typeface="+mn-cs"/>
              </a:rPr>
              <a:t>besoin d’autonomie des étudiant-e-s. Ce besoin peut être satisfait, au sein d’une situation formelle</a:t>
            </a:r>
          </a:p>
          <a:p>
            <a:r>
              <a:rPr lang="fr-CH" sz="1200" kern="1200">
                <a:solidFill>
                  <a:schemeClr val="tx1"/>
                </a:solidFill>
                <a:effectLst/>
                <a:latin typeface="+mn-lt"/>
                <a:ea typeface="+mn-ea"/>
                <a:cs typeface="+mn-cs"/>
              </a:rPr>
              <a:t>d’apprentissage, lorsque les étudiant-e-s reçoivent une marge de </a:t>
            </a:r>
            <a:r>
              <a:rPr lang="fr-CH" sz="1200" kern="1200" err="1">
                <a:solidFill>
                  <a:schemeClr val="tx1"/>
                </a:solidFill>
                <a:effectLst/>
                <a:latin typeface="+mn-lt"/>
                <a:ea typeface="+mn-ea"/>
                <a:cs typeface="+mn-cs"/>
              </a:rPr>
              <a:t>manoeuvre</a:t>
            </a:r>
            <a:r>
              <a:rPr lang="fr-CH" sz="1200" kern="1200">
                <a:solidFill>
                  <a:schemeClr val="tx1"/>
                </a:solidFill>
                <a:effectLst/>
                <a:latin typeface="+mn-lt"/>
                <a:ea typeface="+mn-ea"/>
                <a:cs typeface="+mn-cs"/>
              </a:rPr>
              <a:t> suffisante pour</a:t>
            </a:r>
          </a:p>
          <a:p>
            <a:r>
              <a:rPr lang="fr-CH" sz="1200" kern="1200">
                <a:solidFill>
                  <a:schemeClr val="tx1"/>
                </a:solidFill>
                <a:effectLst/>
                <a:latin typeface="+mn-lt"/>
                <a:ea typeface="+mn-ea"/>
                <a:cs typeface="+mn-cs"/>
              </a:rPr>
              <a:t>construire eux-mêmes les savoirs et une certaine liberté d’initiative au niveau de la réalisation d’une</a:t>
            </a:r>
          </a:p>
          <a:p>
            <a:r>
              <a:rPr lang="fr-CH" sz="1200" kern="1200">
                <a:solidFill>
                  <a:schemeClr val="tx1"/>
                </a:solidFill>
                <a:effectLst/>
                <a:latin typeface="+mn-lt"/>
                <a:ea typeface="+mn-ea"/>
                <a:cs typeface="+mn-cs"/>
              </a:rPr>
              <a:t>tâche. Les pratiques d’enseignement qui permettent le cas échéant de rencontrer ce besoin des</a:t>
            </a:r>
          </a:p>
          <a:p>
            <a:r>
              <a:rPr lang="fr-CH" sz="1200" kern="1200">
                <a:solidFill>
                  <a:schemeClr val="tx1"/>
                </a:solidFill>
                <a:effectLst/>
                <a:latin typeface="+mn-lt"/>
                <a:ea typeface="+mn-ea"/>
                <a:cs typeface="+mn-cs"/>
              </a:rPr>
              <a:t>étudiant-e-s résultent du fait que les enseignant-e-s se centrent sur l’</a:t>
            </a:r>
            <a:r>
              <a:rPr lang="fr-CH" sz="1200" kern="1200" err="1">
                <a:solidFill>
                  <a:schemeClr val="tx1"/>
                </a:solidFill>
                <a:effectLst/>
                <a:latin typeface="+mn-lt"/>
                <a:ea typeface="+mn-ea"/>
                <a:cs typeface="+mn-cs"/>
              </a:rPr>
              <a:t>étudiant-e</a:t>
            </a:r>
            <a:r>
              <a:rPr lang="fr-CH" sz="1200" kern="1200">
                <a:solidFill>
                  <a:schemeClr val="tx1"/>
                </a:solidFill>
                <a:effectLst/>
                <a:latin typeface="+mn-lt"/>
                <a:ea typeface="+mn-ea"/>
                <a:cs typeface="+mn-cs"/>
              </a:rPr>
              <a:t> et non pas sur le</a:t>
            </a:r>
          </a:p>
          <a:p>
            <a:r>
              <a:rPr lang="fr-CH" sz="1200" kern="1200">
                <a:solidFill>
                  <a:schemeClr val="tx1"/>
                </a:solidFill>
                <a:effectLst/>
                <a:latin typeface="+mn-lt"/>
                <a:ea typeface="+mn-ea"/>
                <a:cs typeface="+mn-cs"/>
              </a:rPr>
              <a:t>savoir ou sur eux-mêmes.</a:t>
            </a:r>
          </a:p>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3</a:t>
            </a:fld>
            <a:endParaRPr lang="de-CH"/>
          </a:p>
        </p:txBody>
      </p:sp>
    </p:spTree>
    <p:extLst>
      <p:ext uri="{BB962C8B-B14F-4D97-AF65-F5344CB8AC3E}">
        <p14:creationId xmlns:p14="http://schemas.microsoft.com/office/powerpoint/2010/main" val="3652957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entury Gothic" charset="0"/>
                <a:ea typeface="Century Gothic" charset="0"/>
                <a:cs typeface="Century Gothic" charset="0"/>
              </a:rPr>
              <a:t>Prenez un moment afin de réfléchir sur certaines ressources que vous en avez à disposition. Liste quelques unes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30</a:t>
            </a:fld>
            <a:endParaRPr lang="de-CH" dirty="0"/>
          </a:p>
        </p:txBody>
      </p:sp>
    </p:spTree>
    <p:extLst>
      <p:ext uri="{BB962C8B-B14F-4D97-AF65-F5344CB8AC3E}">
        <p14:creationId xmlns:p14="http://schemas.microsoft.com/office/powerpoint/2010/main" val="3473696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pPr marL="457200" lvl="7" indent="-457200">
              <a:lnSpc>
                <a:spcPct val="100000"/>
              </a:lnSpc>
              <a:spcBef>
                <a:spcPts val="600"/>
              </a:spcBef>
              <a:buFont typeface="Arial" charset="0"/>
              <a:buChar char="•"/>
            </a:pPr>
            <a:r>
              <a:rPr lang="fr-CH" sz="2400" dirty="0">
                <a:solidFill>
                  <a:schemeClr val="tx2">
                    <a:lumMod val="90000"/>
                    <a:lumOff val="10000"/>
                  </a:schemeClr>
                </a:solidFill>
                <a:latin typeface="Century Gothic" charset="0"/>
                <a:ea typeface="Century Gothic" charset="0"/>
                <a:cs typeface="Century Gothic" charset="0"/>
                <a:sym typeface="Wingdings" pitchFamily="2" charset="2"/>
              </a:rPr>
              <a:t></a:t>
            </a:r>
            <a:r>
              <a:rPr lang="fr-CH" sz="2400" dirty="0">
                <a:latin typeface="Century Gothic" charset="0"/>
                <a:ea typeface="Century Gothic" charset="0"/>
                <a:cs typeface="Century Gothic" charset="0"/>
              </a:rPr>
              <a:t>Au contraire: nécessaire </a:t>
            </a:r>
          </a:p>
          <a:p>
            <a:pPr lvl="7">
              <a:lnSpc>
                <a:spcPct val="100000"/>
              </a:lnSpc>
              <a:buNone/>
            </a:pPr>
            <a:r>
              <a:rPr lang="fr-CH" sz="2400" dirty="0">
                <a:latin typeface="Century Gothic" charset="0"/>
                <a:ea typeface="Century Gothic" charset="0"/>
                <a:cs typeface="Century Gothic" charset="0"/>
              </a:rPr>
              <a:t>			d’être avec d’autres</a:t>
            </a:r>
          </a:p>
          <a:p>
            <a:endParaRPr lang="fr-FR" dirty="0"/>
          </a:p>
          <a:p>
            <a:endParaRPr lang="fr-FR" dirty="0"/>
          </a:p>
          <a:p>
            <a:endParaRPr lang="fr-FR" dirty="0"/>
          </a:p>
          <a:p>
            <a:r>
              <a:rPr lang="fr-FR" dirty="0"/>
              <a:t>Selon </a:t>
            </a:r>
            <a:r>
              <a:rPr lang="fr-FR" dirty="0" err="1"/>
              <a:t>Laguardia</a:t>
            </a:r>
            <a:r>
              <a:rPr lang="fr-FR" dirty="0"/>
              <a:t> et Ryan (2000, p. 284), « la théorie de l’autodétermination adopte le concept de l’</a:t>
            </a:r>
            <a:r>
              <a:rPr lang="fr-FR" dirty="0" err="1"/>
              <a:t>eudémonie</a:t>
            </a:r>
            <a:r>
              <a:rPr lang="fr-FR" dirty="0"/>
              <a:t> ou de la réalisation de soi comme critère d’existence de bien-être mais, de plus, elle définit explicitement ce qu’il faut entendre par la réalisation de soi et par quels processus elle est atteinte ». En effet, la TAD soutient que les humains ont des besoins psychologiques fondamentaux et que la satisfaction de ces besoins psychologiques fondamentaux est essentielle à leur croissance, à leur intégrité et à leur bien-être. Ainsi, quand ces besoins sont satisfaits, l’organisme connaît la vitalité (Ryan &amp; Frederick, 1997, cités par </a:t>
            </a:r>
            <a:r>
              <a:rPr lang="fr-FR" dirty="0" err="1"/>
              <a:t>Laguardia</a:t>
            </a:r>
            <a:r>
              <a:rPr lang="fr-FR" dirty="0"/>
              <a:t> &amp; Ryan, 2000), la congruence interne (Sheldon &amp; Elliot, 1999, cités par </a:t>
            </a:r>
            <a:r>
              <a:rPr lang="fr-FR" dirty="0" err="1"/>
              <a:t>Laguardia</a:t>
            </a:r>
            <a:r>
              <a:rPr lang="fr-FR" dirty="0"/>
              <a:t> &amp; Ryan, 2000) et l’intégration psychologique (</a:t>
            </a:r>
            <a:r>
              <a:rPr lang="fr-FR" dirty="0" err="1"/>
              <a:t>Deci</a:t>
            </a:r>
            <a:r>
              <a:rPr lang="fr-FR" dirty="0"/>
              <a:t> &amp; Ryan, 1991) : comme ces besoins fournissent une grande partie du sens et des intentions sous-jacents à l’activité humaine, leur satisfaction est ainsi vue comme un but « naturel » de la vie (</a:t>
            </a:r>
            <a:r>
              <a:rPr lang="fr-FR" dirty="0" err="1"/>
              <a:t>Deci</a:t>
            </a:r>
            <a:r>
              <a:rPr lang="fr-FR" dirty="0"/>
              <a:t> &amp; Ryan, 2000). </a:t>
            </a:r>
          </a:p>
          <a:p>
            <a:r>
              <a:rPr lang="fr-FR" dirty="0"/>
              <a:t>Selon </a:t>
            </a:r>
            <a:r>
              <a:rPr lang="fr-FR" dirty="0" err="1"/>
              <a:t>Laguardia</a:t>
            </a:r>
            <a:r>
              <a:rPr lang="fr-FR" dirty="0"/>
              <a:t> et Ryan (2000, p. 284), la TAD « propose une psychologie sociale du bien-être psychologique (Ryan, 1995) ». Elle explique les conditions sous lesquelles le bien-être d’un individu est facilité au lieu d’être entravé en spécifiant quels sont les besoins psychologiques fondamentaux :</a:t>
            </a:r>
          </a:p>
          <a:p>
            <a:r>
              <a:rPr lang="fr-FR" dirty="0"/>
              <a:t>définir le minimum requis pour qu’une personne soit en santé ;</a:t>
            </a:r>
          </a:p>
          <a:p>
            <a:r>
              <a:rPr lang="fr-FR" dirty="0"/>
              <a:t>prescrire ce que le milieu doit fournir pour qu’elle se développe et grandisse psychologiquement.</a:t>
            </a:r>
          </a:p>
          <a:p>
            <a:br>
              <a:rPr lang="fr-FR" dirty="0"/>
            </a:br>
            <a:endParaRPr lang="fr-FR" dirty="0"/>
          </a:p>
          <a:p>
            <a:r>
              <a:rPr lang="fr-FR" dirty="0"/>
              <a:t>Ainsi, la TAD maintient que, d’une façon innée, l’humain tend à satisfaire trois besoins psychologiques fondamentaux, à savoir le besoin d’autonomie, le besoin de compétence et le besoin de relation à autrui (</a:t>
            </a:r>
            <a:r>
              <a:rPr lang="fr-FR" dirty="0" err="1"/>
              <a:t>Deci</a:t>
            </a:r>
            <a:r>
              <a:rPr lang="fr-FR" dirty="0"/>
              <a:t> &amp; Ryan, 2000, 2008 ; </a:t>
            </a:r>
            <a:r>
              <a:rPr lang="fr-FR" dirty="0" err="1"/>
              <a:t>Laguardia</a:t>
            </a:r>
            <a:r>
              <a:rPr lang="fr-FR" dirty="0"/>
              <a:t> &amp; Ryan, 2000). </a:t>
            </a:r>
          </a:p>
          <a:p>
            <a:endParaRPr lang="fr-FR" dirty="0"/>
          </a:p>
          <a:p>
            <a:r>
              <a:rPr lang="fr-FR" dirty="0"/>
              <a:t>L’</a:t>
            </a:r>
            <a:r>
              <a:rPr lang="fr-FR" b="1" dirty="0"/>
              <a:t>autonomie</a:t>
            </a:r>
            <a:r>
              <a:rPr lang="fr-FR" dirty="0"/>
              <a:t> réfère au sentiment de se sentir à l'origine ou à la source de ses actions, de sorte qu’elle est en congruence avec elle et qu’elle l’assume entièrement (</a:t>
            </a:r>
            <a:r>
              <a:rPr lang="fr-FR" dirty="0" err="1"/>
              <a:t>deCharms</a:t>
            </a:r>
            <a:r>
              <a:rPr lang="fr-FR" dirty="0"/>
              <a:t>, 1968 ; </a:t>
            </a:r>
            <a:r>
              <a:rPr lang="fr-FR" dirty="0" err="1"/>
              <a:t>Deci</a:t>
            </a:r>
            <a:r>
              <a:rPr lang="fr-FR" dirty="0"/>
              <a:t> &amp; Ryan, 1985). Cependant, agir de façon autonome ne veut pas dire agir seul : il convient de bien distinguer l’autonomie et l’individualisme. Nous serions même tenté de dire que paradoxalement, il est presque impérativement nécessaire d’être avec d’autres pour ressentir réellement son autonomie, notamment quand il sera possible de percevoir qu’ils respectent nos choix, même s’ils ne les partagent pas.</a:t>
            </a:r>
          </a:p>
          <a:p>
            <a:endParaRPr lang="fr-FR" dirty="0"/>
          </a:p>
          <a:p>
            <a:r>
              <a:rPr lang="fr-FR" dirty="0"/>
              <a:t>La </a:t>
            </a:r>
            <a:r>
              <a:rPr lang="fr-FR" b="1" dirty="0"/>
              <a:t>compétence</a:t>
            </a:r>
            <a:r>
              <a:rPr lang="fr-FR" dirty="0"/>
              <a:t> réfère à un sentiment d’efficacité sur son environnement (</a:t>
            </a:r>
            <a:r>
              <a:rPr lang="fr-FR" dirty="0" err="1"/>
              <a:t>Deci</a:t>
            </a:r>
            <a:r>
              <a:rPr lang="fr-FR" dirty="0"/>
              <a:t>, 1975 ; White, 1959), ce qui stimule la curiosité, le goût d’explorer et de relever des défis. À elle seule, l’efficacité ne suffit pas toutefois à susciter le sentiment d’être compétent ; elle doit comprendre aussi le sentiment de la prise en charge personnelle de l’effet à produire (</a:t>
            </a:r>
            <a:r>
              <a:rPr lang="fr-FR" dirty="0" err="1"/>
              <a:t>Laguardia</a:t>
            </a:r>
            <a:r>
              <a:rPr lang="fr-FR" dirty="0"/>
              <a:t> &amp; Ryan, 2000). Là encore, il est difficile de ressentir réellement sa compétence sans quelque part sa « confirmation » par d’autres. Souvent, certaines de nos compétences sont d’abord perçues par d’autres alors que nous n’en avons même pas conscience (Le </a:t>
            </a:r>
            <a:r>
              <a:rPr lang="fr-FR" dirty="0" err="1"/>
              <a:t>Boterf</a:t>
            </a:r>
            <a:r>
              <a:rPr lang="fr-FR" dirty="0"/>
              <a:t>, 2004). Cette révélation, et donc le bien-être psychologique qui en découle, ne peut s’effectuer sans eux.</a:t>
            </a:r>
          </a:p>
          <a:p>
            <a:endParaRPr lang="fr-FR" dirty="0"/>
          </a:p>
          <a:p>
            <a:r>
              <a:rPr lang="fr-FR" dirty="0"/>
              <a:t>Le </a:t>
            </a:r>
            <a:r>
              <a:rPr lang="fr-FR" b="1" dirty="0"/>
              <a:t>besoin d’être en relation à autrui</a:t>
            </a:r>
            <a:r>
              <a:rPr lang="fr-FR" dirty="0"/>
              <a:t> implique la perception de l’affiliation et le sentiment d’être relié à des personnes qui sont importantes pour soi (Baumeister &amp; </a:t>
            </a:r>
            <a:r>
              <a:rPr lang="fr-FR" dirty="0" err="1"/>
              <a:t>Leary</a:t>
            </a:r>
            <a:r>
              <a:rPr lang="fr-FR" dirty="0"/>
              <a:t>, 1995 ; Ryan, 1993). Ressentir une attention délicate et sympathique confirme alors qu’on est quelqu’un de signifiant pour d’autres personnes et objet de sollicitude de leur part (Reis, 1994).</a:t>
            </a:r>
          </a:p>
          <a:p>
            <a:endParaRPr lang="fr-FR" dirty="0"/>
          </a:p>
          <a:p>
            <a:endParaRPr lang="fr-FR" dirty="0"/>
          </a:p>
          <a:p>
            <a:r>
              <a:rPr lang="fr-FR" dirty="0"/>
              <a:t>------</a:t>
            </a:r>
          </a:p>
          <a:p>
            <a:endParaRPr lang="fr-FR" dirty="0"/>
          </a:p>
          <a:p>
            <a:r>
              <a:rPr lang="fr-CH" sz="1200" kern="1200" dirty="0">
                <a:solidFill>
                  <a:schemeClr val="tx1"/>
                </a:solidFill>
                <a:effectLst/>
                <a:latin typeface="+mn-lt"/>
                <a:ea typeface="+mn-ea"/>
                <a:cs typeface="+mn-cs"/>
              </a:rPr>
              <a:t>La notion du besoin d’autonomie fait référence au fait d’être à l’origine</a:t>
            </a:r>
          </a:p>
          <a:p>
            <a:r>
              <a:rPr lang="fr-CH" sz="1200" kern="1200" dirty="0">
                <a:solidFill>
                  <a:schemeClr val="tx1"/>
                </a:solidFill>
                <a:effectLst/>
                <a:latin typeface="+mn-lt"/>
                <a:ea typeface="+mn-ea"/>
                <a:cs typeface="+mn-cs"/>
              </a:rPr>
              <a:t>de l’action. Quand il est autonome, l’individu fait l’expérience de son action</a:t>
            </a:r>
          </a:p>
          <a:p>
            <a:r>
              <a:rPr lang="fr-CH" sz="1200" kern="1200" dirty="0">
                <a:solidFill>
                  <a:schemeClr val="tx1"/>
                </a:solidFill>
                <a:effectLst/>
                <a:latin typeface="+mn-lt"/>
                <a:ea typeface="+mn-ea"/>
                <a:cs typeface="+mn-cs"/>
              </a:rPr>
              <a:t>comme expression de l’ego. Même quand l’action est influencée par une</a:t>
            </a:r>
          </a:p>
          <a:p>
            <a:r>
              <a:rPr lang="fr-CH" sz="1200" kern="1200" dirty="0">
                <a:solidFill>
                  <a:schemeClr val="tx1"/>
                </a:solidFill>
                <a:effectLst/>
                <a:latin typeface="+mn-lt"/>
                <a:ea typeface="+mn-ea"/>
                <a:cs typeface="+mn-cs"/>
              </a:rPr>
              <a:t>source extérieure, l’acteur consent à cette influence. L’autonomie est souvent</a:t>
            </a:r>
          </a:p>
          <a:p>
            <a:r>
              <a:rPr lang="fr-CH" sz="1200" kern="1200" dirty="0">
                <a:solidFill>
                  <a:schemeClr val="tx1"/>
                </a:solidFill>
                <a:effectLst/>
                <a:latin typeface="+mn-lt"/>
                <a:ea typeface="+mn-ea"/>
                <a:cs typeface="+mn-cs"/>
              </a:rPr>
              <a:t>confondue avec le concept d’indépendance (qui signifie ne pas compter sur</a:t>
            </a:r>
          </a:p>
          <a:p>
            <a:r>
              <a:rPr lang="fr-CH" sz="1200" kern="1200" dirty="0">
                <a:solidFill>
                  <a:schemeClr val="tx1"/>
                </a:solidFill>
                <a:effectLst/>
                <a:latin typeface="+mn-lt"/>
                <a:ea typeface="+mn-ea"/>
                <a:cs typeface="+mn-cs"/>
              </a:rPr>
              <a:t>une source ou une influence extérieure).</a:t>
            </a:r>
          </a:p>
          <a:p>
            <a:endParaRPr lang="fr-FR" dirty="0"/>
          </a:p>
          <a:p>
            <a:endParaRPr lang="fr-FR" dirty="0"/>
          </a:p>
          <a:p>
            <a:r>
              <a:rPr lang="fr-CH" sz="1200" kern="1200" dirty="0">
                <a:solidFill>
                  <a:schemeClr val="tx1"/>
                </a:solidFill>
                <a:effectLst/>
                <a:latin typeface="+mn-lt"/>
                <a:ea typeface="+mn-ea"/>
                <a:cs typeface="+mn-cs"/>
              </a:rPr>
              <a:t>La fonction d’aide à l’autonomie est relative aux pratiques des enseignant-e-s qui soutiennent le</a:t>
            </a:r>
          </a:p>
          <a:p>
            <a:r>
              <a:rPr lang="fr-CH" sz="1200" kern="1200" dirty="0">
                <a:solidFill>
                  <a:schemeClr val="tx1"/>
                </a:solidFill>
                <a:effectLst/>
                <a:latin typeface="+mn-lt"/>
                <a:ea typeface="+mn-ea"/>
                <a:cs typeface="+mn-cs"/>
              </a:rPr>
              <a:t>besoin d’autonomie des étudiant-e-s. Ce besoin peut être satisfait, au sein d’une situation formelle</a:t>
            </a:r>
          </a:p>
          <a:p>
            <a:r>
              <a:rPr lang="fr-CH" sz="1200" kern="1200" dirty="0">
                <a:solidFill>
                  <a:schemeClr val="tx1"/>
                </a:solidFill>
                <a:effectLst/>
                <a:latin typeface="+mn-lt"/>
                <a:ea typeface="+mn-ea"/>
                <a:cs typeface="+mn-cs"/>
              </a:rPr>
              <a:t>d’apprentissage, lorsque les étudiant-e-s reçoivent une marge de </a:t>
            </a:r>
            <a:r>
              <a:rPr lang="fr-CH" sz="1200" kern="1200" dirty="0" err="1">
                <a:solidFill>
                  <a:schemeClr val="tx1"/>
                </a:solidFill>
                <a:effectLst/>
                <a:latin typeface="+mn-lt"/>
                <a:ea typeface="+mn-ea"/>
                <a:cs typeface="+mn-cs"/>
              </a:rPr>
              <a:t>manoeuvre</a:t>
            </a:r>
            <a:r>
              <a:rPr lang="fr-CH" sz="1200" kern="1200" dirty="0">
                <a:solidFill>
                  <a:schemeClr val="tx1"/>
                </a:solidFill>
                <a:effectLst/>
                <a:latin typeface="+mn-lt"/>
                <a:ea typeface="+mn-ea"/>
                <a:cs typeface="+mn-cs"/>
              </a:rPr>
              <a:t> suffisante pour</a:t>
            </a:r>
          </a:p>
          <a:p>
            <a:r>
              <a:rPr lang="fr-CH" sz="1200" kern="1200" dirty="0">
                <a:solidFill>
                  <a:schemeClr val="tx1"/>
                </a:solidFill>
                <a:effectLst/>
                <a:latin typeface="+mn-lt"/>
                <a:ea typeface="+mn-ea"/>
                <a:cs typeface="+mn-cs"/>
              </a:rPr>
              <a:t>construire eux-mêmes les savoirs et une certaine liberté d’initiative au niveau de la réalisation d’une</a:t>
            </a:r>
          </a:p>
          <a:p>
            <a:r>
              <a:rPr lang="fr-CH" sz="1200" kern="1200" dirty="0">
                <a:solidFill>
                  <a:schemeClr val="tx1"/>
                </a:solidFill>
                <a:effectLst/>
                <a:latin typeface="+mn-lt"/>
                <a:ea typeface="+mn-ea"/>
                <a:cs typeface="+mn-cs"/>
              </a:rPr>
              <a:t>tâche. Les pratiques d’enseignement qui permettent le cas échéant de rencontrer ce besoin des</a:t>
            </a:r>
          </a:p>
          <a:p>
            <a:r>
              <a:rPr lang="fr-CH" sz="1200" kern="1200" dirty="0">
                <a:solidFill>
                  <a:schemeClr val="tx1"/>
                </a:solidFill>
                <a:effectLst/>
                <a:latin typeface="+mn-lt"/>
                <a:ea typeface="+mn-ea"/>
                <a:cs typeface="+mn-cs"/>
              </a:rPr>
              <a:t>étudiant-e-s résultent du fait que les enseignant-e-s se centrent sur l’</a:t>
            </a:r>
            <a:r>
              <a:rPr lang="fr-CH" sz="1200" kern="1200" dirty="0" err="1">
                <a:solidFill>
                  <a:schemeClr val="tx1"/>
                </a:solidFill>
                <a:effectLst/>
                <a:latin typeface="+mn-lt"/>
                <a:ea typeface="+mn-ea"/>
                <a:cs typeface="+mn-cs"/>
              </a:rPr>
              <a:t>étudiant-e</a:t>
            </a:r>
            <a:r>
              <a:rPr lang="fr-CH" sz="1200" kern="1200" dirty="0">
                <a:solidFill>
                  <a:schemeClr val="tx1"/>
                </a:solidFill>
                <a:effectLst/>
                <a:latin typeface="+mn-lt"/>
                <a:ea typeface="+mn-ea"/>
                <a:cs typeface="+mn-cs"/>
              </a:rPr>
              <a:t> et non pas sur le</a:t>
            </a:r>
          </a:p>
          <a:p>
            <a:r>
              <a:rPr lang="fr-CH" sz="1200" kern="1200" dirty="0">
                <a:solidFill>
                  <a:schemeClr val="tx1"/>
                </a:solidFill>
                <a:effectLst/>
                <a:latin typeface="+mn-lt"/>
                <a:ea typeface="+mn-ea"/>
                <a:cs typeface="+mn-cs"/>
              </a:rPr>
              <a:t>savoir ou sur eux-mêmes.</a:t>
            </a:r>
          </a:p>
          <a:p>
            <a:br>
              <a:rPr lang="fr-FR" dirty="0"/>
            </a:b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31</a:t>
            </a:fld>
            <a:endParaRPr lang="de-CH"/>
          </a:p>
        </p:txBody>
      </p:sp>
    </p:spTree>
    <p:extLst>
      <p:ext uri="{BB962C8B-B14F-4D97-AF65-F5344CB8AC3E}">
        <p14:creationId xmlns:p14="http://schemas.microsoft.com/office/powerpoint/2010/main" val="1821418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Matériel</a:t>
            </a:r>
            <a:r>
              <a:rPr lang="fr-FR" sz="1200" kern="1200" dirty="0">
                <a:solidFill>
                  <a:schemeClr val="tx1"/>
                </a:solidFill>
                <a:effectLst/>
                <a:latin typeface="+mn-lt"/>
                <a:ea typeface="+mn-ea"/>
                <a:cs typeface="+mn-cs"/>
              </a:rPr>
              <a:t> mis à disposition par Claude </a:t>
            </a:r>
            <a:r>
              <a:rPr lang="fr-FR" sz="1200" kern="1200" dirty="0" err="1">
                <a:solidFill>
                  <a:schemeClr val="tx1"/>
                </a:solidFill>
                <a:effectLst/>
                <a:latin typeface="+mn-lt"/>
                <a:ea typeface="+mn-ea"/>
                <a:cs typeface="+mn-cs"/>
              </a:rPr>
              <a:t>Haldimann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psychologue-psychothérapeute</a:t>
            </a:r>
            <a:r>
              <a:rPr lang="fr-FR" sz="1200" kern="1200" dirty="0">
                <a:solidFill>
                  <a:schemeClr val="tx1"/>
                </a:solidFill>
                <a:effectLst/>
                <a:latin typeface="+mn-lt"/>
                <a:ea typeface="+mn-ea"/>
                <a:cs typeface="+mn-cs"/>
              </a:rPr>
              <a:t> FSP, Berne) </a:t>
            </a:r>
            <a:endParaRPr lang="fr-FR" dirty="0"/>
          </a:p>
          <a:p>
            <a:r>
              <a:rPr lang="fr-FR" sz="1200" kern="1200" dirty="0">
                <a:solidFill>
                  <a:schemeClr val="tx1"/>
                </a:solidFill>
                <a:effectLst/>
                <a:latin typeface="+mn-lt"/>
                <a:ea typeface="+mn-ea"/>
                <a:cs typeface="+mn-cs"/>
              </a:rPr>
              <a:t>On distingue trois types de respiration permettant de donner de l’espace aux lobes pulmonaires et ainsi se remplir d’</a:t>
            </a:r>
            <a:r>
              <a:rPr lang="fr-FR" sz="1200" kern="1200" dirty="0" err="1">
                <a:solidFill>
                  <a:schemeClr val="tx1"/>
                </a:solidFill>
                <a:effectLst/>
                <a:latin typeface="+mn-lt"/>
                <a:ea typeface="+mn-ea"/>
                <a:cs typeface="+mn-cs"/>
              </a:rPr>
              <a:t>oxygène</a:t>
            </a:r>
            <a:r>
              <a:rPr lang="fr-FR" sz="1200" kern="1200" dirty="0">
                <a:solidFill>
                  <a:schemeClr val="tx1"/>
                </a:solidFill>
                <a:effectLst/>
                <a:latin typeface="+mn-lt"/>
                <a:ea typeface="+mn-ea"/>
                <a:cs typeface="+mn-cs"/>
              </a:rPr>
              <a:t>, à savoir : </a:t>
            </a:r>
            <a:endParaRPr lang="fr-FR" dirty="0"/>
          </a:p>
          <a:p>
            <a:r>
              <a:rPr lang="fr-FR" sz="1200" kern="1200" dirty="0">
                <a:solidFill>
                  <a:schemeClr val="tx1"/>
                </a:solidFill>
                <a:effectLst/>
                <a:latin typeface="+mn-lt"/>
                <a:ea typeface="+mn-ea"/>
                <a:cs typeface="+mn-cs"/>
              </a:rPr>
              <a:t>La respiration par les </a:t>
            </a:r>
            <a:r>
              <a:rPr lang="fr-FR" sz="1200" kern="1200" dirty="0" err="1">
                <a:solidFill>
                  <a:schemeClr val="tx1"/>
                </a:solidFill>
                <a:effectLst/>
                <a:latin typeface="+mn-lt"/>
                <a:ea typeface="+mn-ea"/>
                <a:cs typeface="+mn-cs"/>
              </a:rPr>
              <a:t>épaules</a:t>
            </a:r>
            <a:r>
              <a:rPr lang="fr-FR" sz="1200" kern="1200" dirty="0">
                <a:solidFill>
                  <a:schemeClr val="tx1"/>
                </a:solidFill>
                <a:effectLst/>
                <a:latin typeface="+mn-lt"/>
                <a:ea typeface="+mn-ea"/>
                <a:cs typeface="+mn-cs"/>
              </a:rPr>
              <a:t> </a:t>
            </a:r>
          </a:p>
          <a:p>
            <a:pPr lvl="1"/>
            <a:r>
              <a:rPr lang="fr-FR" sz="1200" kern="1200" dirty="0">
                <a:solidFill>
                  <a:schemeClr val="tx1"/>
                </a:solidFill>
                <a:effectLst/>
                <a:latin typeface="+mn-lt"/>
                <a:ea typeface="+mn-ea"/>
                <a:cs typeface="+mn-cs"/>
              </a:rPr>
              <a:t>  Respirer en soulevant les deux </a:t>
            </a:r>
            <a:r>
              <a:rPr lang="fr-FR" sz="1200" kern="1200" dirty="0" err="1">
                <a:solidFill>
                  <a:schemeClr val="tx1"/>
                </a:solidFill>
                <a:effectLst/>
                <a:latin typeface="+mn-lt"/>
                <a:ea typeface="+mn-ea"/>
                <a:cs typeface="+mn-cs"/>
              </a:rPr>
              <a:t>épaules</a:t>
            </a:r>
            <a:r>
              <a:rPr lang="fr-FR" sz="1200" kern="1200" dirty="0">
                <a:solidFill>
                  <a:schemeClr val="tx1"/>
                </a:solidFill>
                <a:effectLst/>
                <a:latin typeface="+mn-lt"/>
                <a:ea typeface="+mn-ea"/>
                <a:cs typeface="+mn-cs"/>
              </a:rPr>
              <a:t> et omoplates. </a:t>
            </a:r>
          </a:p>
          <a:p>
            <a:pPr lvl="1"/>
            <a:r>
              <a:rPr lang="fr-FR" sz="1200" kern="1200" dirty="0">
                <a:solidFill>
                  <a:schemeClr val="tx1"/>
                </a:solidFill>
                <a:effectLst/>
                <a:latin typeface="+mn-lt"/>
                <a:ea typeface="+mn-ea"/>
                <a:cs typeface="+mn-cs"/>
              </a:rPr>
              <a:t>  Respiration courte et rapide qui demande de soulever le poids des deux bras et </a:t>
            </a:r>
          </a:p>
          <a:p>
            <a:pPr lvl="1"/>
            <a:r>
              <a:rPr lang="fr-FR" sz="1200" kern="1200" dirty="0" err="1">
                <a:solidFill>
                  <a:schemeClr val="tx1"/>
                </a:solidFill>
                <a:effectLst/>
                <a:latin typeface="+mn-lt"/>
                <a:ea typeface="+mn-ea"/>
                <a:cs typeface="+mn-cs"/>
              </a:rPr>
              <a:t>épaules</a:t>
            </a:r>
            <a:r>
              <a:rPr lang="fr-FR" sz="1200" kern="1200" dirty="0">
                <a:solidFill>
                  <a:schemeClr val="tx1"/>
                </a:solidFill>
                <a:effectLst/>
                <a:latin typeface="+mn-lt"/>
                <a:ea typeface="+mn-ea"/>
                <a:cs typeface="+mn-cs"/>
              </a:rPr>
              <a:t> à chaque respiration. </a:t>
            </a:r>
          </a:p>
          <a:p>
            <a:pPr lvl="1"/>
            <a:r>
              <a:rPr lang="fr-FR" sz="1200" kern="1200" dirty="0">
                <a:solidFill>
                  <a:schemeClr val="tx1"/>
                </a:solidFill>
                <a:effectLst/>
                <a:latin typeface="+mn-lt"/>
                <a:ea typeface="+mn-ea"/>
                <a:cs typeface="+mn-cs"/>
              </a:rPr>
              <a:t>  Le poumon ne se remplit que d’1 / 6 environ. </a:t>
            </a:r>
          </a:p>
          <a:p>
            <a:r>
              <a:rPr lang="fr-FR" sz="1200" kern="1200" dirty="0">
                <a:solidFill>
                  <a:schemeClr val="tx1"/>
                </a:solidFill>
                <a:effectLst/>
                <a:latin typeface="+mn-lt"/>
                <a:ea typeface="+mn-ea"/>
                <a:cs typeface="+mn-cs"/>
              </a:rPr>
              <a:t>La respiration thoracique </a:t>
            </a:r>
          </a:p>
          <a:p>
            <a:pPr lvl="1"/>
            <a:r>
              <a:rPr lang="fr-FR" sz="1200" kern="1200" dirty="0">
                <a:solidFill>
                  <a:schemeClr val="tx1"/>
                </a:solidFill>
                <a:effectLst/>
                <a:latin typeface="+mn-lt"/>
                <a:ea typeface="+mn-ea"/>
                <a:cs typeface="+mn-cs"/>
              </a:rPr>
              <a:t>  Respirer en soulevant / </a:t>
            </a:r>
            <a:r>
              <a:rPr lang="fr-FR" sz="1200" kern="1200" dirty="0" err="1">
                <a:solidFill>
                  <a:schemeClr val="tx1"/>
                </a:solidFill>
                <a:effectLst/>
                <a:latin typeface="+mn-lt"/>
                <a:ea typeface="+mn-ea"/>
                <a:cs typeface="+mn-cs"/>
              </a:rPr>
              <a:t>élargissant</a:t>
            </a:r>
            <a:r>
              <a:rPr lang="fr-FR" sz="1200" kern="1200" dirty="0">
                <a:solidFill>
                  <a:schemeClr val="tx1"/>
                </a:solidFill>
                <a:effectLst/>
                <a:latin typeface="+mn-lt"/>
                <a:ea typeface="+mn-ea"/>
                <a:cs typeface="+mn-cs"/>
              </a:rPr>
              <a:t> la cage thoracique. </a:t>
            </a:r>
          </a:p>
          <a:p>
            <a:pPr lvl="1"/>
            <a:r>
              <a:rPr lang="fr-FR" sz="1200" kern="1200" dirty="0">
                <a:solidFill>
                  <a:schemeClr val="tx1"/>
                </a:solidFill>
                <a:effectLst/>
                <a:latin typeface="+mn-lt"/>
                <a:ea typeface="+mn-ea"/>
                <a:cs typeface="+mn-cs"/>
              </a:rPr>
              <a:t>  Avec la respiration par les </a:t>
            </a:r>
            <a:r>
              <a:rPr lang="fr-FR" sz="1200" kern="1200" dirty="0" err="1">
                <a:solidFill>
                  <a:schemeClr val="tx1"/>
                </a:solidFill>
                <a:effectLst/>
                <a:latin typeface="+mn-lt"/>
                <a:ea typeface="+mn-ea"/>
                <a:cs typeface="+mn-cs"/>
              </a:rPr>
              <a:t>épaules</a:t>
            </a:r>
            <a:r>
              <a:rPr lang="fr-FR" sz="1200" kern="1200" dirty="0">
                <a:solidFill>
                  <a:schemeClr val="tx1"/>
                </a:solidFill>
                <a:effectLst/>
                <a:latin typeface="+mn-lt"/>
                <a:ea typeface="+mn-ea"/>
                <a:cs typeface="+mn-cs"/>
              </a:rPr>
              <a:t>, cette respiration peut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indiquée</a:t>
            </a:r>
            <a:r>
              <a:rPr lang="fr-FR" sz="1200" kern="1200" dirty="0">
                <a:solidFill>
                  <a:schemeClr val="tx1"/>
                </a:solidFill>
                <a:effectLst/>
                <a:latin typeface="+mn-lt"/>
                <a:ea typeface="+mn-ea"/>
                <a:cs typeface="+mn-cs"/>
              </a:rPr>
              <a:t> pour les </a:t>
            </a:r>
          </a:p>
          <a:p>
            <a:pPr lvl="1"/>
            <a:r>
              <a:rPr lang="fr-FR" sz="1200" kern="1200" dirty="0">
                <a:solidFill>
                  <a:schemeClr val="tx1"/>
                </a:solidFill>
                <a:effectLst/>
                <a:latin typeface="+mn-lt"/>
                <a:ea typeface="+mn-ea"/>
                <a:cs typeface="+mn-cs"/>
              </a:rPr>
              <a:t>gros efforts corporels ou dans des situations de crise parce qu’elle </a:t>
            </a:r>
            <a:r>
              <a:rPr lang="fr-FR" sz="1200" kern="1200" dirty="0" err="1">
                <a:solidFill>
                  <a:schemeClr val="tx1"/>
                </a:solidFill>
                <a:effectLst/>
                <a:latin typeface="+mn-lt"/>
                <a:ea typeface="+mn-ea"/>
                <a:cs typeface="+mn-cs"/>
              </a:rPr>
              <a:t>améliore</a:t>
            </a:r>
            <a:r>
              <a:rPr lang="fr-FR" sz="1200" kern="1200" dirty="0">
                <a:solidFill>
                  <a:schemeClr val="tx1"/>
                </a:solidFill>
                <a:effectLst/>
                <a:latin typeface="+mn-lt"/>
                <a:ea typeface="+mn-ea"/>
                <a:cs typeface="+mn-cs"/>
              </a:rPr>
              <a:t> l’</a:t>
            </a:r>
            <a:r>
              <a:rPr lang="fr-FR" sz="1200" kern="1200" dirty="0" err="1">
                <a:solidFill>
                  <a:schemeClr val="tx1"/>
                </a:solidFill>
                <a:effectLst/>
                <a:latin typeface="+mn-lt"/>
                <a:ea typeface="+mn-ea"/>
                <a:cs typeface="+mn-cs"/>
              </a:rPr>
              <a:t>état</a:t>
            </a:r>
            <a:r>
              <a:rPr lang="fr-FR" sz="1200" kern="1200" dirty="0">
                <a:solidFill>
                  <a:schemeClr val="tx1"/>
                </a:solidFill>
                <a:effectLst/>
                <a:latin typeface="+mn-lt"/>
                <a:ea typeface="+mn-ea"/>
                <a:cs typeface="+mn-cs"/>
              </a:rPr>
              <a:t> </a:t>
            </a:r>
          </a:p>
          <a:p>
            <a:pPr lvl="1"/>
            <a:r>
              <a:rPr lang="fr-FR" sz="1200" kern="1200" dirty="0" err="1">
                <a:solidFill>
                  <a:schemeClr val="tx1"/>
                </a:solidFill>
                <a:effectLst/>
                <a:latin typeface="+mn-lt"/>
                <a:ea typeface="+mn-ea"/>
                <a:cs typeface="+mn-cs"/>
              </a:rPr>
              <a:t>général</a:t>
            </a:r>
            <a:r>
              <a:rPr lang="fr-FR" sz="1200" kern="1200" dirty="0">
                <a:solidFill>
                  <a:schemeClr val="tx1"/>
                </a:solidFill>
                <a:effectLst/>
                <a:latin typeface="+mn-lt"/>
                <a:ea typeface="+mn-ea"/>
                <a:cs typeface="+mn-cs"/>
              </a:rPr>
              <a:t> d’activation. </a:t>
            </a:r>
          </a:p>
          <a:p>
            <a:pPr lvl="1"/>
            <a:r>
              <a:rPr lang="fr-FR" sz="1200" kern="1200" dirty="0">
                <a:solidFill>
                  <a:schemeClr val="tx1"/>
                </a:solidFill>
                <a:effectLst/>
                <a:latin typeface="+mn-lt"/>
                <a:ea typeface="+mn-ea"/>
                <a:cs typeface="+mn-cs"/>
              </a:rPr>
              <a:t>  Est </a:t>
            </a:r>
            <a:r>
              <a:rPr lang="fr-FR" sz="1200" kern="1200" dirty="0" err="1">
                <a:solidFill>
                  <a:schemeClr val="tx1"/>
                </a:solidFill>
                <a:effectLst/>
                <a:latin typeface="+mn-lt"/>
                <a:ea typeface="+mn-ea"/>
                <a:cs typeface="+mn-cs"/>
              </a:rPr>
              <a:t>inadéquate</a:t>
            </a:r>
            <a:r>
              <a:rPr lang="fr-FR" sz="1200" kern="1200" dirty="0">
                <a:solidFill>
                  <a:schemeClr val="tx1"/>
                </a:solidFill>
                <a:effectLst/>
                <a:latin typeface="+mn-lt"/>
                <a:ea typeface="+mn-ea"/>
                <a:cs typeface="+mn-cs"/>
              </a:rPr>
              <a:t> dans la vie quotidienne car le poumon ne se remplit que d’un </a:t>
            </a:r>
          </a:p>
          <a:p>
            <a:pPr lvl="1"/>
            <a:r>
              <a:rPr lang="fr-FR" sz="1200" kern="1200" dirty="0">
                <a:solidFill>
                  <a:schemeClr val="tx1"/>
                </a:solidFill>
                <a:effectLst/>
                <a:latin typeface="+mn-lt"/>
                <a:ea typeface="+mn-ea"/>
                <a:cs typeface="+mn-cs"/>
              </a:rPr>
              <a:t>tiers environ et </a:t>
            </a:r>
            <a:r>
              <a:rPr lang="fr-FR" sz="1200" kern="1200" dirty="0" err="1">
                <a:solidFill>
                  <a:schemeClr val="tx1"/>
                </a:solidFill>
                <a:effectLst/>
                <a:latin typeface="+mn-lt"/>
                <a:ea typeface="+mn-ea"/>
                <a:cs typeface="+mn-cs"/>
              </a:rPr>
              <a:t>nécessite</a:t>
            </a:r>
            <a:r>
              <a:rPr lang="fr-FR" sz="1200" kern="1200" dirty="0">
                <a:solidFill>
                  <a:schemeClr val="tx1"/>
                </a:solidFill>
                <a:effectLst/>
                <a:latin typeface="+mn-lt"/>
                <a:ea typeface="+mn-ea"/>
                <a:cs typeface="+mn-cs"/>
              </a:rPr>
              <a:t> de la force pour soulever la cage thoracique. </a:t>
            </a:r>
          </a:p>
          <a:p>
            <a:r>
              <a:rPr lang="fr-FR" sz="1200" kern="1200" dirty="0">
                <a:solidFill>
                  <a:schemeClr val="tx1"/>
                </a:solidFill>
                <a:effectLst/>
                <a:latin typeface="+mn-lt"/>
                <a:ea typeface="+mn-ea"/>
                <a:cs typeface="+mn-cs"/>
              </a:rPr>
              <a:t>La respiration par le diaphragme ou respiration abdominale </a:t>
            </a:r>
          </a:p>
          <a:p>
            <a:pPr lvl="1"/>
            <a:r>
              <a:rPr lang="fr-FR" sz="1200" kern="1200" dirty="0">
                <a:solidFill>
                  <a:schemeClr val="tx1"/>
                </a:solidFill>
                <a:effectLst/>
                <a:latin typeface="+mn-lt"/>
                <a:ea typeface="+mn-ea"/>
                <a:cs typeface="+mn-cs"/>
              </a:rPr>
              <a:t>  Le diaphragme est le muscle principal de la respiration abdominale. </a:t>
            </a:r>
          </a:p>
          <a:p>
            <a:pPr lvl="1"/>
            <a:r>
              <a:rPr lang="fr-FR" sz="1200" kern="1200" dirty="0">
                <a:solidFill>
                  <a:schemeClr val="tx1"/>
                </a:solidFill>
                <a:effectLst/>
                <a:latin typeface="+mn-lt"/>
                <a:ea typeface="+mn-ea"/>
                <a:cs typeface="+mn-cs"/>
              </a:rPr>
              <a:t>  Permet aux poumons de se remplir de 2 / 3 d’air. </a:t>
            </a:r>
          </a:p>
          <a:p>
            <a:pPr lvl="1"/>
            <a:r>
              <a:rPr lang="fr-FR" sz="1200" kern="1200" dirty="0">
                <a:solidFill>
                  <a:schemeClr val="tx1"/>
                </a:solidFill>
                <a:effectLst/>
                <a:latin typeface="+mn-lt"/>
                <a:ea typeface="+mn-ea"/>
                <a:cs typeface="+mn-cs"/>
              </a:rPr>
              <a:t>  Avec ce type de respiration (et contrairement aux deux premiers types), aucun </a:t>
            </a:r>
          </a:p>
          <a:p>
            <a:pPr lvl="1"/>
            <a:r>
              <a:rPr lang="fr-FR" sz="1200" kern="1200" dirty="0">
                <a:solidFill>
                  <a:schemeClr val="tx1"/>
                </a:solidFill>
                <a:effectLst/>
                <a:latin typeface="+mn-lt"/>
                <a:ea typeface="+mn-ea"/>
                <a:cs typeface="+mn-cs"/>
              </a:rPr>
              <a:t>muscle n’appartenant pas au </a:t>
            </a:r>
            <a:r>
              <a:rPr lang="fr-FR" sz="1200" kern="1200" dirty="0" err="1">
                <a:solidFill>
                  <a:schemeClr val="tx1"/>
                </a:solidFill>
                <a:effectLst/>
                <a:latin typeface="+mn-lt"/>
                <a:ea typeface="+mn-ea"/>
                <a:cs typeface="+mn-cs"/>
              </a:rPr>
              <a:t>système</a:t>
            </a:r>
            <a:r>
              <a:rPr lang="fr-FR" sz="1200" kern="1200" dirty="0">
                <a:solidFill>
                  <a:schemeClr val="tx1"/>
                </a:solidFill>
                <a:effectLst/>
                <a:latin typeface="+mn-lt"/>
                <a:ea typeface="+mn-ea"/>
                <a:cs typeface="+mn-cs"/>
              </a:rPr>
              <a:t> respiratoire n’est utilisé. Donc aucune force ni </a:t>
            </a:r>
            <a:r>
              <a:rPr lang="fr-FR" sz="1200" kern="1200" dirty="0" err="1">
                <a:solidFill>
                  <a:schemeClr val="tx1"/>
                </a:solidFill>
                <a:effectLst/>
                <a:latin typeface="+mn-lt"/>
                <a:ea typeface="+mn-ea"/>
                <a:cs typeface="+mn-cs"/>
              </a:rPr>
              <a:t>énergie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supplémentaire</a:t>
            </a:r>
            <a:r>
              <a:rPr lang="fr-FR" sz="1200" kern="1200" dirty="0">
                <a:solidFill>
                  <a:schemeClr val="tx1"/>
                </a:solidFill>
                <a:effectLst/>
                <a:latin typeface="+mn-lt"/>
                <a:ea typeface="+mn-ea"/>
                <a:cs typeface="+mn-cs"/>
              </a:rPr>
              <a:t> ne doit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mise à contribution pour soulever des poids inutiles à la respiration. </a:t>
            </a:r>
          </a:p>
          <a:p>
            <a:pPr lvl="1"/>
            <a:r>
              <a:rPr lang="fr-FR" sz="1200" kern="1200" dirty="0">
                <a:solidFill>
                  <a:schemeClr val="tx1"/>
                </a:solidFill>
                <a:effectLst/>
                <a:latin typeface="+mn-lt"/>
                <a:ea typeface="+mn-ea"/>
                <a:cs typeface="+mn-cs"/>
              </a:rPr>
              <a:t>  Les mouvements du diaphragme permettent </a:t>
            </a:r>
            <a:r>
              <a:rPr lang="fr-FR" sz="1200" kern="1200" dirty="0" err="1">
                <a:solidFill>
                  <a:schemeClr val="tx1"/>
                </a:solidFill>
                <a:effectLst/>
                <a:latin typeface="+mn-lt"/>
                <a:ea typeface="+mn-ea"/>
                <a:cs typeface="+mn-cs"/>
              </a:rPr>
              <a:t>également</a:t>
            </a:r>
            <a:r>
              <a:rPr lang="fr-FR" sz="1200" kern="1200" dirty="0">
                <a:solidFill>
                  <a:schemeClr val="tx1"/>
                </a:solidFill>
                <a:effectLst/>
                <a:latin typeface="+mn-lt"/>
                <a:ea typeface="+mn-ea"/>
                <a:cs typeface="+mn-cs"/>
              </a:rPr>
              <a:t> de masser en douceur les organes abdominaux, qui sont ainsi mieux </a:t>
            </a:r>
            <a:r>
              <a:rPr lang="fr-FR" sz="1200" kern="1200" dirty="0" err="1">
                <a:solidFill>
                  <a:schemeClr val="tx1"/>
                </a:solidFill>
                <a:effectLst/>
                <a:latin typeface="+mn-lt"/>
                <a:ea typeface="+mn-ea"/>
                <a:cs typeface="+mn-cs"/>
              </a:rPr>
              <a:t>irrigués</a:t>
            </a:r>
            <a:r>
              <a:rPr lang="fr-FR" sz="1200" kern="1200" dirty="0">
                <a:solidFill>
                  <a:schemeClr val="tx1"/>
                </a:solidFill>
                <a:effectLst/>
                <a:latin typeface="+mn-lt"/>
                <a:ea typeface="+mn-ea"/>
                <a:cs typeface="+mn-cs"/>
              </a:rPr>
              <a:t> et dont la fonction se voit </a:t>
            </a:r>
            <a:r>
              <a:rPr lang="fr-FR" sz="1200" kern="1200" dirty="0" err="1">
                <a:solidFill>
                  <a:schemeClr val="tx1"/>
                </a:solidFill>
                <a:effectLst/>
                <a:latin typeface="+mn-lt"/>
                <a:ea typeface="+mn-ea"/>
                <a:cs typeface="+mn-cs"/>
              </a:rPr>
              <a:t>améliorée</a:t>
            </a:r>
            <a:r>
              <a:rPr lang="fr-FR" sz="1200" kern="1200" dirty="0">
                <a:solidFill>
                  <a:schemeClr val="tx1"/>
                </a:solidFill>
                <a:effectLst/>
                <a:latin typeface="+mn-lt"/>
                <a:ea typeface="+mn-ea"/>
                <a:cs typeface="+mn-cs"/>
              </a:rPr>
              <a:t>. La digestion et le plexus solaire sont </a:t>
            </a:r>
            <a:r>
              <a:rPr lang="fr-FR" sz="1200" kern="1200" dirty="0" err="1">
                <a:solidFill>
                  <a:schemeClr val="tx1"/>
                </a:solidFill>
                <a:effectLst/>
                <a:latin typeface="+mn-lt"/>
                <a:ea typeface="+mn-ea"/>
                <a:cs typeface="+mn-cs"/>
              </a:rPr>
              <a:t>également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stimulés</a:t>
            </a:r>
            <a:r>
              <a:rPr lang="fr-FR" sz="1200" kern="1200" dirty="0">
                <a:solidFill>
                  <a:schemeClr val="tx1"/>
                </a:solidFill>
                <a:effectLst/>
                <a:latin typeface="+mn-lt"/>
                <a:ea typeface="+mn-ea"/>
                <a:cs typeface="+mn-cs"/>
              </a:rPr>
              <a:t>. </a:t>
            </a: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Relation respiration</a:t>
            </a:r>
            <a:r>
              <a:rPr lang="fr-FR" sz="1200" kern="1200" baseline="0" dirty="0">
                <a:solidFill>
                  <a:schemeClr val="tx1"/>
                </a:solidFill>
                <a:effectLst/>
                <a:latin typeface="+mn-lt"/>
                <a:ea typeface="+mn-ea"/>
                <a:cs typeface="+mn-cs"/>
              </a:rPr>
              <a:t> </a:t>
            </a:r>
            <a:r>
              <a:rPr lang="mr-IN" sz="1200" kern="1200" baseline="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nerf vagal</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32</a:t>
            </a:fld>
            <a:endParaRPr lang="de-CH"/>
          </a:p>
        </p:txBody>
      </p:sp>
    </p:spTree>
    <p:extLst>
      <p:ext uri="{BB962C8B-B14F-4D97-AF65-F5344CB8AC3E}">
        <p14:creationId xmlns:p14="http://schemas.microsoft.com/office/powerpoint/2010/main" val="401026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Exercice de respiration abdominale en comptant</a:t>
            </a:r>
            <a:r>
              <a:rPr lang="fr-FR" sz="1200" kern="1200" baseline="0" dirty="0">
                <a:solidFill>
                  <a:schemeClr val="tx1"/>
                </a:solidFill>
                <a:effectLst/>
                <a:latin typeface="+mn-lt"/>
                <a:ea typeface="+mn-ea"/>
                <a:cs typeface="+mn-cs"/>
              </a:rPr>
              <a:t> jusqu’à 10.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http://</a:t>
            </a:r>
            <a:r>
              <a:rPr lang="fr-FR" sz="1200" kern="1200" baseline="0" dirty="0" err="1">
                <a:solidFill>
                  <a:schemeClr val="tx1"/>
                </a:solidFill>
                <a:effectLst/>
                <a:latin typeface="+mn-lt"/>
                <a:ea typeface="+mn-ea"/>
                <a:cs typeface="+mn-cs"/>
              </a:rPr>
              <a:t>www.coaching-harmonique.fr</a:t>
            </a:r>
            <a:r>
              <a:rPr lang="fr-FR" sz="1200" kern="1200" baseline="0" dirty="0">
                <a:solidFill>
                  <a:schemeClr val="tx1"/>
                </a:solidFill>
                <a:effectLst/>
                <a:latin typeface="+mn-lt"/>
                <a:ea typeface="+mn-ea"/>
                <a:cs typeface="+mn-cs"/>
              </a:rPr>
              <a:t>/la-relaxation-par-la-respiration/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a:t>
            </a:r>
            <a:r>
              <a:rPr lang="fr-FR" dirty="0" err="1"/>
              <a:t>youtu.be</a:t>
            </a:r>
            <a:r>
              <a:rPr lang="fr-FR" dirty="0"/>
              <a:t>/YG4vYOCynmg</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33</a:t>
            </a:fld>
            <a:endParaRPr lang="de-CH"/>
          </a:p>
        </p:txBody>
      </p:sp>
    </p:spTree>
    <p:extLst>
      <p:ext uri="{BB962C8B-B14F-4D97-AF65-F5344CB8AC3E}">
        <p14:creationId xmlns:p14="http://schemas.microsoft.com/office/powerpoint/2010/main" val="2677006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Messsage</a:t>
            </a:r>
            <a:r>
              <a:rPr lang="fr-FR" dirty="0"/>
              <a:t> final: fixer objectifs concrets, sous-objectifs atteignables,</a:t>
            </a:r>
            <a:r>
              <a:rPr lang="fr-FR" baseline="0" dirty="0"/>
              <a:t> se connaître (techniques d’apprentissage), se respecter, utiliser ses ressources et être proactif. </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34</a:t>
            </a:fld>
            <a:endParaRPr lang="de-CH"/>
          </a:p>
        </p:txBody>
      </p:sp>
    </p:spTree>
    <p:extLst>
      <p:ext uri="{BB962C8B-B14F-4D97-AF65-F5344CB8AC3E}">
        <p14:creationId xmlns:p14="http://schemas.microsoft.com/office/powerpoint/2010/main" val="1020577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35</a:t>
            </a:fld>
            <a:endParaRPr lang="de-CH"/>
          </a:p>
        </p:txBody>
      </p:sp>
    </p:spTree>
    <p:extLst>
      <p:ext uri="{BB962C8B-B14F-4D97-AF65-F5344CB8AC3E}">
        <p14:creationId xmlns:p14="http://schemas.microsoft.com/office/powerpoint/2010/main" val="56772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Même si on a</a:t>
            </a:r>
            <a:r>
              <a:rPr lang="fr-FR" baseline="0"/>
              <a:t> choisit de commencer les études, qu’on envie d’apprendre, on aimerait exercer la profession choisie, </a:t>
            </a:r>
            <a:r>
              <a:rPr lang="fr-FR" baseline="0" err="1"/>
              <a:t>etc</a:t>
            </a:r>
            <a:r>
              <a:rPr lang="fr-FR" baseline="0"/>
              <a:t>, </a:t>
            </a:r>
            <a:r>
              <a:rPr lang="fr-FR" baseline="0" err="1"/>
              <a:t>etc</a:t>
            </a:r>
            <a:r>
              <a:rPr lang="mr-IN" baseline="0"/>
              <a:t>…</a:t>
            </a:r>
            <a:r>
              <a:rPr lang="fr-FR" baseline="0"/>
              <a:t>commencer les études est un</a:t>
            </a:r>
            <a:r>
              <a:rPr lang="mr-IN" baseline="0"/>
              <a:t>…</a:t>
            </a:r>
            <a:r>
              <a:rPr lang="fr-CH" baseline="0"/>
              <a:t> » «</a:t>
            </a:r>
            <a:endParaRPr lang="fr-FR"/>
          </a:p>
          <a:p>
            <a:endParaRPr lang="fr-F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4</a:t>
            </a:fld>
            <a:endParaRPr lang="de-CH"/>
          </a:p>
        </p:txBody>
      </p:sp>
    </p:spTree>
    <p:extLst>
      <p:ext uri="{BB962C8B-B14F-4D97-AF65-F5344CB8AC3E}">
        <p14:creationId xmlns:p14="http://schemas.microsoft.com/office/powerpoint/2010/main" val="56565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Voir</a:t>
            </a:r>
            <a:r>
              <a:rPr lang="fr-FR" baseline="0"/>
              <a:t> livre </a:t>
            </a:r>
            <a:r>
              <a:rPr lang="fr-FR" baseline="0" err="1"/>
              <a:t>Perrez</a:t>
            </a:r>
            <a:endParaRPr lang="fr-FR" baseline="0"/>
          </a:p>
          <a:p>
            <a:endParaRPr lang="fr-FR" baseline="0"/>
          </a:p>
          <a:p>
            <a:r>
              <a:rPr lang="fr-FR" baseline="0" err="1"/>
              <a:t>Evenements</a:t>
            </a:r>
            <a:r>
              <a:rPr lang="fr-FR" baseline="0"/>
              <a:t> de vie critique, en général, on les </a:t>
            </a:r>
            <a:r>
              <a:rPr lang="fr-FR" baseline="0" err="1"/>
              <a:t>reconaît</a:t>
            </a:r>
            <a:r>
              <a:rPr lang="fr-FR" baseline="0"/>
              <a:t> comme </a:t>
            </a:r>
            <a:r>
              <a:rPr lang="fr-FR" baseline="0" err="1"/>
              <a:t>stressors</a:t>
            </a:r>
            <a:r>
              <a:rPr lang="fr-FR" baseline="0"/>
              <a:t> et on les comprends</a:t>
            </a:r>
          </a:p>
          <a:p>
            <a:r>
              <a:rPr lang="fr-FR" baseline="0"/>
              <a:t>Tracas quotidiens: </a:t>
            </a:r>
            <a:r>
              <a:rPr lang="fr-FR" baseline="0" err="1"/>
              <a:t>stressors</a:t>
            </a:r>
            <a:r>
              <a:rPr lang="fr-FR" baseline="0"/>
              <a:t>, on ne le voit pas comme </a:t>
            </a:r>
            <a:r>
              <a:rPr lang="fr-FR" baseline="0" err="1"/>
              <a:t>stressors</a:t>
            </a:r>
            <a:r>
              <a:rPr lang="fr-FR" baseline="0"/>
              <a:t> (</a:t>
            </a:r>
            <a:r>
              <a:rPr lang="fr-FR" baseline="0" err="1"/>
              <a:t>zu</a:t>
            </a:r>
            <a:r>
              <a:rPr lang="fr-FR" baseline="0"/>
              <a:t> </a:t>
            </a:r>
            <a:r>
              <a:rPr lang="fr-FR" baseline="0" err="1"/>
              <a:t>spät</a:t>
            </a:r>
            <a:r>
              <a:rPr lang="fr-FR" baseline="0"/>
              <a:t> </a:t>
            </a:r>
            <a:r>
              <a:rPr lang="fr-FR" baseline="0" err="1"/>
              <a:t>kommen</a:t>
            </a:r>
            <a:r>
              <a:rPr lang="fr-FR" baseline="0"/>
              <a:t>, </a:t>
            </a:r>
            <a:r>
              <a:rPr lang="fr-FR" baseline="0" err="1"/>
              <a:t>Sachen</a:t>
            </a:r>
            <a:r>
              <a:rPr lang="fr-FR" baseline="0"/>
              <a:t> </a:t>
            </a:r>
            <a:r>
              <a:rPr lang="fr-FR" baseline="0" err="1"/>
              <a:t>vergessen</a:t>
            </a:r>
            <a:r>
              <a:rPr lang="fr-FR" baseline="0"/>
              <a:t>)</a:t>
            </a:r>
            <a:r>
              <a:rPr lang="mr-IN" baseline="0"/>
              <a:t>…</a:t>
            </a:r>
            <a:r>
              <a:rPr lang="fr-CH" baseline="0"/>
              <a:t>Il faut s’occuper de cela, </a:t>
            </a:r>
            <a:r>
              <a:rPr lang="fr-CH" baseline="0" err="1"/>
              <a:t>planen</a:t>
            </a:r>
            <a:r>
              <a:rPr lang="fr-CH" baseline="0"/>
              <a:t>, discuter de cela</a:t>
            </a:r>
            <a:r>
              <a:rPr lang="mr-IN" baseline="0"/>
              <a:t>…</a:t>
            </a:r>
            <a:r>
              <a:rPr lang="fr-CH" baseline="0"/>
              <a:t>.</a:t>
            </a:r>
            <a:endParaRPr lang="fr-F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5</a:t>
            </a:fld>
            <a:endParaRPr lang="de-CH"/>
          </a:p>
        </p:txBody>
      </p:sp>
    </p:spTree>
    <p:extLst>
      <p:ext uri="{BB962C8B-B14F-4D97-AF65-F5344CB8AC3E}">
        <p14:creationId xmlns:p14="http://schemas.microsoft.com/office/powerpoint/2010/main" val="207349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Demander</a:t>
            </a:r>
            <a:r>
              <a:rPr lang="fr-FR" baseline="0"/>
              <a:t> qui veut partager cela</a:t>
            </a:r>
            <a:r>
              <a:rPr lang="mr-IN" baseline="0"/>
              <a:t>…</a:t>
            </a:r>
            <a:endParaRPr lang="fr-CH" baseline="0"/>
          </a:p>
          <a:p>
            <a:r>
              <a:rPr lang="fr-CH" baseline="0"/>
              <a:t>Qui a été nerveux par rapport à cela?</a:t>
            </a:r>
          </a:p>
          <a:p>
            <a:r>
              <a:rPr lang="fr-FR" baseline="0"/>
              <a:t>On peut apprendre à gérer cela, on va s’habituer</a:t>
            </a:r>
            <a:r>
              <a:rPr lang="mr-IN" baseline="0"/>
              <a:t>…</a:t>
            </a:r>
            <a:endParaRPr lang="fr-CH" baseline="0"/>
          </a:p>
          <a:p>
            <a:endParaRPr lang="fr-CH" baseline="0"/>
          </a:p>
          <a:p>
            <a:r>
              <a:rPr lang="fr-CH" baseline="0"/>
              <a:t>Quels étaient vos thèmes que vous avez partagé: </a:t>
            </a:r>
          </a:p>
          <a:p>
            <a:r>
              <a:rPr lang="fr-CH" baseline="0"/>
              <a:t>Examens, cours, présentations orales, budget (argent pour tout payé),  aspects financiers, petit amis (éloignement), moins de temps, à la famille</a:t>
            </a:r>
            <a:r>
              <a:rPr lang="mr-IN" baseline="0"/>
              <a:t>…</a:t>
            </a:r>
            <a:endParaRPr lang="fr-CH" baseline="0"/>
          </a:p>
          <a:p>
            <a:endParaRPr lang="fr-CH" baseline="0"/>
          </a:p>
          <a:p>
            <a:r>
              <a:rPr lang="fr-CH" baseline="0"/>
              <a:t>Les recherches sur des étudiants universitaires ce centrent là-dessus</a:t>
            </a:r>
            <a:r>
              <a:rPr lang="mr-IN" baseline="0"/>
              <a:t>…</a:t>
            </a:r>
            <a:endParaRPr lang="fr-CH"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6</a:t>
            </a:fld>
            <a:endParaRPr lang="de-CH"/>
          </a:p>
        </p:txBody>
      </p:sp>
    </p:spTree>
    <p:extLst>
      <p:ext uri="{BB962C8B-B14F-4D97-AF65-F5344CB8AC3E}">
        <p14:creationId xmlns:p14="http://schemas.microsoft.com/office/powerpoint/2010/main" val="214248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Voir</a:t>
            </a:r>
            <a:r>
              <a:rPr lang="fr-FR" baseline="0"/>
              <a:t> livre </a:t>
            </a:r>
            <a:r>
              <a:rPr lang="fr-FR" baseline="0" err="1"/>
              <a:t>Perrez</a:t>
            </a:r>
            <a:endParaRPr lang="fr-FR" baseline="0"/>
          </a:p>
          <a:p>
            <a:endParaRPr lang="fr-FR" baseline="0"/>
          </a:p>
          <a:p>
            <a:r>
              <a:rPr lang="fr-FR" baseline="0"/>
              <a:t>Le garçon a compris le principe, </a:t>
            </a:r>
          </a:p>
          <a:p>
            <a:endParaRPr lang="fr-FR" baseline="0"/>
          </a:p>
          <a:p>
            <a:r>
              <a:rPr lang="fr-FR" baseline="0"/>
              <a:t>Normaliser les soucis!!!!</a:t>
            </a:r>
            <a:endParaRPr lang="fr-F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7</a:t>
            </a:fld>
            <a:endParaRPr lang="de-CH"/>
          </a:p>
        </p:txBody>
      </p:sp>
    </p:spTree>
    <p:extLst>
      <p:ext uri="{BB962C8B-B14F-4D97-AF65-F5344CB8AC3E}">
        <p14:creationId xmlns:p14="http://schemas.microsoft.com/office/powerpoint/2010/main" val="110698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a:t>Influence</a:t>
            </a:r>
          </a:p>
          <a:p>
            <a:r>
              <a:rPr lang="fr-FR" baseline="0"/>
              <a:t>Vous impacter</a:t>
            </a:r>
          </a:p>
          <a:p>
            <a:endParaRPr lang="fr-FR" baseline="0"/>
          </a:p>
          <a:p>
            <a:r>
              <a:rPr lang="fr-FR" baseline="0"/>
              <a:t>Le lézard dans la chambre</a:t>
            </a:r>
          </a:p>
          <a:p>
            <a:r>
              <a:rPr lang="fr-FR" baseline="0"/>
              <a:t>Devoirs/tâches à la maison</a:t>
            </a:r>
          </a:p>
          <a:p>
            <a:r>
              <a:rPr lang="fr-FR" baseline="0"/>
              <a:t>Pression d’autres</a:t>
            </a:r>
          </a:p>
          <a:p>
            <a:r>
              <a:rPr lang="fr-FR" baseline="0"/>
              <a:t>Donner des </a:t>
            </a:r>
            <a:r>
              <a:rPr lang="fr-FR" baseline="0" err="1"/>
              <a:t>preésenations</a:t>
            </a:r>
            <a:r>
              <a:rPr lang="fr-FR" baseline="0"/>
              <a:t> </a:t>
            </a:r>
          </a:p>
          <a:p>
            <a:r>
              <a:rPr lang="fr-FR" baseline="0"/>
              <a:t>Examens </a:t>
            </a:r>
            <a:r>
              <a:rPr lang="fr-FR" baseline="0" err="1"/>
              <a:t>inteviews</a:t>
            </a:r>
            <a:r>
              <a:rPr lang="fr-FR" baseline="0"/>
              <a:t> pour des stages, avec les profs, les conseillers</a:t>
            </a:r>
          </a:p>
          <a:p>
            <a:r>
              <a:rPr lang="fr-FR" baseline="0"/>
              <a:t>La famille, les amis, les petits amis, les conjoints et les enfants</a:t>
            </a:r>
          </a:p>
          <a:p>
            <a:r>
              <a:rPr lang="fr-FR" baseline="0"/>
              <a:t>Professeurs grincheux</a:t>
            </a:r>
          </a:p>
          <a:p>
            <a:endParaRPr lang="fr-FR" baseline="0"/>
          </a:p>
          <a:p>
            <a:endParaRPr lang="fr-FR" baseline="0"/>
          </a:p>
          <a:p>
            <a:r>
              <a:rPr lang="fr-FR" err="1"/>
              <a:t>Sécretaires</a:t>
            </a:r>
            <a:r>
              <a:rPr lang="fr-FR" baseline="0"/>
              <a:t>: occuper. </a:t>
            </a:r>
          </a:p>
          <a:p>
            <a:r>
              <a:rPr lang="fr-FR" baseline="0"/>
              <a:t>Comment communiquer (pas insulter, si sont </a:t>
            </a:r>
            <a:r>
              <a:rPr lang="fr-FR" baseline="0" err="1"/>
              <a:t>stresséer</a:t>
            </a:r>
            <a:r>
              <a:rPr lang="fr-FR" baseline="0"/>
              <a:t>, réfléchir le ton. </a:t>
            </a:r>
          </a:p>
          <a:p>
            <a:r>
              <a:rPr lang="fr-FR" baseline="0"/>
              <a:t>Temps limité (sans personne). Les prof et les </a:t>
            </a:r>
            <a:r>
              <a:rPr lang="fr-FR" baseline="0" err="1"/>
              <a:t>sécretaires</a:t>
            </a:r>
            <a:r>
              <a:rPr lang="fr-FR" baseline="0"/>
              <a:t> sont humains, pas tout à fait disponibles pour chacun. </a:t>
            </a:r>
          </a:p>
          <a:p>
            <a:r>
              <a:rPr lang="fr-FR" baseline="0"/>
              <a:t>Validation de la </a:t>
            </a:r>
            <a:r>
              <a:rPr lang="fr-FR" baseline="0" err="1"/>
              <a:t>personne..Y</a:t>
            </a:r>
            <a:r>
              <a:rPr lang="fr-FR" baseline="0"/>
              <a:t> les prof attendent la participation des étudiants. </a:t>
            </a:r>
          </a:p>
          <a:p>
            <a:endParaRPr lang="fr-FR" baseline="0"/>
          </a:p>
          <a:p>
            <a:r>
              <a:rPr lang="fr-FR" baseline="0"/>
              <a:t>Cela peut être stressants, ce n’est pas négatif en soi-même!!!! C’est positif ou négatif!!!</a:t>
            </a:r>
          </a:p>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8</a:t>
            </a:fld>
            <a:endParaRPr lang="de-CH"/>
          </a:p>
        </p:txBody>
      </p:sp>
    </p:spTree>
    <p:extLst>
      <p:ext uri="{BB962C8B-B14F-4D97-AF65-F5344CB8AC3E}">
        <p14:creationId xmlns:p14="http://schemas.microsoft.com/office/powerpoint/2010/main" val="102066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9</a:t>
            </a:fld>
            <a:endParaRPr lang="de-CH"/>
          </a:p>
        </p:txBody>
      </p:sp>
    </p:spTree>
    <p:extLst>
      <p:ext uri="{BB962C8B-B14F-4D97-AF65-F5344CB8AC3E}">
        <p14:creationId xmlns:p14="http://schemas.microsoft.com/office/powerpoint/2010/main" val="292240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6" name="Grafik 5" descr="UNF_Logo_gross.emf"/>
          <p:cNvPicPr>
            <a:picLocks noChangeAspect="1"/>
          </p:cNvPicPr>
          <p:nvPr userDrawn="1"/>
        </p:nvPicPr>
        <p:blipFill>
          <a:blip r:embed="rId2" cstate="print"/>
          <a:srcRect t="408"/>
          <a:stretch>
            <a:fillRect/>
          </a:stretch>
        </p:blipFill>
        <p:spPr>
          <a:xfrm>
            <a:off x="0" y="0"/>
            <a:ext cx="1815207" cy="1162718"/>
          </a:xfrm>
          <a:prstGeom prst="rect">
            <a:avLst/>
          </a:prstGeom>
        </p:spPr>
      </p:pic>
      <p:pic>
        <p:nvPicPr>
          <p:cNvPr id="7" name="Grafik 6" descr="UNIFR_Background_Titleslide_PPT.jpg"/>
          <p:cNvPicPr>
            <a:picLocks noChangeAspect="1"/>
          </p:cNvPicPr>
          <p:nvPr userDrawn="1"/>
        </p:nvPicPr>
        <p:blipFill>
          <a:blip r:embed="rId3" cstate="print"/>
          <a:stretch>
            <a:fillRect/>
          </a:stretch>
        </p:blipFill>
        <p:spPr>
          <a:xfrm>
            <a:off x="0" y="1106488"/>
            <a:ext cx="9144000" cy="5751512"/>
          </a:xfrm>
          <a:prstGeom prst="rect">
            <a:avLst/>
          </a:prstGeom>
        </p:spPr>
      </p:pic>
      <p:sp>
        <p:nvSpPr>
          <p:cNvPr id="8" name="Textplatzhalter 7"/>
          <p:cNvSpPr>
            <a:spLocks noGrp="1"/>
          </p:cNvSpPr>
          <p:nvPr>
            <p:ph type="body" sz="quarter" idx="13"/>
          </p:nvPr>
        </p:nvSpPr>
        <p:spPr>
          <a:xfrm>
            <a:off x="433388" y="1803400"/>
            <a:ext cx="8278811" cy="4546600"/>
          </a:xfrm>
        </p:spPr>
        <p:txBody>
          <a:bodyPr/>
          <a:lstStyle>
            <a:lvl1pPr>
              <a:spcAft>
                <a:spcPts val="2700"/>
              </a:spcAft>
              <a:defRPr/>
            </a:lvl1pPr>
            <a:lvl2pPr>
              <a:lnSpc>
                <a:spcPts val="3200"/>
              </a:lnSpc>
              <a:spcAft>
                <a:spcPts val="3200"/>
              </a:spcAft>
              <a:defRPr sz="3000" b="1" cap="all" baseline="0">
                <a:solidFill>
                  <a:srgbClr val="0083BE"/>
                </a:solidFill>
              </a:defRPr>
            </a:lvl2pPr>
            <a:lvl3pPr marL="0" indent="0">
              <a:lnSpc>
                <a:spcPts val="3200"/>
              </a:lnSpc>
              <a:spcAft>
                <a:spcPts val="3200"/>
              </a:spcAft>
              <a:buFont typeface="Arial" pitchFamily="34" charset="0"/>
              <a:buChar char="​"/>
              <a:defRPr sz="3000"/>
            </a:lvl3pPr>
            <a:lvl4pPr>
              <a:lnSpc>
                <a:spcPts val="2000"/>
              </a:lnSpc>
              <a:defRPr sz="1600">
                <a:solidFill>
                  <a:schemeClr val="tx1"/>
                </a:solidFill>
              </a:defRPr>
            </a:lvl4pPr>
            <a:lvl5pPr>
              <a:lnSpc>
                <a:spcPts val="2000"/>
              </a:lnSpc>
              <a:defRPr sz="1600" b="0">
                <a:solidFill>
                  <a:schemeClr val="tx1"/>
                </a:solidFill>
              </a:defRPr>
            </a:lvl5pPr>
            <a:lvl6pPr>
              <a:defRPr/>
            </a:lvl6pPr>
            <a:lvl7pPr>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3" name="Inhaltsplatzhalter 2"/>
          <p:cNvSpPr>
            <a:spLocks noGrp="1"/>
          </p:cNvSpPr>
          <p:nvPr>
            <p:ph idx="1"/>
          </p:nvPr>
        </p:nvSpPr>
        <p:spPr>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tx1"/>
                </a:solidFill>
              </a:defRPr>
            </a:lvl1pPr>
            <a:lvl2pPr indent="0">
              <a:lnSpc>
                <a:spcPts val="3200"/>
              </a:lnSpc>
              <a:spcAft>
                <a:spcPts val="3200"/>
              </a:spcAft>
              <a:buFont typeface="Arial" pitchFamily="34" charset="0"/>
              <a:buChar char="​"/>
              <a:defRPr sz="3000" b="1" cap="all" baseline="0">
                <a:solidFill>
                  <a:schemeClr val="tx1"/>
                </a:solidFill>
              </a:defRPr>
            </a:lvl2pPr>
            <a:lvl3pPr marL="0" indent="0">
              <a:lnSpc>
                <a:spcPts val="3200"/>
              </a:lnSpc>
              <a:spcAft>
                <a:spcPts val="3200"/>
              </a:spcAft>
              <a:buFont typeface="Arial" pitchFamily="34" charset="0"/>
              <a:buChar char="​"/>
              <a:defRPr sz="3000" b="1" cap="all" baseline="0">
                <a:solidFill>
                  <a:schemeClr val="tx1"/>
                </a:solidFill>
              </a:defRPr>
            </a:lvl3pPr>
            <a:lvl4pPr indent="0">
              <a:lnSpc>
                <a:spcPts val="3200"/>
              </a:lnSpc>
              <a:spcAft>
                <a:spcPts val="3200"/>
              </a:spcAft>
              <a:buFont typeface="Arial" pitchFamily="34" charset="0"/>
              <a:buChar char="​"/>
              <a:defRPr sz="3000" b="1" cap="all" baseline="0">
                <a:solidFill>
                  <a:schemeClr val="tx1"/>
                </a:solidFill>
              </a:defRPr>
            </a:lvl4pPr>
            <a:lvl5pPr indent="0">
              <a:lnSpc>
                <a:spcPts val="3200"/>
              </a:lnSpc>
              <a:spcAft>
                <a:spcPts val="3200"/>
              </a:spcAft>
              <a:buFont typeface="Arial" pitchFamily="34" charset="0"/>
              <a:buChar char="​"/>
              <a:defRPr sz="3000" b="1" cap="all" baseline="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 name="ZoneTexte 3">
            <a:extLst>
              <a:ext uri="{FF2B5EF4-FFF2-40B4-BE49-F238E27FC236}">
                <a16:creationId xmlns:a16="http://schemas.microsoft.com/office/drawing/2014/main" id="{B5B5CE6A-2F78-AE46-AA09-90652EE8C959}"/>
              </a:ext>
            </a:extLst>
          </p:cNvPr>
          <p:cNvSpPr txBox="1"/>
          <p:nvPr userDrawn="1"/>
        </p:nvSpPr>
        <p:spPr>
          <a:xfrm>
            <a:off x="827903" y="6709719"/>
            <a:ext cx="0" cy="0"/>
          </a:xfrm>
          <a:prstGeom prst="rect">
            <a:avLst/>
          </a:prstGeom>
          <a:noFill/>
        </p:spPr>
        <p:txBody>
          <a:bodyPr wrap="none" lIns="0" tIns="0" rIns="0" bIns="0" rtlCol="0">
            <a:noAutofit/>
          </a:bodyPr>
          <a:lstStyle/>
          <a:p>
            <a:pPr>
              <a:lnSpc>
                <a:spcPts val="2700"/>
              </a:lnSpc>
            </a:pPr>
            <a:endParaRPr lang="fr-FR" sz="2000"/>
          </a:p>
        </p:txBody>
      </p:sp>
      <p:sp>
        <p:nvSpPr>
          <p:cNvPr id="5" name="ZoneTexte 4">
            <a:extLst>
              <a:ext uri="{FF2B5EF4-FFF2-40B4-BE49-F238E27FC236}">
                <a16:creationId xmlns:a16="http://schemas.microsoft.com/office/drawing/2014/main" id="{7F094A07-3F6D-D242-8A6C-037B1E6613B7}"/>
              </a:ext>
            </a:extLst>
          </p:cNvPr>
          <p:cNvSpPr txBox="1"/>
          <p:nvPr userDrawn="1"/>
        </p:nvSpPr>
        <p:spPr>
          <a:xfrm>
            <a:off x="1173892" y="6746789"/>
            <a:ext cx="0" cy="0"/>
          </a:xfrm>
          <a:prstGeom prst="rect">
            <a:avLst/>
          </a:prstGeom>
          <a:noFill/>
        </p:spPr>
        <p:txBody>
          <a:bodyPr wrap="none" lIns="0" tIns="0" rIns="0" bIns="0" rtlCol="0">
            <a:noAutofit/>
          </a:bodyPr>
          <a:lstStyle/>
          <a:p>
            <a:pPr>
              <a:lnSpc>
                <a:spcPts val="2700"/>
              </a:lnSpc>
            </a:pPr>
            <a:endParaRPr lang="fr-FR" sz="2000"/>
          </a:p>
        </p:txBody>
      </p:sp>
      <p:sp>
        <p:nvSpPr>
          <p:cNvPr id="6" name="ZoneTexte 5">
            <a:extLst>
              <a:ext uri="{FF2B5EF4-FFF2-40B4-BE49-F238E27FC236}">
                <a16:creationId xmlns:a16="http://schemas.microsoft.com/office/drawing/2014/main" id="{996AE486-7100-754D-8107-E180A14B6C77}"/>
              </a:ext>
            </a:extLst>
          </p:cNvPr>
          <p:cNvSpPr txBox="1"/>
          <p:nvPr userDrawn="1"/>
        </p:nvSpPr>
        <p:spPr>
          <a:xfrm>
            <a:off x="1371600" y="6722076"/>
            <a:ext cx="0" cy="0"/>
          </a:xfrm>
          <a:prstGeom prst="rect">
            <a:avLst/>
          </a:prstGeom>
          <a:noFill/>
        </p:spPr>
        <p:txBody>
          <a:bodyPr wrap="none" lIns="0" tIns="0" rIns="0" bIns="0" rtlCol="0">
            <a:noAutofit/>
          </a:bodyPr>
          <a:lstStyle/>
          <a:p>
            <a:pPr>
              <a:lnSpc>
                <a:spcPts val="2700"/>
              </a:lnSpc>
            </a:pPr>
            <a:endParaRPr lang="fr-FR" sz="2000"/>
          </a:p>
        </p:txBody>
      </p:sp>
      <p:sp>
        <p:nvSpPr>
          <p:cNvPr id="7" name="ZoneTexte 6">
            <a:extLst>
              <a:ext uri="{FF2B5EF4-FFF2-40B4-BE49-F238E27FC236}">
                <a16:creationId xmlns:a16="http://schemas.microsoft.com/office/drawing/2014/main" id="{A6AD1420-27F8-9C48-92E9-B45C101C456A}"/>
              </a:ext>
            </a:extLst>
          </p:cNvPr>
          <p:cNvSpPr txBox="1"/>
          <p:nvPr userDrawn="1"/>
        </p:nvSpPr>
        <p:spPr>
          <a:xfrm>
            <a:off x="1594022" y="6635578"/>
            <a:ext cx="0" cy="0"/>
          </a:xfrm>
          <a:prstGeom prst="rect">
            <a:avLst/>
          </a:prstGeom>
          <a:noFill/>
        </p:spPr>
        <p:txBody>
          <a:bodyPr wrap="none" lIns="0" tIns="0" rIns="0" bIns="0" rtlCol="0">
            <a:noAutofit/>
          </a:bodyPr>
          <a:lstStyle/>
          <a:p>
            <a:pPr>
              <a:lnSpc>
                <a:spcPts val="2700"/>
              </a:lnSpc>
            </a:pPr>
            <a:endParaRPr lang="fr-FR" sz="200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title / Background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tx1"/>
                </a:solidFill>
              </a:defRPr>
            </a:lvl1pPr>
            <a:lvl2pPr marL="216000" indent="-216000">
              <a:lnSpc>
                <a:spcPts val="2700"/>
              </a:lnSpc>
              <a:buFont typeface="Arial" pitchFamily="34" charset="0"/>
              <a:buChar char="−"/>
              <a:defRPr sz="2000" b="0" cap="all" baseline="0">
                <a:solidFill>
                  <a:schemeClr val="tx1"/>
                </a:solidFill>
              </a:defRPr>
            </a:lvl2pPr>
            <a:lvl3pPr marL="0" indent="0">
              <a:lnSpc>
                <a:spcPts val="2700"/>
              </a:lnSpc>
              <a:buFontTx/>
              <a:buNone/>
              <a:defRPr sz="2000" b="0" cap="none" baseline="0">
                <a:solidFill>
                  <a:schemeClr val="tx1"/>
                </a:solidFill>
              </a:defRPr>
            </a:lvl3pPr>
            <a:lvl4pPr marL="0" indent="0">
              <a:lnSpc>
                <a:spcPts val="2700"/>
              </a:lnSpc>
              <a:buFont typeface="Arial" pitchFamily="34" charset="0"/>
              <a:buChar char="​"/>
              <a:defRPr sz="2000" b="0" cap="none" baseline="0">
                <a:solidFill>
                  <a:schemeClr val="tx1"/>
                </a:solidFill>
              </a:defRPr>
            </a:lvl4pPr>
            <a:lvl5pPr marL="0" indent="0">
              <a:lnSpc>
                <a:spcPts val="2700"/>
              </a:lnSpc>
              <a:buFont typeface="Arial" pitchFamily="34" charset="0"/>
              <a:buChar char="​"/>
              <a:defRPr sz="2000" b="0" cap="none" baseline="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ZoneTexte 1">
            <a:extLst>
              <a:ext uri="{FF2B5EF4-FFF2-40B4-BE49-F238E27FC236}">
                <a16:creationId xmlns:a16="http://schemas.microsoft.com/office/drawing/2014/main" id="{930B4A9B-57EF-7744-8B3F-96492B223490}"/>
              </a:ext>
            </a:extLst>
          </p:cNvPr>
          <p:cNvSpPr txBox="1"/>
          <p:nvPr userDrawn="1"/>
        </p:nvSpPr>
        <p:spPr>
          <a:xfrm>
            <a:off x="847023" y="6766560"/>
            <a:ext cx="0" cy="0"/>
          </a:xfrm>
          <a:prstGeom prst="rect">
            <a:avLst/>
          </a:prstGeom>
          <a:noFill/>
        </p:spPr>
        <p:txBody>
          <a:bodyPr wrap="none" lIns="0" tIns="0" rIns="0" bIns="0" rtlCol="0">
            <a:noAutofit/>
          </a:bodyPr>
          <a:lstStyle/>
          <a:p>
            <a:pPr>
              <a:lnSpc>
                <a:spcPts val="2700"/>
              </a:lnSpc>
            </a:pPr>
            <a:endParaRPr lang="fr-FR" sz="2000"/>
          </a:p>
        </p:txBody>
      </p:sp>
      <p:sp>
        <p:nvSpPr>
          <p:cNvPr id="4" name="ZoneTexte 3">
            <a:extLst>
              <a:ext uri="{FF2B5EF4-FFF2-40B4-BE49-F238E27FC236}">
                <a16:creationId xmlns:a16="http://schemas.microsoft.com/office/drawing/2014/main" id="{7995B81E-0D4A-CE4A-8376-08703D342FC8}"/>
              </a:ext>
            </a:extLst>
          </p:cNvPr>
          <p:cNvSpPr txBox="1"/>
          <p:nvPr userDrawn="1"/>
        </p:nvSpPr>
        <p:spPr>
          <a:xfrm>
            <a:off x="798897" y="6718434"/>
            <a:ext cx="0" cy="0"/>
          </a:xfrm>
          <a:prstGeom prst="rect">
            <a:avLst/>
          </a:prstGeom>
          <a:noFill/>
        </p:spPr>
        <p:txBody>
          <a:bodyPr wrap="none" lIns="0" tIns="0" rIns="0" bIns="0" rtlCol="0">
            <a:noAutofit/>
          </a:bodyPr>
          <a:lstStyle/>
          <a:p>
            <a:pPr>
              <a:lnSpc>
                <a:spcPts val="2700"/>
              </a:lnSpc>
            </a:pPr>
            <a:endParaRPr lang="fr-FR" sz="20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 / Background black">
    <p:spTree>
      <p:nvGrpSpPr>
        <p:cNvPr id="1" name=""/>
        <p:cNvGrpSpPr/>
        <p:nvPr/>
      </p:nvGrpSpPr>
      <p:grpSpPr>
        <a:xfrm>
          <a:off x="0" y="0"/>
          <a:ext cx="0" cy="0"/>
          <a:chOff x="0" y="0"/>
          <a:chExt cx="0" cy="0"/>
        </a:xfrm>
      </p:grpSpPr>
      <p:sp>
        <p:nvSpPr>
          <p:cNvPr id="4" name="Rechteck 3"/>
          <p:cNvSpPr/>
          <p:nvPr/>
        </p:nvSpPr>
        <p:spPr>
          <a:xfrm>
            <a:off x="0" y="0"/>
            <a:ext cx="9144000" cy="644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Inhaltsplatzhalter 2"/>
          <p:cNvSpPr>
            <a:spLocks noGrp="1"/>
          </p:cNvSpPr>
          <p:nvPr>
            <p:ph idx="1"/>
          </p:nvPr>
        </p:nvSpPr>
        <p:spPr bwMode="white">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bg1"/>
                </a:solidFill>
              </a:defRPr>
            </a:lvl1pPr>
            <a:lvl2pPr marL="216000" indent="-216000">
              <a:lnSpc>
                <a:spcPts val="2700"/>
              </a:lnSpc>
              <a:buFont typeface="Arial" pitchFamily="34" charset="0"/>
              <a:buChar char="−"/>
              <a:defRPr sz="2000" b="0" cap="all" baseline="0">
                <a:solidFill>
                  <a:schemeClr val="bg1"/>
                </a:solidFill>
              </a:defRPr>
            </a:lvl2pPr>
            <a:lvl3pPr marL="0" indent="0">
              <a:lnSpc>
                <a:spcPts val="2700"/>
              </a:lnSpc>
              <a:buFontTx/>
              <a:buNone/>
              <a:defRPr sz="2000" b="0" cap="none" baseline="0">
                <a:solidFill>
                  <a:schemeClr val="bg1"/>
                </a:solidFill>
              </a:defRPr>
            </a:lvl3pPr>
            <a:lvl4pPr marL="0" indent="0">
              <a:lnSpc>
                <a:spcPts val="2700"/>
              </a:lnSpc>
              <a:buFont typeface="Arial" pitchFamily="34" charset="0"/>
              <a:buChar char="​"/>
              <a:defRPr sz="2000" b="0" cap="none" baseline="0">
                <a:solidFill>
                  <a:schemeClr val="bg1"/>
                </a:solidFill>
              </a:defRPr>
            </a:lvl4pPr>
            <a:lvl5pPr marL="0" indent="0">
              <a:lnSpc>
                <a:spcPts val="2700"/>
              </a:lnSpc>
              <a:buFont typeface="Arial" pitchFamily="34" charset="0"/>
              <a:buChar char="​"/>
              <a:defRPr sz="2000" b="0" cap="none" baseline="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6" name="Inhaltsplatzhalter 3"/>
          <p:cNvSpPr>
            <a:spLocks noGrp="1"/>
          </p:cNvSpPr>
          <p:nvPr>
            <p:ph sz="half" idx="2"/>
          </p:nvPr>
        </p:nvSpPr>
        <p:spPr>
          <a:xfrm>
            <a:off x="433388" y="1008064"/>
            <a:ext cx="8278812" cy="534193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8" name="Inhaltsplatzhalter 3"/>
          <p:cNvSpPr>
            <a:spLocks noGrp="1"/>
          </p:cNvSpPr>
          <p:nvPr>
            <p:ph sz="half" idx="2"/>
          </p:nvPr>
        </p:nvSpPr>
        <p:spPr>
          <a:xfrm>
            <a:off x="433388" y="1008063"/>
            <a:ext cx="3960812" cy="5341937"/>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9" name="Inhaltsplatzhalter 3"/>
          <p:cNvSpPr>
            <a:spLocks noGrp="1"/>
          </p:cNvSpPr>
          <p:nvPr>
            <p:ph sz="half" idx="10"/>
          </p:nvPr>
        </p:nvSpPr>
        <p:spPr>
          <a:xfrm>
            <a:off x="4751388" y="1008063"/>
            <a:ext cx="3960812" cy="5341937"/>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2 columns + 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7" name="Inhaltsplatzhalter 6"/>
          <p:cNvSpPr>
            <a:spLocks noGrp="1"/>
          </p:cNvSpPr>
          <p:nvPr>
            <p:ph sz="quarter" idx="11" hasCustomPrompt="1"/>
          </p:nvPr>
        </p:nvSpPr>
        <p:spPr>
          <a:xfrm>
            <a:off x="433388"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11" name="Inhaltsplatzhalter 6"/>
          <p:cNvSpPr>
            <a:spLocks noGrp="1"/>
          </p:cNvSpPr>
          <p:nvPr>
            <p:ph sz="quarter" idx="13" hasCustomPrompt="1"/>
          </p:nvPr>
        </p:nvSpPr>
        <p:spPr>
          <a:xfrm>
            <a:off x="4752975"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9" name="Inhaltsplatzhalter 3"/>
          <p:cNvSpPr>
            <a:spLocks noGrp="1"/>
          </p:cNvSpPr>
          <p:nvPr>
            <p:ph sz="half" idx="10"/>
          </p:nvPr>
        </p:nvSpPr>
        <p:spPr>
          <a:xfrm>
            <a:off x="433388" y="1008064"/>
            <a:ext cx="3960812" cy="206089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12" name="Inhaltsplatzhalter 3"/>
          <p:cNvSpPr>
            <a:spLocks noGrp="1"/>
          </p:cNvSpPr>
          <p:nvPr>
            <p:ph sz="half" idx="14"/>
          </p:nvPr>
        </p:nvSpPr>
        <p:spPr>
          <a:xfrm>
            <a:off x="4751388" y="1008064"/>
            <a:ext cx="3960812" cy="206089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 Background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6" name="Inhaltsplatzhalter 5"/>
          <p:cNvSpPr>
            <a:spLocks noGrp="1"/>
          </p:cNvSpPr>
          <p:nvPr>
            <p:ph sz="quarter" idx="11" hasCustomPrompt="1"/>
          </p:nvPr>
        </p:nvSpPr>
        <p:spPr>
          <a:xfrm>
            <a:off x="433388" y="1008063"/>
            <a:ext cx="8278812" cy="5341937"/>
          </a:xfrm>
        </p:spPr>
        <p:txBody>
          <a:bodyPr/>
          <a:lstStyle>
            <a:lvl1pPr>
              <a:defRPr baseline="0"/>
            </a:lvl1pPr>
          </a:lstStyle>
          <a:p>
            <a:pPr lvl="0"/>
            <a:r>
              <a:rPr lang="de-DE" dirty="0"/>
              <a:t>Insert </a:t>
            </a:r>
            <a:r>
              <a:rPr lang="de-DE" dirty="0" err="1"/>
              <a:t>picture</a:t>
            </a:r>
            <a:endParaRPr lang="de-CH" dirty="0"/>
          </a:p>
        </p:txBody>
      </p:sp>
      <p:sp>
        <p:nvSpPr>
          <p:cNvPr id="3" name="ZoneTexte 2">
            <a:extLst>
              <a:ext uri="{FF2B5EF4-FFF2-40B4-BE49-F238E27FC236}">
                <a16:creationId xmlns:a16="http://schemas.microsoft.com/office/drawing/2014/main" id="{44750493-E434-E14A-9ABA-2E24821FE9DF}"/>
              </a:ext>
            </a:extLst>
          </p:cNvPr>
          <p:cNvSpPr txBox="1"/>
          <p:nvPr userDrawn="1"/>
        </p:nvSpPr>
        <p:spPr>
          <a:xfrm>
            <a:off x="1342417" y="6718570"/>
            <a:ext cx="0" cy="0"/>
          </a:xfrm>
          <a:prstGeom prst="rect">
            <a:avLst/>
          </a:prstGeom>
          <a:noFill/>
        </p:spPr>
        <p:txBody>
          <a:bodyPr wrap="none" lIns="0" tIns="0" rIns="0" bIns="0" rtlCol="0">
            <a:noAutofit/>
          </a:bodyPr>
          <a:lstStyle/>
          <a:p>
            <a:pPr>
              <a:lnSpc>
                <a:spcPts val="2700"/>
              </a:lnSpc>
            </a:pPr>
            <a:endParaRPr lang="fr-FR" sz="2000"/>
          </a:p>
        </p:txBody>
      </p:sp>
      <p:sp>
        <p:nvSpPr>
          <p:cNvPr id="4" name="ZoneTexte 3">
            <a:extLst>
              <a:ext uri="{FF2B5EF4-FFF2-40B4-BE49-F238E27FC236}">
                <a16:creationId xmlns:a16="http://schemas.microsoft.com/office/drawing/2014/main" id="{8410D86C-FCC6-3243-8D93-183155F5EDBD}"/>
              </a:ext>
            </a:extLst>
          </p:cNvPr>
          <p:cNvSpPr txBox="1"/>
          <p:nvPr userDrawn="1"/>
        </p:nvSpPr>
        <p:spPr>
          <a:xfrm>
            <a:off x="1245140" y="6705600"/>
            <a:ext cx="0" cy="0"/>
          </a:xfrm>
          <a:prstGeom prst="rect">
            <a:avLst/>
          </a:prstGeom>
          <a:noFill/>
        </p:spPr>
        <p:txBody>
          <a:bodyPr wrap="none" lIns="0" tIns="0" rIns="0" bIns="0" rtlCol="0">
            <a:noAutofit/>
          </a:bodyPr>
          <a:lstStyle/>
          <a:p>
            <a:pPr>
              <a:lnSpc>
                <a:spcPts val="2700"/>
              </a:lnSpc>
            </a:pPr>
            <a:endParaRPr lang="fr-FR" sz="2000"/>
          </a:p>
        </p:txBody>
      </p:sp>
      <p:sp>
        <p:nvSpPr>
          <p:cNvPr id="5" name="ZoneTexte 4">
            <a:extLst>
              <a:ext uri="{FF2B5EF4-FFF2-40B4-BE49-F238E27FC236}">
                <a16:creationId xmlns:a16="http://schemas.microsoft.com/office/drawing/2014/main" id="{5D3802BB-7EA7-1149-A384-F5538A85421B}"/>
              </a:ext>
            </a:extLst>
          </p:cNvPr>
          <p:cNvSpPr txBox="1"/>
          <p:nvPr userDrawn="1"/>
        </p:nvSpPr>
        <p:spPr>
          <a:xfrm>
            <a:off x="1076528" y="6738026"/>
            <a:ext cx="0" cy="0"/>
          </a:xfrm>
          <a:prstGeom prst="rect">
            <a:avLst/>
          </a:prstGeom>
          <a:noFill/>
        </p:spPr>
        <p:txBody>
          <a:bodyPr wrap="none" lIns="0" tIns="0" rIns="0" bIns="0" rtlCol="0">
            <a:noAutofit/>
          </a:bodyPr>
          <a:lstStyle/>
          <a:p>
            <a:pPr>
              <a:lnSpc>
                <a:spcPts val="2700"/>
              </a:lnSpc>
            </a:pPr>
            <a:endParaRPr lang="fr-FR" sz="2000"/>
          </a:p>
        </p:txBody>
      </p:sp>
      <p:sp>
        <p:nvSpPr>
          <p:cNvPr id="7" name="ZoneTexte 6">
            <a:extLst>
              <a:ext uri="{FF2B5EF4-FFF2-40B4-BE49-F238E27FC236}">
                <a16:creationId xmlns:a16="http://schemas.microsoft.com/office/drawing/2014/main" id="{50A8982A-58B0-C445-BC35-4F1D967A5434}"/>
              </a:ext>
            </a:extLst>
          </p:cNvPr>
          <p:cNvSpPr txBox="1"/>
          <p:nvPr userDrawn="1"/>
        </p:nvSpPr>
        <p:spPr>
          <a:xfrm>
            <a:off x="1297021" y="6692630"/>
            <a:ext cx="0" cy="0"/>
          </a:xfrm>
          <a:prstGeom prst="rect">
            <a:avLst/>
          </a:prstGeom>
          <a:noFill/>
        </p:spPr>
        <p:txBody>
          <a:bodyPr wrap="none" lIns="0" tIns="0" rIns="0" bIns="0" rtlCol="0">
            <a:noAutofit/>
          </a:bodyPr>
          <a:lstStyle/>
          <a:p>
            <a:pPr>
              <a:lnSpc>
                <a:spcPts val="2700"/>
              </a:lnSpc>
            </a:pPr>
            <a:endParaRPr lang="fr-FR" sz="20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 Background black">
    <p:spTree>
      <p:nvGrpSpPr>
        <p:cNvPr id="1" name=""/>
        <p:cNvGrpSpPr/>
        <p:nvPr/>
      </p:nvGrpSpPr>
      <p:grpSpPr>
        <a:xfrm>
          <a:off x="0" y="0"/>
          <a:ext cx="0" cy="0"/>
          <a:chOff x="0" y="0"/>
          <a:chExt cx="0" cy="0"/>
        </a:xfrm>
      </p:grpSpPr>
      <p:sp>
        <p:nvSpPr>
          <p:cNvPr id="4" name="Rechteck 3"/>
          <p:cNvSpPr/>
          <p:nvPr/>
        </p:nvSpPr>
        <p:spPr>
          <a:xfrm>
            <a:off x="0" y="0"/>
            <a:ext cx="9144000" cy="644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el 1"/>
          <p:cNvSpPr>
            <a:spLocks noGrp="1"/>
          </p:cNvSpPr>
          <p:nvPr>
            <p:ph type="title"/>
          </p:nvPr>
        </p:nvSpPr>
        <p:spPr bwMode="white"/>
        <p:txBody>
          <a:bodyPr/>
          <a:lstStyle>
            <a:lvl1pPr>
              <a:defRPr>
                <a:solidFill>
                  <a:schemeClr val="bg1"/>
                </a:solidFill>
              </a:defRPr>
            </a:lvl1pPr>
          </a:lstStyle>
          <a:p>
            <a:r>
              <a:rPr lang="fr-FR"/>
              <a:t>Cliquez et modifiez le titre</a:t>
            </a:r>
            <a:endParaRPr lang="de-CH" dirty="0"/>
          </a:p>
        </p:txBody>
      </p:sp>
      <p:sp>
        <p:nvSpPr>
          <p:cNvPr id="6" name="Inhaltsplatzhalter 5"/>
          <p:cNvSpPr>
            <a:spLocks noGrp="1"/>
          </p:cNvSpPr>
          <p:nvPr>
            <p:ph sz="quarter" idx="11" hasCustomPrompt="1"/>
          </p:nvPr>
        </p:nvSpPr>
        <p:spPr bwMode="white">
          <a:xfrm>
            <a:off x="433388" y="1008063"/>
            <a:ext cx="8278812" cy="5341937"/>
          </a:xfrm>
        </p:spPr>
        <p:txBody>
          <a:bodyPr/>
          <a:lstStyle>
            <a:lvl1pPr>
              <a:defRPr baseline="0">
                <a:solidFill>
                  <a:schemeClr val="bg1"/>
                </a:solidFill>
              </a:defRPr>
            </a:lvl1pPr>
            <a:lvl2pPr>
              <a:defRPr>
                <a:solidFill>
                  <a:schemeClr val="bg1"/>
                </a:solidFill>
              </a:defRPr>
            </a:lvl2pPr>
            <a:lvl3pPr>
              <a:defRPr>
                <a:solidFill>
                  <a:schemeClr val="bg1"/>
                </a:solidFill>
              </a:defRPr>
            </a:lvl3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Insert </a:t>
            </a:r>
            <a:r>
              <a:rPr lang="de-DE" dirty="0" err="1"/>
              <a:t>picture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7488" y="163513"/>
            <a:ext cx="8712200" cy="673199"/>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33388" y="1106488"/>
            <a:ext cx="8278812" cy="5243512"/>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de-CH" dirty="0"/>
          </a:p>
        </p:txBody>
      </p:sp>
      <p:sp>
        <p:nvSpPr>
          <p:cNvPr id="4" name="Datumsplatzhalter 3"/>
          <p:cNvSpPr>
            <a:spLocks noGrp="1"/>
          </p:cNvSpPr>
          <p:nvPr>
            <p:ph type="dt" sz="half" idx="2"/>
          </p:nvPr>
        </p:nvSpPr>
        <p:spPr>
          <a:xfrm>
            <a:off x="9360000" y="4320000"/>
            <a:ext cx="1800000" cy="216024"/>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fld id="{8964A89B-F9D0-4B8B-9E13-75101EC3F755}" type="datetime4">
              <a:rPr lang="de-CH" smtClean="0"/>
              <a:pPr/>
              <a:t>11. September 2019</a:t>
            </a:fld>
            <a:endParaRPr lang="de-CH"/>
          </a:p>
        </p:txBody>
      </p:sp>
      <p:sp>
        <p:nvSpPr>
          <p:cNvPr id="8" name="Fußzeilenplatzhalter 7"/>
          <p:cNvSpPr>
            <a:spLocks noGrp="1"/>
          </p:cNvSpPr>
          <p:nvPr>
            <p:ph type="ftr" sz="quarter" idx="3"/>
          </p:nvPr>
        </p:nvSpPr>
        <p:spPr>
          <a:xfrm>
            <a:off x="9360000" y="4680000"/>
            <a:ext cx="1800000" cy="216000"/>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endParaRPr lang="de-CH"/>
          </a:p>
        </p:txBody>
      </p:sp>
      <p:sp>
        <p:nvSpPr>
          <p:cNvPr id="10" name="Textplatzhalter 7"/>
          <p:cNvSpPr txBox="1">
            <a:spLocks/>
          </p:cNvSpPr>
          <p:nvPr/>
        </p:nvSpPr>
        <p:spPr>
          <a:xfrm>
            <a:off x="217488" y="6350000"/>
            <a:ext cx="8747000" cy="425450"/>
          </a:xfrm>
          <a:prstGeom prst="rect">
            <a:avLst/>
          </a:prstGeom>
        </p:spPr>
        <p:txBody>
          <a:bodyPr lIns="0" tIns="0" rIns="0" bIns="0" anchor="b" anchorCtr="0"/>
          <a:lstStyle/>
          <a:p>
            <a:pPr marL="0" marR="0" lvl="0" indent="0" algn="l" defTabSz="914400" rtl="0" eaLnBrk="1" fontAlgn="auto" latinLnBrk="0" hangingPunct="1">
              <a:lnSpc>
                <a:spcPts val="960"/>
              </a:lnSpc>
              <a:spcBef>
                <a:spcPts val="0"/>
              </a:spcBef>
              <a:spcAft>
                <a:spcPts val="0"/>
              </a:spcAft>
              <a:buClrTx/>
              <a:buSzTx/>
              <a:buFont typeface="Arial" pitchFamily="34" charset="0"/>
              <a:buChar char="​"/>
              <a:tabLst/>
              <a:defRPr/>
            </a:pPr>
            <a:r>
              <a:rPr kumimoji="0" lang="de-DE" sz="800" b="1" i="0" u="none" strike="noStrike" kern="1200" cap="all" spc="0" normalizeH="0" baseline="0" noProof="0" err="1">
                <a:ln>
                  <a:noFill/>
                </a:ln>
                <a:solidFill>
                  <a:schemeClr val="tx1"/>
                </a:solidFill>
                <a:effectLst/>
                <a:uLnTx/>
                <a:uFillTx/>
                <a:latin typeface="+mn-lt"/>
                <a:ea typeface="+mn-ea"/>
                <a:cs typeface="Arial" pitchFamily="34" charset="0"/>
              </a:rPr>
              <a:t>Université</a:t>
            </a:r>
            <a:r>
              <a:rPr kumimoji="0" lang="de-DE" sz="800" b="1" i="0" u="none" strike="noStrike" kern="1200" cap="all" spc="0" normalizeH="0" baseline="0" noProof="0">
                <a:ln>
                  <a:noFill/>
                </a:ln>
                <a:solidFill>
                  <a:schemeClr val="tx1"/>
                </a:solidFill>
                <a:effectLst/>
                <a:uLnTx/>
                <a:uFillTx/>
                <a:latin typeface="+mn-lt"/>
                <a:ea typeface="+mn-ea"/>
                <a:cs typeface="Arial" pitchFamily="34" charset="0"/>
              </a:rPr>
              <a:t> de </a:t>
            </a:r>
            <a:r>
              <a:rPr kumimoji="0" lang="de-DE" sz="800" b="1" i="0" u="none" strike="noStrike" kern="1200" cap="all" spc="0" normalizeH="0" baseline="0" noProof="0" err="1">
                <a:ln>
                  <a:noFill/>
                </a:ln>
                <a:solidFill>
                  <a:schemeClr val="tx1"/>
                </a:solidFill>
                <a:effectLst/>
                <a:uLnTx/>
                <a:uFillTx/>
                <a:latin typeface="+mn-lt"/>
                <a:ea typeface="+mn-ea"/>
                <a:cs typeface="Arial" pitchFamily="34" charset="0"/>
              </a:rPr>
              <a:t>fribourg</a:t>
            </a:r>
            <a:r>
              <a:rPr kumimoji="0" lang="de-DE" sz="800" b="1" i="0" u="none" strike="noStrike" kern="1200" cap="all" spc="0" normalizeH="0" baseline="0" noProof="0">
                <a:ln>
                  <a:noFill/>
                </a:ln>
                <a:solidFill>
                  <a:schemeClr val="tx1"/>
                </a:solidFill>
                <a:effectLst/>
                <a:uLnTx/>
                <a:uFillTx/>
                <a:latin typeface="+mn-lt"/>
                <a:ea typeface="+mn-ea"/>
                <a:cs typeface="Arial" pitchFamily="34" charset="0"/>
              </a:rPr>
              <a:t> / Universität Freiburg </a:t>
            </a:r>
            <a:r>
              <a:rPr kumimoji="0" lang="de-DE" sz="800" b="0" i="0" u="none" strike="noStrike" kern="1200" cap="none" spc="0" normalizeH="0" baseline="0" noProof="0">
                <a:ln>
                  <a:noFill/>
                </a:ln>
                <a:solidFill>
                  <a:schemeClr val="tx1"/>
                </a:solidFill>
                <a:effectLst/>
                <a:uLnTx/>
                <a:uFillTx/>
                <a:latin typeface="+mn-lt"/>
                <a:ea typeface="+mn-ea"/>
                <a:cs typeface="Arial" pitchFamily="34" charset="0"/>
              </a:rPr>
              <a:t> | </a:t>
            </a:r>
            <a:r>
              <a:rPr lang="de-CH" sz="800" b="1" err="1">
                <a:solidFill>
                  <a:schemeClr val="tx1"/>
                </a:solidFill>
                <a:latin typeface="+mn-lt"/>
                <a:ea typeface="Comic Sans MS" charset="0"/>
                <a:cs typeface="Comic Sans MS" charset="0"/>
              </a:rPr>
              <a:t>Techniques</a:t>
            </a:r>
            <a:r>
              <a:rPr lang="de-CH" sz="800" b="1">
                <a:solidFill>
                  <a:schemeClr val="tx1"/>
                </a:solidFill>
                <a:latin typeface="+mn-lt"/>
                <a:ea typeface="Comic Sans MS" charset="0"/>
                <a:cs typeface="Comic Sans MS" charset="0"/>
              </a:rPr>
              <a:t> </a:t>
            </a:r>
            <a:r>
              <a:rPr lang="de-CH" sz="800" b="1" cap="none">
                <a:solidFill>
                  <a:schemeClr val="tx1"/>
                </a:solidFill>
                <a:latin typeface="+mn-lt"/>
                <a:ea typeface="Comic Sans MS" charset="0"/>
                <a:cs typeface="Comic Sans MS" charset="0"/>
              </a:rPr>
              <a:t>et</a:t>
            </a:r>
            <a:r>
              <a:rPr lang="de-CH" sz="800" b="1">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conseils</a:t>
            </a:r>
            <a:r>
              <a:rPr lang="de-CH" sz="800" b="1">
                <a:solidFill>
                  <a:schemeClr val="tx1"/>
                </a:solidFill>
                <a:latin typeface="+mn-lt"/>
                <a:ea typeface="Comic Sans MS" charset="0"/>
                <a:cs typeface="Comic Sans MS" charset="0"/>
              </a:rPr>
              <a:t> </a:t>
            </a:r>
            <a:r>
              <a:rPr lang="de-CH" sz="800" b="1" cap="none" err="1">
                <a:solidFill>
                  <a:schemeClr val="tx1"/>
                </a:solidFill>
                <a:latin typeface="+mn-lt"/>
                <a:ea typeface="Comic Sans MS" charset="0"/>
                <a:cs typeface="Comic Sans MS" charset="0"/>
              </a:rPr>
              <a:t>pour</a:t>
            </a:r>
            <a:r>
              <a:rPr lang="de-CH" sz="800" b="1" cap="none" baseline="0">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apprendre</a:t>
            </a:r>
            <a:r>
              <a:rPr lang="de-CH" sz="800" b="1">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efficacement</a:t>
            </a:r>
            <a:r>
              <a:rPr lang="de-CH" sz="800" b="1">
                <a:solidFill>
                  <a:schemeClr val="tx1"/>
                </a:solidFill>
                <a:latin typeface="+mn-lt"/>
                <a:ea typeface="Comic Sans MS" charset="0"/>
                <a:cs typeface="Comic Sans MS" charset="0"/>
              </a:rPr>
              <a:t> </a:t>
            </a:r>
            <a:r>
              <a:rPr lang="de-CH" sz="800" b="1" cap="none">
                <a:solidFill>
                  <a:schemeClr val="tx1"/>
                </a:solidFill>
                <a:latin typeface="+mn-lt"/>
                <a:ea typeface="Comic Sans MS" charset="0"/>
                <a:cs typeface="Comic Sans MS" charset="0"/>
              </a:rPr>
              <a:t>et</a:t>
            </a:r>
            <a:r>
              <a:rPr lang="de-CH" sz="800" b="1" cap="none" baseline="0">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gérer</a:t>
            </a:r>
            <a:r>
              <a:rPr lang="de-CH" sz="800" b="1">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son</a:t>
            </a:r>
            <a:r>
              <a:rPr lang="de-CH" sz="800" b="1">
                <a:solidFill>
                  <a:schemeClr val="tx1"/>
                </a:solidFill>
                <a:latin typeface="+mn-lt"/>
                <a:ea typeface="Comic Sans MS" charset="0"/>
                <a:cs typeface="Comic Sans MS" charset="0"/>
              </a:rPr>
              <a:t> stress </a:t>
            </a:r>
            <a:r>
              <a:rPr lang="de-CH" sz="800" b="1" err="1">
                <a:solidFill>
                  <a:schemeClr val="tx1"/>
                </a:solidFill>
                <a:latin typeface="+mn-lt"/>
                <a:ea typeface="Comic Sans MS" charset="0"/>
                <a:cs typeface="Comic Sans MS" charset="0"/>
              </a:rPr>
              <a:t>durant</a:t>
            </a:r>
            <a:r>
              <a:rPr lang="de-CH" sz="800" b="1">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ses</a:t>
            </a:r>
            <a:r>
              <a:rPr lang="de-CH" sz="800" b="1">
                <a:solidFill>
                  <a:schemeClr val="tx1"/>
                </a:solidFill>
                <a:latin typeface="+mn-lt"/>
                <a:ea typeface="Comic Sans MS" charset="0"/>
                <a:cs typeface="Comic Sans MS" charset="0"/>
              </a:rPr>
              <a:t> </a:t>
            </a:r>
            <a:r>
              <a:rPr lang="de-CH" sz="800" b="1" err="1">
                <a:solidFill>
                  <a:schemeClr val="tx1"/>
                </a:solidFill>
                <a:latin typeface="+mn-lt"/>
                <a:ea typeface="Comic Sans MS" charset="0"/>
                <a:cs typeface="Comic Sans MS" charset="0"/>
              </a:rPr>
              <a:t>études</a:t>
            </a:r>
            <a:r>
              <a:rPr lang="de-CH" sz="800" b="1" baseline="0">
                <a:solidFill>
                  <a:schemeClr val="tx1"/>
                </a:solidFill>
                <a:latin typeface="+mn-lt"/>
                <a:ea typeface="Comic Sans MS" charset="0"/>
                <a:cs typeface="Comic Sans MS" charset="0"/>
              </a:rPr>
              <a:t> </a:t>
            </a:r>
            <a:br>
              <a:rPr kumimoji="0" lang="de-DE" sz="800" b="0" i="0" u="none" strike="noStrike" kern="1200" cap="none" spc="0" normalizeH="0" baseline="0" noProof="0">
                <a:ln>
                  <a:noFill/>
                </a:ln>
                <a:solidFill>
                  <a:schemeClr val="tx1"/>
                </a:solidFill>
                <a:effectLst/>
                <a:uLnTx/>
                <a:uFillTx/>
                <a:latin typeface="+mn-lt"/>
                <a:ea typeface="+mn-ea"/>
                <a:cs typeface="Arial" pitchFamily="34" charset="0"/>
              </a:rPr>
            </a:br>
            <a:r>
              <a:rPr kumimoji="0" lang="de-DE" sz="800" b="1" i="0" u="none" strike="noStrike" kern="1200" cap="none" spc="0" normalizeH="0" baseline="0" noProof="0" err="1">
                <a:ln>
                  <a:noFill/>
                </a:ln>
                <a:solidFill>
                  <a:schemeClr val="tx1"/>
                </a:solidFill>
                <a:effectLst/>
                <a:uLnTx/>
                <a:uFillTx/>
                <a:latin typeface="+mn-lt"/>
                <a:ea typeface="+mn-ea"/>
                <a:cs typeface="Arial" pitchFamily="34" charset="0"/>
              </a:rPr>
              <a:t>My</a:t>
            </a:r>
            <a:r>
              <a:rPr kumimoji="0" lang="de-DE" sz="800" b="1" i="0" u="none" strike="noStrike" kern="1200" cap="none" spc="0" normalizeH="0" baseline="0" noProof="0">
                <a:ln>
                  <a:noFill/>
                </a:ln>
                <a:solidFill>
                  <a:schemeClr val="tx1"/>
                </a:solidFill>
                <a:effectLst/>
                <a:uLnTx/>
                <a:uFillTx/>
                <a:latin typeface="+mn-lt"/>
                <a:ea typeface="+mn-ea"/>
                <a:cs typeface="Arial" pitchFamily="34" charset="0"/>
              </a:rPr>
              <a:t> </a:t>
            </a:r>
            <a:r>
              <a:rPr kumimoji="0" lang="de-DE" sz="800" b="1" i="0" u="none" strike="noStrike" kern="1200" cap="none" spc="0" normalizeH="0" baseline="0" noProof="0" err="1">
                <a:ln>
                  <a:noFill/>
                </a:ln>
                <a:solidFill>
                  <a:schemeClr val="tx1"/>
                </a:solidFill>
                <a:effectLst/>
                <a:uLnTx/>
                <a:uFillTx/>
                <a:latin typeface="+mn-lt"/>
                <a:ea typeface="+mn-ea"/>
                <a:cs typeface="Arial" pitchFamily="34" charset="0"/>
              </a:rPr>
              <a:t>tools</a:t>
            </a:r>
            <a:r>
              <a:rPr kumimoji="0" lang="de-DE" sz="800" b="1" i="0" u="none" strike="noStrike" kern="1200" cap="none" spc="0" normalizeH="0" baseline="0" noProof="0">
                <a:ln>
                  <a:noFill/>
                </a:ln>
                <a:solidFill>
                  <a:schemeClr val="tx1"/>
                </a:solidFill>
                <a:effectLst/>
                <a:uLnTx/>
                <a:uFillTx/>
                <a:latin typeface="+mn-lt"/>
                <a:ea typeface="+mn-ea"/>
                <a:cs typeface="Arial" pitchFamily="34" charset="0"/>
              </a:rPr>
              <a:t> </a:t>
            </a:r>
            <a:r>
              <a:rPr kumimoji="0" lang="de-DE" sz="800" b="0" i="0" u="none" strike="noStrike" kern="1200" cap="none" spc="0" normalizeH="0" baseline="0" noProof="0">
                <a:ln>
                  <a:noFill/>
                </a:ln>
                <a:solidFill>
                  <a:schemeClr val="tx1"/>
                </a:solidFill>
                <a:effectLst/>
                <a:uLnTx/>
                <a:uFillTx/>
                <a:latin typeface="+mn-lt"/>
                <a:ea typeface="+mn-ea"/>
                <a:cs typeface="Arial" pitchFamily="34" charset="0"/>
              </a:rPr>
              <a:t>| </a:t>
            </a:r>
            <a:r>
              <a:rPr kumimoji="0" lang="de-DE" sz="800" b="1" i="0" u="none" strike="noStrike" kern="1200" cap="none" spc="0" normalizeH="0" baseline="0" noProof="0">
                <a:ln>
                  <a:noFill/>
                </a:ln>
                <a:solidFill>
                  <a:schemeClr val="tx1"/>
                </a:solidFill>
                <a:effectLst/>
                <a:uLnTx/>
                <a:uFillTx/>
                <a:latin typeface="Arial" pitchFamily="34" charset="0"/>
                <a:ea typeface="+mn-ea"/>
                <a:cs typeface="Arial" pitchFamily="34" charset="0"/>
              </a:rPr>
              <a:t>12 </a:t>
            </a:r>
            <a:r>
              <a:rPr kumimoji="0" lang="de-DE" sz="800" b="1" i="0" u="none" strike="noStrike" kern="1200" cap="none" spc="0" normalizeH="0" baseline="0" noProof="0" err="1">
                <a:ln>
                  <a:noFill/>
                </a:ln>
                <a:solidFill>
                  <a:schemeClr val="tx1"/>
                </a:solidFill>
                <a:effectLst/>
                <a:uLnTx/>
                <a:uFillTx/>
                <a:latin typeface="Arial" pitchFamily="34" charset="0"/>
                <a:ea typeface="+mn-ea"/>
                <a:cs typeface="Arial" pitchFamily="34" charset="0"/>
              </a:rPr>
              <a:t>Septembre</a:t>
            </a:r>
            <a:r>
              <a:rPr kumimoji="0" lang="de-DE" sz="800" b="1" i="0" u="none" strike="noStrike" kern="1200" cap="none" spc="0" normalizeH="0" baseline="0" noProof="0">
                <a:ln>
                  <a:noFill/>
                </a:ln>
                <a:solidFill>
                  <a:schemeClr val="tx1"/>
                </a:solidFill>
                <a:effectLst/>
                <a:uLnTx/>
                <a:uFillTx/>
                <a:latin typeface="Arial" pitchFamily="34" charset="0"/>
                <a:ea typeface="+mn-ea"/>
                <a:cs typeface="Arial" pitchFamily="34" charset="0"/>
              </a:rPr>
              <a:t> 2019</a:t>
            </a:r>
          </a:p>
        </p:txBody>
      </p:sp>
      <p:sp>
        <p:nvSpPr>
          <p:cNvPr id="11" name="Foliennummernplatzhalter 10"/>
          <p:cNvSpPr>
            <a:spLocks noGrp="1"/>
          </p:cNvSpPr>
          <p:nvPr>
            <p:ph type="sldNum" sz="quarter" idx="4"/>
          </p:nvPr>
        </p:nvSpPr>
        <p:spPr>
          <a:xfrm>
            <a:off x="9360000" y="5040000"/>
            <a:ext cx="1800000" cy="216000"/>
          </a:xfrm>
          <a:prstGeom prst="rect">
            <a:avLst/>
          </a:prstGeom>
        </p:spPr>
        <p:txBody>
          <a:bodyPr vert="horz" lIns="0" tIns="0" rIns="0" bIns="0" rtlCol="0" anchor="b" anchorCtr="0"/>
          <a:lstStyle>
            <a:lvl1pPr algn="l">
              <a:lnSpc>
                <a:spcPts val="960"/>
              </a:lnSpc>
              <a:defRPr sz="800">
                <a:solidFill>
                  <a:schemeClr val="bg1"/>
                </a:solidFill>
                <a:latin typeface="Arial" pitchFamily="34" charset="0"/>
                <a:cs typeface="Arial" pitchFamily="34" charset="0"/>
              </a:defRPr>
            </a:lvl1pPr>
          </a:lstStyle>
          <a:p>
            <a:fld id="{1E9011C8-9BF4-4E14-A6CE-7DE7D36702CC}" type="slidenum">
              <a:rPr lang="de-CH" smtClean="0"/>
              <a:pPr/>
              <a:t>‹N°›</a:t>
            </a:fld>
            <a:endParaRPr lang="de-CH"/>
          </a:p>
        </p:txBody>
      </p:sp>
      <p:cxnSp>
        <p:nvCxnSpPr>
          <p:cNvPr id="9" name="Gerade Verbindung 8"/>
          <p:cNvCxnSpPr/>
          <p:nvPr/>
        </p:nvCxnSpPr>
        <p:spPr>
          <a:xfrm>
            <a:off x="-11502" y="6470228"/>
            <a:ext cx="9162988" cy="0"/>
          </a:xfrm>
          <a:prstGeom prst="line">
            <a:avLst/>
          </a:prstGeom>
          <a:ln w="50800">
            <a:solidFill>
              <a:srgbClr val="0083B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hdr="0"/>
  <p:txStyles>
    <p:titleStyle>
      <a:lvl1pPr algn="l" defTabSz="914400" rtl="0" eaLnBrk="1" latinLnBrk="0" hangingPunct="1">
        <a:lnSpc>
          <a:spcPts val="2700"/>
        </a:lnSpc>
        <a:spcBef>
          <a:spcPct val="0"/>
        </a:spcBef>
        <a:buNone/>
        <a:defRPr sz="2000" b="1" kern="1200" cap="all" baseline="0">
          <a:solidFill>
            <a:srgbClr val="0083BE"/>
          </a:solidFill>
          <a:latin typeface="Arial" pitchFamily="34" charset="0"/>
          <a:ea typeface="+mj-ea"/>
          <a:cs typeface="Arial" pitchFamily="34" charset="0"/>
        </a:defRPr>
      </a:lvl1pPr>
    </p:titleStyle>
    <p:body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7.pdf"/><Relationship Id="rId4" Type="http://schemas.openxmlformats.org/officeDocument/2006/relationships/image" Target="../media/image26.pd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pPr lvl="1" algn="ctr">
              <a:lnSpc>
                <a:spcPct val="100000"/>
              </a:lnSpc>
              <a:spcAft>
                <a:spcPts val="0"/>
              </a:spcAft>
              <a:buNone/>
            </a:pPr>
            <a:r>
              <a:rPr lang="de-CH" dirty="0" err="1">
                <a:solidFill>
                  <a:schemeClr val="accent1">
                    <a:lumMod val="75000"/>
                    <a:lumOff val="25000"/>
                  </a:schemeClr>
                </a:solidFill>
                <a:latin typeface="Comic Sans MS" charset="0"/>
                <a:ea typeface="Comic Sans MS" charset="0"/>
                <a:cs typeface="Comic Sans MS" charset="0"/>
              </a:rPr>
              <a:t>Techniques</a:t>
            </a:r>
            <a:r>
              <a:rPr lang="de-CH" dirty="0">
                <a:solidFill>
                  <a:schemeClr val="accent1">
                    <a:lumMod val="75000"/>
                    <a:lumOff val="25000"/>
                  </a:schemeClr>
                </a:solidFill>
                <a:latin typeface="Comic Sans MS" charset="0"/>
                <a:ea typeface="Comic Sans MS" charset="0"/>
                <a:cs typeface="Comic Sans MS" charset="0"/>
              </a:rPr>
              <a:t> </a:t>
            </a:r>
            <a:r>
              <a:rPr lang="de-CH" sz="1800" dirty="0">
                <a:solidFill>
                  <a:schemeClr val="accent1">
                    <a:lumMod val="75000"/>
                    <a:lumOff val="25000"/>
                  </a:schemeClr>
                </a:solidFill>
                <a:latin typeface="Comic Sans MS" charset="0"/>
                <a:ea typeface="Comic Sans MS" charset="0"/>
                <a:cs typeface="Comic Sans MS" charset="0"/>
              </a:rPr>
              <a:t>et</a:t>
            </a:r>
            <a:r>
              <a:rPr lang="de-CH" dirty="0">
                <a:solidFill>
                  <a:schemeClr val="accent1">
                    <a:lumMod val="75000"/>
                    <a:lumOff val="25000"/>
                  </a:schemeClr>
                </a:solidFill>
                <a:latin typeface="Comic Sans MS" charset="0"/>
                <a:ea typeface="Comic Sans MS" charset="0"/>
                <a:cs typeface="Comic Sans MS" charset="0"/>
              </a:rPr>
              <a:t> </a:t>
            </a:r>
            <a:r>
              <a:rPr lang="de-CH" dirty="0" err="1">
                <a:solidFill>
                  <a:schemeClr val="accent1">
                    <a:lumMod val="75000"/>
                    <a:lumOff val="25000"/>
                  </a:schemeClr>
                </a:solidFill>
                <a:latin typeface="Comic Sans MS" charset="0"/>
                <a:ea typeface="Comic Sans MS" charset="0"/>
                <a:cs typeface="Comic Sans MS" charset="0"/>
              </a:rPr>
              <a:t>conseils</a:t>
            </a:r>
            <a:r>
              <a:rPr lang="de-CH" dirty="0">
                <a:solidFill>
                  <a:schemeClr val="accent1">
                    <a:lumMod val="75000"/>
                    <a:lumOff val="25000"/>
                  </a:schemeClr>
                </a:solidFill>
                <a:latin typeface="Comic Sans MS" charset="0"/>
                <a:ea typeface="Comic Sans MS" charset="0"/>
                <a:cs typeface="Comic Sans MS" charset="0"/>
              </a:rPr>
              <a:t> </a:t>
            </a:r>
            <a:r>
              <a:rPr lang="de-CH" sz="1800" cap="none" dirty="0" err="1">
                <a:solidFill>
                  <a:schemeClr val="accent1">
                    <a:lumMod val="75000"/>
                    <a:lumOff val="25000"/>
                  </a:schemeClr>
                </a:solidFill>
                <a:latin typeface="Comic Sans MS" charset="0"/>
                <a:ea typeface="Comic Sans MS" charset="0"/>
                <a:cs typeface="Comic Sans MS" charset="0"/>
              </a:rPr>
              <a:t>pour</a:t>
            </a:r>
            <a:r>
              <a:rPr lang="de-CH" sz="1800" cap="none" dirty="0">
                <a:solidFill>
                  <a:schemeClr val="accent1">
                    <a:lumMod val="75000"/>
                    <a:lumOff val="25000"/>
                  </a:schemeClr>
                </a:solidFill>
                <a:latin typeface="Comic Sans MS" charset="0"/>
                <a:ea typeface="Comic Sans MS" charset="0"/>
                <a:cs typeface="Comic Sans MS" charset="0"/>
              </a:rPr>
              <a:t> </a:t>
            </a:r>
            <a:r>
              <a:rPr lang="de-CH" dirty="0" err="1">
                <a:solidFill>
                  <a:schemeClr val="accent1">
                    <a:lumMod val="75000"/>
                    <a:lumOff val="25000"/>
                  </a:schemeClr>
                </a:solidFill>
                <a:latin typeface="Comic Sans MS" charset="0"/>
                <a:ea typeface="Comic Sans MS" charset="0"/>
                <a:cs typeface="Comic Sans MS" charset="0"/>
              </a:rPr>
              <a:t>gérer</a:t>
            </a:r>
            <a:r>
              <a:rPr lang="de-CH" dirty="0">
                <a:solidFill>
                  <a:schemeClr val="accent1">
                    <a:lumMod val="75000"/>
                    <a:lumOff val="25000"/>
                  </a:schemeClr>
                </a:solidFill>
                <a:latin typeface="Comic Sans MS" charset="0"/>
                <a:ea typeface="Comic Sans MS" charset="0"/>
                <a:cs typeface="Comic Sans MS" charset="0"/>
              </a:rPr>
              <a:t> </a:t>
            </a:r>
            <a:r>
              <a:rPr lang="de-CH" dirty="0" err="1">
                <a:solidFill>
                  <a:schemeClr val="accent1">
                    <a:lumMod val="75000"/>
                    <a:lumOff val="25000"/>
                  </a:schemeClr>
                </a:solidFill>
                <a:latin typeface="Comic Sans MS" charset="0"/>
                <a:ea typeface="Comic Sans MS" charset="0"/>
                <a:cs typeface="Comic Sans MS" charset="0"/>
              </a:rPr>
              <a:t>son</a:t>
            </a:r>
            <a:r>
              <a:rPr lang="de-CH" dirty="0">
                <a:solidFill>
                  <a:schemeClr val="accent1">
                    <a:lumMod val="75000"/>
                    <a:lumOff val="25000"/>
                  </a:schemeClr>
                </a:solidFill>
                <a:latin typeface="Comic Sans MS" charset="0"/>
                <a:ea typeface="Comic Sans MS" charset="0"/>
                <a:cs typeface="Comic Sans MS" charset="0"/>
              </a:rPr>
              <a:t> stress </a:t>
            </a:r>
            <a:r>
              <a:rPr lang="de-CH" dirty="0" err="1">
                <a:solidFill>
                  <a:schemeClr val="accent1">
                    <a:lumMod val="75000"/>
                    <a:lumOff val="25000"/>
                  </a:schemeClr>
                </a:solidFill>
                <a:latin typeface="Comic Sans MS" charset="0"/>
                <a:ea typeface="Comic Sans MS" charset="0"/>
                <a:cs typeface="Comic Sans MS" charset="0"/>
              </a:rPr>
              <a:t>durant</a:t>
            </a:r>
            <a:r>
              <a:rPr lang="de-CH" dirty="0">
                <a:solidFill>
                  <a:schemeClr val="accent1">
                    <a:lumMod val="75000"/>
                    <a:lumOff val="25000"/>
                  </a:schemeClr>
                </a:solidFill>
                <a:latin typeface="Comic Sans MS" charset="0"/>
                <a:ea typeface="Comic Sans MS" charset="0"/>
                <a:cs typeface="Comic Sans MS" charset="0"/>
              </a:rPr>
              <a:t> </a:t>
            </a:r>
            <a:r>
              <a:rPr lang="de-CH" dirty="0" err="1">
                <a:solidFill>
                  <a:schemeClr val="accent1">
                    <a:lumMod val="75000"/>
                    <a:lumOff val="25000"/>
                  </a:schemeClr>
                </a:solidFill>
                <a:latin typeface="Comic Sans MS" charset="0"/>
                <a:ea typeface="Comic Sans MS" charset="0"/>
                <a:cs typeface="Comic Sans MS" charset="0"/>
              </a:rPr>
              <a:t>ses</a:t>
            </a:r>
            <a:r>
              <a:rPr lang="de-CH" dirty="0">
                <a:solidFill>
                  <a:schemeClr val="accent1">
                    <a:lumMod val="75000"/>
                    <a:lumOff val="25000"/>
                  </a:schemeClr>
                </a:solidFill>
                <a:latin typeface="Comic Sans MS" charset="0"/>
                <a:ea typeface="Comic Sans MS" charset="0"/>
                <a:cs typeface="Comic Sans MS" charset="0"/>
              </a:rPr>
              <a:t> </a:t>
            </a:r>
            <a:r>
              <a:rPr lang="de-CH" dirty="0" err="1">
                <a:solidFill>
                  <a:schemeClr val="accent1">
                    <a:lumMod val="75000"/>
                    <a:lumOff val="25000"/>
                  </a:schemeClr>
                </a:solidFill>
                <a:latin typeface="Comic Sans MS" charset="0"/>
              </a:rPr>
              <a:t>études</a:t>
            </a:r>
            <a:endParaRPr lang="de-CH" dirty="0">
              <a:solidFill>
                <a:schemeClr val="accent1">
                  <a:lumMod val="75000"/>
                  <a:lumOff val="25000"/>
                </a:schemeClr>
              </a:solidFill>
              <a:latin typeface="Comic Sans MS" charset="0"/>
            </a:endParaRPr>
          </a:p>
          <a:p>
            <a:pPr lvl="1" algn="ctr">
              <a:lnSpc>
                <a:spcPct val="100000"/>
              </a:lnSpc>
              <a:spcAft>
                <a:spcPts val="0"/>
              </a:spcAft>
              <a:buNone/>
            </a:pPr>
            <a:endParaRPr lang="de-CH" dirty="0">
              <a:solidFill>
                <a:schemeClr val="accent1">
                  <a:lumMod val="75000"/>
                  <a:lumOff val="25000"/>
                </a:schemeClr>
              </a:solidFill>
              <a:latin typeface="Comic Sans MS" charset="0"/>
              <a:ea typeface="Comic Sans MS" charset="0"/>
              <a:cs typeface="Comic Sans MS" charset="0"/>
            </a:endParaRPr>
          </a:p>
          <a:p>
            <a:pPr lvl="2" algn="ctr"/>
            <a:r>
              <a:rPr lang="fr-CH" b="1" dirty="0" err="1">
                <a:latin typeface="Century Gothic" charset="0"/>
                <a:ea typeface="Century Gothic" charset="0"/>
                <a:cs typeface="Century Gothic" charset="0"/>
              </a:rPr>
              <a:t>My</a:t>
            </a:r>
            <a:r>
              <a:rPr lang="fr-CH" b="1" dirty="0">
                <a:latin typeface="Century Gothic" charset="0"/>
                <a:ea typeface="Century Gothic" charset="0"/>
                <a:cs typeface="Century Gothic" charset="0"/>
              </a:rPr>
              <a:t> </a:t>
            </a:r>
            <a:r>
              <a:rPr lang="fr-CH" b="1" dirty="0" err="1">
                <a:latin typeface="Century Gothic" charset="0"/>
                <a:ea typeface="Century Gothic" charset="0"/>
                <a:cs typeface="Century Gothic" charset="0"/>
              </a:rPr>
              <a:t>tools</a:t>
            </a:r>
            <a:endParaRPr lang="fr-CH" b="1" dirty="0">
              <a:latin typeface="Century Gothic" charset="0"/>
              <a:ea typeface="Century Gothic" charset="0"/>
              <a:cs typeface="Century Gothic" charset="0"/>
            </a:endParaRPr>
          </a:p>
          <a:p>
            <a:pPr lvl="2" algn="ctr"/>
            <a:r>
              <a:rPr lang="de-CH" sz="2000" dirty="0" err="1">
                <a:latin typeface="Century Gothic" charset="0"/>
                <a:ea typeface="Century Gothic" charset="0"/>
                <a:cs typeface="Century Gothic" charset="0"/>
              </a:rPr>
              <a:t>Jeudi</a:t>
            </a:r>
            <a:r>
              <a:rPr lang="de-CH" sz="2000" dirty="0">
                <a:latin typeface="Century Gothic" charset="0"/>
                <a:ea typeface="Century Gothic" charset="0"/>
                <a:cs typeface="Century Gothic" charset="0"/>
              </a:rPr>
              <a:t> 12 </a:t>
            </a:r>
            <a:r>
              <a:rPr lang="de-CH" sz="2000" dirty="0" err="1">
                <a:latin typeface="Century Gothic" charset="0"/>
                <a:ea typeface="Century Gothic" charset="0"/>
                <a:cs typeface="Century Gothic" charset="0"/>
              </a:rPr>
              <a:t>septembre</a:t>
            </a:r>
            <a:r>
              <a:rPr lang="de-CH" sz="2000" dirty="0">
                <a:latin typeface="Century Gothic" charset="0"/>
                <a:ea typeface="Century Gothic" charset="0"/>
                <a:cs typeface="Century Gothic" charset="0"/>
              </a:rPr>
              <a:t> 2019</a:t>
            </a:r>
          </a:p>
          <a:p>
            <a:pPr lvl="2" algn="ctr"/>
            <a:endParaRPr lang="de-CH" dirty="0">
              <a:latin typeface="Century Gothic" charset="0"/>
              <a:ea typeface="Century Gothic" charset="0"/>
              <a:cs typeface="Century Gothic" charset="0"/>
            </a:endParaRPr>
          </a:p>
          <a:p>
            <a:pPr lvl="3"/>
            <a:r>
              <a:rPr lang="de-CH" b="0" dirty="0">
                <a:latin typeface="Century Gothic" charset="0"/>
                <a:ea typeface="Century Gothic" charset="0"/>
                <a:cs typeface="Century Gothic" charset="0"/>
              </a:rPr>
              <a:t>Tiziana </a:t>
            </a:r>
            <a:r>
              <a:rPr lang="de-CH" b="0" dirty="0" err="1">
                <a:latin typeface="Century Gothic" charset="0"/>
                <a:ea typeface="Century Gothic" charset="0"/>
                <a:cs typeface="Century Gothic" charset="0"/>
              </a:rPr>
              <a:t>Jäggi</a:t>
            </a:r>
            <a:r>
              <a:rPr lang="de-CH" b="0" dirty="0">
                <a:latin typeface="Century Gothic" charset="0"/>
                <a:ea typeface="Century Gothic" charset="0"/>
                <a:cs typeface="Century Gothic" charset="0"/>
              </a:rPr>
              <a:t>					Romina Evelyn Recabarren</a:t>
            </a:r>
          </a:p>
          <a:p>
            <a:pPr lvl="3"/>
            <a:r>
              <a:rPr lang="de-CH" b="0" dirty="0">
                <a:latin typeface="Century Gothic" charset="0"/>
                <a:ea typeface="Century Gothic" charset="0"/>
                <a:cs typeface="Century Gothic" charset="0"/>
              </a:rPr>
              <a:t>Nathalie </a:t>
            </a:r>
            <a:r>
              <a:rPr lang="de-CH" b="0" dirty="0" err="1">
                <a:latin typeface="Century Gothic" charset="0"/>
                <a:ea typeface="Century Gothic" charset="0"/>
                <a:cs typeface="Century Gothic" charset="0"/>
              </a:rPr>
              <a:t>Rappo</a:t>
            </a:r>
            <a:r>
              <a:rPr lang="de-CH" b="0" dirty="0">
                <a:latin typeface="Century Gothic" charset="0"/>
                <a:ea typeface="Century Gothic" charset="0"/>
                <a:cs typeface="Century Gothic" charset="0"/>
              </a:rPr>
              <a:t>				               	Prof. Chantal Martin-</a:t>
            </a:r>
            <a:r>
              <a:rPr lang="de-CH" b="0" dirty="0" err="1">
                <a:latin typeface="Century Gothic" charset="0"/>
                <a:ea typeface="Century Gothic" charset="0"/>
                <a:cs typeface="Century Gothic" charset="0"/>
              </a:rPr>
              <a:t>Sölch</a:t>
            </a:r>
            <a:r>
              <a:rPr lang="de-CH" b="0" dirty="0">
                <a:latin typeface="Century Gothic" charset="0"/>
                <a:ea typeface="Century Gothic" charset="0"/>
                <a:cs typeface="Century Gothic" charset="0"/>
              </a:rPr>
              <a:t> </a:t>
            </a:r>
          </a:p>
          <a:p>
            <a:pPr lvl="3" algn="ctr"/>
            <a:r>
              <a:rPr lang="de-CH" b="0" dirty="0">
                <a:latin typeface="Century Gothic" charset="0"/>
                <a:ea typeface="Century Gothic" charset="0"/>
                <a:cs typeface="Century Gothic" charset="0"/>
              </a:rPr>
              <a:t>Tania Guillaume</a:t>
            </a:r>
          </a:p>
          <a:p>
            <a:pPr lvl="3"/>
            <a:endParaRPr lang="de-CH" dirty="0">
              <a:latin typeface="Century Gothic" charset="0"/>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a:lnSpc>
                <a:spcPct val="100000"/>
              </a:lnSpc>
              <a:buNone/>
            </a:pPr>
            <a:r>
              <a:rPr lang="fr-FR" sz="3200" dirty="0">
                <a:latin typeface="Century Gothic" charset="0"/>
                <a:ea typeface="Century Gothic" charset="0"/>
                <a:cs typeface="Century Gothic" charset="0"/>
              </a:rPr>
              <a:t>Ensemble des réponses d'un organisme soumis à des pressions ou contraintes de la part de son environnement. </a:t>
            </a: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r>
              <a:rPr lang="fr-FR" sz="2400" dirty="0">
                <a:latin typeface="Century Gothic" charset="0"/>
                <a:ea typeface="Century Gothic" charset="0"/>
                <a:cs typeface="Century Gothic" charset="0"/>
              </a:rPr>
              <a:t>			Evaluation de l’individu</a:t>
            </a: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pPr>
              <a:buNone/>
            </a:pPr>
            <a:r>
              <a:rPr lang="fr-FR" sz="2400" dirty="0">
                <a:latin typeface="Century Gothic" charset="0"/>
                <a:ea typeface="Century Gothic" charset="0"/>
                <a:cs typeface="Century Gothic" charset="0"/>
              </a:rPr>
              <a:t>				Réponses</a:t>
            </a:r>
            <a:endParaRPr lang="fr-CH" sz="2400" dirty="0">
              <a:latin typeface="Century Gothic" charset="0"/>
              <a:ea typeface="Century Gothic" charset="0"/>
              <a:cs typeface="Century Gothic" charset="0"/>
            </a:endParaRPr>
          </a:p>
          <a:p>
            <a:endParaRPr lang="fr-CH" dirty="0">
              <a:latin typeface="Century Gothic" charset="0"/>
              <a:ea typeface="Century Gothic" charset="0"/>
              <a:cs typeface="Century Gothic" charset="0"/>
            </a:endParaRPr>
          </a:p>
        </p:txBody>
      </p:sp>
      <p:sp>
        <p:nvSpPr>
          <p:cNvPr id="5" name="Pfeil nach rechts 13"/>
          <p:cNvSpPr/>
          <p:nvPr/>
        </p:nvSpPr>
        <p:spPr>
          <a:xfrm>
            <a:off x="2346431" y="3284984"/>
            <a:ext cx="426129" cy="40943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6" name="Pfeil nach rechts 14"/>
          <p:cNvSpPr/>
          <p:nvPr/>
        </p:nvSpPr>
        <p:spPr>
          <a:xfrm rot="5400000">
            <a:off x="4419636" y="3947323"/>
            <a:ext cx="426129" cy="40943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pic>
        <p:nvPicPr>
          <p:cNvPr id="7" name="Bild 12" descr="DOKT.FLYER 141026.pdf"/>
          <p:cNvPicPr>
            <a:picLocks noChangeAspect="1"/>
          </p:cNvPicPr>
          <p:nvPr/>
        </p:nvPicPr>
        <p:blipFill rotWithShape="1">
          <a:blip r:embed="rId3">
            <a:extLst>
              <a:ext uri="{28A0092B-C50C-407E-A947-70E740481C1C}">
                <a14:useLocalDpi xmlns:a14="http://schemas.microsoft.com/office/drawing/2010/main" val="0"/>
              </a:ext>
            </a:extLst>
          </a:blip>
          <a:srcRect l="68224" t="4869" r="1944" b="53224"/>
          <a:stretch/>
        </p:blipFill>
        <p:spPr>
          <a:xfrm>
            <a:off x="6561792" y="3760095"/>
            <a:ext cx="2228820" cy="2212581"/>
          </a:xfrm>
          <a:prstGeom prst="rect">
            <a:avLst/>
          </a:prstGeom>
        </p:spPr>
      </p:pic>
      <p:sp>
        <p:nvSpPr>
          <p:cNvPr id="8" name="ZoneTexte 7">
            <a:extLst>
              <a:ext uri="{FF2B5EF4-FFF2-40B4-BE49-F238E27FC236}">
                <a16:creationId xmlns:a16="http://schemas.microsoft.com/office/drawing/2014/main" id="{79B6AD79-BD47-9F4A-9DA5-F2DD79FF9DB5}"/>
              </a:ext>
            </a:extLst>
          </p:cNvPr>
          <p:cNvSpPr txBox="1"/>
          <p:nvPr/>
        </p:nvSpPr>
        <p:spPr>
          <a:xfrm>
            <a:off x="6660232" y="5976352"/>
            <a:ext cx="1762348" cy="914400"/>
          </a:xfrm>
          <a:prstGeom prst="rect">
            <a:avLst/>
          </a:prstGeom>
          <a:noFill/>
        </p:spPr>
        <p:txBody>
          <a:bodyPr wrap="none" lIns="0" tIns="0" rIns="0" bIns="0" rtlCol="0">
            <a:noAutofit/>
          </a:bodyPr>
          <a:lstStyle/>
          <a:p>
            <a:pPr>
              <a:lnSpc>
                <a:spcPts val="2700"/>
              </a:lnSpc>
            </a:pPr>
            <a:r>
              <a:rPr lang="fr-CH" altLang="fr-FR" sz="1200" dirty="0"/>
              <a:t>(Lazarus and Folkman , 1984)</a:t>
            </a:r>
            <a:endParaRPr lang="fr-FR" sz="1200" dirty="0"/>
          </a:p>
        </p:txBody>
      </p:sp>
      <p:sp>
        <p:nvSpPr>
          <p:cNvPr id="3" name="ZoneTexte 2">
            <a:extLst>
              <a:ext uri="{FF2B5EF4-FFF2-40B4-BE49-F238E27FC236}">
                <a16:creationId xmlns:a16="http://schemas.microsoft.com/office/drawing/2014/main" id="{6EF085C4-7EBB-6D42-90EC-104621723E04}"/>
              </a:ext>
            </a:extLst>
          </p:cNvPr>
          <p:cNvSpPr txBox="1"/>
          <p:nvPr/>
        </p:nvSpPr>
        <p:spPr>
          <a:xfrm>
            <a:off x="8710612" y="5340250"/>
            <a:ext cx="360040" cy="509687"/>
          </a:xfrm>
          <a:prstGeom prst="rect">
            <a:avLst/>
          </a:prstGeom>
          <a:noFill/>
        </p:spPr>
        <p:txBody>
          <a:bodyPr vert="vert270" wrap="none" lIns="0" tIns="0" rIns="0" bIns="0" rtlCol="0">
            <a:noAutofit/>
          </a:bodyPr>
          <a:lstStyle/>
          <a:p>
            <a:pPr>
              <a:lnSpc>
                <a:spcPts val="2700"/>
              </a:lnSpc>
            </a:pPr>
            <a:r>
              <a:rPr lang="fr-FR" sz="800" dirty="0"/>
              <a:t>® MHR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a:t>
            </a:r>
            <a:endParaRPr lang="fr-CH" b="0">
              <a:solidFill>
                <a:schemeClr val="tx2">
                  <a:lumMod val="90000"/>
                  <a:lumOff val="10000"/>
                </a:schemeClr>
              </a:solidFill>
            </a:endParaRPr>
          </a:p>
        </p:txBody>
      </p:sp>
      <p:pic>
        <p:nvPicPr>
          <p:cNvPr id="8" name="Inhaltsplatzhalter 1" descr="waage.jpg"/>
          <p:cNvPicPr>
            <a:picLocks noGrp="1" noChangeAspect="1"/>
          </p:cNvPicPr>
          <p:nvPr>
            <p:ph sz="quarter" idx="11"/>
          </p:nvPr>
        </p:nvPicPr>
        <p:blipFill>
          <a:blip r:embed="rId3">
            <a:extLst>
              <a:ext uri="{28A0092B-C50C-407E-A947-70E740481C1C}">
                <a14:useLocalDpi xmlns:a14="http://schemas.microsoft.com/office/drawing/2010/main" val="0"/>
              </a:ext>
            </a:extLst>
          </a:blip>
          <a:srcRect l="-18187" r="-18187"/>
          <a:stretch>
            <a:fillRect/>
          </a:stretch>
        </p:blipFill>
        <p:spPr>
          <a:xfrm>
            <a:off x="432594" y="1196752"/>
            <a:ext cx="8278812" cy="4553000"/>
          </a:xfrm>
          <a:noFill/>
        </p:spPr>
      </p:pic>
      <p:sp>
        <p:nvSpPr>
          <p:cNvPr id="9" name="Textfeld 4"/>
          <p:cNvSpPr txBox="1"/>
          <p:nvPr/>
        </p:nvSpPr>
        <p:spPr>
          <a:xfrm>
            <a:off x="2267744" y="4663381"/>
            <a:ext cx="1637664" cy="400110"/>
          </a:xfrm>
          <a:prstGeom prst="rect">
            <a:avLst/>
          </a:prstGeom>
          <a:noFill/>
        </p:spPr>
        <p:txBody>
          <a:bodyPr wrap="square" rtlCol="0">
            <a:spAutoFit/>
          </a:bodyPr>
          <a:lstStyle/>
          <a:p>
            <a:r>
              <a:rPr lang="fr-FR" sz="2000" b="1">
                <a:solidFill>
                  <a:srgbClr val="FF0000"/>
                </a:solidFill>
                <a:latin typeface="Avenir Book"/>
                <a:cs typeface="Avenir Book"/>
              </a:rPr>
              <a:t>Exigences</a:t>
            </a:r>
            <a:endParaRPr lang="fr-FR" b="1">
              <a:solidFill>
                <a:srgbClr val="FF0000"/>
              </a:solidFill>
              <a:latin typeface="Avenir Book"/>
              <a:cs typeface="Avenir Book"/>
            </a:endParaRPr>
          </a:p>
        </p:txBody>
      </p:sp>
      <p:sp>
        <p:nvSpPr>
          <p:cNvPr id="10" name="Textfeld 15"/>
          <p:cNvSpPr txBox="1"/>
          <p:nvPr/>
        </p:nvSpPr>
        <p:spPr>
          <a:xfrm>
            <a:off x="5116882" y="3399175"/>
            <a:ext cx="1956654" cy="400110"/>
          </a:xfrm>
          <a:prstGeom prst="rect">
            <a:avLst/>
          </a:prstGeom>
          <a:noFill/>
        </p:spPr>
        <p:txBody>
          <a:bodyPr wrap="square" rtlCol="0">
            <a:spAutoFit/>
          </a:bodyPr>
          <a:lstStyle/>
          <a:p>
            <a:r>
              <a:rPr lang="fr-FR" sz="2000" b="1">
                <a:solidFill>
                  <a:srgbClr val="008000"/>
                </a:solidFill>
                <a:latin typeface="Avenir Book"/>
                <a:cs typeface="Avenir Book"/>
              </a:rPr>
              <a:t>Ressources</a:t>
            </a:r>
            <a:endParaRPr lang="fr-FR" b="1">
              <a:solidFill>
                <a:srgbClr val="008000"/>
              </a:solidFill>
              <a:latin typeface="Avenir Book"/>
              <a:cs typeface="Avenir Book"/>
            </a:endParaRPr>
          </a:p>
        </p:txBody>
      </p:sp>
      <p:sp>
        <p:nvSpPr>
          <p:cNvPr id="6" name="ZoneTexte 5">
            <a:extLst>
              <a:ext uri="{FF2B5EF4-FFF2-40B4-BE49-F238E27FC236}">
                <a16:creationId xmlns:a16="http://schemas.microsoft.com/office/drawing/2014/main" id="{4E1A6077-4023-FD48-B695-DC383E60329B}"/>
              </a:ext>
            </a:extLst>
          </p:cNvPr>
          <p:cNvSpPr txBox="1"/>
          <p:nvPr/>
        </p:nvSpPr>
        <p:spPr>
          <a:xfrm>
            <a:off x="6660232" y="5976352"/>
            <a:ext cx="1762348" cy="914400"/>
          </a:xfrm>
          <a:prstGeom prst="rect">
            <a:avLst/>
          </a:prstGeom>
          <a:noFill/>
        </p:spPr>
        <p:txBody>
          <a:bodyPr wrap="none" lIns="0" tIns="0" rIns="0" bIns="0" rtlCol="0">
            <a:noAutofit/>
          </a:bodyPr>
          <a:lstStyle/>
          <a:p>
            <a:pPr>
              <a:lnSpc>
                <a:spcPts val="2700"/>
              </a:lnSpc>
            </a:pPr>
            <a:r>
              <a:rPr lang="fr-CH" altLang="fr-FR" sz="1200" dirty="0"/>
              <a:t>(Lazarus and Folkman , 1984)</a:t>
            </a:r>
            <a:endParaRPr lang="fr-FR" sz="1200" dirty="0"/>
          </a:p>
        </p:txBody>
      </p:sp>
    </p:spTree>
    <p:extLst>
      <p:ext uri="{BB962C8B-B14F-4D97-AF65-F5344CB8AC3E}">
        <p14:creationId xmlns:p14="http://schemas.microsoft.com/office/powerpoint/2010/main" val="169374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a:t>
            </a:r>
            <a:endParaRPr lang="fr-CH" b="0">
              <a:solidFill>
                <a:schemeClr val="tx2">
                  <a:lumMod val="90000"/>
                  <a:lumOff val="10000"/>
                </a:schemeClr>
              </a:solidFill>
            </a:endParaRPr>
          </a:p>
        </p:txBody>
      </p:sp>
      <p:pic>
        <p:nvPicPr>
          <p:cNvPr id="8" name="Bild 3"/>
          <p:cNvPicPr>
            <a:picLocks noGrp="1"/>
          </p:cNvPicPr>
          <p:nvPr>
            <p:ph sz="quarter" idx="11"/>
          </p:nvPr>
        </p:nvPicPr>
        <p:blipFill>
          <a:blip r:embed="rId3">
            <a:extLst>
              <a:ext uri="{28A0092B-C50C-407E-A947-70E740481C1C}">
                <a14:useLocalDpi xmlns:a14="http://schemas.microsoft.com/office/drawing/2010/main" val="0"/>
              </a:ext>
            </a:extLst>
          </a:blip>
          <a:stretch>
            <a:fillRect/>
          </a:stretch>
        </p:blipFill>
        <p:spPr>
          <a:xfrm>
            <a:off x="793037" y="332656"/>
            <a:ext cx="7559514" cy="5341937"/>
          </a:xfrm>
          <a:prstGeom prst="rect">
            <a:avLst/>
          </a:prstGeom>
        </p:spPr>
      </p:pic>
      <p:sp>
        <p:nvSpPr>
          <p:cNvPr id="3" name="ZoneTexte 2"/>
          <p:cNvSpPr txBox="1"/>
          <p:nvPr/>
        </p:nvSpPr>
        <p:spPr>
          <a:xfrm>
            <a:off x="1403648" y="1588120"/>
            <a:ext cx="648072" cy="3816424"/>
          </a:xfrm>
          <a:prstGeom prst="rect">
            <a:avLst/>
          </a:prstGeom>
          <a:solidFill>
            <a:schemeClr val="bg1"/>
          </a:solidFill>
        </p:spPr>
        <p:txBody>
          <a:bodyPr wrap="square" lIns="0" tIns="0" rIns="0" bIns="0" rtlCol="0">
            <a:noAutofit/>
          </a:bodyPr>
          <a:lstStyle/>
          <a:p>
            <a:pPr>
              <a:lnSpc>
                <a:spcPts val="2700"/>
              </a:lnSpc>
            </a:pPr>
            <a:endParaRPr lang="fr-FR" sz="2000"/>
          </a:p>
        </p:txBody>
      </p:sp>
      <p:sp>
        <p:nvSpPr>
          <p:cNvPr id="9" name="ZoneTexte 8"/>
          <p:cNvSpPr txBox="1"/>
          <p:nvPr/>
        </p:nvSpPr>
        <p:spPr>
          <a:xfrm>
            <a:off x="1403648" y="620688"/>
            <a:ext cx="6048672" cy="792088"/>
          </a:xfrm>
          <a:prstGeom prst="rect">
            <a:avLst/>
          </a:prstGeom>
          <a:solidFill>
            <a:schemeClr val="bg1"/>
          </a:solidFill>
        </p:spPr>
        <p:txBody>
          <a:bodyPr wrap="square" lIns="0" tIns="0" rIns="0" bIns="0" rtlCol="0">
            <a:noAutofit/>
          </a:bodyPr>
          <a:lstStyle/>
          <a:p>
            <a:pPr>
              <a:lnSpc>
                <a:spcPts val="2700"/>
              </a:lnSpc>
            </a:pPr>
            <a:endParaRPr lang="fr-FR" sz="2000"/>
          </a:p>
        </p:txBody>
      </p:sp>
      <p:sp>
        <p:nvSpPr>
          <p:cNvPr id="12" name="ZoneTexte 11"/>
          <p:cNvSpPr txBox="1"/>
          <p:nvPr/>
        </p:nvSpPr>
        <p:spPr>
          <a:xfrm>
            <a:off x="6300192" y="5674568"/>
            <a:ext cx="1656184" cy="914400"/>
          </a:xfrm>
          <a:prstGeom prst="rect">
            <a:avLst/>
          </a:prstGeom>
          <a:noFill/>
        </p:spPr>
        <p:txBody>
          <a:bodyPr wrap="none" lIns="0" tIns="0" rIns="0" bIns="0" rtlCol="0">
            <a:noAutofit/>
          </a:bodyPr>
          <a:lstStyle/>
          <a:p>
            <a:pPr>
              <a:lnSpc>
                <a:spcPts val="2700"/>
              </a:lnSpc>
            </a:pPr>
            <a:r>
              <a:rPr lang="fr-FR" sz="2000"/>
              <a:t>Et les études?</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5080049"/>
            <a:ext cx="987221" cy="1294469"/>
          </a:xfrm>
          <a:prstGeom prst="rect">
            <a:avLst/>
          </a:prstGeom>
        </p:spPr>
      </p:pic>
    </p:spTree>
    <p:extLst>
      <p:ext uri="{BB962C8B-B14F-4D97-AF65-F5344CB8AC3E}">
        <p14:creationId xmlns:p14="http://schemas.microsoft.com/office/powerpoint/2010/main" val="114578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CBEB35-A1C8-F341-9C99-A4765FA0B985}"/>
              </a:ext>
            </a:extLst>
          </p:cNvPr>
          <p:cNvSpPr>
            <a:spLocks noGrp="1"/>
          </p:cNvSpPr>
          <p:nvPr>
            <p:ph sz="half" idx="2"/>
          </p:nvPr>
        </p:nvSpPr>
        <p:spPr/>
        <p:txBody>
          <a:bodyPr/>
          <a:lstStyle/>
          <a:p>
            <a:pPr marL="0" lvl="2" indent="0">
              <a:buNone/>
            </a:pPr>
            <a:r>
              <a:rPr lang="fr-CH" dirty="0">
                <a:latin typeface="Century Gothic" panose="020B0502020202020204" pitchFamily="34" charset="0"/>
              </a:rPr>
              <a:t>Réaction au stress</a:t>
            </a:r>
          </a:p>
          <a:p>
            <a:pPr marL="0" lvl="2" indent="0">
              <a:buNone/>
            </a:pPr>
            <a:endParaRPr lang="fr-CH" dirty="0"/>
          </a:p>
        </p:txBody>
      </p:sp>
      <p:sp>
        <p:nvSpPr>
          <p:cNvPr id="4" name="ZoneTexte 3">
            <a:extLst>
              <a:ext uri="{FF2B5EF4-FFF2-40B4-BE49-F238E27FC236}">
                <a16:creationId xmlns:a16="http://schemas.microsoft.com/office/drawing/2014/main" id="{71DBDF42-97BE-5B45-A728-B4EA47CF8A23}"/>
              </a:ext>
            </a:extLst>
          </p:cNvPr>
          <p:cNvSpPr txBox="1"/>
          <p:nvPr/>
        </p:nvSpPr>
        <p:spPr>
          <a:xfrm>
            <a:off x="1319134" y="1184223"/>
            <a:ext cx="0" cy="0"/>
          </a:xfrm>
          <a:prstGeom prst="rect">
            <a:avLst/>
          </a:prstGeom>
          <a:noFill/>
        </p:spPr>
        <p:txBody>
          <a:bodyPr wrap="none" lIns="0" tIns="0" rIns="0" bIns="0" rtlCol="0">
            <a:noAutofit/>
          </a:bodyPr>
          <a:lstStyle/>
          <a:p>
            <a:pPr>
              <a:lnSpc>
                <a:spcPts val="2700"/>
              </a:lnSpc>
            </a:pPr>
            <a:endParaRPr lang="fr-FR" sz="2000"/>
          </a:p>
        </p:txBody>
      </p:sp>
      <p:sp>
        <p:nvSpPr>
          <p:cNvPr id="6" name="ZoneTexte 5">
            <a:extLst>
              <a:ext uri="{FF2B5EF4-FFF2-40B4-BE49-F238E27FC236}">
                <a16:creationId xmlns:a16="http://schemas.microsoft.com/office/drawing/2014/main" id="{370A6F38-A234-3B49-99F2-7F8EA1F06677}"/>
              </a:ext>
            </a:extLst>
          </p:cNvPr>
          <p:cNvSpPr txBox="1"/>
          <p:nvPr/>
        </p:nvSpPr>
        <p:spPr>
          <a:xfrm>
            <a:off x="11019295" y="6540285"/>
            <a:ext cx="0" cy="0"/>
          </a:xfrm>
          <a:prstGeom prst="rect">
            <a:avLst/>
          </a:prstGeom>
          <a:noFill/>
        </p:spPr>
        <p:txBody>
          <a:bodyPr wrap="none" lIns="0" tIns="0" rIns="0" bIns="0" rtlCol="0">
            <a:noAutofit/>
          </a:bodyPr>
          <a:lstStyle/>
          <a:p>
            <a:pPr>
              <a:lnSpc>
                <a:spcPts val="2700"/>
              </a:lnSpc>
            </a:pPr>
            <a:endParaRPr lang="fr-FR" sz="2000"/>
          </a:p>
        </p:txBody>
      </p:sp>
      <p:sp>
        <p:nvSpPr>
          <p:cNvPr id="9" name="Titel 1">
            <a:extLst>
              <a:ext uri="{FF2B5EF4-FFF2-40B4-BE49-F238E27FC236}">
                <a16:creationId xmlns:a16="http://schemas.microsoft.com/office/drawing/2014/main" id="{3B686029-61CC-2C40-991B-2FA40C10B3D1}"/>
              </a:ext>
            </a:extLst>
          </p:cNvPr>
          <p:cNvSpPr txBox="1">
            <a:spLocks/>
          </p:cNvSpPr>
          <p:nvPr/>
        </p:nvSpPr>
        <p:spPr>
          <a:xfrm>
            <a:off x="369888" y="315913"/>
            <a:ext cx="8712200" cy="673199"/>
          </a:xfrm>
          <a:prstGeom prst="rect">
            <a:avLst/>
          </a:prstGeom>
        </p:spPr>
        <p:txBody>
          <a:bodyPr vert="horz" lIns="0" tIns="0" rIns="0" bIns="0" rtlCol="0" anchor="ctr" anchorCtr="0">
            <a:normAutofit/>
          </a:bodyPr>
          <a:lstStyle>
            <a:lvl1pPr algn="l" defTabSz="914400" rtl="0" eaLnBrk="1" latinLnBrk="0" hangingPunct="1">
              <a:lnSpc>
                <a:spcPts val="2700"/>
              </a:lnSpc>
              <a:spcBef>
                <a:spcPct val="0"/>
              </a:spcBef>
              <a:buNone/>
              <a:defRPr sz="2000" b="1" kern="1200" cap="all" baseline="0">
                <a:solidFill>
                  <a:schemeClr val="tx1"/>
                </a:solidFill>
                <a:latin typeface="Arial" pitchFamily="34" charset="0"/>
                <a:ea typeface="+mj-ea"/>
                <a:cs typeface="Arial" pitchFamily="34" charset="0"/>
              </a:defRPr>
            </a:lvl1pPr>
          </a:lstStyle>
          <a:p>
            <a:r>
              <a:rPr lang="fr-FR" sz="3200" b="0">
                <a:solidFill>
                  <a:schemeClr val="tx2">
                    <a:lumMod val="90000"/>
                    <a:lumOff val="10000"/>
                  </a:schemeClr>
                </a:solidFill>
                <a:latin typeface="Avenir Next Regular"/>
                <a:cs typeface="Avenir Next Regular"/>
              </a:rPr>
              <a:t>Stress :</a:t>
            </a:r>
            <a:endParaRPr lang="fr-CH" b="0">
              <a:solidFill>
                <a:schemeClr val="tx2">
                  <a:lumMod val="90000"/>
                  <a:lumOff val="10000"/>
                </a:schemeClr>
              </a:solidFill>
            </a:endParaRPr>
          </a:p>
        </p:txBody>
      </p:sp>
      <p:sp>
        <p:nvSpPr>
          <p:cNvPr id="17" name="Rectangle à coins arrondis 6">
            <a:extLst>
              <a:ext uri="{FF2B5EF4-FFF2-40B4-BE49-F238E27FC236}">
                <a16:creationId xmlns:a16="http://schemas.microsoft.com/office/drawing/2014/main" id="{6B7012F3-7AC8-E04B-A7AF-DA14E9178A8A}"/>
              </a:ext>
            </a:extLst>
          </p:cNvPr>
          <p:cNvSpPr/>
          <p:nvPr/>
        </p:nvSpPr>
        <p:spPr>
          <a:xfrm>
            <a:off x="323528"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a:t>Agitation, nervosité</a:t>
            </a:r>
          </a:p>
          <a:p>
            <a:pPr marL="342900" lvl="3" indent="-342900">
              <a:buFont typeface="Arial" panose="020B0604020202020204" pitchFamily="34" charset="0"/>
              <a:buChar char="•"/>
            </a:pPr>
            <a:r>
              <a:rPr lang="fr-CH" sz="1400" dirty="0"/>
              <a:t>Sentiments d’insatisfaction</a:t>
            </a:r>
          </a:p>
          <a:p>
            <a:pPr marL="342900" lvl="3" indent="-342900">
              <a:buFont typeface="Arial" panose="020B0604020202020204" pitchFamily="34" charset="0"/>
              <a:buChar char="•"/>
            </a:pPr>
            <a:r>
              <a:rPr lang="fr-CH" sz="1400" dirty="0"/>
              <a:t>Colère</a:t>
            </a:r>
          </a:p>
          <a:p>
            <a:pPr marL="342900" lvl="3" indent="-342900">
              <a:buFont typeface="Arial" panose="020B0604020202020204" pitchFamily="34" charset="0"/>
              <a:buChar char="•"/>
            </a:pPr>
            <a:r>
              <a:rPr lang="fr-CH" sz="1400" dirty="0"/>
              <a:t>Peur d'échouer</a:t>
            </a:r>
          </a:p>
        </p:txBody>
      </p:sp>
      <p:sp>
        <p:nvSpPr>
          <p:cNvPr id="18" name="Rectangle à coins arrondis 7">
            <a:extLst>
              <a:ext uri="{FF2B5EF4-FFF2-40B4-BE49-F238E27FC236}">
                <a16:creationId xmlns:a16="http://schemas.microsoft.com/office/drawing/2014/main" id="{19CB57E8-EAD5-024A-9924-005E3A37CD66}"/>
              </a:ext>
            </a:extLst>
          </p:cNvPr>
          <p:cNvSpPr/>
          <p:nvPr/>
        </p:nvSpPr>
        <p:spPr>
          <a:xfrm>
            <a:off x="6516216"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a:t>Comportement impulsif et impatient</a:t>
            </a:r>
          </a:p>
          <a:p>
            <a:pPr marL="342900" lvl="3" indent="-342900">
              <a:buFont typeface="Arial" panose="020B0604020202020204" pitchFamily="34" charset="0"/>
              <a:buChar char="•"/>
            </a:pPr>
            <a:r>
              <a:rPr lang="fr-CH" sz="1400" dirty="0"/>
              <a:t>Utilisation de substances</a:t>
            </a:r>
          </a:p>
          <a:p>
            <a:pPr marL="342900" lvl="3" indent="-342900">
              <a:buFont typeface="Arial" panose="020B0604020202020204" pitchFamily="34" charset="0"/>
              <a:buChar char="•"/>
            </a:pPr>
            <a:r>
              <a:rPr lang="fr-CH" sz="1400" dirty="0"/>
              <a:t>Travail désorganisé</a:t>
            </a:r>
          </a:p>
          <a:p>
            <a:pPr marL="342900" lvl="3" indent="-342900">
              <a:buFont typeface="Arial" panose="020B0604020202020204" pitchFamily="34" charset="0"/>
              <a:buChar char="•"/>
            </a:pPr>
            <a:r>
              <a:rPr lang="fr-CH" sz="1400" dirty="0"/>
              <a:t>Interaction conflictuelle avec d’autres personnes</a:t>
            </a:r>
          </a:p>
        </p:txBody>
      </p:sp>
      <p:sp>
        <p:nvSpPr>
          <p:cNvPr id="19" name="Rectangle à coins arrondis 8">
            <a:extLst>
              <a:ext uri="{FF2B5EF4-FFF2-40B4-BE49-F238E27FC236}">
                <a16:creationId xmlns:a16="http://schemas.microsoft.com/office/drawing/2014/main" id="{C32500E9-03F8-4149-93A9-69309CDC2131}"/>
              </a:ext>
            </a:extLst>
          </p:cNvPr>
          <p:cNvSpPr/>
          <p:nvPr/>
        </p:nvSpPr>
        <p:spPr>
          <a:xfrm>
            <a:off x="6516216" y="1700411"/>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a:t>Auto-reproches, sentiments de culpabilité</a:t>
            </a:r>
          </a:p>
          <a:p>
            <a:pPr marL="342900" lvl="3" indent="-342900">
              <a:buFont typeface="Arial" panose="020B0604020202020204" pitchFamily="34" charset="0"/>
              <a:buChar char="•"/>
            </a:pPr>
            <a:r>
              <a:rPr lang="fr-CH" sz="1400" dirty="0"/>
              <a:t>Ruminations</a:t>
            </a:r>
          </a:p>
          <a:p>
            <a:pPr marL="342900" lvl="3" indent="-342900">
              <a:buFont typeface="Arial" panose="020B0604020202020204" pitchFamily="34" charset="0"/>
              <a:buChar char="•"/>
            </a:pPr>
            <a:r>
              <a:rPr lang="fr-CH" sz="1400" dirty="0"/>
              <a:t>Tête vide (Black out)</a:t>
            </a:r>
          </a:p>
          <a:p>
            <a:endParaRPr lang="fr-FR" sz="1400" dirty="0">
              <a:ln w="0"/>
              <a:solidFill>
                <a:schemeClr val="tx1"/>
              </a:solidFill>
            </a:endParaRPr>
          </a:p>
        </p:txBody>
      </p:sp>
      <p:sp>
        <p:nvSpPr>
          <p:cNvPr id="20" name="Rectangle à coins arrondis 9">
            <a:extLst>
              <a:ext uri="{FF2B5EF4-FFF2-40B4-BE49-F238E27FC236}">
                <a16:creationId xmlns:a16="http://schemas.microsoft.com/office/drawing/2014/main" id="{20BB047F-EDD9-A140-9425-71932FA50EF3}"/>
              </a:ext>
            </a:extLst>
          </p:cNvPr>
          <p:cNvSpPr/>
          <p:nvPr/>
        </p:nvSpPr>
        <p:spPr>
          <a:xfrm>
            <a:off x="395536" y="1556395"/>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a:t>Accélération du rythme cardiaque</a:t>
            </a:r>
          </a:p>
          <a:p>
            <a:pPr marL="342900" lvl="3" indent="-342900">
              <a:buFont typeface="Arial" panose="020B0604020202020204" pitchFamily="34" charset="0"/>
              <a:buChar char="•"/>
            </a:pPr>
            <a:r>
              <a:rPr lang="fr-CH" sz="1400" dirty="0"/>
              <a:t>Respiration plus rapide</a:t>
            </a:r>
          </a:p>
          <a:p>
            <a:pPr marL="342900" lvl="3" indent="-342900">
              <a:buFont typeface="Arial" panose="020B0604020202020204" pitchFamily="34" charset="0"/>
              <a:buChar char="•"/>
            </a:pPr>
            <a:r>
              <a:rPr lang="fr-CH" sz="1400" dirty="0"/>
              <a:t>Tension musculaire accrue</a:t>
            </a:r>
          </a:p>
        </p:txBody>
      </p:sp>
      <p:graphicFrame>
        <p:nvGraphicFramePr>
          <p:cNvPr id="21" name="Diagramme 20">
            <a:extLst>
              <a:ext uri="{FF2B5EF4-FFF2-40B4-BE49-F238E27FC236}">
                <a16:creationId xmlns:a16="http://schemas.microsoft.com/office/drawing/2014/main" id="{2DFE5F5C-BF56-F54F-85BC-29B14C1AB468}"/>
              </a:ext>
            </a:extLst>
          </p:cNvPr>
          <p:cNvGraphicFramePr/>
          <p:nvPr>
            <p:extLst>
              <p:ext uri="{D42A27DB-BD31-4B8C-83A1-F6EECF244321}">
                <p14:modId xmlns:p14="http://schemas.microsoft.com/office/powerpoint/2010/main" val="1980344598"/>
              </p:ext>
            </p:extLst>
          </p:nvPr>
        </p:nvGraphicFramePr>
        <p:xfrm>
          <a:off x="1331640" y="1556394"/>
          <a:ext cx="6552728" cy="453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16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1" descr="Présentation_08.10.2014_RR.pdf"/>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3090" t="15095" r="2480" b="8636"/>
          <a:stretch/>
        </p:blipFill>
        <p:spPr>
          <a:xfrm>
            <a:off x="2051720" y="226153"/>
            <a:ext cx="5385373" cy="6155175"/>
          </a:xfrm>
          <a:prstGeom prst="rect">
            <a:avLst/>
          </a:prstGeom>
        </p:spPr>
      </p:pic>
      <p:sp>
        <p:nvSpPr>
          <p:cNvPr id="4" name="ZoneTexte 3"/>
          <p:cNvSpPr txBox="1"/>
          <p:nvPr/>
        </p:nvSpPr>
        <p:spPr>
          <a:xfrm>
            <a:off x="2339752" y="586193"/>
            <a:ext cx="2664296" cy="288032"/>
          </a:xfrm>
          <a:prstGeom prst="rect">
            <a:avLst/>
          </a:prstGeom>
          <a:solidFill>
            <a:schemeClr val="bg1"/>
          </a:solidFill>
        </p:spPr>
        <p:txBody>
          <a:bodyPr wrap="square" lIns="0" tIns="0" rIns="0" bIns="0" rtlCol="0">
            <a:noAutofit/>
          </a:bodyPr>
          <a:lstStyle/>
          <a:p>
            <a:pPr>
              <a:lnSpc>
                <a:spcPts val="2700"/>
              </a:lnSpc>
            </a:pPr>
            <a:endParaRPr lang="fr-FR" sz="2000"/>
          </a:p>
        </p:txBody>
      </p:sp>
      <p:sp>
        <p:nvSpPr>
          <p:cNvPr id="2" name="Titel 1"/>
          <p:cNvSpPr>
            <a:spLocks noGrp="1"/>
          </p:cNvSpPr>
          <p:nvPr>
            <p:ph type="title"/>
          </p:nvPr>
        </p:nvSpPr>
        <p:spPr/>
        <p:txBody>
          <a:bodyPr anchor="ctr">
            <a:normAutofit/>
          </a:bodyPr>
          <a:lstStyle/>
          <a:p>
            <a:r>
              <a:rPr lang="de-CH" sz="3200" b="0" err="1">
                <a:solidFill>
                  <a:schemeClr val="tx2">
                    <a:lumMod val="90000"/>
                    <a:lumOff val="10000"/>
                  </a:schemeClr>
                </a:solidFill>
                <a:latin typeface="Century Gothic" charset="0"/>
                <a:ea typeface="Century Gothic" charset="0"/>
                <a:cs typeface="Century Gothic" charset="0"/>
              </a:rPr>
              <a:t>Phases</a:t>
            </a:r>
            <a:r>
              <a:rPr lang="de-CH" sz="3200" b="0">
                <a:solidFill>
                  <a:schemeClr val="tx2">
                    <a:lumMod val="90000"/>
                    <a:lumOff val="10000"/>
                  </a:schemeClr>
                </a:solidFill>
                <a:latin typeface="Century Gothic" charset="0"/>
                <a:ea typeface="Century Gothic" charset="0"/>
                <a:cs typeface="Century Gothic" charset="0"/>
              </a:rPr>
              <a:t> du </a:t>
            </a:r>
            <a:r>
              <a:rPr lang="de-CH" sz="3200" b="0" err="1">
                <a:solidFill>
                  <a:schemeClr val="tx2">
                    <a:lumMod val="90000"/>
                    <a:lumOff val="10000"/>
                  </a:schemeClr>
                </a:solidFill>
                <a:latin typeface="Century Gothic" charset="0"/>
                <a:ea typeface="Century Gothic" charset="0"/>
                <a:cs typeface="Century Gothic" charset="0"/>
              </a:rPr>
              <a:t>stresS</a:t>
            </a:r>
            <a:endParaRPr lang="de-CH" b="0">
              <a:solidFill>
                <a:schemeClr val="tx2">
                  <a:lumMod val="90000"/>
                  <a:lumOff val="10000"/>
                </a:schemeClr>
              </a:solidFill>
              <a:latin typeface="Century Gothic" charset="0"/>
              <a:ea typeface="Century Gothic" charset="0"/>
              <a:cs typeface="Century Gothic" charset="0"/>
            </a:endParaRPr>
          </a:p>
        </p:txBody>
      </p:sp>
      <p:sp>
        <p:nvSpPr>
          <p:cNvPr id="5" name="ZoneTexte 4">
            <a:extLst>
              <a:ext uri="{FF2B5EF4-FFF2-40B4-BE49-F238E27FC236}">
                <a16:creationId xmlns:a16="http://schemas.microsoft.com/office/drawing/2014/main" id="{369CD54D-8B0D-6A4E-A2A1-405B8455462C}"/>
              </a:ext>
            </a:extLst>
          </p:cNvPr>
          <p:cNvSpPr txBox="1"/>
          <p:nvPr/>
        </p:nvSpPr>
        <p:spPr>
          <a:xfrm>
            <a:off x="7381652" y="5986768"/>
            <a:ext cx="1762348" cy="914400"/>
          </a:xfrm>
          <a:prstGeom prst="rect">
            <a:avLst/>
          </a:prstGeom>
          <a:noFill/>
        </p:spPr>
        <p:txBody>
          <a:bodyPr wrap="none" lIns="0" tIns="0" rIns="0" bIns="0" rtlCol="0">
            <a:noAutofit/>
          </a:bodyPr>
          <a:lstStyle/>
          <a:p>
            <a:pPr>
              <a:lnSpc>
                <a:spcPts val="2700"/>
              </a:lnSpc>
            </a:pPr>
            <a:r>
              <a:rPr lang="fr-CH" altLang="fr-FR" sz="1200" dirty="0"/>
              <a:t>(Selye, 1936)</a:t>
            </a:r>
            <a:endParaRPr lang="fr-FR" sz="1200" dirty="0"/>
          </a:p>
        </p:txBody>
      </p:sp>
    </p:spTree>
    <p:extLst>
      <p:ext uri="{BB962C8B-B14F-4D97-AF65-F5344CB8AC3E}">
        <p14:creationId xmlns:p14="http://schemas.microsoft.com/office/powerpoint/2010/main" val="9653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a:t>
            </a:r>
            <a:endParaRPr lang="fr-CH" b="0">
              <a:solidFill>
                <a:schemeClr val="tx2">
                  <a:lumMod val="90000"/>
                  <a:lumOff val="10000"/>
                </a:schemeClr>
              </a:solidFill>
            </a:endParaRPr>
          </a:p>
        </p:txBody>
      </p:sp>
      <p:grpSp>
        <p:nvGrpSpPr>
          <p:cNvPr id="3" name="Groupe 2">
            <a:extLst>
              <a:ext uri="{FF2B5EF4-FFF2-40B4-BE49-F238E27FC236}">
                <a16:creationId xmlns:a16="http://schemas.microsoft.com/office/drawing/2014/main" id="{83D504B2-E9FD-354D-B928-57E98E5396CA}"/>
              </a:ext>
            </a:extLst>
          </p:cNvPr>
          <p:cNvGrpSpPr/>
          <p:nvPr/>
        </p:nvGrpSpPr>
        <p:grpSpPr>
          <a:xfrm>
            <a:off x="457200" y="461860"/>
            <a:ext cx="8229600" cy="6241628"/>
            <a:chOff x="457200" y="461860"/>
            <a:chExt cx="8229600" cy="6241628"/>
          </a:xfrm>
        </p:grpSpPr>
        <p:sp>
          <p:nvSpPr>
            <p:cNvPr id="7" name="Inhaltsplatzhalter 3"/>
            <p:cNvSpPr txBox="1">
              <a:spLocks/>
            </p:cNvSpPr>
            <p:nvPr/>
          </p:nvSpPr>
          <p:spPr>
            <a:xfrm>
              <a:off x="457200" y="2177525"/>
              <a:ext cx="4038600" cy="4525963"/>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3200">
                  <a:latin typeface="Avenir Book"/>
                  <a:cs typeface="Avenir Book"/>
                </a:rPr>
                <a:t>Eustress</a:t>
              </a:r>
              <a:endParaRPr lang="fr-FR">
                <a:latin typeface="Avenir Book"/>
                <a:cs typeface="Avenir Book"/>
              </a:endParaRPr>
            </a:p>
            <a:p>
              <a:pPr>
                <a:buFont typeface="Arial" pitchFamily="34" charset="0"/>
                <a:buNone/>
              </a:pPr>
              <a:endParaRPr lang="fr-FR">
                <a:latin typeface="Avenir Book"/>
                <a:cs typeface="Avenir Book"/>
              </a:endParaRPr>
            </a:p>
            <a:p>
              <a:pPr>
                <a:buFont typeface="Arial" pitchFamily="34" charset="0"/>
                <a:buNone/>
              </a:pPr>
              <a:endParaRPr lang="fr-FR">
                <a:latin typeface="Avenir Book"/>
                <a:cs typeface="Avenir Book"/>
              </a:endParaRPr>
            </a:p>
          </p:txBody>
        </p:sp>
        <p:sp>
          <p:nvSpPr>
            <p:cNvPr id="11" name="Inhaltsplatzhalter 4"/>
            <p:cNvSpPr txBox="1">
              <a:spLocks/>
            </p:cNvSpPr>
            <p:nvPr/>
          </p:nvSpPr>
          <p:spPr>
            <a:xfrm>
              <a:off x="4648200" y="2177525"/>
              <a:ext cx="4038600" cy="4525963"/>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3200">
                  <a:solidFill>
                    <a:srgbClr val="000000"/>
                  </a:solidFill>
                  <a:latin typeface="Avenir Book"/>
                  <a:cs typeface="Avenir Book"/>
                </a:rPr>
                <a:t>Distress</a:t>
              </a:r>
              <a:endParaRPr lang="fr-FR">
                <a:solidFill>
                  <a:srgbClr val="000000"/>
                </a:solidFill>
                <a:latin typeface="Avenir Book"/>
                <a:cs typeface="Avenir Book"/>
              </a:endParaRPr>
            </a:p>
            <a:p>
              <a:endParaRPr lang="fr-FR">
                <a:latin typeface="Avenir Book"/>
                <a:cs typeface="Avenir Book"/>
              </a:endParaRPr>
            </a:p>
          </p:txBody>
        </p:sp>
        <p:pic>
          <p:nvPicPr>
            <p:cNvPr id="12" name="Bild 1" descr="Unbenan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492" y="3128617"/>
              <a:ext cx="3341017" cy="2677792"/>
            </a:xfrm>
            <a:prstGeom prst="rect">
              <a:avLst/>
            </a:prstGeom>
          </p:spPr>
        </p:pic>
        <p:pic>
          <p:nvPicPr>
            <p:cNvPr id="13" name="Bild 5" descr="logo-bonhomme-loupe-écrire-et-senrichi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171" y="461860"/>
              <a:ext cx="1749659" cy="1749659"/>
            </a:xfrm>
            <a:prstGeom prst="rect">
              <a:avLst/>
            </a:prstGeom>
          </p:spPr>
        </p:pic>
        <p:sp>
          <p:nvSpPr>
            <p:cNvPr id="14" name="Textfeld 11"/>
            <p:cNvSpPr txBox="1"/>
            <p:nvPr/>
          </p:nvSpPr>
          <p:spPr>
            <a:xfrm>
              <a:off x="4085420" y="2244510"/>
              <a:ext cx="973161" cy="584776"/>
            </a:xfrm>
            <a:prstGeom prst="rect">
              <a:avLst/>
            </a:prstGeom>
            <a:noFill/>
          </p:spPr>
          <p:txBody>
            <a:bodyPr wrap="square" rtlCol="0">
              <a:spAutoFit/>
            </a:bodyPr>
            <a:lstStyle/>
            <a:p>
              <a:pPr algn="ctr"/>
              <a:r>
                <a:rPr lang="fr-FR" sz="3200">
                  <a:latin typeface="Avenir Book"/>
                  <a:cs typeface="Avenir Book"/>
                </a:rPr>
                <a:t>≠</a:t>
              </a:r>
            </a:p>
          </p:txBody>
        </p:sp>
      </p:grpSp>
    </p:spTree>
    <p:extLst>
      <p:ext uri="{BB962C8B-B14F-4D97-AF65-F5344CB8AC3E}">
        <p14:creationId xmlns:p14="http://schemas.microsoft.com/office/powerpoint/2010/main" val="204094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 quoi faire?</a:t>
            </a:r>
            <a:endParaRPr lang="fr-CH" b="0">
              <a:solidFill>
                <a:schemeClr val="tx2">
                  <a:lumMod val="90000"/>
                  <a:lumOff val="10000"/>
                </a:schemeClr>
              </a:solidFill>
            </a:endParaRPr>
          </a:p>
        </p:txBody>
      </p:sp>
      <p:pic>
        <p:nvPicPr>
          <p:cNvPr id="3" name="Image 2"/>
          <p:cNvPicPr>
            <a:picLocks noChangeAspect="1"/>
          </p:cNvPicPr>
          <p:nvPr/>
        </p:nvPicPr>
        <p:blipFill rotWithShape="1">
          <a:blip r:embed="rId3"/>
          <a:srcRect t="17683" b="5423"/>
          <a:stretch/>
        </p:blipFill>
        <p:spPr>
          <a:xfrm>
            <a:off x="0" y="1052736"/>
            <a:ext cx="9144000" cy="4968552"/>
          </a:xfrm>
          <a:prstGeom prst="rect">
            <a:avLst/>
          </a:prstGeom>
        </p:spPr>
      </p:pic>
    </p:spTree>
    <p:extLst>
      <p:ext uri="{BB962C8B-B14F-4D97-AF65-F5344CB8AC3E}">
        <p14:creationId xmlns:p14="http://schemas.microsoft.com/office/powerpoint/2010/main" val="85577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DBDF42-97BE-5B45-A728-B4EA47CF8A23}"/>
              </a:ext>
            </a:extLst>
          </p:cNvPr>
          <p:cNvSpPr txBox="1"/>
          <p:nvPr/>
        </p:nvSpPr>
        <p:spPr>
          <a:xfrm>
            <a:off x="1319134" y="1184223"/>
            <a:ext cx="0" cy="0"/>
          </a:xfrm>
          <a:prstGeom prst="rect">
            <a:avLst/>
          </a:prstGeom>
          <a:noFill/>
        </p:spPr>
        <p:txBody>
          <a:bodyPr wrap="none" lIns="0" tIns="0" rIns="0" bIns="0" rtlCol="0">
            <a:noAutofit/>
          </a:bodyPr>
          <a:lstStyle/>
          <a:p>
            <a:pPr>
              <a:lnSpc>
                <a:spcPts val="2700"/>
              </a:lnSpc>
            </a:pPr>
            <a:endParaRPr lang="fr-FR" sz="2000"/>
          </a:p>
        </p:txBody>
      </p:sp>
      <p:sp>
        <p:nvSpPr>
          <p:cNvPr id="6" name="ZoneTexte 5">
            <a:extLst>
              <a:ext uri="{FF2B5EF4-FFF2-40B4-BE49-F238E27FC236}">
                <a16:creationId xmlns:a16="http://schemas.microsoft.com/office/drawing/2014/main" id="{370A6F38-A234-3B49-99F2-7F8EA1F06677}"/>
              </a:ext>
            </a:extLst>
          </p:cNvPr>
          <p:cNvSpPr txBox="1"/>
          <p:nvPr/>
        </p:nvSpPr>
        <p:spPr>
          <a:xfrm>
            <a:off x="11019295" y="6540285"/>
            <a:ext cx="0" cy="0"/>
          </a:xfrm>
          <a:prstGeom prst="rect">
            <a:avLst/>
          </a:prstGeom>
          <a:noFill/>
        </p:spPr>
        <p:txBody>
          <a:bodyPr wrap="none" lIns="0" tIns="0" rIns="0" bIns="0" rtlCol="0">
            <a:noAutofit/>
          </a:bodyPr>
          <a:lstStyle/>
          <a:p>
            <a:pPr>
              <a:lnSpc>
                <a:spcPts val="2700"/>
              </a:lnSpc>
            </a:pPr>
            <a:endParaRPr lang="fr-FR" sz="2000"/>
          </a:p>
        </p:txBody>
      </p:sp>
      <p:sp>
        <p:nvSpPr>
          <p:cNvPr id="12" name="Titel 1">
            <a:extLst>
              <a:ext uri="{FF2B5EF4-FFF2-40B4-BE49-F238E27FC236}">
                <a16:creationId xmlns:a16="http://schemas.microsoft.com/office/drawing/2014/main" id="{CCD3BA18-9CC9-6B48-ADBE-698929D7383A}"/>
              </a:ext>
            </a:extLst>
          </p:cNvPr>
          <p:cNvSpPr txBox="1">
            <a:spLocks/>
          </p:cNvSpPr>
          <p:nvPr/>
        </p:nvSpPr>
        <p:spPr>
          <a:xfrm>
            <a:off x="369888" y="315913"/>
            <a:ext cx="8712200" cy="673199"/>
          </a:xfrm>
          <a:prstGeom prst="rect">
            <a:avLst/>
          </a:prstGeom>
        </p:spPr>
        <p:txBody>
          <a:bodyPr vert="horz" lIns="0" tIns="0" rIns="0" bIns="0" rtlCol="0" anchor="ctr" anchorCtr="0">
            <a:normAutofit/>
          </a:bodyPr>
          <a:lstStyle>
            <a:lvl1pPr algn="l" defTabSz="914400" rtl="0" eaLnBrk="1" latinLnBrk="0" hangingPunct="1">
              <a:lnSpc>
                <a:spcPts val="2700"/>
              </a:lnSpc>
              <a:spcBef>
                <a:spcPct val="0"/>
              </a:spcBef>
              <a:buNone/>
              <a:defRPr sz="2000" b="1" kern="1200" cap="all" baseline="0">
                <a:solidFill>
                  <a:schemeClr val="tx1"/>
                </a:solidFill>
                <a:latin typeface="Arial" pitchFamily="34" charset="0"/>
                <a:ea typeface="+mj-ea"/>
                <a:cs typeface="Arial" pitchFamily="34" charset="0"/>
              </a:defRPr>
            </a:lvl1pPr>
          </a:lstStyle>
          <a:p>
            <a:r>
              <a:rPr lang="fr-FR" sz="3200" b="0">
                <a:solidFill>
                  <a:schemeClr val="tx2">
                    <a:lumMod val="90000"/>
                    <a:lumOff val="10000"/>
                  </a:schemeClr>
                </a:solidFill>
                <a:latin typeface="Avenir Next Regular"/>
                <a:cs typeface="Avenir Next Regular"/>
              </a:rPr>
              <a:t>Stress: quoi faire?</a:t>
            </a:r>
            <a:endParaRPr lang="fr-CH" b="0">
              <a:solidFill>
                <a:schemeClr val="tx2">
                  <a:lumMod val="90000"/>
                  <a:lumOff val="10000"/>
                </a:schemeClr>
              </a:solidFill>
            </a:endParaRPr>
          </a:p>
        </p:txBody>
      </p:sp>
      <p:sp>
        <p:nvSpPr>
          <p:cNvPr id="7" name="Espace réservé du contenu 4">
            <a:extLst>
              <a:ext uri="{FF2B5EF4-FFF2-40B4-BE49-F238E27FC236}">
                <a16:creationId xmlns:a16="http://schemas.microsoft.com/office/drawing/2014/main" id="{BD60D20A-9004-1446-B67F-597864B169FD}"/>
              </a:ext>
            </a:extLst>
          </p:cNvPr>
          <p:cNvSpPr txBox="1">
            <a:spLocks/>
          </p:cNvSpPr>
          <p:nvPr/>
        </p:nvSpPr>
        <p:spPr>
          <a:xfrm>
            <a:off x="433388" y="1008063"/>
            <a:ext cx="8278812" cy="5341937"/>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
            </a:pPr>
            <a:r>
              <a:rPr lang="fr-CH" sz="2800" dirty="0">
                <a:latin typeface="Century Gothic" charset="0"/>
                <a:ea typeface="Century Gothic" charset="0"/>
                <a:cs typeface="Century Gothic" charset="0"/>
              </a:rPr>
              <a:t>Gestion du stress</a:t>
            </a:r>
          </a:p>
          <a:p>
            <a:endParaRPr lang="fr-FR" dirty="0"/>
          </a:p>
        </p:txBody>
      </p:sp>
      <p:sp>
        <p:nvSpPr>
          <p:cNvPr id="8" name="Rectangle à coins arrondis 6">
            <a:extLst>
              <a:ext uri="{FF2B5EF4-FFF2-40B4-BE49-F238E27FC236}">
                <a16:creationId xmlns:a16="http://schemas.microsoft.com/office/drawing/2014/main" id="{EB2AEB1A-9CDE-B243-82B1-17CC87770CCE}"/>
              </a:ext>
            </a:extLst>
          </p:cNvPr>
          <p:cNvSpPr/>
          <p:nvPr/>
        </p:nvSpPr>
        <p:spPr>
          <a:xfrm>
            <a:off x="467544"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a:ln w="0"/>
                <a:solidFill>
                  <a:schemeClr val="tx1"/>
                </a:solidFill>
              </a:rPr>
              <a:t>Emotions et régulation des émotions</a:t>
            </a:r>
          </a:p>
        </p:txBody>
      </p:sp>
      <p:sp>
        <p:nvSpPr>
          <p:cNvPr id="9" name="Rectangle à coins arrondis 7">
            <a:extLst>
              <a:ext uri="{FF2B5EF4-FFF2-40B4-BE49-F238E27FC236}">
                <a16:creationId xmlns:a16="http://schemas.microsoft.com/office/drawing/2014/main" id="{DB167E7B-5F16-DC45-8B2B-B43A8D6FA9AB}"/>
              </a:ext>
            </a:extLst>
          </p:cNvPr>
          <p:cNvSpPr/>
          <p:nvPr/>
        </p:nvSpPr>
        <p:spPr>
          <a:xfrm>
            <a:off x="6372200"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a:ln w="0"/>
                <a:solidFill>
                  <a:schemeClr val="tx1"/>
                </a:solidFill>
              </a:rPr>
              <a:t>Planification</a:t>
            </a:r>
          </a:p>
          <a:p>
            <a:pPr marL="285750" indent="-285750">
              <a:buFont typeface="Arial" panose="020B0604020202020204" pitchFamily="34" charset="0"/>
              <a:buChar char="•"/>
            </a:pPr>
            <a:r>
              <a:rPr lang="fr-FR" dirty="0">
                <a:ln w="0"/>
                <a:solidFill>
                  <a:schemeClr val="tx1"/>
                </a:solidFill>
              </a:rPr>
              <a:t>Affirmation de soi et relation sociales</a:t>
            </a:r>
          </a:p>
        </p:txBody>
      </p:sp>
      <p:sp>
        <p:nvSpPr>
          <p:cNvPr id="10" name="Rectangle à coins arrondis 8">
            <a:extLst>
              <a:ext uri="{FF2B5EF4-FFF2-40B4-BE49-F238E27FC236}">
                <a16:creationId xmlns:a16="http://schemas.microsoft.com/office/drawing/2014/main" id="{D94972CC-7353-D448-9DB5-043EA9C28237}"/>
              </a:ext>
            </a:extLst>
          </p:cNvPr>
          <p:cNvSpPr/>
          <p:nvPr/>
        </p:nvSpPr>
        <p:spPr>
          <a:xfrm>
            <a:off x="6372200" y="1700411"/>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a:ln w="0"/>
                <a:solidFill>
                  <a:schemeClr val="tx1"/>
                </a:solidFill>
              </a:rPr>
              <a:t>Restructuration cognitive</a:t>
            </a:r>
          </a:p>
          <a:p>
            <a:pPr marL="285750" indent="-285750">
              <a:buFont typeface="Arial" panose="020B0604020202020204" pitchFamily="34" charset="0"/>
              <a:buChar char="•"/>
            </a:pPr>
            <a:r>
              <a:rPr lang="fr-FR" dirty="0">
                <a:ln w="0"/>
                <a:solidFill>
                  <a:schemeClr val="tx1"/>
                </a:solidFill>
              </a:rPr>
              <a:t>Résolution de problèmes</a:t>
            </a:r>
          </a:p>
          <a:p>
            <a:endParaRPr lang="fr-FR" dirty="0">
              <a:ln w="0"/>
              <a:solidFill>
                <a:schemeClr val="tx1"/>
              </a:solidFill>
            </a:endParaRPr>
          </a:p>
        </p:txBody>
      </p:sp>
      <p:sp>
        <p:nvSpPr>
          <p:cNvPr id="11" name="Rectangle à coins arrondis 9">
            <a:extLst>
              <a:ext uri="{FF2B5EF4-FFF2-40B4-BE49-F238E27FC236}">
                <a16:creationId xmlns:a16="http://schemas.microsoft.com/office/drawing/2014/main" id="{72A89F18-1D5A-9A48-9444-E3F07B88D9F4}"/>
              </a:ext>
            </a:extLst>
          </p:cNvPr>
          <p:cNvSpPr/>
          <p:nvPr/>
        </p:nvSpPr>
        <p:spPr>
          <a:xfrm>
            <a:off x="539552" y="1556395"/>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a:ln w="0"/>
                <a:solidFill>
                  <a:schemeClr val="tx1"/>
                </a:solidFill>
              </a:rPr>
              <a:t>Relaxation </a:t>
            </a:r>
          </a:p>
          <a:p>
            <a:pPr marL="285750" indent="-285750">
              <a:buFont typeface="Arial" panose="020B0604020202020204" pitchFamily="34" charset="0"/>
              <a:buChar char="•"/>
            </a:pPr>
            <a:r>
              <a:rPr lang="fr-FR" dirty="0">
                <a:ln w="0"/>
                <a:solidFill>
                  <a:schemeClr val="tx1"/>
                </a:solidFill>
              </a:rPr>
              <a:t>Respiration </a:t>
            </a:r>
          </a:p>
        </p:txBody>
      </p:sp>
      <p:graphicFrame>
        <p:nvGraphicFramePr>
          <p:cNvPr id="13" name="Diagramme 12">
            <a:extLst>
              <a:ext uri="{FF2B5EF4-FFF2-40B4-BE49-F238E27FC236}">
                <a16:creationId xmlns:a16="http://schemas.microsoft.com/office/drawing/2014/main" id="{E9E534FE-5982-BF44-B2FA-2FC44515E34F}"/>
              </a:ext>
            </a:extLst>
          </p:cNvPr>
          <p:cNvGraphicFramePr/>
          <p:nvPr>
            <p:extLst>
              <p:ext uri="{D42A27DB-BD31-4B8C-83A1-F6EECF244321}">
                <p14:modId xmlns:p14="http://schemas.microsoft.com/office/powerpoint/2010/main" val="3302279908"/>
              </p:ext>
            </p:extLst>
          </p:nvPr>
        </p:nvGraphicFramePr>
        <p:xfrm>
          <a:off x="1331640" y="1556394"/>
          <a:ext cx="6552728" cy="453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05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Exercice: Profil Journalier</a:t>
            </a:r>
            <a:endParaRPr lang="fr-CH" b="0">
              <a:solidFill>
                <a:schemeClr val="tx2">
                  <a:lumMod val="90000"/>
                  <a:lumOff val="10000"/>
                </a:schemeClr>
              </a:solidFill>
            </a:endParaRPr>
          </a:p>
        </p:txBody>
      </p:sp>
      <p:pic>
        <p:nvPicPr>
          <p:cNvPr id="3" name="Espace réservé du contenu 2"/>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92244" y="823367"/>
            <a:ext cx="7555075" cy="5338800"/>
          </a:xfrm>
        </p:spPr>
      </p:pic>
      <p:sp>
        <p:nvSpPr>
          <p:cNvPr id="5" name="ZoneTexte 4"/>
          <p:cNvSpPr txBox="1"/>
          <p:nvPr/>
        </p:nvSpPr>
        <p:spPr>
          <a:xfrm>
            <a:off x="1866900" y="304800"/>
            <a:ext cx="914400" cy="914400"/>
          </a:xfrm>
          <a:prstGeom prst="rect">
            <a:avLst/>
          </a:prstGeom>
          <a:noFill/>
        </p:spPr>
        <p:txBody>
          <a:bodyPr wrap="none" lIns="0" tIns="0" rIns="0" bIns="0" rtlCol="0">
            <a:noAutofit/>
          </a:bodyPr>
          <a:lstStyle/>
          <a:p>
            <a:pPr>
              <a:lnSpc>
                <a:spcPts val="2700"/>
              </a:lnSpc>
            </a:pPr>
            <a:endParaRPr lang="fr-FR" sz="2000"/>
          </a:p>
        </p:txBody>
      </p:sp>
    </p:spTree>
    <p:extLst>
      <p:ext uri="{BB962C8B-B14F-4D97-AF65-F5344CB8AC3E}">
        <p14:creationId xmlns:p14="http://schemas.microsoft.com/office/powerpoint/2010/main" val="209823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634469A-70A4-B945-AC70-9C5B34307956}"/>
              </a:ext>
            </a:extLst>
          </p:cNvPr>
          <p:cNvSpPr>
            <a:spLocks noGrp="1"/>
          </p:cNvSpPr>
          <p:nvPr>
            <p:ph idx="1"/>
          </p:nvPr>
        </p:nvSpPr>
        <p:spPr>
          <a:xfrm>
            <a:off x="433387" y="745772"/>
            <a:ext cx="8278812" cy="5341937"/>
          </a:xfrm>
        </p:spPr>
        <p:txBody>
          <a:bodyPr/>
          <a:lstStyle/>
          <a:p>
            <a:pPr>
              <a:lnSpc>
                <a:spcPct val="100000"/>
              </a:lnSpc>
            </a:pPr>
            <a:endParaRPr lang="fr-CH" altLang="fr-FR" sz="2000" b="0" cap="none">
              <a:solidFill>
                <a:srgbClr val="0070C0"/>
              </a:solidFill>
              <a:latin typeface="Century Gothic" charset="0"/>
              <a:ea typeface="Century Gothic" charset="0"/>
              <a:cs typeface="Century Gothic" charset="0"/>
            </a:endParaRPr>
          </a:p>
          <a:p>
            <a:pPr>
              <a:lnSpc>
                <a:spcPct val="100000"/>
              </a:lnSpc>
            </a:pPr>
            <a:endParaRPr lang="fr-FR" sz="2000" b="0" cap="none"/>
          </a:p>
        </p:txBody>
      </p:sp>
      <p:pic>
        <p:nvPicPr>
          <p:cNvPr id="10" name="Image 9">
            <a:extLst>
              <a:ext uri="{FF2B5EF4-FFF2-40B4-BE49-F238E27FC236}">
                <a16:creationId xmlns:a16="http://schemas.microsoft.com/office/drawing/2014/main" id="{801BD3B5-AF00-BD4C-B22D-740B1C0D8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82" y="902687"/>
            <a:ext cx="7132237" cy="5040000"/>
          </a:xfrm>
          <a:prstGeom prst="rect">
            <a:avLst/>
          </a:prstGeom>
        </p:spPr>
      </p:pic>
    </p:spTree>
    <p:extLst>
      <p:ext uri="{BB962C8B-B14F-4D97-AF65-F5344CB8AC3E}">
        <p14:creationId xmlns:p14="http://schemas.microsoft.com/office/powerpoint/2010/main" val="13561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101062" y="1268760"/>
            <a:ext cx="6941877" cy="3312368"/>
          </a:xfrm>
        </p:spPr>
      </p:pic>
    </p:spTree>
    <p:extLst>
      <p:ext uri="{BB962C8B-B14F-4D97-AF65-F5344CB8AC3E}">
        <p14:creationId xmlns:p14="http://schemas.microsoft.com/office/powerpoint/2010/main" val="46123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634469A-70A4-B945-AC70-9C5B34307956}"/>
              </a:ext>
            </a:extLst>
          </p:cNvPr>
          <p:cNvSpPr>
            <a:spLocks noGrp="1"/>
          </p:cNvSpPr>
          <p:nvPr>
            <p:ph idx="1"/>
          </p:nvPr>
        </p:nvSpPr>
        <p:spPr>
          <a:xfrm>
            <a:off x="433387" y="745772"/>
            <a:ext cx="8278812" cy="5341937"/>
          </a:xfrm>
        </p:spPr>
        <p:txBody>
          <a:bodyPr/>
          <a:lstStyle/>
          <a:p>
            <a:pPr>
              <a:lnSpc>
                <a:spcPct val="100000"/>
              </a:lnSpc>
            </a:pPr>
            <a:endParaRPr lang="fr-CH" altLang="fr-FR" sz="2000" b="0" cap="none">
              <a:solidFill>
                <a:srgbClr val="0070C0"/>
              </a:solidFill>
              <a:latin typeface="Century Gothic" charset="0"/>
              <a:ea typeface="Century Gothic" charset="0"/>
              <a:cs typeface="Century Gothic" charset="0"/>
            </a:endParaRPr>
          </a:p>
          <a:p>
            <a:pPr>
              <a:lnSpc>
                <a:spcPct val="100000"/>
              </a:lnSpc>
            </a:pPr>
            <a:endParaRPr lang="fr-FR" sz="2000" b="0" cap="none"/>
          </a:p>
        </p:txBody>
      </p:sp>
      <p:pic>
        <p:nvPicPr>
          <p:cNvPr id="14" name="Image 13">
            <a:extLst>
              <a:ext uri="{FF2B5EF4-FFF2-40B4-BE49-F238E27FC236}">
                <a16:creationId xmlns:a16="http://schemas.microsoft.com/office/drawing/2014/main" id="{D188824C-C8D4-E341-ACE0-BFFA206C3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83" y="909000"/>
            <a:ext cx="7132235" cy="5040000"/>
          </a:xfrm>
          <a:prstGeom prst="rect">
            <a:avLst/>
          </a:prstGeom>
        </p:spPr>
      </p:pic>
    </p:spTree>
    <p:extLst>
      <p:ext uri="{BB962C8B-B14F-4D97-AF65-F5344CB8AC3E}">
        <p14:creationId xmlns:p14="http://schemas.microsoft.com/office/powerpoint/2010/main" val="402314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Choix des priorités</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Définir des objectifs à court terme</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Planifier</a:t>
            </a:r>
          </a:p>
          <a:p>
            <a:pPr lvl="2" indent="0">
              <a:spcBef>
                <a:spcPts val="600"/>
              </a:spcBef>
              <a:buNone/>
            </a:pP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grpSp>
        <p:nvGrpSpPr>
          <p:cNvPr id="9" name="Groupe 8">
            <a:extLst>
              <a:ext uri="{FF2B5EF4-FFF2-40B4-BE49-F238E27FC236}">
                <a16:creationId xmlns:a16="http://schemas.microsoft.com/office/drawing/2014/main" id="{C54E2E34-EA5E-A44D-8FA4-96D1BE3665DF}"/>
              </a:ext>
            </a:extLst>
          </p:cNvPr>
          <p:cNvGrpSpPr/>
          <p:nvPr/>
        </p:nvGrpSpPr>
        <p:grpSpPr>
          <a:xfrm>
            <a:off x="4427984" y="2910469"/>
            <a:ext cx="4355248" cy="3278291"/>
            <a:chOff x="2630629" y="1573820"/>
            <a:chExt cx="5315950" cy="3737522"/>
          </a:xfrm>
        </p:grpSpPr>
        <p:pic>
          <p:nvPicPr>
            <p:cNvPr id="11" name="Picture 2" descr="https://siop-online.org/wp-content/uploads/2016/11/To-do-list.jpg">
              <a:extLst>
                <a:ext uri="{FF2B5EF4-FFF2-40B4-BE49-F238E27FC236}">
                  <a16:creationId xmlns:a16="http://schemas.microsoft.com/office/drawing/2014/main" id="{2DABF993-2567-4445-9EEF-75F1A614D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468"/>
            <a:stretch/>
          </p:blipFill>
          <p:spPr bwMode="auto">
            <a:xfrm>
              <a:off x="2630629" y="1573820"/>
              <a:ext cx="5315950" cy="325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iop-online.org/wp-content/uploads/2016/11/To-do-list.jpg">
              <a:extLst>
                <a:ext uri="{FF2B5EF4-FFF2-40B4-BE49-F238E27FC236}">
                  <a16:creationId xmlns:a16="http://schemas.microsoft.com/office/drawing/2014/main" id="{A64F8001-A180-0A41-8B95-BB75D18D9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93" t="12245"/>
            <a:stretch/>
          </p:blipFill>
          <p:spPr bwMode="auto">
            <a:xfrm>
              <a:off x="3444404" y="2214998"/>
              <a:ext cx="3685489" cy="3096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71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buFont typeface="Wingdings" pitchFamily="2" charset="2"/>
              <a:buChar char="§"/>
            </a:pPr>
            <a:r>
              <a:rPr lang="fr-CH" sz="2800" dirty="0">
                <a:latin typeface="Century Gothic" charset="0"/>
                <a:ea typeface="Century Gothic" charset="0"/>
                <a:cs typeface="Century Gothic" charset="0"/>
              </a:rPr>
              <a:t>Priorités : ex. Matrice d’Eisenhower</a:t>
            </a:r>
          </a:p>
          <a:p>
            <a:endParaRPr lang="fr-FR" dirty="0"/>
          </a:p>
        </p:txBody>
      </p:sp>
      <p:pic>
        <p:nvPicPr>
          <p:cNvPr id="14" name="Image 13">
            <a:extLst>
              <a:ext uri="{FF2B5EF4-FFF2-40B4-BE49-F238E27FC236}">
                <a16:creationId xmlns:a16="http://schemas.microsoft.com/office/drawing/2014/main" id="{35464F9E-6035-8A40-873A-AE3B27FD3A04}"/>
              </a:ext>
            </a:extLst>
          </p:cNvPr>
          <p:cNvPicPr>
            <a:picLocks noChangeAspect="1"/>
          </p:cNvPicPr>
          <p:nvPr/>
        </p:nvPicPr>
        <p:blipFill>
          <a:blip r:embed="rId3"/>
          <a:stretch>
            <a:fillRect/>
          </a:stretch>
        </p:blipFill>
        <p:spPr>
          <a:xfrm>
            <a:off x="2342109" y="1558350"/>
            <a:ext cx="4459782" cy="4174906"/>
          </a:xfrm>
          <a:prstGeom prst="rect">
            <a:avLst/>
          </a:prstGeom>
        </p:spPr>
      </p:pic>
      <p:sp>
        <p:nvSpPr>
          <p:cNvPr id="15" name="ZoneTexte 14">
            <a:extLst>
              <a:ext uri="{FF2B5EF4-FFF2-40B4-BE49-F238E27FC236}">
                <a16:creationId xmlns:a16="http://schemas.microsoft.com/office/drawing/2014/main" id="{9D21092C-C09C-7845-B360-9BD6EDC1CAF9}"/>
              </a:ext>
            </a:extLst>
          </p:cNvPr>
          <p:cNvSpPr txBox="1"/>
          <p:nvPr/>
        </p:nvSpPr>
        <p:spPr>
          <a:xfrm>
            <a:off x="2224216" y="1210962"/>
            <a:ext cx="0" cy="0"/>
          </a:xfrm>
          <a:prstGeom prst="rect">
            <a:avLst/>
          </a:prstGeom>
          <a:noFill/>
        </p:spPr>
        <p:txBody>
          <a:bodyPr wrap="none" lIns="0" tIns="0" rIns="0" bIns="0" rtlCol="0">
            <a:noAutofit/>
          </a:bodyPr>
          <a:lstStyle/>
          <a:p>
            <a:pPr>
              <a:lnSpc>
                <a:spcPts val="2700"/>
              </a:lnSpc>
            </a:pPr>
            <a:endParaRPr lang="fr-FR" sz="2000" dirty="0"/>
          </a:p>
        </p:txBody>
      </p:sp>
    </p:spTree>
    <p:extLst>
      <p:ext uri="{BB962C8B-B14F-4D97-AF65-F5344CB8AC3E}">
        <p14:creationId xmlns:p14="http://schemas.microsoft.com/office/powerpoint/2010/main" val="208880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Choix des priorités</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Définir des objectifs à court terme</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Planifier</a:t>
            </a:r>
          </a:p>
          <a:p>
            <a:pPr lvl="2" indent="0">
              <a:spcBef>
                <a:spcPts val="600"/>
              </a:spcBef>
              <a:buNone/>
            </a:pP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grpSp>
        <p:nvGrpSpPr>
          <p:cNvPr id="9" name="Groupe 8">
            <a:extLst>
              <a:ext uri="{FF2B5EF4-FFF2-40B4-BE49-F238E27FC236}">
                <a16:creationId xmlns:a16="http://schemas.microsoft.com/office/drawing/2014/main" id="{C54E2E34-EA5E-A44D-8FA4-96D1BE3665DF}"/>
              </a:ext>
            </a:extLst>
          </p:cNvPr>
          <p:cNvGrpSpPr/>
          <p:nvPr/>
        </p:nvGrpSpPr>
        <p:grpSpPr>
          <a:xfrm>
            <a:off x="4427984" y="2910469"/>
            <a:ext cx="4355248" cy="3278291"/>
            <a:chOff x="2630629" y="1573820"/>
            <a:chExt cx="5315950" cy="3737522"/>
          </a:xfrm>
        </p:grpSpPr>
        <p:pic>
          <p:nvPicPr>
            <p:cNvPr id="11" name="Picture 2" descr="https://siop-online.org/wp-content/uploads/2016/11/To-do-list.jpg">
              <a:extLst>
                <a:ext uri="{FF2B5EF4-FFF2-40B4-BE49-F238E27FC236}">
                  <a16:creationId xmlns:a16="http://schemas.microsoft.com/office/drawing/2014/main" id="{2DABF993-2567-4445-9EEF-75F1A614D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468"/>
            <a:stretch/>
          </p:blipFill>
          <p:spPr bwMode="auto">
            <a:xfrm>
              <a:off x="2630629" y="1573820"/>
              <a:ext cx="5315950" cy="325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iop-online.org/wp-content/uploads/2016/11/To-do-list.jpg">
              <a:extLst>
                <a:ext uri="{FF2B5EF4-FFF2-40B4-BE49-F238E27FC236}">
                  <a16:creationId xmlns:a16="http://schemas.microsoft.com/office/drawing/2014/main" id="{A64F8001-A180-0A41-8B95-BB75D18D9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93" t="12245"/>
            <a:stretch/>
          </p:blipFill>
          <p:spPr bwMode="auto">
            <a:xfrm>
              <a:off x="3444404" y="2214998"/>
              <a:ext cx="3685489" cy="3096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1077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buFont typeface="Wingdings" pitchFamily="2" charset="2"/>
              <a:buChar char="§"/>
            </a:pPr>
            <a:r>
              <a:rPr lang="fr-CH" sz="2800" dirty="0">
                <a:latin typeface="Century Gothic" charset="0"/>
                <a:ea typeface="Century Gothic" charset="0"/>
                <a:cs typeface="Century Gothic" charset="0"/>
              </a:rPr>
              <a:t>Objectifs</a:t>
            </a:r>
          </a:p>
          <a:p>
            <a:endParaRPr lang="fr-FR" dirty="0"/>
          </a:p>
        </p:txBody>
      </p:sp>
      <p:pic>
        <p:nvPicPr>
          <p:cNvPr id="6" name="Espace réservé du contenu 5">
            <a:extLst>
              <a:ext uri="{FF2B5EF4-FFF2-40B4-BE49-F238E27FC236}">
                <a16:creationId xmlns:a16="http://schemas.microsoft.com/office/drawing/2014/main" id="{51802037-C8C2-5F4F-B271-2046ADB74B65}"/>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11545"/>
          <a:stretch/>
        </p:blipFill>
        <p:spPr>
          <a:xfrm>
            <a:off x="793037" y="1772816"/>
            <a:ext cx="7559514" cy="3960440"/>
          </a:xfrm>
          <a:prstGeom prst="rect">
            <a:avLst/>
          </a:prstGeom>
        </p:spPr>
      </p:pic>
    </p:spTree>
    <p:extLst>
      <p:ext uri="{BB962C8B-B14F-4D97-AF65-F5344CB8AC3E}">
        <p14:creationId xmlns:p14="http://schemas.microsoft.com/office/powerpoint/2010/main" val="260133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lnSpc>
                <a:spcPct val="100000"/>
              </a:lnSpc>
              <a:buFont typeface="Wingdings" pitchFamily="2" charset="2"/>
              <a:buChar char="§"/>
            </a:pPr>
            <a:endParaRPr lang="fr-FR" sz="2800" i="1" dirty="0"/>
          </a:p>
          <a:p>
            <a:pPr marL="457200" indent="-457200">
              <a:lnSpc>
                <a:spcPct val="100000"/>
              </a:lnSpc>
              <a:buFont typeface="Arial" panose="020B0604020202020204" pitchFamily="34" charset="0"/>
              <a:buChar char="•"/>
            </a:pPr>
            <a:r>
              <a:rPr lang="fr-FR" sz="2800" i="1" dirty="0"/>
              <a:t>«  Je ne dois pas échouer dans mes études». </a:t>
            </a:r>
          </a:p>
          <a:p>
            <a:pPr marL="457200" indent="-457200">
              <a:buFont typeface="Wingdings" pitchFamily="2" charset="2"/>
              <a:buChar char="§"/>
            </a:pPr>
            <a:endParaRPr lang="fr-CH" sz="2800" dirty="0">
              <a:latin typeface="Century Gothic" charset="0"/>
              <a:ea typeface="Century Gothic" charset="0"/>
              <a:cs typeface="Century Gothic" charset="0"/>
            </a:endParaRPr>
          </a:p>
          <a:p>
            <a:endParaRPr lang="fr-FR" dirty="0"/>
          </a:p>
        </p:txBody>
      </p:sp>
      <p:pic>
        <p:nvPicPr>
          <p:cNvPr id="7" name="Espace réservé du contenu 5">
            <a:extLst>
              <a:ext uri="{FF2B5EF4-FFF2-40B4-BE49-F238E27FC236}">
                <a16:creationId xmlns:a16="http://schemas.microsoft.com/office/drawing/2014/main" id="{703623BD-573F-F74B-9754-FF0890E7BAD2}"/>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11545"/>
          <a:stretch/>
        </p:blipFill>
        <p:spPr>
          <a:xfrm>
            <a:off x="2814274" y="3105446"/>
            <a:ext cx="6115414" cy="3203874"/>
          </a:xfrm>
          <a:prstGeom prst="rect">
            <a:avLst/>
          </a:prstGeom>
        </p:spPr>
      </p:pic>
    </p:spTree>
    <p:extLst>
      <p:ext uri="{BB962C8B-B14F-4D97-AF65-F5344CB8AC3E}">
        <p14:creationId xmlns:p14="http://schemas.microsoft.com/office/powerpoint/2010/main" val="171213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lnSpc>
                <a:spcPct val="100000"/>
              </a:lnSpc>
              <a:buFont typeface="Wingdings" pitchFamily="2" charset="2"/>
              <a:buChar char="§"/>
            </a:pPr>
            <a:endParaRPr lang="fr-FR" sz="2800" i="1" dirty="0"/>
          </a:p>
          <a:p>
            <a:pPr marL="457200" indent="-457200">
              <a:lnSpc>
                <a:spcPct val="100000"/>
              </a:lnSpc>
              <a:buFont typeface="Arial" panose="020B0604020202020204" pitchFamily="34" charset="0"/>
              <a:buChar char="•"/>
            </a:pPr>
            <a:r>
              <a:rPr lang="fr-FR" sz="2800" i="1" dirty="0"/>
              <a:t>« Je dois améliorer ma manière d’étudier ». </a:t>
            </a:r>
          </a:p>
          <a:p>
            <a:pPr marL="457200" indent="-457200">
              <a:buFont typeface="Wingdings" pitchFamily="2" charset="2"/>
              <a:buChar char="§"/>
            </a:pPr>
            <a:endParaRPr lang="fr-CH" sz="2800" dirty="0">
              <a:latin typeface="Century Gothic" charset="0"/>
              <a:ea typeface="Century Gothic" charset="0"/>
              <a:cs typeface="Century Gothic" charset="0"/>
            </a:endParaRPr>
          </a:p>
          <a:p>
            <a:endParaRPr lang="fr-FR" dirty="0"/>
          </a:p>
        </p:txBody>
      </p:sp>
      <p:pic>
        <p:nvPicPr>
          <p:cNvPr id="6" name="Espace réservé du contenu 5">
            <a:extLst>
              <a:ext uri="{FF2B5EF4-FFF2-40B4-BE49-F238E27FC236}">
                <a16:creationId xmlns:a16="http://schemas.microsoft.com/office/drawing/2014/main" id="{51802037-C8C2-5F4F-B271-2046ADB74B65}"/>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11545"/>
          <a:stretch/>
        </p:blipFill>
        <p:spPr>
          <a:xfrm>
            <a:off x="2814274" y="3105446"/>
            <a:ext cx="6115414" cy="3203874"/>
          </a:xfrm>
          <a:prstGeom prst="rect">
            <a:avLst/>
          </a:prstGeom>
        </p:spPr>
      </p:pic>
    </p:spTree>
    <p:extLst>
      <p:ext uri="{BB962C8B-B14F-4D97-AF65-F5344CB8AC3E}">
        <p14:creationId xmlns:p14="http://schemas.microsoft.com/office/powerpoint/2010/main" val="353998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Choix des priorités</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Définir des objectifs à court terme</a:t>
            </a:r>
          </a:p>
          <a:p>
            <a:pPr>
              <a:buNone/>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a:latin typeface="Century Gothic" charset="0"/>
                <a:ea typeface="Century Gothic" charset="0"/>
                <a:cs typeface="Century Gothic" charset="0"/>
              </a:rPr>
              <a:t>Planifier</a:t>
            </a:r>
          </a:p>
          <a:p>
            <a:pPr lvl="2" indent="0">
              <a:spcBef>
                <a:spcPts val="600"/>
              </a:spcBef>
              <a:buNone/>
            </a:pP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grpSp>
        <p:nvGrpSpPr>
          <p:cNvPr id="9" name="Groupe 8">
            <a:extLst>
              <a:ext uri="{FF2B5EF4-FFF2-40B4-BE49-F238E27FC236}">
                <a16:creationId xmlns:a16="http://schemas.microsoft.com/office/drawing/2014/main" id="{C54E2E34-EA5E-A44D-8FA4-96D1BE3665DF}"/>
              </a:ext>
            </a:extLst>
          </p:cNvPr>
          <p:cNvGrpSpPr/>
          <p:nvPr/>
        </p:nvGrpSpPr>
        <p:grpSpPr>
          <a:xfrm>
            <a:off x="4427984" y="2910469"/>
            <a:ext cx="4355248" cy="3278291"/>
            <a:chOff x="2630629" y="1573820"/>
            <a:chExt cx="5315950" cy="3737522"/>
          </a:xfrm>
        </p:grpSpPr>
        <p:pic>
          <p:nvPicPr>
            <p:cNvPr id="11" name="Picture 2" descr="https://siop-online.org/wp-content/uploads/2016/11/To-do-list.jpg">
              <a:extLst>
                <a:ext uri="{FF2B5EF4-FFF2-40B4-BE49-F238E27FC236}">
                  <a16:creationId xmlns:a16="http://schemas.microsoft.com/office/drawing/2014/main" id="{2DABF993-2567-4445-9EEF-75F1A614D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468"/>
            <a:stretch/>
          </p:blipFill>
          <p:spPr bwMode="auto">
            <a:xfrm>
              <a:off x="2630629" y="1573820"/>
              <a:ext cx="5315950" cy="325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iop-online.org/wp-content/uploads/2016/11/To-do-list.jpg">
              <a:extLst>
                <a:ext uri="{FF2B5EF4-FFF2-40B4-BE49-F238E27FC236}">
                  <a16:creationId xmlns:a16="http://schemas.microsoft.com/office/drawing/2014/main" id="{A64F8001-A180-0A41-8B95-BB75D18D9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93" t="12245"/>
            <a:stretch/>
          </p:blipFill>
          <p:spPr bwMode="auto">
            <a:xfrm>
              <a:off x="3444404" y="2214998"/>
              <a:ext cx="3685489" cy="3096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1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buFont typeface="Wingdings" pitchFamily="2" charset="2"/>
              <a:buChar char="§"/>
            </a:pPr>
            <a:r>
              <a:rPr lang="fr-CH" sz="2800" dirty="0">
                <a:latin typeface="Century Gothic" charset="0"/>
                <a:ea typeface="Century Gothic" charset="0"/>
                <a:cs typeface="Century Gothic" charset="0"/>
              </a:rPr>
              <a:t>Planifier</a:t>
            </a:r>
          </a:p>
          <a:p>
            <a:endParaRPr lang="fr-FR" dirty="0"/>
          </a:p>
          <a:p>
            <a:endParaRPr lang="fr-FR" dirty="0"/>
          </a:p>
        </p:txBody>
      </p:sp>
      <p:pic>
        <p:nvPicPr>
          <p:cNvPr id="7" name="Image 6">
            <a:extLst>
              <a:ext uri="{FF2B5EF4-FFF2-40B4-BE49-F238E27FC236}">
                <a16:creationId xmlns:a16="http://schemas.microsoft.com/office/drawing/2014/main" id="{8FD07903-BD96-4D49-9C6D-B9573882A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86" y="2132856"/>
            <a:ext cx="7278227" cy="3384376"/>
          </a:xfrm>
          <a:prstGeom prst="rect">
            <a:avLst/>
          </a:prstGeom>
        </p:spPr>
      </p:pic>
    </p:spTree>
    <p:extLst>
      <p:ext uri="{BB962C8B-B14F-4D97-AF65-F5344CB8AC3E}">
        <p14:creationId xmlns:p14="http://schemas.microsoft.com/office/powerpoint/2010/main" val="393106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Stress: Quoi faire?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Prendre soin de soi</a:t>
            </a:r>
          </a:p>
          <a:p>
            <a:pPr marL="673200" lvl="2" indent="-457200">
              <a:spcBef>
                <a:spcPts val="600"/>
              </a:spcBef>
              <a:buFont typeface="Arial" charset="0"/>
              <a:buChar char="•"/>
            </a:pPr>
            <a:r>
              <a:rPr lang="fr-CH" sz="2400" dirty="0">
                <a:latin typeface="Century Gothic" charset="0"/>
                <a:ea typeface="Century Gothic" charset="0"/>
                <a:cs typeface="Century Gothic" charset="0"/>
              </a:rPr>
              <a:t>Soigner son sommeil en dormant suffisamment</a:t>
            </a:r>
          </a:p>
          <a:p>
            <a:pPr marL="673200" lvl="2" indent="-457200">
              <a:spcBef>
                <a:spcPts val="600"/>
              </a:spcBef>
              <a:buFont typeface="Arial" charset="0"/>
              <a:buChar char="•"/>
            </a:pPr>
            <a:r>
              <a:rPr lang="fr-CH" sz="2400" dirty="0">
                <a:latin typeface="Century Gothic" charset="0"/>
                <a:ea typeface="Century Gothic" charset="0"/>
                <a:cs typeface="Century Gothic" charset="0"/>
              </a:rPr>
              <a:t>Manger équilibré, respecter les repas</a:t>
            </a:r>
          </a:p>
          <a:p>
            <a:pPr marL="673200" lvl="2" indent="-457200">
              <a:spcBef>
                <a:spcPts val="600"/>
              </a:spcBef>
              <a:buFont typeface="Arial" charset="0"/>
              <a:buChar char="•"/>
            </a:pPr>
            <a:r>
              <a:rPr lang="fr-CH" sz="2400" dirty="0">
                <a:latin typeface="Century Gothic" charset="0"/>
                <a:ea typeface="Century Gothic" charset="0"/>
                <a:cs typeface="Century Gothic" charset="0"/>
              </a:rPr>
              <a:t>Faire des activités plaisantes et réssourçantes (écouter de la musique, faire des balades en forêt, prendre un bain,…) </a:t>
            </a:r>
          </a:p>
          <a:p>
            <a:pPr marL="673200" lvl="2" indent="-457200">
              <a:spcBef>
                <a:spcPts val="600"/>
              </a:spcBef>
              <a:buFont typeface="Arial" charset="0"/>
              <a:buChar char="•"/>
            </a:pPr>
            <a:r>
              <a:rPr lang="fr-CH" sz="2400" dirty="0">
                <a:latin typeface="Century Gothic" charset="0"/>
                <a:ea typeface="Century Gothic" charset="0"/>
                <a:cs typeface="Century Gothic" charset="0"/>
              </a:rPr>
              <a:t>Soigner ses contacts (amis, famille, collègues…)</a:t>
            </a:r>
          </a:p>
          <a:p>
            <a:pPr marL="673200" lvl="2" indent="-457200">
              <a:spcBef>
                <a:spcPts val="600"/>
              </a:spcBef>
              <a:buFont typeface="Arial" charset="0"/>
              <a:buChar char="•"/>
            </a:pPr>
            <a:r>
              <a:rPr lang="fr-CH" sz="2400" dirty="0">
                <a:latin typeface="Century Gothic" charset="0"/>
                <a:ea typeface="Century Gothic" charset="0"/>
                <a:cs typeface="Century Gothic" charset="0"/>
              </a:rPr>
              <a:t>Faire des activités physiques, du sport</a:t>
            </a:r>
          </a:p>
          <a:p>
            <a:pPr marL="673200" lvl="2" indent="-457200">
              <a:spcBef>
                <a:spcPts val="600"/>
              </a:spcBef>
              <a:buFont typeface="Arial" charset="0"/>
              <a:buChar char="•"/>
            </a:pPr>
            <a:r>
              <a:rPr lang="fr-CH" sz="2400" dirty="0">
                <a:latin typeface="Century Gothic" charset="0"/>
                <a:ea typeface="Century Gothic" charset="0"/>
                <a:cs typeface="Century Gothic" charset="0"/>
              </a:rPr>
              <a:t>Me connaître moi-même et respecter ma manière d’être (profil)</a:t>
            </a:r>
          </a:p>
          <a:p>
            <a:pPr lvl="2" indent="0">
              <a:spcBef>
                <a:spcPts val="600"/>
              </a:spcBef>
              <a:buNone/>
            </a:pP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pic>
        <p:nvPicPr>
          <p:cNvPr id="5" name="Image 4">
            <a:extLst>
              <a:ext uri="{FF2B5EF4-FFF2-40B4-BE49-F238E27FC236}">
                <a16:creationId xmlns:a16="http://schemas.microsoft.com/office/drawing/2014/main" id="{A9C37145-3E6D-B741-A649-55CAA3062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354" y="4902298"/>
            <a:ext cx="1004590" cy="1189852"/>
          </a:xfrm>
          <a:prstGeom prst="rect">
            <a:avLst/>
          </a:prstGeom>
        </p:spPr>
      </p:pic>
      <p:pic>
        <p:nvPicPr>
          <p:cNvPr id="8" name="Image 7">
            <a:extLst>
              <a:ext uri="{FF2B5EF4-FFF2-40B4-BE49-F238E27FC236}">
                <a16:creationId xmlns:a16="http://schemas.microsoft.com/office/drawing/2014/main" id="{B3ABBE7B-3791-4E49-95B0-39EFCFF20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4804157"/>
            <a:ext cx="1004590" cy="1607889"/>
          </a:xfrm>
          <a:prstGeom prst="rect">
            <a:avLst/>
          </a:prstGeom>
        </p:spPr>
      </p:pic>
      <p:pic>
        <p:nvPicPr>
          <p:cNvPr id="10" name="Image 9">
            <a:extLst>
              <a:ext uri="{FF2B5EF4-FFF2-40B4-BE49-F238E27FC236}">
                <a16:creationId xmlns:a16="http://schemas.microsoft.com/office/drawing/2014/main" id="{7DEA6E44-AB13-664B-A567-4821B5B58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986596"/>
            <a:ext cx="1582688" cy="1105554"/>
          </a:xfrm>
          <a:prstGeom prst="rect">
            <a:avLst/>
          </a:prstGeom>
        </p:spPr>
      </p:pic>
      <p:sp>
        <p:nvSpPr>
          <p:cNvPr id="3" name="Rectangle 2">
            <a:extLst>
              <a:ext uri="{FF2B5EF4-FFF2-40B4-BE49-F238E27FC236}">
                <a16:creationId xmlns:a16="http://schemas.microsoft.com/office/drawing/2014/main" id="{1387CB4D-E8F5-1648-9D27-55ABA67320B7}"/>
              </a:ext>
            </a:extLst>
          </p:cNvPr>
          <p:cNvSpPr/>
          <p:nvPr/>
        </p:nvSpPr>
        <p:spPr>
          <a:xfrm>
            <a:off x="8137290" y="5753924"/>
            <a:ext cx="467692" cy="428964"/>
          </a:xfrm>
          <a:prstGeom prst="rect">
            <a:avLst/>
          </a:prstGeom>
        </p:spPr>
        <p:txBody>
          <a:bodyPr vert="vert270" wrap="none">
            <a:spAutoFit/>
          </a:bodyPr>
          <a:lstStyle/>
          <a:p>
            <a:pPr>
              <a:lnSpc>
                <a:spcPts val="2700"/>
              </a:lnSpc>
            </a:pPr>
            <a:r>
              <a:rPr lang="fr-FR" sz="800" dirty="0"/>
              <a:t>® MHR</a:t>
            </a:r>
          </a:p>
        </p:txBody>
      </p:sp>
    </p:spTree>
    <p:extLst>
      <p:ext uri="{BB962C8B-B14F-4D97-AF65-F5344CB8AC3E}">
        <p14:creationId xmlns:p14="http://schemas.microsoft.com/office/powerpoint/2010/main" val="76600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0">
                <a:solidFill>
                  <a:schemeClr val="tx2">
                    <a:lumMod val="90000"/>
                    <a:lumOff val="10000"/>
                  </a:schemeClr>
                </a:solidFill>
                <a:latin typeface="Century Gothic" charset="0"/>
                <a:ea typeface="Century Gothic" charset="0"/>
                <a:cs typeface="Century Gothic" charset="0"/>
              </a:rPr>
              <a:t>Stress</a:t>
            </a:r>
          </a:p>
          <a:p>
            <a:pPr>
              <a:buNone/>
            </a:pPr>
            <a:endParaRPr lang="de-CH" b="0">
              <a:solidFill>
                <a:schemeClr val="tx2">
                  <a:lumMod val="90000"/>
                  <a:lumOff val="10000"/>
                </a:schemeClr>
              </a:solidFill>
              <a:latin typeface="Century Gothic" charset="0"/>
              <a:ea typeface="Century Gothic" charset="0"/>
              <a:cs typeface="Century Gothic" charset="0"/>
            </a:endParaRPr>
          </a:p>
          <a:p>
            <a:pPr>
              <a:buNone/>
            </a:pPr>
            <a:endParaRPr lang="de-CH" b="0">
              <a:solidFill>
                <a:schemeClr val="tx2">
                  <a:lumMod val="90000"/>
                  <a:lumOff val="10000"/>
                </a:schemeClr>
              </a:solidFill>
              <a:latin typeface="Century Gothic" charset="0"/>
              <a:ea typeface="Century Gothic" charset="0"/>
              <a:cs typeface="Century Gothic" charset="0"/>
            </a:endParaRPr>
          </a:p>
          <a:p>
            <a:pPr>
              <a:buNone/>
            </a:pPr>
            <a:endParaRPr lang="de-CH" b="0">
              <a:solidFill>
                <a:schemeClr val="tx2">
                  <a:lumMod val="90000"/>
                  <a:lumOff val="10000"/>
                </a:schemeClr>
              </a:solidFill>
              <a:latin typeface="Century Gothic" charset="0"/>
              <a:ea typeface="Century Gothic" charset="0"/>
              <a:cs typeface="Century Gothic"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484784"/>
            <a:ext cx="2016224" cy="2016224"/>
          </a:xfrm>
          <a:prstGeom prst="rect">
            <a:avLst/>
          </a:prstGeom>
        </p:spPr>
      </p:pic>
    </p:spTree>
    <p:extLst>
      <p:ext uri="{BB962C8B-B14F-4D97-AF65-F5344CB8AC3E}">
        <p14:creationId xmlns:p14="http://schemas.microsoft.com/office/powerpoint/2010/main" val="402808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ZoneTexte 4"/>
          <p:cNvSpPr txBox="1"/>
          <p:nvPr/>
        </p:nvSpPr>
        <p:spPr>
          <a:xfrm>
            <a:off x="2159000" y="2006600"/>
            <a:ext cx="914400" cy="914400"/>
          </a:xfrm>
          <a:prstGeom prst="rect">
            <a:avLst/>
          </a:prstGeom>
          <a:noFill/>
        </p:spPr>
        <p:txBody>
          <a:bodyPr wrap="none" lIns="0" tIns="0" rIns="0" bIns="0" rtlCol="0">
            <a:noAutofit/>
          </a:bodyPr>
          <a:lstStyle/>
          <a:p>
            <a:pPr>
              <a:lnSpc>
                <a:spcPts val="2700"/>
              </a:lnSpc>
            </a:pPr>
            <a:endParaRPr lang="fr-FR" sz="2000" dirty="0"/>
          </a:p>
        </p:txBody>
      </p:sp>
      <p:sp>
        <p:nvSpPr>
          <p:cNvPr id="6" name="Inhaltsplatzhalter 3"/>
          <p:cNvSpPr>
            <a:spLocks noGrp="1"/>
          </p:cNvSpPr>
          <p:nvPr>
            <p:ph sz="quarter" idx="11"/>
          </p:nvPr>
        </p:nvSpPr>
        <p:spPr>
          <a:xfrm>
            <a:off x="433388" y="1008063"/>
            <a:ext cx="8278812" cy="5341937"/>
          </a:xfrm>
        </p:spPr>
        <p:txBody>
          <a:bodyPr/>
          <a:lstStyle/>
          <a:p>
            <a:pPr marL="457200" indent="-457200" algn="just">
              <a:lnSpc>
                <a:spcPct val="100000"/>
              </a:lnSpc>
              <a:buFont typeface="Arial" panose="020B0604020202020204" pitchFamily="34" charset="0"/>
              <a:buChar char="•"/>
            </a:pPr>
            <a:r>
              <a:rPr lang="fr-FR" sz="2800" dirty="0">
                <a:latin typeface="Century Gothic" charset="0"/>
                <a:ea typeface="Century Gothic" charset="0"/>
                <a:cs typeface="Century Gothic" charset="0"/>
              </a:rPr>
              <a:t>Quelles </a:t>
            </a:r>
            <a:r>
              <a:rPr lang="fr-FR" sz="2800">
                <a:latin typeface="Century Gothic" charset="0"/>
                <a:ea typeface="Century Gothic" charset="0"/>
                <a:cs typeface="Century Gothic" charset="0"/>
              </a:rPr>
              <a:t>sont vos </a:t>
            </a:r>
            <a:r>
              <a:rPr lang="fr-FR" sz="2800" dirty="0">
                <a:latin typeface="Century Gothic" charset="0"/>
                <a:ea typeface="Century Gothic" charset="0"/>
                <a:cs typeface="Century Gothic" charset="0"/>
              </a:rPr>
              <a:t>ressources? </a:t>
            </a:r>
          </a:p>
          <a:p>
            <a:pPr algn="ctr">
              <a:lnSpc>
                <a:spcPct val="100000"/>
              </a:lnSpc>
              <a:buNone/>
            </a:pPr>
            <a:endParaRPr lang="fr-FR" sz="3200" dirty="0">
              <a:latin typeface="Century Gothic" charset="0"/>
              <a:ea typeface="Century Gothic" charset="0"/>
              <a:cs typeface="Century Gothic" charset="0"/>
            </a:endParaRP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endParaRPr lang="fr-CH" dirty="0">
              <a:latin typeface="Century Gothic" charset="0"/>
              <a:ea typeface="Century Gothic" charset="0"/>
              <a:cs typeface="Century Gothic" charset="0"/>
            </a:endParaRPr>
          </a:p>
        </p:txBody>
      </p:sp>
      <p:pic>
        <p:nvPicPr>
          <p:cNvPr id="8" name="Image 7">
            <a:extLst>
              <a:ext uri="{FF2B5EF4-FFF2-40B4-BE49-F238E27FC236}">
                <a16:creationId xmlns:a16="http://schemas.microsoft.com/office/drawing/2014/main" id="{D67D8C01-DCD3-284C-A422-447ED56D4AD9}"/>
              </a:ext>
            </a:extLst>
          </p:cNvPr>
          <p:cNvPicPr>
            <a:picLocks noChangeAspect="1"/>
          </p:cNvPicPr>
          <p:nvPr/>
        </p:nvPicPr>
        <p:blipFill rotWithShape="1">
          <a:blip r:embed="rId3">
            <a:extLst>
              <a:ext uri="{28A0092B-C50C-407E-A947-70E740481C1C}">
                <a14:useLocalDpi xmlns:a14="http://schemas.microsoft.com/office/drawing/2010/main" val="0"/>
              </a:ext>
            </a:extLst>
          </a:blip>
          <a:srcRect t="27987" b="42408"/>
          <a:stretch/>
        </p:blipFill>
        <p:spPr>
          <a:xfrm>
            <a:off x="0" y="2232248"/>
            <a:ext cx="9144000" cy="1912937"/>
          </a:xfrm>
          <a:prstGeom prst="rect">
            <a:avLst/>
          </a:prstGeom>
        </p:spPr>
      </p:pic>
      <p:pic>
        <p:nvPicPr>
          <p:cNvPr id="12" name="Image 11">
            <a:extLst>
              <a:ext uri="{FF2B5EF4-FFF2-40B4-BE49-F238E27FC236}">
                <a16:creationId xmlns:a16="http://schemas.microsoft.com/office/drawing/2014/main" id="{C53A5C33-A30B-B049-BDA7-A787737CBB92}"/>
              </a:ext>
            </a:extLst>
          </p:cNvPr>
          <p:cNvPicPr>
            <a:picLocks noChangeAspect="1"/>
          </p:cNvPicPr>
          <p:nvPr/>
        </p:nvPicPr>
        <p:blipFill rotWithShape="1">
          <a:blip r:embed="rId4">
            <a:extLst>
              <a:ext uri="{28A0092B-C50C-407E-A947-70E740481C1C}">
                <a14:useLocalDpi xmlns:a14="http://schemas.microsoft.com/office/drawing/2010/main" val="0"/>
              </a:ext>
            </a:extLst>
          </a:blip>
          <a:srcRect r="41085" b="62600"/>
          <a:stretch/>
        </p:blipFill>
        <p:spPr>
          <a:xfrm>
            <a:off x="4585612" y="3672408"/>
            <a:ext cx="3431218" cy="2564904"/>
          </a:xfrm>
          <a:prstGeom prst="rect">
            <a:avLst/>
          </a:prstGeom>
        </p:spPr>
      </p:pic>
    </p:spTree>
    <p:extLst>
      <p:ext uri="{BB962C8B-B14F-4D97-AF65-F5344CB8AC3E}">
        <p14:creationId xmlns:p14="http://schemas.microsoft.com/office/powerpoint/2010/main" val="164093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Autonomie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457200" lvl="7" indent="-457200">
              <a:lnSpc>
                <a:spcPct val="100000"/>
              </a:lnSpc>
              <a:spcBef>
                <a:spcPts val="600"/>
              </a:spcBef>
              <a:buFont typeface="Arial" charset="0"/>
              <a:buChar char="•"/>
            </a:pPr>
            <a:r>
              <a:rPr lang="fr-CH" sz="2800" dirty="0">
                <a:latin typeface="Century Gothic" charset="0"/>
                <a:ea typeface="Century Gothic" charset="0"/>
                <a:cs typeface="Century Gothic" charset="0"/>
              </a:rPr>
              <a:t>S</a:t>
            </a:r>
            <a:r>
              <a:rPr lang="fr-CH" sz="2400" dirty="0">
                <a:latin typeface="Century Gothic" charset="0"/>
                <a:ea typeface="Century Gothic" charset="0"/>
                <a:cs typeface="Century Gothic" charset="0"/>
              </a:rPr>
              <a:t>entiment d’être à l’origine de l’action et avoir la possibilité de faire des choix</a:t>
            </a:r>
          </a:p>
          <a:p>
            <a:pPr marL="457200" lvl="7" indent="-457200">
              <a:lnSpc>
                <a:spcPct val="100000"/>
              </a:lnSpc>
              <a:spcBef>
                <a:spcPts val="600"/>
              </a:spcBef>
              <a:buFont typeface="Arial" charset="0"/>
              <a:buChar char="•"/>
            </a:pPr>
            <a:r>
              <a:rPr lang="fr-CH" sz="2400" dirty="0">
                <a:latin typeface="Century Gothic" charset="0"/>
                <a:ea typeface="Century Gothic" charset="0"/>
                <a:cs typeface="Century Gothic" charset="0"/>
              </a:rPr>
              <a:t>Marge de manœuvre de l’étudiant dans son apprentissage: pour construire eux-mêmes les savoirs et une certaine liberté d’initiative dans la réalisation de la tâche</a:t>
            </a:r>
          </a:p>
          <a:p>
            <a:pPr marL="457200" lvl="7" indent="-457200">
              <a:lnSpc>
                <a:spcPct val="100000"/>
              </a:lnSpc>
              <a:spcBef>
                <a:spcPts val="600"/>
              </a:spcBef>
              <a:buFont typeface="Arial" charset="0"/>
              <a:buChar char="•"/>
            </a:pPr>
            <a:r>
              <a:rPr lang="fr-CH" sz="2400" dirty="0">
                <a:latin typeface="Century Gothic" charset="0"/>
                <a:ea typeface="Century Gothic" charset="0"/>
                <a:cs typeface="Century Gothic" charset="0"/>
              </a:rPr>
              <a:t>≠ agir seul</a:t>
            </a:r>
          </a:p>
          <a:p>
            <a:pPr lvl="7">
              <a:lnSpc>
                <a:spcPct val="100000"/>
              </a:lnSpc>
              <a:buNone/>
            </a:pPr>
            <a:endParaRPr lang="fr-CH" sz="2800" dirty="0">
              <a:latin typeface="Century Gothic" charset="0"/>
              <a:ea typeface="Century Gothic" charset="0"/>
              <a:cs typeface="Century Gothic" charset="0"/>
            </a:endParaRPr>
          </a:p>
          <a:p>
            <a:pPr marL="457200" indent="-457200">
              <a:lnSpc>
                <a:spcPct val="100000"/>
              </a:lnSpc>
            </a:pPr>
            <a:endParaRPr lang="fr-CH" sz="2800" dirty="0">
              <a:latin typeface="Century Gothic" charset="0"/>
              <a:ea typeface="Century Gothic" charset="0"/>
              <a:cs typeface="Century Gothic" charset="0"/>
            </a:endParaRPr>
          </a:p>
        </p:txBody>
      </p:sp>
      <p:sp>
        <p:nvSpPr>
          <p:cNvPr id="3" name="ZoneTexte 2">
            <a:extLst>
              <a:ext uri="{FF2B5EF4-FFF2-40B4-BE49-F238E27FC236}">
                <a16:creationId xmlns:a16="http://schemas.microsoft.com/office/drawing/2014/main" id="{38CB747B-2E6F-CA42-B751-177320C10C28}"/>
              </a:ext>
            </a:extLst>
          </p:cNvPr>
          <p:cNvSpPr txBox="1"/>
          <p:nvPr/>
        </p:nvSpPr>
        <p:spPr>
          <a:xfrm>
            <a:off x="611560" y="5764435"/>
            <a:ext cx="3240360" cy="914400"/>
          </a:xfrm>
          <a:prstGeom prst="rect">
            <a:avLst/>
          </a:prstGeom>
          <a:noFill/>
        </p:spPr>
        <p:txBody>
          <a:bodyPr wrap="none" lIns="0" tIns="0" rIns="0" bIns="0" rtlCol="0">
            <a:noAutofit/>
          </a:bodyPr>
          <a:lstStyle/>
          <a:p>
            <a:pPr>
              <a:lnSpc>
                <a:spcPts val="2700"/>
              </a:lnSpc>
            </a:pPr>
            <a:r>
              <a:rPr lang="fr-FR" sz="1400" dirty="0"/>
              <a:t>(</a:t>
            </a:r>
            <a:r>
              <a:rPr lang="fr-FR" sz="1400" dirty="0" err="1"/>
              <a:t>Deci</a:t>
            </a:r>
            <a:r>
              <a:rPr lang="fr-FR" sz="1400" dirty="0"/>
              <a:t> &amp; Ryan, 1985; </a:t>
            </a:r>
            <a:r>
              <a:rPr lang="fr-FR" sz="1400" dirty="0" err="1"/>
              <a:t>Lagase</a:t>
            </a:r>
            <a:r>
              <a:rPr lang="fr-FR" sz="1400" dirty="0"/>
              <a:t> &amp; Charlier, 2016) </a:t>
            </a:r>
          </a:p>
        </p:txBody>
      </p:sp>
      <p:pic>
        <p:nvPicPr>
          <p:cNvPr id="1026" name="Picture 2" descr="Résultat de recherche d'images pour &quot;étudiant&quot;">
            <a:extLst>
              <a:ext uri="{FF2B5EF4-FFF2-40B4-BE49-F238E27FC236}">
                <a16:creationId xmlns:a16="http://schemas.microsoft.com/office/drawing/2014/main" id="{C58EAC13-880C-104E-9F25-9D9E2639D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15123"/>
            <a:ext cx="3240360" cy="170931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073D754-F849-3A46-8007-83EE3B701FD7}"/>
              </a:ext>
            </a:extLst>
          </p:cNvPr>
          <p:cNvSpPr txBox="1"/>
          <p:nvPr/>
        </p:nvSpPr>
        <p:spPr>
          <a:xfrm>
            <a:off x="6643537" y="5538936"/>
            <a:ext cx="2057698" cy="914400"/>
          </a:xfrm>
          <a:prstGeom prst="rect">
            <a:avLst/>
          </a:prstGeom>
          <a:noFill/>
        </p:spPr>
        <p:txBody>
          <a:bodyPr wrap="none" lIns="0" tIns="0" rIns="0" bIns="0" rtlCol="0">
            <a:noAutofit/>
          </a:bodyPr>
          <a:lstStyle/>
          <a:p>
            <a:pPr>
              <a:lnSpc>
                <a:spcPts val="2700"/>
              </a:lnSpc>
            </a:pPr>
            <a:r>
              <a:rPr lang="fr-FR" sz="800" dirty="0"/>
              <a:t>https://</a:t>
            </a:r>
            <a:r>
              <a:rPr lang="fr-FR" sz="800" dirty="0" err="1"/>
              <a:t>www.generation-erasmus.fr</a:t>
            </a:r>
            <a:r>
              <a:rPr lang="fr-FR" sz="800" dirty="0"/>
              <a:t>/</a:t>
            </a:r>
            <a:r>
              <a:rPr lang="fr-FR" sz="800" dirty="0" err="1"/>
              <a:t>etudiant</a:t>
            </a:r>
            <a:endParaRPr lang="fr-FR" sz="800" dirty="0"/>
          </a:p>
        </p:txBody>
      </p:sp>
    </p:spTree>
    <p:extLst>
      <p:ext uri="{BB962C8B-B14F-4D97-AF65-F5344CB8AC3E}">
        <p14:creationId xmlns:p14="http://schemas.microsoft.com/office/powerpoint/2010/main" val="3151135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algn="ctr">
              <a:lnSpc>
                <a:spcPct val="100000"/>
              </a:lnSpc>
              <a:buNone/>
            </a:pPr>
            <a:r>
              <a:rPr lang="fr-FR" sz="3200" dirty="0">
                <a:latin typeface="Century Gothic" charset="0"/>
                <a:ea typeface="Century Gothic" charset="0"/>
                <a:cs typeface="Century Gothic" charset="0"/>
              </a:rPr>
              <a:t>Respiration par les épaules</a:t>
            </a:r>
          </a:p>
          <a:p>
            <a:pPr algn="ctr">
              <a:lnSpc>
                <a:spcPct val="100000"/>
              </a:lnSpc>
              <a:buNone/>
            </a:pPr>
            <a:endParaRPr lang="fr-FR" sz="3200" dirty="0">
              <a:latin typeface="Century Gothic" charset="0"/>
              <a:ea typeface="Century Gothic" charset="0"/>
              <a:cs typeface="Century Gothic" charset="0"/>
            </a:endParaRPr>
          </a:p>
          <a:p>
            <a:pPr algn="ctr">
              <a:lnSpc>
                <a:spcPct val="100000"/>
              </a:lnSpc>
              <a:buNone/>
            </a:pPr>
            <a:r>
              <a:rPr lang="fr-FR" sz="3200" dirty="0">
                <a:latin typeface="Century Gothic" charset="0"/>
                <a:ea typeface="Century Gothic" charset="0"/>
                <a:cs typeface="Century Gothic" charset="0"/>
              </a:rPr>
              <a:t>Vs</a:t>
            </a:r>
          </a:p>
          <a:p>
            <a:pPr algn="ctr">
              <a:lnSpc>
                <a:spcPct val="100000"/>
              </a:lnSpc>
              <a:buNone/>
            </a:pPr>
            <a:endParaRPr lang="fr-FR" sz="3200" dirty="0">
              <a:latin typeface="Century Gothic" charset="0"/>
              <a:ea typeface="Century Gothic" charset="0"/>
              <a:cs typeface="Century Gothic" charset="0"/>
            </a:endParaRPr>
          </a:p>
          <a:p>
            <a:pPr algn="ctr">
              <a:lnSpc>
                <a:spcPct val="100000"/>
              </a:lnSpc>
              <a:buNone/>
            </a:pPr>
            <a:r>
              <a:rPr lang="fr-FR" sz="3200" dirty="0">
                <a:latin typeface="Century Gothic" charset="0"/>
                <a:ea typeface="Century Gothic" charset="0"/>
                <a:cs typeface="Century Gothic" charset="0"/>
              </a:rPr>
              <a:t>Respiration thoracique</a:t>
            </a:r>
          </a:p>
          <a:p>
            <a:pPr algn="ctr">
              <a:lnSpc>
                <a:spcPct val="100000"/>
              </a:lnSpc>
              <a:buNone/>
            </a:pPr>
            <a:endParaRPr lang="fr-FR" sz="3200" dirty="0">
              <a:latin typeface="Century Gothic" charset="0"/>
              <a:ea typeface="Century Gothic" charset="0"/>
              <a:cs typeface="Century Gothic" charset="0"/>
            </a:endParaRPr>
          </a:p>
          <a:p>
            <a:pPr algn="ctr">
              <a:lnSpc>
                <a:spcPct val="100000"/>
              </a:lnSpc>
              <a:buNone/>
            </a:pPr>
            <a:r>
              <a:rPr lang="fr-FR" sz="3200" dirty="0">
                <a:latin typeface="Century Gothic" charset="0"/>
                <a:ea typeface="Century Gothic" charset="0"/>
                <a:cs typeface="Century Gothic" charset="0"/>
              </a:rPr>
              <a:t>vs </a:t>
            </a:r>
          </a:p>
          <a:p>
            <a:pPr>
              <a:lnSpc>
                <a:spcPct val="100000"/>
              </a:lnSpc>
              <a:buNone/>
            </a:pPr>
            <a:endParaRPr lang="fr-FR" sz="3200" dirty="0">
              <a:latin typeface="Century Gothic" charset="0"/>
              <a:ea typeface="Century Gothic" charset="0"/>
              <a:cs typeface="Century Gothic" charset="0"/>
            </a:endParaRPr>
          </a:p>
          <a:p>
            <a:pPr algn="ctr">
              <a:lnSpc>
                <a:spcPct val="100000"/>
              </a:lnSpc>
              <a:buNone/>
            </a:pPr>
            <a:r>
              <a:rPr lang="fr-FR" sz="3200" dirty="0">
                <a:latin typeface="Century Gothic" charset="0"/>
                <a:ea typeface="Century Gothic" charset="0"/>
                <a:cs typeface="Century Gothic" charset="0"/>
              </a:rPr>
              <a:t>Respiration abdominale </a:t>
            </a:r>
          </a:p>
          <a:p>
            <a:pPr algn="ctr">
              <a:lnSpc>
                <a:spcPct val="100000"/>
              </a:lnSpc>
              <a:buNone/>
            </a:pPr>
            <a:r>
              <a:rPr lang="fr-FR" sz="3200" dirty="0">
                <a:latin typeface="Century Gothic" charset="0"/>
                <a:ea typeface="Century Gothic" charset="0"/>
                <a:cs typeface="Century Gothic" charset="0"/>
              </a:rPr>
              <a:t> </a:t>
            </a: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endParaRPr lang="fr-CH" dirty="0">
              <a:latin typeface="Century Gothic" charset="0"/>
              <a:ea typeface="Century Gothic" charset="0"/>
              <a:cs typeface="Century Gothic" charset="0"/>
            </a:endParaRPr>
          </a:p>
        </p:txBody>
      </p:sp>
    </p:spTree>
    <p:extLst>
      <p:ext uri="{BB962C8B-B14F-4D97-AF65-F5344CB8AC3E}">
        <p14:creationId xmlns:p14="http://schemas.microsoft.com/office/powerpoint/2010/main" val="322048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Quoi faire?</a:t>
            </a:r>
            <a:endParaRPr lang="fr-CH" b="0" dirty="0">
              <a:solidFill>
                <a:schemeClr val="tx2">
                  <a:lumMod val="90000"/>
                  <a:lumOff val="10000"/>
                </a:schemeClr>
              </a:solidFill>
            </a:endParaRPr>
          </a:p>
        </p:txBody>
      </p:sp>
      <p:sp>
        <p:nvSpPr>
          <p:cNvPr id="5" name="ZoneTexte 4"/>
          <p:cNvSpPr txBox="1"/>
          <p:nvPr/>
        </p:nvSpPr>
        <p:spPr>
          <a:xfrm>
            <a:off x="2159000" y="2006600"/>
            <a:ext cx="914400" cy="914400"/>
          </a:xfrm>
          <a:prstGeom prst="rect">
            <a:avLst/>
          </a:prstGeom>
          <a:noFill/>
        </p:spPr>
        <p:txBody>
          <a:bodyPr wrap="none" lIns="0" tIns="0" rIns="0" bIns="0" rtlCol="0">
            <a:noAutofit/>
          </a:bodyPr>
          <a:lstStyle/>
          <a:p>
            <a:pPr>
              <a:lnSpc>
                <a:spcPts val="2700"/>
              </a:lnSpc>
            </a:pPr>
            <a:endParaRPr lang="fr-FR" sz="2000"/>
          </a:p>
        </p:txBody>
      </p:sp>
      <p:sp>
        <p:nvSpPr>
          <p:cNvPr id="6" name="Inhaltsplatzhalter 3"/>
          <p:cNvSpPr>
            <a:spLocks noGrp="1"/>
          </p:cNvSpPr>
          <p:nvPr>
            <p:ph sz="quarter" idx="11"/>
          </p:nvPr>
        </p:nvSpPr>
        <p:spPr>
          <a:xfrm>
            <a:off x="433388" y="1008063"/>
            <a:ext cx="8278812" cy="5341937"/>
          </a:xfrm>
        </p:spPr>
        <p:txBody>
          <a:bodyPr/>
          <a:lstStyle/>
          <a:p>
            <a:pPr algn="ctr">
              <a:lnSpc>
                <a:spcPct val="100000"/>
              </a:lnSpc>
              <a:buNone/>
            </a:pPr>
            <a:r>
              <a:rPr lang="fr-FR" sz="3200" dirty="0">
                <a:latin typeface="Century Gothic" charset="0"/>
                <a:ea typeface="Century Gothic" charset="0"/>
                <a:cs typeface="Century Gothic" charset="0"/>
              </a:rPr>
              <a:t>Exercice de respiration</a:t>
            </a:r>
          </a:p>
          <a:p>
            <a:pPr algn="ctr">
              <a:lnSpc>
                <a:spcPct val="100000"/>
              </a:lnSpc>
              <a:buNone/>
            </a:pPr>
            <a:endParaRPr lang="fr-FR" sz="3200" dirty="0">
              <a:latin typeface="Century Gothic" charset="0"/>
              <a:ea typeface="Century Gothic" charset="0"/>
              <a:cs typeface="Century Gothic" charset="0"/>
            </a:endParaRP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endParaRPr lang="fr-CH" dirty="0">
              <a:latin typeface="Century Gothic" charset="0"/>
              <a:ea typeface="Century Gothic" charset="0"/>
              <a:cs typeface="Century Gothic"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107" y="2006600"/>
            <a:ext cx="5991373" cy="3309919"/>
          </a:xfrm>
          <a:prstGeom prst="rect">
            <a:avLst/>
          </a:prstGeom>
        </p:spPr>
      </p:pic>
    </p:spTree>
    <p:extLst>
      <p:ext uri="{BB962C8B-B14F-4D97-AF65-F5344CB8AC3E}">
        <p14:creationId xmlns:p14="http://schemas.microsoft.com/office/powerpoint/2010/main" val="118618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MY </a:t>
            </a:r>
            <a:r>
              <a:rPr lang="fr-FR" sz="3200" b="0" err="1">
                <a:solidFill>
                  <a:schemeClr val="tx2">
                    <a:lumMod val="90000"/>
                    <a:lumOff val="10000"/>
                  </a:schemeClr>
                </a:solidFill>
                <a:latin typeface="Avenir Next Regular"/>
                <a:cs typeface="Avenir Next Regular"/>
              </a:rPr>
              <a:t>tools</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a:lnSpc>
                <a:spcPct val="100000"/>
              </a:lnSpc>
              <a:buNone/>
            </a:pPr>
            <a:r>
              <a:rPr lang="fr-FR" sz="3200">
                <a:latin typeface="Century Gothic" charset="0"/>
                <a:ea typeface="Century Gothic" charset="0"/>
                <a:cs typeface="Century Gothic" charset="0"/>
              </a:rPr>
              <a:t>Qu’est-ce que je prends avec moi?</a:t>
            </a:r>
          </a:p>
          <a:p>
            <a:pPr>
              <a:lnSpc>
                <a:spcPct val="100000"/>
              </a:lnSpc>
              <a:buNone/>
            </a:pPr>
            <a:endParaRPr lang="fr-FR" sz="3200">
              <a:latin typeface="Century Gothic" charset="0"/>
              <a:ea typeface="Century Gothic" charset="0"/>
              <a:cs typeface="Century Gothic" charset="0"/>
            </a:endParaRPr>
          </a:p>
          <a:p>
            <a:pPr>
              <a:lnSpc>
                <a:spcPct val="100000"/>
              </a:lnSpc>
              <a:buNone/>
            </a:pPr>
            <a:endParaRPr lang="fr-FR" sz="3200">
              <a:latin typeface="Century Gothic" charset="0"/>
              <a:ea typeface="Century Gothic" charset="0"/>
              <a:cs typeface="Century Gothic" charset="0"/>
            </a:endParaRPr>
          </a:p>
          <a:p>
            <a:pPr>
              <a:lnSpc>
                <a:spcPct val="100000"/>
              </a:lnSpc>
              <a:buNone/>
            </a:pPr>
            <a:endParaRPr lang="fr-FR" sz="3200">
              <a:latin typeface="Century Gothic" charset="0"/>
              <a:ea typeface="Century Gothic" charset="0"/>
              <a:cs typeface="Century Gothic" charset="0"/>
            </a:endParaRPr>
          </a:p>
          <a:p>
            <a:pPr>
              <a:lnSpc>
                <a:spcPct val="100000"/>
              </a:lnSpc>
              <a:buNone/>
            </a:pPr>
            <a:endParaRPr lang="fr-FR" sz="3200">
              <a:latin typeface="Century Gothic" charset="0"/>
              <a:ea typeface="Century Gothic" charset="0"/>
              <a:cs typeface="Century Gothic" charset="0"/>
            </a:endParaRPr>
          </a:p>
          <a:p>
            <a:pPr>
              <a:lnSpc>
                <a:spcPct val="100000"/>
              </a:lnSpc>
              <a:buNone/>
            </a:pPr>
            <a:endParaRPr lang="fr-FR" sz="3200">
              <a:latin typeface="Century Gothic" charset="0"/>
              <a:ea typeface="Century Gothic" charset="0"/>
              <a:cs typeface="Century Gothic"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844" y="2492895"/>
            <a:ext cx="2692313" cy="2692313"/>
          </a:xfrm>
          <a:prstGeom prst="rect">
            <a:avLst/>
          </a:prstGeom>
        </p:spPr>
      </p:pic>
    </p:spTree>
    <p:extLst>
      <p:ext uri="{BB962C8B-B14F-4D97-AF65-F5344CB8AC3E}">
        <p14:creationId xmlns:p14="http://schemas.microsoft.com/office/powerpoint/2010/main" val="194002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4740" y="889556"/>
            <a:ext cx="2794520" cy="3726027"/>
          </a:xfrm>
          <a:prstGeom prst="rect">
            <a:avLst/>
          </a:prstGeom>
        </p:spPr>
      </p:pic>
      <p:sp>
        <p:nvSpPr>
          <p:cNvPr id="4" name="Rectangle 3"/>
          <p:cNvSpPr/>
          <p:nvPr/>
        </p:nvSpPr>
        <p:spPr>
          <a:xfrm>
            <a:off x="2051720" y="4941168"/>
            <a:ext cx="5040560" cy="523220"/>
          </a:xfrm>
          <a:prstGeom prst="rect">
            <a:avLst/>
          </a:prstGeom>
        </p:spPr>
        <p:txBody>
          <a:bodyPr wrap="square">
            <a:spAutoFit/>
          </a:bodyPr>
          <a:lstStyle/>
          <a:p>
            <a:pPr algn="ctr"/>
            <a:r>
              <a:rPr lang="de-CH" sz="2800">
                <a:solidFill>
                  <a:schemeClr val="accent1">
                    <a:lumMod val="75000"/>
                    <a:lumOff val="25000"/>
                  </a:schemeClr>
                </a:solidFill>
                <a:latin typeface="Comic Sans MS" charset="0"/>
                <a:ea typeface="Comic Sans MS" charset="0"/>
                <a:cs typeface="Comic Sans MS" charset="0"/>
              </a:rPr>
              <a:t>Bon </a:t>
            </a:r>
            <a:r>
              <a:rPr lang="de-CH" sz="2800" err="1">
                <a:solidFill>
                  <a:schemeClr val="accent1">
                    <a:lumMod val="75000"/>
                    <a:lumOff val="25000"/>
                  </a:schemeClr>
                </a:solidFill>
                <a:latin typeface="Comic Sans MS" charset="0"/>
                <a:ea typeface="Comic Sans MS" charset="0"/>
                <a:cs typeface="Comic Sans MS" charset="0"/>
              </a:rPr>
              <a:t>début</a:t>
            </a:r>
            <a:r>
              <a:rPr lang="de-CH" sz="2800">
                <a:solidFill>
                  <a:schemeClr val="accent1">
                    <a:lumMod val="75000"/>
                    <a:lumOff val="25000"/>
                  </a:schemeClr>
                </a:solidFill>
                <a:latin typeface="Comic Sans MS" charset="0"/>
                <a:ea typeface="Comic Sans MS" charset="0"/>
                <a:cs typeface="Comic Sans MS" charset="0"/>
              </a:rPr>
              <a:t> du </a:t>
            </a:r>
            <a:r>
              <a:rPr lang="de-CH" sz="2800" err="1">
                <a:solidFill>
                  <a:schemeClr val="accent1">
                    <a:lumMod val="75000"/>
                    <a:lumOff val="25000"/>
                  </a:schemeClr>
                </a:solidFill>
                <a:latin typeface="Comic Sans MS" charset="0"/>
                <a:ea typeface="Comic Sans MS" charset="0"/>
                <a:cs typeface="Comic Sans MS" charset="0"/>
              </a:rPr>
              <a:t>semestre</a:t>
            </a:r>
            <a:r>
              <a:rPr lang="de-CH" sz="2800">
                <a:solidFill>
                  <a:schemeClr val="accent1">
                    <a:lumMod val="75000"/>
                    <a:lumOff val="25000"/>
                  </a:schemeClr>
                </a:solidFill>
                <a:latin typeface="Comic Sans MS" charset="0"/>
                <a:ea typeface="Comic Sans MS" charset="0"/>
                <a:cs typeface="Comic Sans MS" charset="0"/>
              </a:rPr>
              <a:t>!</a:t>
            </a:r>
            <a:endParaRPr lang="fr-FR" sz="2800"/>
          </a:p>
        </p:txBody>
      </p:sp>
      <p:sp>
        <p:nvSpPr>
          <p:cNvPr id="2" name="ZoneTexte 1">
            <a:extLst>
              <a:ext uri="{FF2B5EF4-FFF2-40B4-BE49-F238E27FC236}">
                <a16:creationId xmlns:a16="http://schemas.microsoft.com/office/drawing/2014/main" id="{CAA55946-F2CD-B54B-9B46-537A615ED562}"/>
              </a:ext>
            </a:extLst>
          </p:cNvPr>
          <p:cNvSpPr txBox="1"/>
          <p:nvPr/>
        </p:nvSpPr>
        <p:spPr>
          <a:xfrm>
            <a:off x="902043" y="6759146"/>
            <a:ext cx="0" cy="0"/>
          </a:xfrm>
          <a:prstGeom prst="rect">
            <a:avLst/>
          </a:prstGeom>
          <a:noFill/>
        </p:spPr>
        <p:txBody>
          <a:bodyPr wrap="none" lIns="0" tIns="0" rIns="0" bIns="0" rtlCol="0">
            <a:noAutofit/>
          </a:bodyPr>
          <a:lstStyle/>
          <a:p>
            <a:pPr>
              <a:lnSpc>
                <a:spcPts val="2700"/>
              </a:lnSpc>
            </a:pPr>
            <a:endParaRPr lang="fr-FR" sz="2000"/>
          </a:p>
        </p:txBody>
      </p:sp>
    </p:spTree>
    <p:extLst>
      <p:ext uri="{BB962C8B-B14F-4D97-AF65-F5344CB8AC3E}">
        <p14:creationId xmlns:p14="http://schemas.microsoft.com/office/powerpoint/2010/main" val="4535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err="1">
                <a:solidFill>
                  <a:schemeClr val="tx2">
                    <a:lumMod val="90000"/>
                    <a:lumOff val="10000"/>
                  </a:schemeClr>
                </a:solidFill>
                <a:latin typeface="Avenir Next Regular"/>
                <a:cs typeface="Avenir Next Regular"/>
              </a:rPr>
              <a:t>My</a:t>
            </a:r>
            <a:r>
              <a:rPr lang="fr-FR" sz="3200" b="0">
                <a:solidFill>
                  <a:schemeClr val="tx2">
                    <a:lumMod val="90000"/>
                    <a:lumOff val="10000"/>
                  </a:schemeClr>
                </a:solidFill>
                <a:latin typeface="Avenir Next Regular"/>
                <a:cs typeface="Avenir Next Regular"/>
              </a:rPr>
              <a:t> </a:t>
            </a:r>
            <a:r>
              <a:rPr lang="fr-FR" sz="3200" b="0" err="1">
                <a:solidFill>
                  <a:schemeClr val="tx2">
                    <a:lumMod val="90000"/>
                    <a:lumOff val="10000"/>
                  </a:schemeClr>
                </a:solidFill>
                <a:latin typeface="Avenir Next Regular"/>
                <a:cs typeface="Avenir Next Regular"/>
              </a:rPr>
              <a:t>tools</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algn="ctr">
              <a:buNone/>
            </a:pPr>
            <a:endParaRPr lang="fr-CH" sz="2800">
              <a:latin typeface="Century Gothic" charset="0"/>
              <a:ea typeface="Century Gothic" charset="0"/>
              <a:cs typeface="Century Gothic" charset="0"/>
            </a:endParaRPr>
          </a:p>
          <a:p>
            <a:pPr algn="ctr">
              <a:buNone/>
            </a:pPr>
            <a:endParaRPr lang="fr-CH" sz="2800">
              <a:latin typeface="Century Gothic" charset="0"/>
              <a:ea typeface="Century Gothic" charset="0"/>
              <a:cs typeface="Century Gothic" charset="0"/>
            </a:endParaRPr>
          </a:p>
          <a:p>
            <a:pPr algn="ctr">
              <a:buNone/>
            </a:pPr>
            <a:r>
              <a:rPr lang="fr-CH" sz="2800">
                <a:latin typeface="Century Gothic" charset="0"/>
                <a:ea typeface="Century Gothic" charset="0"/>
                <a:cs typeface="Century Gothic" charset="0"/>
              </a:rPr>
              <a:t>Début des études: </a:t>
            </a:r>
          </a:p>
          <a:p>
            <a:pPr algn="ctr">
              <a:buNone/>
            </a:pPr>
            <a:endParaRPr lang="fr-CH" sz="2800">
              <a:latin typeface="Century Gothic" charset="0"/>
              <a:ea typeface="Century Gothic" charset="0"/>
              <a:cs typeface="Century Gothic" charset="0"/>
            </a:endParaRPr>
          </a:p>
          <a:p>
            <a:pPr algn="ctr">
              <a:buNone/>
            </a:pPr>
            <a:r>
              <a:rPr lang="fr-CH" sz="2800">
                <a:latin typeface="Century Gothic" charset="0"/>
                <a:ea typeface="Century Gothic" charset="0"/>
                <a:cs typeface="Century Gothic" charset="0"/>
              </a:rPr>
              <a:t>«  </a:t>
            </a:r>
            <a:r>
              <a:rPr lang="fr-CH" sz="2800" err="1">
                <a:latin typeface="Century Gothic" charset="0"/>
                <a:ea typeface="Century Gothic" charset="0"/>
                <a:cs typeface="Century Gothic" charset="0"/>
              </a:rPr>
              <a:t>critical</a:t>
            </a:r>
            <a:r>
              <a:rPr lang="fr-CH" sz="2800">
                <a:latin typeface="Century Gothic" charset="0"/>
                <a:ea typeface="Century Gothic" charset="0"/>
                <a:cs typeface="Century Gothic" charset="0"/>
              </a:rPr>
              <a:t> life </a:t>
            </a:r>
            <a:r>
              <a:rPr lang="fr-CH" sz="2800" err="1">
                <a:latin typeface="Century Gothic" charset="0"/>
                <a:ea typeface="Century Gothic" charset="0"/>
                <a:cs typeface="Century Gothic" charset="0"/>
              </a:rPr>
              <a:t>event</a:t>
            </a:r>
            <a:r>
              <a:rPr lang="fr-CH" sz="2800">
                <a:latin typeface="Century Gothic" charset="0"/>
                <a:ea typeface="Century Gothic" charset="0"/>
                <a:cs typeface="Century Gothic" charset="0"/>
              </a:rPr>
              <a:t> »</a:t>
            </a:r>
          </a:p>
          <a:p>
            <a:pPr algn="ctr">
              <a:buNone/>
            </a:pPr>
            <a:endParaRPr lang="fr-CH" sz="2800">
              <a:latin typeface="Century Gothic" charset="0"/>
              <a:ea typeface="Century Gothic" charset="0"/>
              <a:cs typeface="Century Gothic" charset="0"/>
            </a:endParaRPr>
          </a:p>
          <a:p>
            <a:pPr algn="ctr">
              <a:buNone/>
            </a:pPr>
            <a:r>
              <a:rPr lang="fr-CH" sz="2800">
                <a:latin typeface="Century Gothic" charset="0"/>
                <a:ea typeface="Century Gothic" charset="0"/>
                <a:cs typeface="Century Gothic" charset="0"/>
              </a:rPr>
              <a:t>Évènement marquant de la vie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670" y="3861048"/>
            <a:ext cx="2232248" cy="2242213"/>
          </a:xfrm>
          <a:prstGeom prst="rect">
            <a:avLst/>
          </a:prstGeom>
        </p:spPr>
      </p:pic>
    </p:spTree>
    <p:extLst>
      <p:ext uri="{BB962C8B-B14F-4D97-AF65-F5344CB8AC3E}">
        <p14:creationId xmlns:p14="http://schemas.microsoft.com/office/powerpoint/2010/main" val="5066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err="1">
                <a:solidFill>
                  <a:schemeClr val="tx2">
                    <a:lumMod val="90000"/>
                    <a:lumOff val="10000"/>
                  </a:schemeClr>
                </a:solidFill>
                <a:latin typeface="Avenir Next Regular"/>
                <a:cs typeface="Avenir Next Regular"/>
              </a:rPr>
              <a:t>Stresseurs</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mj-lt"/>
              <a:buAutoNum type="arabicPeriod"/>
            </a:pPr>
            <a:r>
              <a:rPr lang="fr-CH" sz="2800">
                <a:latin typeface="Century Gothic" charset="0"/>
                <a:ea typeface="Century Gothic" charset="0"/>
                <a:cs typeface="Century Gothic" charset="0"/>
              </a:rPr>
              <a:t>Évènements de vie critique</a:t>
            </a:r>
          </a:p>
          <a:p>
            <a:pPr marL="457200" lvl="7" indent="-457200">
              <a:buFont typeface="Arial" charset="0"/>
              <a:buChar char="•"/>
            </a:pPr>
            <a:r>
              <a:rPr lang="fr-CH">
                <a:latin typeface="Century Gothic" charset="0"/>
                <a:ea typeface="Century Gothic" charset="0"/>
                <a:cs typeface="Century Gothic" charset="0"/>
              </a:rPr>
              <a:t>Décès d’un proche</a:t>
            </a:r>
          </a:p>
          <a:p>
            <a:pPr marL="457200" lvl="7" indent="-457200">
              <a:buFont typeface="Arial" charset="0"/>
              <a:buChar char="•"/>
            </a:pPr>
            <a:r>
              <a:rPr lang="fr-CH">
                <a:latin typeface="Century Gothic" charset="0"/>
                <a:ea typeface="Century Gothic" charset="0"/>
                <a:cs typeface="Century Gothic" charset="0"/>
              </a:rPr>
              <a:t>Maladie grave</a:t>
            </a:r>
          </a:p>
          <a:p>
            <a:pPr marL="457200" indent="-457200">
              <a:buFontTx/>
              <a:buChar char="-"/>
            </a:pPr>
            <a:endParaRPr lang="fr-CH">
              <a:latin typeface="Century Gothic" charset="0"/>
              <a:ea typeface="Century Gothic" charset="0"/>
              <a:cs typeface="Century Gothic" charset="0"/>
            </a:endParaRPr>
          </a:p>
          <a:p>
            <a:pPr>
              <a:buNone/>
            </a:pPr>
            <a:r>
              <a:rPr lang="fr-CH">
                <a:latin typeface="Century Gothic" charset="0"/>
                <a:ea typeface="Century Gothic" charset="0"/>
                <a:cs typeface="Century Gothic" charset="0"/>
              </a:rPr>
              <a:t>Mais aussi</a:t>
            </a:r>
          </a:p>
          <a:p>
            <a:pPr marL="457200" indent="-457200">
              <a:buFont typeface="Arial" charset="0"/>
              <a:buChar char="•"/>
            </a:pPr>
            <a:r>
              <a:rPr lang="fr-CH">
                <a:latin typeface="Century Gothic" charset="0"/>
                <a:ea typeface="Century Gothic" charset="0"/>
                <a:cs typeface="Century Gothic" charset="0"/>
              </a:rPr>
              <a:t>Séjour à l’étranger</a:t>
            </a:r>
          </a:p>
          <a:p>
            <a:pPr marL="457200" indent="-457200">
              <a:buFont typeface="Arial" charset="0"/>
              <a:buChar char="•"/>
            </a:pPr>
            <a:r>
              <a:rPr lang="fr-CH">
                <a:latin typeface="Century Gothic" charset="0"/>
                <a:ea typeface="Century Gothic" charset="0"/>
                <a:cs typeface="Century Gothic" charset="0"/>
              </a:rPr>
              <a:t>Mariage</a:t>
            </a:r>
          </a:p>
          <a:p>
            <a:pPr marL="457200" indent="-457200">
              <a:buFont typeface="Arial" charset="0"/>
              <a:buChar char="•"/>
            </a:pPr>
            <a:r>
              <a:rPr lang="fr-CH">
                <a:latin typeface="Century Gothic" charset="0"/>
                <a:ea typeface="Century Gothic" charset="0"/>
                <a:cs typeface="Century Gothic" charset="0"/>
              </a:rPr>
              <a:t>Naissance d’un enfant</a:t>
            </a:r>
          </a:p>
          <a:p>
            <a:pPr marL="514350" indent="-514350">
              <a:buFont typeface="+mj-lt"/>
              <a:buAutoNum type="arabicPeriod"/>
            </a:pPr>
            <a:endParaRPr lang="fr-CH" sz="2800">
              <a:latin typeface="Century Gothic" charset="0"/>
              <a:ea typeface="Century Gothic" charset="0"/>
              <a:cs typeface="Century Gothic" charset="0"/>
            </a:endParaRPr>
          </a:p>
          <a:p>
            <a:pPr marL="514350" indent="-514350">
              <a:buFont typeface="+mj-lt"/>
              <a:buAutoNum type="arabicPeriod" startAt="2"/>
            </a:pPr>
            <a:r>
              <a:rPr lang="fr-CH" sz="2800">
                <a:latin typeface="Century Gothic" charset="0"/>
                <a:ea typeface="Century Gothic" charset="0"/>
                <a:cs typeface="Century Gothic" charset="0"/>
              </a:rPr>
              <a:t>Tracas quotidiens</a:t>
            </a:r>
          </a:p>
          <a:p>
            <a:pPr>
              <a:buNone/>
            </a:pPr>
            <a:endParaRPr lang="fr-CH" sz="2800">
              <a:latin typeface="Century Gothic" charset="0"/>
              <a:ea typeface="Century Gothic" charset="0"/>
              <a:cs typeface="Century Gothic" charset="0"/>
            </a:endParaRPr>
          </a:p>
          <a:p>
            <a:pPr marL="514350" indent="-514350">
              <a:buFont typeface="+mj-lt"/>
              <a:buAutoNum type="arabicPeriod" startAt="3"/>
            </a:pPr>
            <a:r>
              <a:rPr lang="fr-CH" sz="2800">
                <a:latin typeface="Century Gothic" charset="0"/>
                <a:ea typeface="Century Gothic" charset="0"/>
                <a:cs typeface="Century Gothic" charset="0"/>
              </a:rPr>
              <a:t>Évènements traumatiques </a:t>
            </a:r>
          </a:p>
          <a:p>
            <a:pPr marL="514350" indent="-514350">
              <a:lnSpc>
                <a:spcPct val="150000"/>
              </a:lnSpc>
              <a:buFont typeface="+mj-lt"/>
              <a:buAutoNum type="arabicPeriod" startAt="3"/>
            </a:pPr>
            <a:endParaRPr lang="fr-CH" sz="2800">
              <a:latin typeface="Century Gothic" charset="0"/>
              <a:ea typeface="Century Gothic" charset="0"/>
              <a:cs typeface="Century Gothic" charset="0"/>
            </a:endParaRPr>
          </a:p>
          <a:p>
            <a:pPr>
              <a:buNone/>
            </a:pPr>
            <a:endParaRPr lang="fr-CH" sz="2800">
              <a:latin typeface="Century Gothic" charset="0"/>
              <a:ea typeface="Century Gothic" charset="0"/>
              <a:cs typeface="Century Gothic" charset="0"/>
            </a:endParaRPr>
          </a:p>
          <a:p>
            <a:pPr marL="457200" indent="-457200"/>
            <a:endParaRPr lang="fr-CH" sz="2800">
              <a:latin typeface="Century Gothic" charset="0"/>
              <a:ea typeface="Century Gothic" charset="0"/>
              <a:cs typeface="Century Gothic" charset="0"/>
            </a:endParaRPr>
          </a:p>
        </p:txBody>
      </p:sp>
      <p:sp>
        <p:nvSpPr>
          <p:cNvPr id="5" name="ZoneTexte 4">
            <a:extLst>
              <a:ext uri="{FF2B5EF4-FFF2-40B4-BE49-F238E27FC236}">
                <a16:creationId xmlns:a16="http://schemas.microsoft.com/office/drawing/2014/main" id="{B17963AC-0FB3-3640-9379-BBE10629830A}"/>
              </a:ext>
            </a:extLst>
          </p:cNvPr>
          <p:cNvSpPr txBox="1"/>
          <p:nvPr/>
        </p:nvSpPr>
        <p:spPr>
          <a:xfrm>
            <a:off x="6948264" y="5949280"/>
            <a:ext cx="1762348" cy="914400"/>
          </a:xfrm>
          <a:prstGeom prst="rect">
            <a:avLst/>
          </a:prstGeom>
          <a:noFill/>
        </p:spPr>
        <p:txBody>
          <a:bodyPr wrap="none" lIns="0" tIns="0" rIns="0" bIns="0" rtlCol="0">
            <a:noAutofit/>
          </a:bodyPr>
          <a:lstStyle/>
          <a:p>
            <a:pPr>
              <a:lnSpc>
                <a:spcPts val="2700"/>
              </a:lnSpc>
            </a:pPr>
            <a:r>
              <a:rPr lang="fr-FR" sz="1200" dirty="0"/>
              <a:t>(</a:t>
            </a:r>
            <a:r>
              <a:rPr lang="fr-FR" sz="1200" dirty="0" err="1"/>
              <a:t>Perrez</a:t>
            </a:r>
            <a:r>
              <a:rPr lang="fr-FR" sz="1200" dirty="0"/>
              <a:t>, 2005)</a:t>
            </a:r>
          </a:p>
        </p:txBody>
      </p:sp>
    </p:spTree>
    <p:extLst>
      <p:ext uri="{BB962C8B-B14F-4D97-AF65-F5344CB8AC3E}">
        <p14:creationId xmlns:p14="http://schemas.microsoft.com/office/powerpoint/2010/main" val="89747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EXERCICE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a:buNone/>
            </a:pPr>
            <a:r>
              <a:rPr lang="fr-CH" sz="2800">
                <a:latin typeface="Century Gothic" charset="0"/>
                <a:ea typeface="Century Gothic" charset="0"/>
                <a:cs typeface="Century Gothic" charset="0"/>
              </a:rPr>
              <a:t>Quel aspect vous affecte le plus? </a:t>
            </a:r>
          </a:p>
          <a:p>
            <a:pPr>
              <a:buNone/>
            </a:pPr>
            <a:r>
              <a:rPr lang="fr-CH" sz="2800">
                <a:latin typeface="Century Gothic" charset="0"/>
                <a:ea typeface="Century Gothic" charset="0"/>
                <a:cs typeface="Century Gothic" charset="0"/>
              </a:rPr>
              <a:t>Qu’est-ce que vous redoutez le plus?</a:t>
            </a:r>
          </a:p>
          <a:p>
            <a:pPr>
              <a:buNone/>
            </a:pPr>
            <a:endParaRPr lang="fr-CH" sz="2800">
              <a:latin typeface="Century Gothic" charset="0"/>
              <a:ea typeface="Century Gothic" charset="0"/>
              <a:cs typeface="Century Gothic" charset="0"/>
            </a:endParaRPr>
          </a:p>
          <a:p>
            <a:pPr>
              <a:buNone/>
            </a:pPr>
            <a:endParaRPr lang="fr-CH" sz="2800">
              <a:latin typeface="Century Gothic" charset="0"/>
              <a:ea typeface="Century Gothic" charset="0"/>
              <a:cs typeface="Century Gothic" charset="0"/>
            </a:endParaRPr>
          </a:p>
          <a:p>
            <a:pPr>
              <a:buNone/>
            </a:pPr>
            <a:r>
              <a:rPr lang="fr-CH" sz="2800">
                <a:latin typeface="Century Gothic" charset="0"/>
                <a:ea typeface="Century Gothic" charset="0"/>
                <a:cs typeface="Century Gothic" charset="0"/>
              </a:rPr>
              <a:t>Echangez vos pensées avec votre voisin</a:t>
            </a:r>
          </a:p>
          <a:p>
            <a:pPr marL="457200" indent="-457200"/>
            <a:endParaRPr lang="fr-CH" sz="2800">
              <a:latin typeface="Century Gothic" charset="0"/>
              <a:ea typeface="Century Gothic" charset="0"/>
              <a:cs typeface="Century Gothic" charset="0"/>
            </a:endParaRPr>
          </a:p>
          <a:p>
            <a:pPr marL="457200" indent="-457200"/>
            <a:endParaRPr lang="fr-CH" sz="2800">
              <a:latin typeface="Century Gothic" charset="0"/>
              <a:ea typeface="Century Gothic" charset="0"/>
              <a:cs typeface="Century Gothic" charset="0"/>
            </a:endParaRPr>
          </a:p>
          <a:p>
            <a:pPr marL="457200" indent="-457200"/>
            <a:endParaRPr lang="fr-CH" sz="2800">
              <a:latin typeface="Century Gothic" charset="0"/>
              <a:ea typeface="Century Gothic" charset="0"/>
              <a:cs typeface="Century Gothic" charset="0"/>
            </a:endParaRPr>
          </a:p>
        </p:txBody>
      </p:sp>
      <p:sp>
        <p:nvSpPr>
          <p:cNvPr id="3" name="ZoneTexte 2"/>
          <p:cNvSpPr txBox="1"/>
          <p:nvPr/>
        </p:nvSpPr>
        <p:spPr>
          <a:xfrm>
            <a:off x="7531100" y="1435100"/>
            <a:ext cx="914400" cy="914400"/>
          </a:xfrm>
          <a:prstGeom prst="rect">
            <a:avLst/>
          </a:prstGeom>
          <a:noFill/>
        </p:spPr>
        <p:txBody>
          <a:bodyPr wrap="none" lIns="0" tIns="0" rIns="0" bIns="0" rtlCol="0">
            <a:noAutofit/>
          </a:bodyPr>
          <a:lstStyle/>
          <a:p>
            <a:pPr>
              <a:lnSpc>
                <a:spcPts val="2700"/>
              </a:lnSpc>
            </a:pPr>
            <a:endParaRPr lang="fr-FR" sz="200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068960"/>
            <a:ext cx="3619326" cy="2895461"/>
          </a:xfrm>
          <a:prstGeom prst="rect">
            <a:avLst/>
          </a:prstGeom>
        </p:spPr>
      </p:pic>
    </p:spTree>
    <p:extLst>
      <p:ext uri="{BB962C8B-B14F-4D97-AF65-F5344CB8AC3E}">
        <p14:creationId xmlns:p14="http://schemas.microsoft.com/office/powerpoint/2010/main" val="172621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D’où vient le stress  universitaire?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a:latin typeface="Century Gothic" charset="0"/>
                <a:ea typeface="Century Gothic" charset="0"/>
                <a:cs typeface="Century Gothic" charset="0"/>
              </a:rPr>
              <a:t>Changements</a:t>
            </a:r>
          </a:p>
          <a:p>
            <a:pPr marL="673200" lvl="2" indent="-457200">
              <a:spcBef>
                <a:spcPts val="600"/>
              </a:spcBef>
              <a:buFont typeface="Arial" charset="0"/>
              <a:buChar char="•"/>
            </a:pPr>
            <a:r>
              <a:rPr lang="fr-CH" sz="2400">
                <a:latin typeface="Century Gothic" charset="0"/>
                <a:ea typeface="Century Gothic" charset="0"/>
                <a:cs typeface="Century Gothic" charset="0"/>
              </a:rPr>
              <a:t>Contexte (canton, collocation, etc.)</a:t>
            </a:r>
          </a:p>
          <a:p>
            <a:pPr marL="673200" lvl="2" indent="-457200">
              <a:spcBef>
                <a:spcPts val="600"/>
              </a:spcBef>
              <a:buFont typeface="Arial" charset="0"/>
              <a:buChar char="•"/>
            </a:pPr>
            <a:r>
              <a:rPr lang="fr-CH" sz="2400">
                <a:latin typeface="Century Gothic" charset="0"/>
                <a:ea typeface="Century Gothic" charset="0"/>
                <a:cs typeface="Century Gothic" charset="0"/>
              </a:rPr>
              <a:t>Collègues/amis/famille</a:t>
            </a:r>
          </a:p>
          <a:p>
            <a:pPr marL="673200" lvl="2" indent="-457200">
              <a:spcBef>
                <a:spcPts val="600"/>
              </a:spcBef>
              <a:buFont typeface="Arial" charset="0"/>
              <a:buChar char="•"/>
            </a:pPr>
            <a:r>
              <a:rPr lang="fr-CH" sz="2400">
                <a:latin typeface="Century Gothic" charset="0"/>
                <a:ea typeface="Century Gothic" charset="0"/>
                <a:cs typeface="Century Gothic" charset="0"/>
              </a:rPr>
              <a:t>Indépendance </a:t>
            </a:r>
          </a:p>
          <a:p>
            <a:pPr marL="673200" lvl="2" indent="-457200">
              <a:spcBef>
                <a:spcPts val="600"/>
              </a:spcBef>
              <a:buFont typeface="Arial" charset="0"/>
              <a:buChar char="•"/>
            </a:pPr>
            <a:r>
              <a:rPr lang="fr-CH" sz="2400">
                <a:latin typeface="Century Gothic" charset="0"/>
                <a:ea typeface="Century Gothic" charset="0"/>
                <a:cs typeface="Century Gothic" charset="0"/>
              </a:rPr>
              <a:t>Plus d’autonomie</a:t>
            </a:r>
          </a:p>
          <a:p>
            <a:pPr marL="673200" lvl="2" indent="-457200">
              <a:spcBef>
                <a:spcPts val="600"/>
              </a:spcBef>
              <a:buFont typeface="Arial" charset="0"/>
              <a:buChar char="•"/>
            </a:pPr>
            <a:r>
              <a:rPr lang="fr-CH" sz="2400">
                <a:latin typeface="Century Gothic" charset="0"/>
                <a:ea typeface="Century Gothic" charset="0"/>
                <a:cs typeface="Century Gothic" charset="0"/>
              </a:rPr>
              <a:t>Parfois travail à côté</a:t>
            </a:r>
            <a:r>
              <a:rPr lang="mr-IN" sz="2400">
                <a:latin typeface="Century Gothic" charset="0"/>
                <a:ea typeface="Century Gothic" charset="0"/>
                <a:cs typeface="Century Gothic" charset="0"/>
              </a:rPr>
              <a:t>…</a:t>
            </a:r>
            <a:endParaRPr lang="fr-CH" sz="2400">
              <a:latin typeface="Century Gothic" charset="0"/>
              <a:ea typeface="Century Gothic" charset="0"/>
              <a:cs typeface="Century Gothic" charset="0"/>
            </a:endParaRPr>
          </a:p>
          <a:p>
            <a:pPr marL="457200" indent="-457200">
              <a:buFont typeface="Arial" charset="0"/>
              <a:buChar char="•"/>
            </a:pPr>
            <a:endParaRPr lang="fr-CH" sz="2800">
              <a:latin typeface="Century Gothic" charset="0"/>
              <a:ea typeface="Century Gothic" charset="0"/>
              <a:cs typeface="Century Gothic" charset="0"/>
            </a:endParaRPr>
          </a:p>
          <a:p>
            <a:pPr marL="457200" indent="-457200">
              <a:buFont typeface="Arial" charset="0"/>
              <a:buChar char="•"/>
            </a:pPr>
            <a:endParaRPr lang="fr-CH" sz="2800">
              <a:latin typeface="Century Gothic" charset="0"/>
              <a:ea typeface="Century Gothic" charset="0"/>
              <a:cs typeface="Century Gothic" charset="0"/>
            </a:endParaRPr>
          </a:p>
          <a:p>
            <a:pPr marL="457200" indent="-457200">
              <a:buFont typeface="Arial" charset="0"/>
              <a:buChar char="•"/>
            </a:pPr>
            <a:endParaRPr lang="fr-CH" sz="2800">
              <a:latin typeface="Century Gothic" charset="0"/>
              <a:ea typeface="Century Gothic" charset="0"/>
              <a:cs typeface="Century Gothic" charset="0"/>
            </a:endParaRPr>
          </a:p>
          <a:p>
            <a:pPr marL="457200" indent="-457200">
              <a:buFont typeface="Arial" charset="0"/>
              <a:buChar char="•"/>
            </a:pPr>
            <a:endParaRPr lang="fr-CH" sz="2800">
              <a:latin typeface="Century Gothic" charset="0"/>
              <a:ea typeface="Century Gothic" charset="0"/>
              <a:cs typeface="Century Gothic" charset="0"/>
            </a:endParaRPr>
          </a:p>
          <a:p>
            <a:pPr marL="457200" indent="-457200">
              <a:buFont typeface="Arial" charset="0"/>
              <a:buChar char="•"/>
            </a:pPr>
            <a:endParaRPr lang="fr-CH" sz="2800">
              <a:latin typeface="Century Gothic" charset="0"/>
              <a:ea typeface="Century Gothic" charset="0"/>
              <a:cs typeface="Century Gothic" charset="0"/>
            </a:endParaRPr>
          </a:p>
          <a:p>
            <a:pPr>
              <a:buNone/>
            </a:pPr>
            <a:endParaRPr lang="fr-CH" sz="2800">
              <a:latin typeface="Century Gothic" charset="0"/>
              <a:ea typeface="Century Gothic" charset="0"/>
              <a:cs typeface="Century Gothic" charset="0"/>
            </a:endParaRPr>
          </a:p>
          <a:p>
            <a:pPr marL="457200" indent="-457200"/>
            <a:endParaRPr lang="fr-CH" sz="2800">
              <a:latin typeface="Century Gothic" charset="0"/>
              <a:ea typeface="Century Gothic" charset="0"/>
              <a:cs typeface="Century Gothic"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7" y="2930777"/>
            <a:ext cx="2593835" cy="3418147"/>
          </a:xfrm>
          <a:prstGeom prst="rect">
            <a:avLst/>
          </a:prstGeom>
        </p:spPr>
      </p:pic>
    </p:spTree>
    <p:extLst>
      <p:ext uri="{BB962C8B-B14F-4D97-AF65-F5344CB8AC3E}">
        <p14:creationId xmlns:p14="http://schemas.microsoft.com/office/powerpoint/2010/main" val="952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D’où vient le stress  universitaire?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a:latin typeface="Century Gothic" charset="0"/>
                <a:ea typeface="Century Gothic" charset="0"/>
                <a:cs typeface="Century Gothic" charset="0"/>
              </a:rPr>
              <a:t>Différences</a:t>
            </a:r>
          </a:p>
          <a:p>
            <a:pPr marL="673200" lvl="2" indent="-457200">
              <a:spcBef>
                <a:spcPts val="600"/>
              </a:spcBef>
              <a:buFont typeface="Arial" charset="0"/>
              <a:buChar char="•"/>
            </a:pPr>
            <a:r>
              <a:rPr lang="fr-CH" sz="2400">
                <a:latin typeface="Century Gothic" charset="0"/>
                <a:ea typeface="Century Gothic" charset="0"/>
                <a:cs typeface="Century Gothic" charset="0"/>
              </a:rPr>
              <a:t>Des classes grandes</a:t>
            </a:r>
          </a:p>
          <a:p>
            <a:pPr marL="673200" lvl="2" indent="-457200">
              <a:spcBef>
                <a:spcPts val="600"/>
              </a:spcBef>
              <a:buFont typeface="Arial" charset="0"/>
              <a:buChar char="•"/>
            </a:pPr>
            <a:r>
              <a:rPr lang="fr-CH" sz="2400">
                <a:latin typeface="Century Gothic" charset="0"/>
                <a:ea typeface="Century Gothic" charset="0"/>
                <a:cs typeface="Century Gothic" charset="0"/>
              </a:rPr>
              <a:t>Dans la manière d’évaluer (pas de contrôles réguliers mais un grand examen à la fin)</a:t>
            </a:r>
          </a:p>
          <a:p>
            <a:pPr marL="673200" lvl="2" indent="-457200">
              <a:spcBef>
                <a:spcPts val="600"/>
              </a:spcBef>
              <a:buFont typeface="Arial" charset="0"/>
              <a:buChar char="•"/>
            </a:pPr>
            <a:r>
              <a:rPr lang="fr-CH" sz="2400">
                <a:latin typeface="Century Gothic" charset="0"/>
                <a:ea typeface="Century Gothic" charset="0"/>
                <a:cs typeface="Century Gothic" charset="0"/>
              </a:rPr>
              <a:t>Beaucoup plus de matière</a:t>
            </a:r>
          </a:p>
          <a:p>
            <a:pPr marL="673200" lvl="2" indent="-457200">
              <a:spcBef>
                <a:spcPts val="600"/>
              </a:spcBef>
              <a:buFont typeface="Arial" charset="0"/>
              <a:buChar char="•"/>
            </a:pPr>
            <a:r>
              <a:rPr lang="fr-CH" sz="2400">
                <a:latin typeface="Century Gothic" charset="0"/>
                <a:ea typeface="Century Gothic" charset="0"/>
                <a:cs typeface="Century Gothic" charset="0"/>
              </a:rPr>
              <a:t>Parfois on n’a pas toutes les informations</a:t>
            </a:r>
          </a:p>
          <a:p>
            <a:pPr marL="673200" lvl="2" indent="-457200">
              <a:spcBef>
                <a:spcPts val="600"/>
              </a:spcBef>
              <a:buFont typeface="Arial" charset="0"/>
              <a:buChar char="•"/>
            </a:pPr>
            <a:r>
              <a:rPr lang="fr-CH" sz="2400">
                <a:latin typeface="Century Gothic" charset="0"/>
                <a:ea typeface="Century Gothic" charset="0"/>
                <a:cs typeface="Century Gothic" charset="0"/>
              </a:rPr>
              <a:t>Plus de responsabilité individuelle</a:t>
            </a:r>
            <a:r>
              <a:rPr lang="mr-IN" sz="2400">
                <a:latin typeface="Century Gothic" charset="0"/>
                <a:ea typeface="Century Gothic" charset="0"/>
                <a:cs typeface="Century Gothic" charset="0"/>
              </a:rPr>
              <a:t>…</a:t>
            </a:r>
            <a:endParaRPr lang="fr-CH" sz="2400">
              <a:latin typeface="Century Gothic" charset="0"/>
              <a:ea typeface="Century Gothic" charset="0"/>
              <a:cs typeface="Century Gothic" charset="0"/>
            </a:endParaRPr>
          </a:p>
          <a:p>
            <a:pPr>
              <a:buNone/>
            </a:pPr>
            <a:endParaRPr lang="fr-CH" sz="2800">
              <a:latin typeface="Century Gothic" charset="0"/>
              <a:ea typeface="Century Gothic" charset="0"/>
              <a:cs typeface="Century Gothic" charset="0"/>
            </a:endParaRPr>
          </a:p>
          <a:p>
            <a:pPr marL="457200" indent="-457200"/>
            <a:endParaRPr lang="fr-CH" sz="2800">
              <a:latin typeface="Century Gothic" charset="0"/>
              <a:ea typeface="Century Gothic" charset="0"/>
              <a:cs typeface="Century Gothic" charset="0"/>
            </a:endParaRPr>
          </a:p>
        </p:txBody>
      </p:sp>
      <p:pic>
        <p:nvPicPr>
          <p:cNvPr id="6" name="Picture 2" descr="Résultat de recherche d'images pour &quot;etudes universitaires&quot;">
            <a:extLst>
              <a:ext uri="{FF2B5EF4-FFF2-40B4-BE49-F238E27FC236}">
                <a16:creationId xmlns:a16="http://schemas.microsoft.com/office/drawing/2014/main" id="{7DD41FA6-0E17-9A4F-B809-59C91EFF2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65104"/>
            <a:ext cx="34925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CE571A3-FE18-2440-BE1C-7A29E83458C9}"/>
              </a:ext>
            </a:extLst>
          </p:cNvPr>
          <p:cNvSpPr/>
          <p:nvPr/>
        </p:nvSpPr>
        <p:spPr>
          <a:xfrm>
            <a:off x="4781704" y="6138830"/>
            <a:ext cx="4176464" cy="215444"/>
          </a:xfrm>
          <a:prstGeom prst="rect">
            <a:avLst/>
          </a:prstGeom>
        </p:spPr>
        <p:txBody>
          <a:bodyPr wrap="square">
            <a:spAutoFit/>
          </a:bodyPr>
          <a:lstStyle/>
          <a:p>
            <a:r>
              <a:rPr lang="fr-FR" sz="800"/>
              <a:t>https://</a:t>
            </a:r>
            <a:r>
              <a:rPr lang="fr-FR" sz="800" err="1"/>
              <a:t>www.bgl.lu</a:t>
            </a:r>
            <a:r>
              <a:rPr lang="fr-FR" sz="800"/>
              <a:t>/</a:t>
            </a:r>
            <a:r>
              <a:rPr lang="fr-FR" sz="800" err="1"/>
              <a:t>fr</a:t>
            </a:r>
            <a:r>
              <a:rPr lang="fr-FR" sz="800"/>
              <a:t>/particuliers/solutions-financement/</a:t>
            </a:r>
            <a:r>
              <a:rPr lang="fr-FR" sz="800" err="1"/>
              <a:t>pret-etudiant-luxembourg.html</a:t>
            </a:r>
            <a:endParaRPr lang="fr-FR" sz="800"/>
          </a:p>
        </p:txBody>
      </p:sp>
    </p:spTree>
    <p:extLst>
      <p:ext uri="{BB962C8B-B14F-4D97-AF65-F5344CB8AC3E}">
        <p14:creationId xmlns:p14="http://schemas.microsoft.com/office/powerpoint/2010/main" val="21471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D’où vient le stress  universitaire?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Etudes universitaires</a:t>
            </a:r>
          </a:p>
          <a:p>
            <a:pPr marL="673200" lvl="2" indent="-457200">
              <a:spcBef>
                <a:spcPts val="600"/>
              </a:spcBef>
              <a:buFont typeface="Arial" charset="0"/>
              <a:buChar char="•"/>
            </a:pPr>
            <a:r>
              <a:rPr lang="fr-CH" sz="2400" dirty="0">
                <a:latin typeface="Century Gothic" charset="0"/>
                <a:ea typeface="Century Gothic" charset="0"/>
                <a:cs typeface="Century Gothic" charset="0"/>
              </a:rPr>
              <a:t>Examens ou présentations orales</a:t>
            </a:r>
          </a:p>
          <a:p>
            <a:pPr marL="673200" lvl="2" indent="-457200">
              <a:spcBef>
                <a:spcPts val="600"/>
              </a:spcBef>
              <a:buFont typeface="Arial" charset="0"/>
              <a:buChar char="•"/>
            </a:pPr>
            <a:r>
              <a:rPr lang="fr-CH" sz="2400" dirty="0">
                <a:latin typeface="Century Gothic" charset="0"/>
                <a:ea typeface="Century Gothic" charset="0"/>
                <a:cs typeface="Century Gothic" charset="0"/>
              </a:rPr>
              <a:t>Les notes</a:t>
            </a:r>
          </a:p>
          <a:p>
            <a:pPr marL="673200" lvl="2" indent="-457200">
              <a:spcBef>
                <a:spcPts val="600"/>
              </a:spcBef>
              <a:buFont typeface="Arial" charset="0"/>
              <a:buChar char="•"/>
            </a:pPr>
            <a:r>
              <a:rPr lang="fr-CH" sz="2400" dirty="0">
                <a:latin typeface="Century Gothic" charset="0"/>
                <a:ea typeface="Century Gothic" charset="0"/>
                <a:cs typeface="Century Gothic" charset="0"/>
              </a:rPr>
              <a:t>Travaux en groupe</a:t>
            </a:r>
          </a:p>
          <a:p>
            <a:pPr marL="673200" lvl="2" indent="-457200">
              <a:spcBef>
                <a:spcPts val="600"/>
              </a:spcBef>
              <a:buFont typeface="Arial" charset="0"/>
              <a:buChar char="•"/>
            </a:pPr>
            <a:r>
              <a:rPr lang="fr-CH" sz="2400" dirty="0">
                <a:latin typeface="Century Gothic" charset="0"/>
                <a:ea typeface="Century Gothic" charset="0"/>
                <a:cs typeface="Century Gothic" charset="0"/>
              </a:rPr>
              <a:t>Chercher un stage</a:t>
            </a:r>
          </a:p>
          <a:p>
            <a:pPr marL="673200" lvl="2" indent="-457200">
              <a:spcBef>
                <a:spcPts val="600"/>
              </a:spcBef>
              <a:buFont typeface="Arial" charset="0"/>
              <a:buChar char="•"/>
            </a:pPr>
            <a:r>
              <a:rPr lang="fr-CH" sz="2400" dirty="0">
                <a:latin typeface="Century Gothic" charset="0"/>
                <a:ea typeface="Century Gothic" charset="0"/>
                <a:cs typeface="Century Gothic" charset="0"/>
              </a:rPr>
              <a:t>Est-ce que j’ai bien choisi la voie d’études?</a:t>
            </a:r>
          </a:p>
          <a:p>
            <a:pPr marL="673200" lvl="2" indent="-457200">
              <a:spcBef>
                <a:spcPts val="600"/>
              </a:spcBef>
              <a:buFont typeface="Arial" charset="0"/>
              <a:buChar char="•"/>
            </a:pPr>
            <a:r>
              <a:rPr lang="fr-CH" sz="2400" dirty="0">
                <a:latin typeface="Century Gothic" charset="0"/>
                <a:ea typeface="Century Gothic" charset="0"/>
                <a:cs typeface="Century Gothic" charset="0"/>
              </a:rPr>
              <a:t>Expectatives sociales et personnelles</a:t>
            </a: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pic>
        <p:nvPicPr>
          <p:cNvPr id="6" name="Espace réservé du contenu 2">
            <a:extLst>
              <a:ext uri="{FF2B5EF4-FFF2-40B4-BE49-F238E27FC236}">
                <a16:creationId xmlns:a16="http://schemas.microsoft.com/office/drawing/2014/main" id="{BCBEA759-9298-8646-8486-F5B217A17EFF}"/>
              </a:ext>
            </a:extLst>
          </p:cNvPr>
          <p:cNvPicPr>
            <a:picLocks noChangeAspect="1"/>
          </p:cNvPicPr>
          <p:nvPr/>
        </p:nvPicPr>
        <p:blipFill rotWithShape="1">
          <a:blip r:embed="rId3">
            <a:extLst>
              <a:ext uri="{28A0092B-C50C-407E-A947-70E740481C1C}">
                <a14:useLocalDpi xmlns:a14="http://schemas.microsoft.com/office/drawing/2010/main" val="0"/>
              </a:ext>
            </a:extLst>
          </a:blip>
          <a:srcRect b="3160"/>
          <a:stretch/>
        </p:blipFill>
        <p:spPr>
          <a:xfrm>
            <a:off x="3603039" y="3933056"/>
            <a:ext cx="5326484" cy="2316452"/>
          </a:xfrm>
          <a:prstGeom prst="rect">
            <a:avLst/>
          </a:prstGeom>
        </p:spPr>
      </p:pic>
    </p:spTree>
    <p:extLst>
      <p:ext uri="{BB962C8B-B14F-4D97-AF65-F5344CB8AC3E}">
        <p14:creationId xmlns:p14="http://schemas.microsoft.com/office/powerpoint/2010/main" val="3487886249"/>
      </p:ext>
    </p:extLst>
  </p:cSld>
  <p:clrMapOvr>
    <a:masterClrMapping/>
  </p:clrMapOvr>
</p:sld>
</file>

<file path=ppt/theme/theme1.xml><?xml version="1.0" encoding="utf-8"?>
<a:theme xmlns:a="http://schemas.openxmlformats.org/drawingml/2006/main" name="04_UNIFR_PPT_Template_Acad_Lettres">
  <a:themeElements>
    <a:clrScheme name="UNI FR Colors">
      <a:dk1>
        <a:sysClr val="windowText" lastClr="000000"/>
      </a:dk1>
      <a:lt1>
        <a:sysClr val="window" lastClr="FFFFFF"/>
      </a:lt1>
      <a:dk2>
        <a:srgbClr val="0A3859"/>
      </a:dk2>
      <a:lt2>
        <a:srgbClr val="FFFFFF"/>
      </a:lt2>
      <a:accent1>
        <a:srgbClr val="0A3859"/>
      </a:accent1>
      <a:accent2>
        <a:srgbClr val="54748B"/>
      </a:accent2>
      <a:accent3>
        <a:srgbClr val="9DAFBD"/>
      </a:accent3>
      <a:accent4>
        <a:srgbClr val="D06516"/>
      </a:accent4>
      <a:accent5>
        <a:srgbClr val="DE945C"/>
      </a:accent5>
      <a:accent6>
        <a:srgbClr val="ECC1A2"/>
      </a:accent6>
      <a:hlink>
        <a:srgbClr val="0A3859"/>
      </a:hlink>
      <a:folHlink>
        <a:srgbClr val="D06516"/>
      </a:folHlink>
    </a:clrScheme>
    <a:fontScheme name="UNI FR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nSpc>
            <a:spcPts val="2700"/>
          </a:lnSpc>
          <a:defRPr sz="2000" dirty="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04_UNIFR_PPT_Template_Acad_Lettres</Template>
  <TotalTime>6954</TotalTime>
  <Words>1611</Words>
  <Application>Microsoft Macintosh PowerPoint</Application>
  <PresentationFormat>Affichage à l'écran (4:3)</PresentationFormat>
  <Paragraphs>479</Paragraphs>
  <Slides>35</Slides>
  <Notes>35</Notes>
  <HiddenSlides>6</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Avenir Book</vt:lpstr>
      <vt:lpstr>Avenir Next Regular</vt:lpstr>
      <vt:lpstr>Calibri</vt:lpstr>
      <vt:lpstr>Century Gothic</vt:lpstr>
      <vt:lpstr>Comic Sans MS</vt:lpstr>
      <vt:lpstr>Wingdings</vt:lpstr>
      <vt:lpstr>04_UNIFR_PPT_Template_Acad_Lettres</vt:lpstr>
      <vt:lpstr>Présentation PowerPoint</vt:lpstr>
      <vt:lpstr>Présentation PowerPoint</vt:lpstr>
      <vt:lpstr>Présentation PowerPoint</vt:lpstr>
      <vt:lpstr>My tools</vt:lpstr>
      <vt:lpstr>Stresseurs</vt:lpstr>
      <vt:lpstr>EXERCICE</vt:lpstr>
      <vt:lpstr>D’où vient le stress  universitaire?</vt:lpstr>
      <vt:lpstr>D’où vient le stress  universitaire?</vt:lpstr>
      <vt:lpstr>D’où vient le stress  universitaire?</vt:lpstr>
      <vt:lpstr>Stress</vt:lpstr>
      <vt:lpstr>Stress</vt:lpstr>
      <vt:lpstr>Stress</vt:lpstr>
      <vt:lpstr>Présentation PowerPoint</vt:lpstr>
      <vt:lpstr>Phases du stresS</vt:lpstr>
      <vt:lpstr>Stress</vt:lpstr>
      <vt:lpstr>Stress: quoi faire?</vt:lpstr>
      <vt:lpstr>Présentation PowerPoint</vt:lpstr>
      <vt:lpstr>Exercice: Profil Journalier</vt:lpstr>
      <vt:lpstr>Présentation PowerPoint</vt:lpstr>
      <vt:lpstr>Présentation PowerPoint</vt:lpstr>
      <vt:lpstr>Stress: Quoi faire?</vt:lpstr>
      <vt:lpstr>Stress: Quoi faire?</vt:lpstr>
      <vt:lpstr>Stress: Quoi faire?</vt:lpstr>
      <vt:lpstr>Stress: Quoi faire?</vt:lpstr>
      <vt:lpstr>Stress: Quoi faire?</vt:lpstr>
      <vt:lpstr>Stress: Quoi faire?</vt:lpstr>
      <vt:lpstr>Stress: Quoi faire?</vt:lpstr>
      <vt:lpstr>Stress: Quoi faire?</vt:lpstr>
      <vt:lpstr>Stress: Quoi faire?</vt:lpstr>
      <vt:lpstr>Stress: Quoi faire?</vt:lpstr>
      <vt:lpstr>Autonomie</vt:lpstr>
      <vt:lpstr>Stress: Quoi faire?</vt:lpstr>
      <vt:lpstr>Stress: Quoi faire?</vt:lpstr>
      <vt:lpstr>MY tools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RR</dc:creator>
  <cp:lastModifiedBy>Romina Recabarren</cp:lastModifiedBy>
  <cp:revision>473</cp:revision>
  <cp:lastPrinted>2019-09-11T11:59:30Z</cp:lastPrinted>
  <dcterms:created xsi:type="dcterms:W3CDTF">2017-08-30T20:00:09Z</dcterms:created>
  <dcterms:modified xsi:type="dcterms:W3CDTF">2019-09-11T18:39:57Z</dcterms:modified>
</cp:coreProperties>
</file>