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96" r:id="rId3"/>
    <p:sldId id="295" r:id="rId4"/>
    <p:sldId id="271" r:id="rId5"/>
    <p:sldId id="272" r:id="rId6"/>
    <p:sldId id="273" r:id="rId7"/>
    <p:sldId id="274" r:id="rId8"/>
    <p:sldId id="275" r:id="rId9"/>
    <p:sldId id="276" r:id="rId10"/>
    <p:sldId id="294" r:id="rId11"/>
    <p:sldId id="277" r:id="rId12"/>
    <p:sldId id="278" r:id="rId13"/>
    <p:sldId id="279" r:id="rId14"/>
    <p:sldId id="280" r:id="rId15"/>
    <p:sldId id="281" r:id="rId16"/>
    <p:sldId id="286" r:id="rId17"/>
    <p:sldId id="290" r:id="rId18"/>
    <p:sldId id="292" r:id="rId19"/>
    <p:sldId id="291" r:id="rId20"/>
    <p:sldId id="293" r:id="rId21"/>
    <p:sldId id="297" r:id="rId22"/>
    <p:sldId id="299" r:id="rId23"/>
    <p:sldId id="287" r:id="rId24"/>
    <p:sldId id="288" r:id="rId25"/>
    <p:sldId id="29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79" autoAdjust="0"/>
  </p:normalViewPr>
  <p:slideViewPr>
    <p:cSldViewPr snapToGrid="0">
      <p:cViewPr varScale="1">
        <p:scale>
          <a:sx n="61" d="100"/>
          <a:sy n="61" d="100"/>
        </p:scale>
        <p:origin x="8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ata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30D067-F086-4CF8-A8ED-72E1F57945FE}"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fr-FR"/>
        </a:p>
      </dgm:t>
    </dgm:pt>
    <dgm:pt modelId="{5792CCED-F9B8-4270-BCF0-F268468D7167}">
      <dgm:prSet phldrT="[Texte]">
        <dgm:style>
          <a:lnRef idx="1">
            <a:schemeClr val="accent1"/>
          </a:lnRef>
          <a:fillRef idx="2">
            <a:schemeClr val="accent1"/>
          </a:fillRef>
          <a:effectRef idx="1">
            <a:schemeClr val="accent1"/>
          </a:effectRef>
          <a:fontRef idx="minor">
            <a:schemeClr val="dk1"/>
          </a:fontRef>
        </dgm:style>
      </dgm:prSet>
      <dgm:spPr/>
      <dgm:t>
        <a:bodyPr/>
        <a:lstStyle/>
        <a:p>
          <a:r>
            <a:rPr lang="fr-FR" dirty="0" smtClean="0"/>
            <a:t>Violence conjugale</a:t>
          </a:r>
          <a:endParaRPr lang="fr-FR" dirty="0"/>
        </a:p>
      </dgm:t>
    </dgm:pt>
    <dgm:pt modelId="{8C067493-E34B-4539-8512-62DBC2D4B993}" type="parTrans" cxnId="{E20C025F-A834-45AD-A8F5-E8777ADEBEF8}">
      <dgm:prSet/>
      <dgm:spPr/>
      <dgm:t>
        <a:bodyPr/>
        <a:lstStyle/>
        <a:p>
          <a:endParaRPr lang="fr-FR"/>
        </a:p>
      </dgm:t>
    </dgm:pt>
    <dgm:pt modelId="{A4EE6164-FB99-4AFB-A48C-2E71AA2EA2E7}" type="sibTrans" cxnId="{E20C025F-A834-45AD-A8F5-E8777ADEBEF8}">
      <dgm:prSet/>
      <dgm:spPr/>
      <dgm:t>
        <a:bodyPr/>
        <a:lstStyle/>
        <a:p>
          <a:endParaRPr lang="fr-FR"/>
        </a:p>
      </dgm:t>
    </dgm:pt>
    <dgm:pt modelId="{FFD9E16E-C1D3-456D-9584-6E8B7DA3CE9C}">
      <dgm:prSet phldrT="[Texte]">
        <dgm:style>
          <a:lnRef idx="1">
            <a:schemeClr val="accent1"/>
          </a:lnRef>
          <a:fillRef idx="2">
            <a:schemeClr val="accent1"/>
          </a:fillRef>
          <a:effectRef idx="1">
            <a:schemeClr val="accent1"/>
          </a:effectRef>
          <a:fontRef idx="minor">
            <a:schemeClr val="dk1"/>
          </a:fontRef>
        </dgm:style>
      </dgm:prSet>
      <dgm:spPr/>
      <dgm:t>
        <a:bodyPr/>
        <a:lstStyle/>
        <a:p>
          <a:r>
            <a:rPr lang="fr-FR" dirty="0" smtClean="0"/>
            <a:t>Violence perpétrée par les hommes sur les femmes</a:t>
          </a:r>
          <a:endParaRPr lang="fr-FR" dirty="0"/>
        </a:p>
      </dgm:t>
    </dgm:pt>
    <dgm:pt modelId="{0019D4FB-B11F-4F26-9ABF-54A7273272ED}" type="parTrans" cxnId="{9E54D1B0-A006-483C-B659-ED1BE67C8754}">
      <dgm:prSet/>
      <dgm:spPr/>
      <dgm:t>
        <a:bodyPr/>
        <a:lstStyle/>
        <a:p>
          <a:endParaRPr lang="fr-FR"/>
        </a:p>
      </dgm:t>
    </dgm:pt>
    <dgm:pt modelId="{F29E73F8-735F-4DE4-A126-DF67049A4B2A}" type="sibTrans" cxnId="{9E54D1B0-A006-483C-B659-ED1BE67C8754}">
      <dgm:prSet/>
      <dgm:spPr/>
      <dgm:t>
        <a:bodyPr/>
        <a:lstStyle/>
        <a:p>
          <a:endParaRPr lang="fr-FR"/>
        </a:p>
      </dgm:t>
    </dgm:pt>
    <dgm:pt modelId="{C06F0AC7-5E56-447F-B910-07E10A2AEB38}">
      <dgm:prSet phldrT="[Texte]">
        <dgm:style>
          <a:lnRef idx="1">
            <a:schemeClr val="accent1"/>
          </a:lnRef>
          <a:fillRef idx="2">
            <a:schemeClr val="accent1"/>
          </a:fillRef>
          <a:effectRef idx="1">
            <a:schemeClr val="accent1"/>
          </a:effectRef>
          <a:fontRef idx="minor">
            <a:schemeClr val="dk1"/>
          </a:fontRef>
        </dgm:style>
      </dgm:prSet>
      <dgm:spPr/>
      <dgm:t>
        <a:bodyPr/>
        <a:lstStyle/>
        <a:p>
          <a:r>
            <a:rPr lang="fr-FR" dirty="0" smtClean="0"/>
            <a:t>Violence perpétrée par les femmes sur les hommes</a:t>
          </a:r>
          <a:endParaRPr lang="fr-FR" dirty="0"/>
        </a:p>
      </dgm:t>
    </dgm:pt>
    <dgm:pt modelId="{D69BCD91-B391-4F92-82EB-668723B0CEF6}" type="parTrans" cxnId="{C73E2EB7-4471-4ED5-B7AE-BCBE3CFBD24D}">
      <dgm:prSet/>
      <dgm:spPr/>
      <dgm:t>
        <a:bodyPr/>
        <a:lstStyle/>
        <a:p>
          <a:endParaRPr lang="fr-FR"/>
        </a:p>
      </dgm:t>
    </dgm:pt>
    <dgm:pt modelId="{833495E8-A006-4F3E-8A8F-CC9E576C7752}" type="sibTrans" cxnId="{C73E2EB7-4471-4ED5-B7AE-BCBE3CFBD24D}">
      <dgm:prSet/>
      <dgm:spPr/>
      <dgm:t>
        <a:bodyPr/>
        <a:lstStyle/>
        <a:p>
          <a:endParaRPr lang="fr-FR"/>
        </a:p>
      </dgm:t>
    </dgm:pt>
    <dgm:pt modelId="{D6ED5C11-46D5-41DF-B3A7-7B8622FA7572}">
      <dgm:prSet phldrT="[Texte]" custT="1">
        <dgm:style>
          <a:lnRef idx="1">
            <a:schemeClr val="accent5"/>
          </a:lnRef>
          <a:fillRef idx="2">
            <a:schemeClr val="accent5"/>
          </a:fillRef>
          <a:effectRef idx="1">
            <a:schemeClr val="accent5"/>
          </a:effectRef>
          <a:fontRef idx="minor">
            <a:schemeClr val="dk1"/>
          </a:fontRef>
        </dgm:style>
      </dgm:prSet>
      <dgm:spPr/>
      <dgm:t>
        <a:bodyPr/>
        <a:lstStyle/>
        <a:p>
          <a:pPr algn="just"/>
          <a:r>
            <a:rPr lang="fr-FR" sz="1600" dirty="0" smtClean="0"/>
            <a:t>Violence perpétrée par les hommes sur les femmes</a:t>
          </a:r>
          <a:endParaRPr lang="fr-FR" sz="1600" dirty="0"/>
        </a:p>
      </dgm:t>
    </dgm:pt>
    <dgm:pt modelId="{B40B6A8E-6BB2-400C-976E-9654BC7FE208}" type="parTrans" cxnId="{44E4DE05-AD1A-4E17-B69C-362CD410939E}">
      <dgm:prSet/>
      <dgm:spPr/>
      <dgm:t>
        <a:bodyPr/>
        <a:lstStyle/>
        <a:p>
          <a:endParaRPr lang="fr-FR"/>
        </a:p>
      </dgm:t>
    </dgm:pt>
    <dgm:pt modelId="{3B180F7D-419D-46DD-BF95-690BF7A1B6EB}" type="sibTrans" cxnId="{44E4DE05-AD1A-4E17-B69C-362CD410939E}">
      <dgm:prSet/>
      <dgm:spPr/>
      <dgm:t>
        <a:bodyPr/>
        <a:lstStyle/>
        <a:p>
          <a:endParaRPr lang="fr-FR"/>
        </a:p>
      </dgm:t>
    </dgm:pt>
    <dgm:pt modelId="{BD35E160-1228-4594-9913-B8328EF4DC8E}">
      <dgm:prSet phldrT="[Texte]" custT="1">
        <dgm:style>
          <a:lnRef idx="1">
            <a:schemeClr val="accent5"/>
          </a:lnRef>
          <a:fillRef idx="2">
            <a:schemeClr val="accent5"/>
          </a:fillRef>
          <a:effectRef idx="1">
            <a:schemeClr val="accent5"/>
          </a:effectRef>
          <a:fontRef idx="minor">
            <a:schemeClr val="dk1"/>
          </a:fontRef>
        </dgm:style>
      </dgm:prSet>
      <dgm:spPr/>
      <dgm:t>
        <a:bodyPr/>
        <a:lstStyle/>
        <a:p>
          <a:pPr algn="just"/>
          <a:r>
            <a:rPr lang="fr-CH" sz="1600" b="0" i="0" dirty="0" smtClean="0"/>
            <a:t>violence physique </a:t>
          </a:r>
          <a:endParaRPr lang="fr-FR" sz="1600" b="0" dirty="0"/>
        </a:p>
      </dgm:t>
    </dgm:pt>
    <dgm:pt modelId="{89ADA69E-FD48-443C-B6B3-D30DD46ADE74}" type="parTrans" cxnId="{6CE3487C-32AA-4C23-BC27-E85050481D6B}">
      <dgm:prSet/>
      <dgm:spPr/>
      <dgm:t>
        <a:bodyPr/>
        <a:lstStyle/>
        <a:p>
          <a:endParaRPr lang="fr-FR"/>
        </a:p>
      </dgm:t>
    </dgm:pt>
    <dgm:pt modelId="{019E246D-4787-4F7B-A9DF-3B8554D08A14}" type="sibTrans" cxnId="{6CE3487C-32AA-4C23-BC27-E85050481D6B}">
      <dgm:prSet/>
      <dgm:spPr/>
      <dgm:t>
        <a:bodyPr/>
        <a:lstStyle/>
        <a:p>
          <a:endParaRPr lang="fr-FR"/>
        </a:p>
      </dgm:t>
    </dgm:pt>
    <dgm:pt modelId="{288B3B4A-B846-4A18-9194-864F958BD5A2}">
      <dgm:prSet phldrT="[Texte]" custT="1">
        <dgm:style>
          <a:lnRef idx="1">
            <a:schemeClr val="accent5"/>
          </a:lnRef>
          <a:fillRef idx="2">
            <a:schemeClr val="accent5"/>
          </a:fillRef>
          <a:effectRef idx="1">
            <a:schemeClr val="accent5"/>
          </a:effectRef>
          <a:fontRef idx="minor">
            <a:schemeClr val="dk1"/>
          </a:fontRef>
        </dgm:style>
      </dgm:prSet>
      <dgm:spPr/>
      <dgm:t>
        <a:bodyPr/>
        <a:lstStyle/>
        <a:p>
          <a:pPr algn="just"/>
          <a:r>
            <a:rPr lang="fr-FR" sz="1600" dirty="0" smtClean="0"/>
            <a:t>Violence économique</a:t>
          </a:r>
          <a:endParaRPr lang="fr-FR" sz="1600" dirty="0"/>
        </a:p>
      </dgm:t>
    </dgm:pt>
    <dgm:pt modelId="{01943F16-376C-418F-8942-DEE2E4F35993}" type="parTrans" cxnId="{400874A3-477D-4DA1-A047-9573594F1CDB}">
      <dgm:prSet/>
      <dgm:spPr/>
      <dgm:t>
        <a:bodyPr/>
        <a:lstStyle/>
        <a:p>
          <a:endParaRPr lang="fr-FR"/>
        </a:p>
      </dgm:t>
    </dgm:pt>
    <dgm:pt modelId="{C3E3B6D3-E430-47AE-9703-24F0BE65DFC5}" type="sibTrans" cxnId="{400874A3-477D-4DA1-A047-9573594F1CDB}">
      <dgm:prSet/>
      <dgm:spPr/>
      <dgm:t>
        <a:bodyPr/>
        <a:lstStyle/>
        <a:p>
          <a:endParaRPr lang="fr-FR"/>
        </a:p>
      </dgm:t>
    </dgm:pt>
    <dgm:pt modelId="{10DED6C6-1301-4CC2-B6DE-34667FF384D9}">
      <dgm:prSet phldrT="[Texte]" custT="1">
        <dgm:style>
          <a:lnRef idx="1">
            <a:schemeClr val="accent4"/>
          </a:lnRef>
          <a:fillRef idx="2">
            <a:schemeClr val="accent4"/>
          </a:fillRef>
          <a:effectRef idx="1">
            <a:schemeClr val="accent4"/>
          </a:effectRef>
          <a:fontRef idx="minor">
            <a:schemeClr val="dk1"/>
          </a:fontRef>
        </dgm:style>
      </dgm:prSet>
      <dgm:spPr/>
      <dgm:t>
        <a:bodyPr/>
        <a:lstStyle/>
        <a:p>
          <a:r>
            <a:rPr lang="fr-FR" sz="1600" dirty="0" smtClean="0"/>
            <a:t>Exposition de l’enfant à la violence conjugale</a:t>
          </a:r>
          <a:endParaRPr lang="fr-FR" sz="1600" dirty="0"/>
        </a:p>
      </dgm:t>
    </dgm:pt>
    <dgm:pt modelId="{45CFD4F5-52CB-4AC4-8A7F-F780DEA26FF2}" type="parTrans" cxnId="{EAE0F827-116E-4AF7-B855-02DFE237BF8B}">
      <dgm:prSet/>
      <dgm:spPr/>
      <dgm:t>
        <a:bodyPr/>
        <a:lstStyle/>
        <a:p>
          <a:endParaRPr lang="fr-FR"/>
        </a:p>
      </dgm:t>
    </dgm:pt>
    <dgm:pt modelId="{2DFB9493-2271-430C-9759-5DF3C4ADAF20}" type="sibTrans" cxnId="{EAE0F827-116E-4AF7-B855-02DFE237BF8B}">
      <dgm:prSet/>
      <dgm:spPr/>
      <dgm:t>
        <a:bodyPr/>
        <a:lstStyle/>
        <a:p>
          <a:endParaRPr lang="fr-FR"/>
        </a:p>
      </dgm:t>
    </dgm:pt>
    <dgm:pt modelId="{2EA28F3C-B10C-4EFE-9661-94B3868A521D}">
      <dgm:prSet phldrT="[Texte]" custT="1">
        <dgm:style>
          <a:lnRef idx="1">
            <a:schemeClr val="accent4"/>
          </a:lnRef>
          <a:fillRef idx="2">
            <a:schemeClr val="accent4"/>
          </a:fillRef>
          <a:effectRef idx="1">
            <a:schemeClr val="accent4"/>
          </a:effectRef>
          <a:fontRef idx="minor">
            <a:schemeClr val="dk1"/>
          </a:fontRef>
        </dgm:style>
      </dgm:prSet>
      <dgm:spPr/>
      <dgm:t>
        <a:bodyPr/>
        <a:lstStyle/>
        <a:p>
          <a:r>
            <a:rPr lang="fr-FR" sz="1600" dirty="0" smtClean="0"/>
            <a:t>Conséquences psychopathologiques</a:t>
          </a:r>
          <a:endParaRPr lang="fr-FR" sz="1600" dirty="0"/>
        </a:p>
      </dgm:t>
    </dgm:pt>
    <dgm:pt modelId="{6DF8E6B4-369C-414C-BE51-171BE28C8F73}" type="parTrans" cxnId="{839701DD-525E-4D9F-BF9D-EC20E09B1A57}">
      <dgm:prSet/>
      <dgm:spPr/>
      <dgm:t>
        <a:bodyPr/>
        <a:lstStyle/>
        <a:p>
          <a:endParaRPr lang="fr-FR"/>
        </a:p>
      </dgm:t>
    </dgm:pt>
    <dgm:pt modelId="{43353D73-84E9-4891-94D5-AE0C8BDE4969}" type="sibTrans" cxnId="{839701DD-525E-4D9F-BF9D-EC20E09B1A57}">
      <dgm:prSet/>
      <dgm:spPr/>
      <dgm:t>
        <a:bodyPr/>
        <a:lstStyle/>
        <a:p>
          <a:endParaRPr lang="fr-FR"/>
        </a:p>
      </dgm:t>
    </dgm:pt>
    <dgm:pt modelId="{909D5A20-86E7-4603-87FB-FE93156F7A6D}">
      <dgm:prSet phldrT="[Texte]" custT="1">
        <dgm:style>
          <a:lnRef idx="1">
            <a:schemeClr val="accent4"/>
          </a:lnRef>
          <a:fillRef idx="2">
            <a:schemeClr val="accent4"/>
          </a:fillRef>
          <a:effectRef idx="1">
            <a:schemeClr val="accent4"/>
          </a:effectRef>
          <a:fontRef idx="minor">
            <a:schemeClr val="dk1"/>
          </a:fontRef>
        </dgm:style>
      </dgm:prSet>
      <dgm:spPr/>
      <dgm:t>
        <a:bodyPr/>
        <a:lstStyle/>
        <a:p>
          <a:r>
            <a:rPr lang="fr-FR" sz="1600" dirty="0" smtClean="0"/>
            <a:t>Conséquence épigénétiques</a:t>
          </a:r>
          <a:endParaRPr lang="fr-FR" sz="1600" dirty="0"/>
        </a:p>
      </dgm:t>
    </dgm:pt>
    <dgm:pt modelId="{C1671D15-AC98-40B5-9485-C9C3187CA584}" type="parTrans" cxnId="{DE9E26E2-A6C4-4D32-AEFF-BE84F94481E7}">
      <dgm:prSet/>
      <dgm:spPr/>
      <dgm:t>
        <a:bodyPr/>
        <a:lstStyle/>
        <a:p>
          <a:endParaRPr lang="fr-FR"/>
        </a:p>
      </dgm:t>
    </dgm:pt>
    <dgm:pt modelId="{73C868A7-2B58-41E6-952A-95F5DBD1E1F0}" type="sibTrans" cxnId="{DE9E26E2-A6C4-4D32-AEFF-BE84F94481E7}">
      <dgm:prSet/>
      <dgm:spPr/>
      <dgm:t>
        <a:bodyPr/>
        <a:lstStyle/>
        <a:p>
          <a:endParaRPr lang="fr-FR"/>
        </a:p>
      </dgm:t>
    </dgm:pt>
    <dgm:pt modelId="{D1564ABB-10EF-4D62-9744-4C777FE50E7C}">
      <dgm:prSet phldrT="[Texte]">
        <dgm:style>
          <a:lnRef idx="1">
            <a:schemeClr val="accent5"/>
          </a:lnRef>
          <a:fillRef idx="2">
            <a:schemeClr val="accent5"/>
          </a:fillRef>
          <a:effectRef idx="1">
            <a:schemeClr val="accent5"/>
          </a:effectRef>
          <a:fontRef idx="minor">
            <a:schemeClr val="dk1"/>
          </a:fontRef>
        </dgm:style>
      </dgm:prSet>
      <dgm:spPr/>
      <dgm:t>
        <a:bodyPr/>
        <a:lstStyle/>
        <a:p>
          <a:pPr algn="l"/>
          <a:endParaRPr lang="fr-FR" sz="800" dirty="0"/>
        </a:p>
      </dgm:t>
    </dgm:pt>
    <dgm:pt modelId="{AE5453E7-314A-4B1F-BCD9-0C194EE96492}" type="parTrans" cxnId="{CE0FF546-F5CB-4FF3-90F4-723167FF58F1}">
      <dgm:prSet/>
      <dgm:spPr/>
      <dgm:t>
        <a:bodyPr/>
        <a:lstStyle/>
        <a:p>
          <a:endParaRPr lang="fr-FR"/>
        </a:p>
      </dgm:t>
    </dgm:pt>
    <dgm:pt modelId="{84B3D660-98D1-4EE8-BD25-834F259BCA7B}" type="sibTrans" cxnId="{CE0FF546-F5CB-4FF3-90F4-723167FF58F1}">
      <dgm:prSet/>
      <dgm:spPr/>
      <dgm:t>
        <a:bodyPr/>
        <a:lstStyle/>
        <a:p>
          <a:endParaRPr lang="fr-FR"/>
        </a:p>
      </dgm:t>
    </dgm:pt>
    <dgm:pt modelId="{D157466C-7265-4486-B570-C2738C44A696}">
      <dgm:prSet phldrT="[Texte]" custT="1">
        <dgm:style>
          <a:lnRef idx="1">
            <a:schemeClr val="accent5"/>
          </a:lnRef>
          <a:fillRef idx="2">
            <a:schemeClr val="accent5"/>
          </a:fillRef>
          <a:effectRef idx="1">
            <a:schemeClr val="accent5"/>
          </a:effectRef>
          <a:fontRef idx="minor">
            <a:schemeClr val="dk1"/>
          </a:fontRef>
        </dgm:style>
      </dgm:prSet>
      <dgm:spPr/>
      <dgm:t>
        <a:bodyPr/>
        <a:lstStyle/>
        <a:p>
          <a:pPr algn="just"/>
          <a:r>
            <a:rPr lang="fr-FR" sz="1600" dirty="0" smtClean="0"/>
            <a:t>Violence psychologique</a:t>
          </a:r>
          <a:endParaRPr lang="fr-FR" sz="1600" dirty="0"/>
        </a:p>
      </dgm:t>
    </dgm:pt>
    <dgm:pt modelId="{4663D200-8BDF-4415-B269-C770FA27753C}" type="parTrans" cxnId="{1FCD0908-C849-48B8-A9A1-E67815D10DD2}">
      <dgm:prSet/>
      <dgm:spPr/>
      <dgm:t>
        <a:bodyPr/>
        <a:lstStyle/>
        <a:p>
          <a:endParaRPr lang="fr-FR"/>
        </a:p>
      </dgm:t>
    </dgm:pt>
    <dgm:pt modelId="{4565F4D5-DF70-46DA-8D10-E116F8226996}" type="sibTrans" cxnId="{1FCD0908-C849-48B8-A9A1-E67815D10DD2}">
      <dgm:prSet/>
      <dgm:spPr/>
      <dgm:t>
        <a:bodyPr/>
        <a:lstStyle/>
        <a:p>
          <a:endParaRPr lang="fr-FR"/>
        </a:p>
      </dgm:t>
    </dgm:pt>
    <dgm:pt modelId="{FD6F57AE-E347-4B4D-8407-E5A17FB0097D}">
      <dgm:prSet phldrT="[Texte]">
        <dgm:style>
          <a:lnRef idx="1">
            <a:schemeClr val="accent5"/>
          </a:lnRef>
          <a:fillRef idx="2">
            <a:schemeClr val="accent5"/>
          </a:fillRef>
          <a:effectRef idx="1">
            <a:schemeClr val="accent5"/>
          </a:effectRef>
          <a:fontRef idx="minor">
            <a:schemeClr val="dk1"/>
          </a:fontRef>
        </dgm:style>
      </dgm:prSet>
      <dgm:spPr/>
      <dgm:t>
        <a:bodyPr/>
        <a:lstStyle/>
        <a:p>
          <a:pPr algn="l"/>
          <a:endParaRPr lang="fr-FR" sz="800" dirty="0"/>
        </a:p>
      </dgm:t>
    </dgm:pt>
    <dgm:pt modelId="{168EDD8E-30B4-48AD-B5F4-25CAE4D958C3}" type="parTrans" cxnId="{30261717-C557-4FE3-A5CD-1261FB906303}">
      <dgm:prSet/>
      <dgm:spPr/>
      <dgm:t>
        <a:bodyPr/>
        <a:lstStyle/>
        <a:p>
          <a:endParaRPr lang="fr-FR"/>
        </a:p>
      </dgm:t>
    </dgm:pt>
    <dgm:pt modelId="{B166E22E-972D-46C0-9165-79E8D9BE98AD}" type="sibTrans" cxnId="{30261717-C557-4FE3-A5CD-1261FB906303}">
      <dgm:prSet/>
      <dgm:spPr/>
      <dgm:t>
        <a:bodyPr/>
        <a:lstStyle/>
        <a:p>
          <a:endParaRPr lang="fr-FR"/>
        </a:p>
      </dgm:t>
    </dgm:pt>
    <dgm:pt modelId="{2A43E082-868D-4FFE-A2E4-009362305C8A}">
      <dgm:prSet phldrT="[Texte]" custT="1">
        <dgm:style>
          <a:lnRef idx="1">
            <a:schemeClr val="accent5"/>
          </a:lnRef>
          <a:fillRef idx="2">
            <a:schemeClr val="accent5"/>
          </a:fillRef>
          <a:effectRef idx="1">
            <a:schemeClr val="accent5"/>
          </a:effectRef>
          <a:fontRef idx="minor">
            <a:schemeClr val="dk1"/>
          </a:fontRef>
        </dgm:style>
      </dgm:prSet>
      <dgm:spPr/>
      <dgm:t>
        <a:bodyPr/>
        <a:lstStyle/>
        <a:p>
          <a:pPr algn="just"/>
          <a:r>
            <a:rPr lang="fr-FR" sz="1600" dirty="0" smtClean="0"/>
            <a:t>Violence sexuelle</a:t>
          </a:r>
          <a:endParaRPr lang="fr-FR" sz="1600" dirty="0"/>
        </a:p>
      </dgm:t>
    </dgm:pt>
    <dgm:pt modelId="{318E55DF-460B-44AD-B1AB-6F1116FE790B}" type="parTrans" cxnId="{A66B5CCD-D8FE-4E46-91CB-B76E2D76C063}">
      <dgm:prSet/>
      <dgm:spPr/>
      <dgm:t>
        <a:bodyPr/>
        <a:lstStyle/>
        <a:p>
          <a:endParaRPr lang="fr-FR"/>
        </a:p>
      </dgm:t>
    </dgm:pt>
    <dgm:pt modelId="{128AF837-3BED-4768-9805-57EEB014BAA3}" type="sibTrans" cxnId="{A66B5CCD-D8FE-4E46-91CB-B76E2D76C063}">
      <dgm:prSet/>
      <dgm:spPr/>
      <dgm:t>
        <a:bodyPr/>
        <a:lstStyle/>
        <a:p>
          <a:endParaRPr lang="fr-FR"/>
        </a:p>
      </dgm:t>
    </dgm:pt>
    <dgm:pt modelId="{D5F9A2A9-18E6-42DC-A68A-BA2CCBC8EF7A}" type="pres">
      <dgm:prSet presAssocID="{E630D067-F086-4CF8-A8ED-72E1F57945FE}" presName="Name0" presStyleCnt="0">
        <dgm:presLayoutVars>
          <dgm:dir/>
          <dgm:resizeHandles val="exact"/>
        </dgm:presLayoutVars>
      </dgm:prSet>
      <dgm:spPr/>
      <dgm:t>
        <a:bodyPr/>
        <a:lstStyle/>
        <a:p>
          <a:endParaRPr lang="fr-FR"/>
        </a:p>
      </dgm:t>
    </dgm:pt>
    <dgm:pt modelId="{97570539-C880-430A-8B39-E6313B77B360}" type="pres">
      <dgm:prSet presAssocID="{5792CCED-F9B8-4270-BCF0-F268468D7167}" presName="composite" presStyleCnt="0"/>
      <dgm:spPr/>
    </dgm:pt>
    <dgm:pt modelId="{288EF7F3-568F-4DC2-9365-C8579EC0BDA1}" type="pres">
      <dgm:prSet presAssocID="{5792CCED-F9B8-4270-BCF0-F268468D7167}" presName="imagSh" presStyleLbl="bgImgPlace1" presStyleIdx="0" presStyleCnt="3" custScaleY="157665"/>
      <dgm:spPr>
        <a:blipFill>
          <a:blip xmlns:r="http://schemas.openxmlformats.org/officeDocument/2006/relationships" r:embed="rId1">
            <a:extLst>
              <a:ext uri="{28A0092B-C50C-407E-A947-70E740481C1C}">
                <a14:useLocalDpi xmlns:a14="http://schemas.microsoft.com/office/drawing/2010/main" val="0"/>
              </a:ext>
            </a:extLst>
          </a:blip>
          <a:srcRect/>
          <a:stretch>
            <a:fillRect l="-56000" r="-56000"/>
          </a:stretch>
        </a:blipFill>
      </dgm:spPr>
    </dgm:pt>
    <dgm:pt modelId="{D5C5C360-EEB2-4BFE-B04B-5B477C31BD47}" type="pres">
      <dgm:prSet presAssocID="{5792CCED-F9B8-4270-BCF0-F268468D7167}" presName="txNode" presStyleLbl="node1" presStyleIdx="0" presStyleCnt="3">
        <dgm:presLayoutVars>
          <dgm:bulletEnabled val="1"/>
        </dgm:presLayoutVars>
      </dgm:prSet>
      <dgm:spPr/>
      <dgm:t>
        <a:bodyPr/>
        <a:lstStyle/>
        <a:p>
          <a:endParaRPr lang="fr-FR"/>
        </a:p>
      </dgm:t>
    </dgm:pt>
    <dgm:pt modelId="{523BD18C-224B-45D6-8CB6-8CB8AAEE4EBB}" type="pres">
      <dgm:prSet presAssocID="{A4EE6164-FB99-4AFB-A48C-2E71AA2EA2E7}" presName="sibTrans" presStyleLbl="sibTrans2D1" presStyleIdx="0" presStyleCnt="2"/>
      <dgm:spPr/>
      <dgm:t>
        <a:bodyPr/>
        <a:lstStyle/>
        <a:p>
          <a:endParaRPr lang="fr-FR"/>
        </a:p>
      </dgm:t>
    </dgm:pt>
    <dgm:pt modelId="{6C5BEEA2-AC41-4E30-817B-AF36C8A3A0AD}" type="pres">
      <dgm:prSet presAssocID="{A4EE6164-FB99-4AFB-A48C-2E71AA2EA2E7}" presName="connTx" presStyleLbl="sibTrans2D1" presStyleIdx="0" presStyleCnt="2"/>
      <dgm:spPr/>
      <dgm:t>
        <a:bodyPr/>
        <a:lstStyle/>
        <a:p>
          <a:endParaRPr lang="fr-FR"/>
        </a:p>
      </dgm:t>
    </dgm:pt>
    <dgm:pt modelId="{9A15E5F2-3A5D-42AE-8FAB-61D199CFFA02}" type="pres">
      <dgm:prSet presAssocID="{D6ED5C11-46D5-41DF-B3A7-7B8622FA7572}" presName="composite" presStyleCnt="0"/>
      <dgm:spPr/>
    </dgm:pt>
    <dgm:pt modelId="{A6DB77CB-7682-4036-A6AD-26FCFFD17164}" type="pres">
      <dgm:prSet presAssocID="{D6ED5C11-46D5-41DF-B3A7-7B8622FA7572}" presName="imagSh" presStyleLbl="bgImgPlace1" presStyleIdx="1" presStyleCnt="3" custScaleX="131911" custScaleY="174003" custLinFactNeighborX="2977"/>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4AEE4731-1270-4967-A899-5D9B8E67B380}" type="pres">
      <dgm:prSet presAssocID="{D6ED5C11-46D5-41DF-B3A7-7B8622FA7572}" presName="txNode" presStyleLbl="node1" presStyleIdx="1" presStyleCnt="3" custScaleY="80577">
        <dgm:presLayoutVars>
          <dgm:bulletEnabled val="1"/>
        </dgm:presLayoutVars>
      </dgm:prSet>
      <dgm:spPr/>
      <dgm:t>
        <a:bodyPr/>
        <a:lstStyle/>
        <a:p>
          <a:endParaRPr lang="fr-FR"/>
        </a:p>
      </dgm:t>
    </dgm:pt>
    <dgm:pt modelId="{4EC1C315-F469-45F7-9567-AB347DD027E6}" type="pres">
      <dgm:prSet presAssocID="{3B180F7D-419D-46DD-BF95-690BF7A1B6EB}" presName="sibTrans" presStyleLbl="sibTrans2D1" presStyleIdx="1" presStyleCnt="2"/>
      <dgm:spPr/>
      <dgm:t>
        <a:bodyPr/>
        <a:lstStyle/>
        <a:p>
          <a:endParaRPr lang="fr-FR"/>
        </a:p>
      </dgm:t>
    </dgm:pt>
    <dgm:pt modelId="{3D51E0E9-CA07-45B1-B201-7A50FDA32B37}" type="pres">
      <dgm:prSet presAssocID="{3B180F7D-419D-46DD-BF95-690BF7A1B6EB}" presName="connTx" presStyleLbl="sibTrans2D1" presStyleIdx="1" presStyleCnt="2"/>
      <dgm:spPr/>
      <dgm:t>
        <a:bodyPr/>
        <a:lstStyle/>
        <a:p>
          <a:endParaRPr lang="fr-FR"/>
        </a:p>
      </dgm:t>
    </dgm:pt>
    <dgm:pt modelId="{92C3B2B0-E4D1-4A20-AE68-0DE9013E9938}" type="pres">
      <dgm:prSet presAssocID="{10DED6C6-1301-4CC2-B6DE-34667FF384D9}" presName="composite" presStyleCnt="0"/>
      <dgm:spPr/>
    </dgm:pt>
    <dgm:pt modelId="{427DDAF6-B362-48BC-8A9D-37EB0EE2375D}" type="pres">
      <dgm:prSet presAssocID="{10DED6C6-1301-4CC2-B6DE-34667FF384D9}" presName="imagSh" presStyleLbl="bgImgPlace1" presStyleIdx="2" presStyleCnt="3" custScaleX="139914" custScaleY="168110"/>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pt>
    <dgm:pt modelId="{8F447EF8-7172-4EBB-92E3-978CF00361C6}" type="pres">
      <dgm:prSet presAssocID="{10DED6C6-1301-4CC2-B6DE-34667FF384D9}" presName="txNode" presStyleLbl="node1" presStyleIdx="2" presStyleCnt="3" custScaleY="69331">
        <dgm:presLayoutVars>
          <dgm:bulletEnabled val="1"/>
        </dgm:presLayoutVars>
      </dgm:prSet>
      <dgm:spPr/>
      <dgm:t>
        <a:bodyPr/>
        <a:lstStyle/>
        <a:p>
          <a:endParaRPr lang="fr-FR"/>
        </a:p>
      </dgm:t>
    </dgm:pt>
  </dgm:ptLst>
  <dgm:cxnLst>
    <dgm:cxn modelId="{447EC111-439F-4DDB-9889-6603730A140A}" type="presOf" srcId="{288B3B4A-B846-4A18-9194-864F958BD5A2}" destId="{4AEE4731-1270-4967-A899-5D9B8E67B380}" srcOrd="0" destOrd="3" presId="urn:microsoft.com/office/officeart/2005/8/layout/hProcess10"/>
    <dgm:cxn modelId="{707EF4AB-2A65-4F42-82D2-299035605D38}" type="presOf" srcId="{A4EE6164-FB99-4AFB-A48C-2E71AA2EA2E7}" destId="{6C5BEEA2-AC41-4E30-817B-AF36C8A3A0AD}" srcOrd="1" destOrd="0" presId="urn:microsoft.com/office/officeart/2005/8/layout/hProcess10"/>
    <dgm:cxn modelId="{C488658F-9712-45E6-AD48-AACA99E83501}" type="presOf" srcId="{FFD9E16E-C1D3-456D-9584-6E8B7DA3CE9C}" destId="{D5C5C360-EEB2-4BFE-B04B-5B477C31BD47}" srcOrd="0" destOrd="1" presId="urn:microsoft.com/office/officeart/2005/8/layout/hProcess10"/>
    <dgm:cxn modelId="{4A69A8AC-3E79-4BC3-9ABA-48A6082E2949}" type="presOf" srcId="{909D5A20-86E7-4603-87FB-FE93156F7A6D}" destId="{8F447EF8-7172-4EBB-92E3-978CF00361C6}" srcOrd="0" destOrd="2" presId="urn:microsoft.com/office/officeart/2005/8/layout/hProcess10"/>
    <dgm:cxn modelId="{30261717-C557-4FE3-A5CD-1261FB906303}" srcId="{D6ED5C11-46D5-41DF-B3A7-7B8622FA7572}" destId="{FD6F57AE-E347-4B4D-8407-E5A17FB0097D}" srcOrd="4" destOrd="0" parTransId="{168EDD8E-30B4-48AD-B5F4-25CAE4D958C3}" sibTransId="{B166E22E-972D-46C0-9165-79E8D9BE98AD}"/>
    <dgm:cxn modelId="{96F673F8-7819-4A9E-9B2D-B357D48408E4}" type="presOf" srcId="{E630D067-F086-4CF8-A8ED-72E1F57945FE}" destId="{D5F9A2A9-18E6-42DC-A68A-BA2CCBC8EF7A}" srcOrd="0" destOrd="0" presId="urn:microsoft.com/office/officeart/2005/8/layout/hProcess10"/>
    <dgm:cxn modelId="{52B8ABC6-753C-4E26-B9E2-7DBE7EEC997D}" type="presOf" srcId="{C06F0AC7-5E56-447F-B910-07E10A2AEB38}" destId="{D5C5C360-EEB2-4BFE-B04B-5B477C31BD47}" srcOrd="0" destOrd="2" presId="urn:microsoft.com/office/officeart/2005/8/layout/hProcess10"/>
    <dgm:cxn modelId="{839701DD-525E-4D9F-BF9D-EC20E09B1A57}" srcId="{10DED6C6-1301-4CC2-B6DE-34667FF384D9}" destId="{2EA28F3C-B10C-4EFE-9661-94B3868A521D}" srcOrd="0" destOrd="0" parTransId="{6DF8E6B4-369C-414C-BE51-171BE28C8F73}" sibTransId="{43353D73-84E9-4891-94D5-AE0C8BDE4969}"/>
    <dgm:cxn modelId="{400874A3-477D-4DA1-A047-9573594F1CDB}" srcId="{D6ED5C11-46D5-41DF-B3A7-7B8622FA7572}" destId="{288B3B4A-B846-4A18-9194-864F958BD5A2}" srcOrd="2" destOrd="0" parTransId="{01943F16-376C-418F-8942-DEE2E4F35993}" sibTransId="{C3E3B6D3-E430-47AE-9703-24F0BE65DFC5}"/>
    <dgm:cxn modelId="{6CE3487C-32AA-4C23-BC27-E85050481D6B}" srcId="{D6ED5C11-46D5-41DF-B3A7-7B8622FA7572}" destId="{BD35E160-1228-4594-9913-B8328EF4DC8E}" srcOrd="0" destOrd="0" parTransId="{89ADA69E-FD48-443C-B6B3-D30DD46ADE74}" sibTransId="{019E246D-4787-4F7B-A9DF-3B8554D08A14}"/>
    <dgm:cxn modelId="{F79ABCD8-5968-4A51-B243-1C4D5A758E1D}" type="presOf" srcId="{D6ED5C11-46D5-41DF-B3A7-7B8622FA7572}" destId="{4AEE4731-1270-4967-A899-5D9B8E67B380}" srcOrd="0" destOrd="0" presId="urn:microsoft.com/office/officeart/2005/8/layout/hProcess10"/>
    <dgm:cxn modelId="{82319BD9-8DE8-42E2-802D-A66B40D99173}" type="presOf" srcId="{5792CCED-F9B8-4270-BCF0-F268468D7167}" destId="{D5C5C360-EEB2-4BFE-B04B-5B477C31BD47}" srcOrd="0" destOrd="0" presId="urn:microsoft.com/office/officeart/2005/8/layout/hProcess10"/>
    <dgm:cxn modelId="{0EDDB2BB-CB1D-4075-94BD-8D933BECD5CE}" type="presOf" srcId="{3B180F7D-419D-46DD-BF95-690BF7A1B6EB}" destId="{3D51E0E9-CA07-45B1-B201-7A50FDA32B37}" srcOrd="1" destOrd="0" presId="urn:microsoft.com/office/officeart/2005/8/layout/hProcess10"/>
    <dgm:cxn modelId="{DE9E26E2-A6C4-4D32-AEFF-BE84F94481E7}" srcId="{10DED6C6-1301-4CC2-B6DE-34667FF384D9}" destId="{909D5A20-86E7-4603-87FB-FE93156F7A6D}" srcOrd="1" destOrd="0" parTransId="{C1671D15-AC98-40B5-9485-C9C3187CA584}" sibTransId="{73C868A7-2B58-41E6-952A-95F5DBD1E1F0}"/>
    <dgm:cxn modelId="{CE0FF546-F5CB-4FF3-90F4-723167FF58F1}" srcId="{D6ED5C11-46D5-41DF-B3A7-7B8622FA7572}" destId="{D1564ABB-10EF-4D62-9744-4C777FE50E7C}" srcOrd="5" destOrd="0" parTransId="{AE5453E7-314A-4B1F-BCD9-0C194EE96492}" sibTransId="{84B3D660-98D1-4EE8-BD25-834F259BCA7B}"/>
    <dgm:cxn modelId="{EAE0F827-116E-4AF7-B855-02DFE237BF8B}" srcId="{E630D067-F086-4CF8-A8ED-72E1F57945FE}" destId="{10DED6C6-1301-4CC2-B6DE-34667FF384D9}" srcOrd="2" destOrd="0" parTransId="{45CFD4F5-52CB-4AC4-8A7F-F780DEA26FF2}" sibTransId="{2DFB9493-2271-430C-9759-5DF3C4ADAF20}"/>
    <dgm:cxn modelId="{1C5899DF-617E-49CC-936B-7896B7AF39CB}" type="presOf" srcId="{D1564ABB-10EF-4D62-9744-4C777FE50E7C}" destId="{4AEE4731-1270-4967-A899-5D9B8E67B380}" srcOrd="0" destOrd="6" presId="urn:microsoft.com/office/officeart/2005/8/layout/hProcess10"/>
    <dgm:cxn modelId="{F648FDE3-AD68-4193-AD9C-0FA18F55D37A}" type="presOf" srcId="{BD35E160-1228-4594-9913-B8328EF4DC8E}" destId="{4AEE4731-1270-4967-A899-5D9B8E67B380}" srcOrd="0" destOrd="1" presId="urn:microsoft.com/office/officeart/2005/8/layout/hProcess10"/>
    <dgm:cxn modelId="{A3849520-DC0F-42E4-9B59-65A89766E413}" type="presOf" srcId="{2EA28F3C-B10C-4EFE-9661-94B3868A521D}" destId="{8F447EF8-7172-4EBB-92E3-978CF00361C6}" srcOrd="0" destOrd="1" presId="urn:microsoft.com/office/officeart/2005/8/layout/hProcess10"/>
    <dgm:cxn modelId="{4692FFC2-2041-4998-8F55-6A2A58EFC374}" type="presOf" srcId="{FD6F57AE-E347-4B4D-8407-E5A17FB0097D}" destId="{4AEE4731-1270-4967-A899-5D9B8E67B380}" srcOrd="0" destOrd="5" presId="urn:microsoft.com/office/officeart/2005/8/layout/hProcess10"/>
    <dgm:cxn modelId="{E371D489-E7FC-4DDA-9978-793D08FB9C8B}" type="presOf" srcId="{10DED6C6-1301-4CC2-B6DE-34667FF384D9}" destId="{8F447EF8-7172-4EBB-92E3-978CF00361C6}" srcOrd="0" destOrd="0" presId="urn:microsoft.com/office/officeart/2005/8/layout/hProcess10"/>
    <dgm:cxn modelId="{127FF622-FF30-40A8-8E3B-7E6E12D8B196}" type="presOf" srcId="{A4EE6164-FB99-4AFB-A48C-2E71AA2EA2E7}" destId="{523BD18C-224B-45D6-8CB6-8CB8AAEE4EBB}" srcOrd="0" destOrd="0" presId="urn:microsoft.com/office/officeart/2005/8/layout/hProcess10"/>
    <dgm:cxn modelId="{1FCD0908-C849-48B8-A9A1-E67815D10DD2}" srcId="{D6ED5C11-46D5-41DF-B3A7-7B8622FA7572}" destId="{D157466C-7265-4486-B570-C2738C44A696}" srcOrd="1" destOrd="0" parTransId="{4663D200-8BDF-4415-B269-C770FA27753C}" sibTransId="{4565F4D5-DF70-46DA-8D10-E116F8226996}"/>
    <dgm:cxn modelId="{C73E2EB7-4471-4ED5-B7AE-BCBE3CFBD24D}" srcId="{5792CCED-F9B8-4270-BCF0-F268468D7167}" destId="{C06F0AC7-5E56-447F-B910-07E10A2AEB38}" srcOrd="1" destOrd="0" parTransId="{D69BCD91-B391-4F92-82EB-668723B0CEF6}" sibTransId="{833495E8-A006-4F3E-8A8F-CC9E576C7752}"/>
    <dgm:cxn modelId="{E20C025F-A834-45AD-A8F5-E8777ADEBEF8}" srcId="{E630D067-F086-4CF8-A8ED-72E1F57945FE}" destId="{5792CCED-F9B8-4270-BCF0-F268468D7167}" srcOrd="0" destOrd="0" parTransId="{8C067493-E34B-4539-8512-62DBC2D4B993}" sibTransId="{A4EE6164-FB99-4AFB-A48C-2E71AA2EA2E7}"/>
    <dgm:cxn modelId="{9E54D1B0-A006-483C-B659-ED1BE67C8754}" srcId="{5792CCED-F9B8-4270-BCF0-F268468D7167}" destId="{FFD9E16E-C1D3-456D-9584-6E8B7DA3CE9C}" srcOrd="0" destOrd="0" parTransId="{0019D4FB-B11F-4F26-9ABF-54A7273272ED}" sibTransId="{F29E73F8-735F-4DE4-A126-DF67049A4B2A}"/>
    <dgm:cxn modelId="{44E4DE05-AD1A-4E17-B69C-362CD410939E}" srcId="{E630D067-F086-4CF8-A8ED-72E1F57945FE}" destId="{D6ED5C11-46D5-41DF-B3A7-7B8622FA7572}" srcOrd="1" destOrd="0" parTransId="{B40B6A8E-6BB2-400C-976E-9654BC7FE208}" sibTransId="{3B180F7D-419D-46DD-BF95-690BF7A1B6EB}"/>
    <dgm:cxn modelId="{F3AC995A-5EDE-46F6-8267-F8136F059485}" type="presOf" srcId="{D157466C-7265-4486-B570-C2738C44A696}" destId="{4AEE4731-1270-4967-A899-5D9B8E67B380}" srcOrd="0" destOrd="2" presId="urn:microsoft.com/office/officeart/2005/8/layout/hProcess10"/>
    <dgm:cxn modelId="{A66B5CCD-D8FE-4E46-91CB-B76E2D76C063}" srcId="{D6ED5C11-46D5-41DF-B3A7-7B8622FA7572}" destId="{2A43E082-868D-4FFE-A2E4-009362305C8A}" srcOrd="3" destOrd="0" parTransId="{318E55DF-460B-44AD-B1AB-6F1116FE790B}" sibTransId="{128AF837-3BED-4768-9805-57EEB014BAA3}"/>
    <dgm:cxn modelId="{0715BB8C-A4A1-4BE6-B8A9-5A14F7D5DFCE}" type="presOf" srcId="{2A43E082-868D-4FFE-A2E4-009362305C8A}" destId="{4AEE4731-1270-4967-A899-5D9B8E67B380}" srcOrd="0" destOrd="4" presId="urn:microsoft.com/office/officeart/2005/8/layout/hProcess10"/>
    <dgm:cxn modelId="{B66389DC-27C0-4DED-85CD-897165C048BD}" type="presOf" srcId="{3B180F7D-419D-46DD-BF95-690BF7A1B6EB}" destId="{4EC1C315-F469-45F7-9567-AB347DD027E6}" srcOrd="0" destOrd="0" presId="urn:microsoft.com/office/officeart/2005/8/layout/hProcess10"/>
    <dgm:cxn modelId="{5936BEF0-F6F7-4426-8DF1-20C846D9CF6E}" type="presParOf" srcId="{D5F9A2A9-18E6-42DC-A68A-BA2CCBC8EF7A}" destId="{97570539-C880-430A-8B39-E6313B77B360}" srcOrd="0" destOrd="0" presId="urn:microsoft.com/office/officeart/2005/8/layout/hProcess10"/>
    <dgm:cxn modelId="{48229FD9-33F5-437F-A1AC-A3DDEF2157B8}" type="presParOf" srcId="{97570539-C880-430A-8B39-E6313B77B360}" destId="{288EF7F3-568F-4DC2-9365-C8579EC0BDA1}" srcOrd="0" destOrd="0" presId="urn:microsoft.com/office/officeart/2005/8/layout/hProcess10"/>
    <dgm:cxn modelId="{29CD7A85-D1D6-43C3-A1A3-C4C6609C7680}" type="presParOf" srcId="{97570539-C880-430A-8B39-E6313B77B360}" destId="{D5C5C360-EEB2-4BFE-B04B-5B477C31BD47}" srcOrd="1" destOrd="0" presId="urn:microsoft.com/office/officeart/2005/8/layout/hProcess10"/>
    <dgm:cxn modelId="{255E4F6D-B0A3-4F08-A8C0-E2DEE15890E5}" type="presParOf" srcId="{D5F9A2A9-18E6-42DC-A68A-BA2CCBC8EF7A}" destId="{523BD18C-224B-45D6-8CB6-8CB8AAEE4EBB}" srcOrd="1" destOrd="0" presId="urn:microsoft.com/office/officeart/2005/8/layout/hProcess10"/>
    <dgm:cxn modelId="{64C84A04-5F84-4219-A51B-329A80478227}" type="presParOf" srcId="{523BD18C-224B-45D6-8CB6-8CB8AAEE4EBB}" destId="{6C5BEEA2-AC41-4E30-817B-AF36C8A3A0AD}" srcOrd="0" destOrd="0" presId="urn:microsoft.com/office/officeart/2005/8/layout/hProcess10"/>
    <dgm:cxn modelId="{E22EE523-4174-4451-A792-964708F8C7BE}" type="presParOf" srcId="{D5F9A2A9-18E6-42DC-A68A-BA2CCBC8EF7A}" destId="{9A15E5F2-3A5D-42AE-8FAB-61D199CFFA02}" srcOrd="2" destOrd="0" presId="urn:microsoft.com/office/officeart/2005/8/layout/hProcess10"/>
    <dgm:cxn modelId="{527A4A6C-439A-419E-8FF9-381285CB03D0}" type="presParOf" srcId="{9A15E5F2-3A5D-42AE-8FAB-61D199CFFA02}" destId="{A6DB77CB-7682-4036-A6AD-26FCFFD17164}" srcOrd="0" destOrd="0" presId="urn:microsoft.com/office/officeart/2005/8/layout/hProcess10"/>
    <dgm:cxn modelId="{6EE26799-5C1D-4162-95FF-65B1CAA423AF}" type="presParOf" srcId="{9A15E5F2-3A5D-42AE-8FAB-61D199CFFA02}" destId="{4AEE4731-1270-4967-A899-5D9B8E67B380}" srcOrd="1" destOrd="0" presId="urn:microsoft.com/office/officeart/2005/8/layout/hProcess10"/>
    <dgm:cxn modelId="{D5770A9A-A698-4D6B-B526-2B11D5BBAECF}" type="presParOf" srcId="{D5F9A2A9-18E6-42DC-A68A-BA2CCBC8EF7A}" destId="{4EC1C315-F469-45F7-9567-AB347DD027E6}" srcOrd="3" destOrd="0" presId="urn:microsoft.com/office/officeart/2005/8/layout/hProcess10"/>
    <dgm:cxn modelId="{17F5D8B1-4FD7-46E2-9BD1-3310942C64B3}" type="presParOf" srcId="{4EC1C315-F469-45F7-9567-AB347DD027E6}" destId="{3D51E0E9-CA07-45B1-B201-7A50FDA32B37}" srcOrd="0" destOrd="0" presId="urn:microsoft.com/office/officeart/2005/8/layout/hProcess10"/>
    <dgm:cxn modelId="{59D3E12B-F4B1-46EB-A687-6EEB7786C571}" type="presParOf" srcId="{D5F9A2A9-18E6-42DC-A68A-BA2CCBC8EF7A}" destId="{92C3B2B0-E4D1-4A20-AE68-0DE9013E9938}" srcOrd="4" destOrd="0" presId="urn:microsoft.com/office/officeart/2005/8/layout/hProcess10"/>
    <dgm:cxn modelId="{1DE42161-7DF0-44C0-93E3-132C1143A367}" type="presParOf" srcId="{92C3B2B0-E4D1-4A20-AE68-0DE9013E9938}" destId="{427DDAF6-B362-48BC-8A9D-37EB0EE2375D}" srcOrd="0" destOrd="0" presId="urn:microsoft.com/office/officeart/2005/8/layout/hProcess10"/>
    <dgm:cxn modelId="{39D54DCB-A456-45EA-96BF-E86B8E093D51}" type="presParOf" srcId="{92C3B2B0-E4D1-4A20-AE68-0DE9013E9938}" destId="{8F447EF8-7172-4EBB-92E3-978CF00361C6}" srcOrd="1" destOrd="0" presId="urn:microsoft.com/office/officeart/2005/8/layout/hProcess10"/>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A5077-2B2A-41C5-80C9-02B192B24BD8}" type="doc">
      <dgm:prSet loTypeId="urn:microsoft.com/office/officeart/2005/8/layout/vList3" loCatId="picture" qsTypeId="urn:microsoft.com/office/officeart/2005/8/quickstyle/simple1" qsCatId="simple" csTypeId="urn:microsoft.com/office/officeart/2005/8/colors/accent2_1" csCatId="accent2" phldr="1"/>
      <dgm:spPr/>
      <dgm:t>
        <a:bodyPr/>
        <a:lstStyle/>
        <a:p>
          <a:endParaRPr lang="fr-FR"/>
        </a:p>
      </dgm:t>
    </dgm:pt>
    <dgm:pt modelId="{B0103CB3-6938-45C5-BF3B-6B1BF3C84906}">
      <dgm:prSet phldrT="[Texte]"/>
      <dgm:spPr/>
      <dgm:t>
        <a:bodyPr/>
        <a:lstStyle/>
        <a:p>
          <a:pPr algn="l">
            <a:lnSpc>
              <a:spcPct val="100000"/>
            </a:lnSpc>
          </a:pPr>
          <a:r>
            <a:rPr lang="fr-FR" i="1" dirty="0" smtClean="0"/>
            <a:t>    Quel est le vécu sur le plan psychopathologique de la dyade mère-enfant exposée à la violence conjugale</a:t>
          </a:r>
          <a:r>
            <a:rPr lang="fr-FR" dirty="0" smtClean="0"/>
            <a:t>? </a:t>
          </a:r>
          <a:endParaRPr lang="fr-FR" dirty="0"/>
        </a:p>
      </dgm:t>
    </dgm:pt>
    <dgm:pt modelId="{A068562A-0146-4A84-9E49-D758777B3EE0}" type="parTrans" cxnId="{D6079073-AAD5-4CE2-888F-5DD5CAF8DE49}">
      <dgm:prSet/>
      <dgm:spPr/>
      <dgm:t>
        <a:bodyPr/>
        <a:lstStyle/>
        <a:p>
          <a:endParaRPr lang="fr-FR"/>
        </a:p>
      </dgm:t>
    </dgm:pt>
    <dgm:pt modelId="{A951E8EF-3A8D-4F6F-9F11-19B23A46C481}" type="sibTrans" cxnId="{D6079073-AAD5-4CE2-888F-5DD5CAF8DE49}">
      <dgm:prSet/>
      <dgm:spPr/>
      <dgm:t>
        <a:bodyPr/>
        <a:lstStyle/>
        <a:p>
          <a:endParaRPr lang="fr-FR"/>
        </a:p>
      </dgm:t>
    </dgm:pt>
    <dgm:pt modelId="{80856444-306C-4F6B-AE7E-D8BF149416ED}">
      <dgm:prSet phldrT="[Texte]"/>
      <dgm:spPr/>
      <dgm:t>
        <a:bodyPr/>
        <a:lstStyle/>
        <a:p>
          <a:r>
            <a:rPr lang="fr-CM" i="1" dirty="0" smtClean="0"/>
            <a:t>Quel est le profil du cortisol chez la dyade  mère-enfant exposée à la violence conjugale</a:t>
          </a:r>
          <a:r>
            <a:rPr lang="fr-CM" dirty="0" smtClean="0"/>
            <a:t>?</a:t>
          </a:r>
          <a:endParaRPr lang="fr-FR" dirty="0"/>
        </a:p>
      </dgm:t>
    </dgm:pt>
    <dgm:pt modelId="{973352A3-3F88-4083-AC21-D7264A3C8A5E}" type="parTrans" cxnId="{0C848E1A-A63A-4CB7-9EB2-2CC93CC67137}">
      <dgm:prSet/>
      <dgm:spPr/>
      <dgm:t>
        <a:bodyPr/>
        <a:lstStyle/>
        <a:p>
          <a:endParaRPr lang="fr-FR"/>
        </a:p>
      </dgm:t>
    </dgm:pt>
    <dgm:pt modelId="{DBE88246-9F26-4727-AEF8-D0DB8B5F25FE}" type="sibTrans" cxnId="{0C848E1A-A63A-4CB7-9EB2-2CC93CC67137}">
      <dgm:prSet/>
      <dgm:spPr/>
      <dgm:t>
        <a:bodyPr/>
        <a:lstStyle/>
        <a:p>
          <a:endParaRPr lang="fr-FR"/>
        </a:p>
      </dgm:t>
    </dgm:pt>
    <dgm:pt modelId="{E0B2ADE9-551F-4A3F-A43E-532A55A38B2B}">
      <dgm:prSet/>
      <dgm:spPr/>
      <dgm:t>
        <a:bodyPr/>
        <a:lstStyle/>
        <a:p>
          <a:r>
            <a:rPr lang="fr-CM" i="1" dirty="0" smtClean="0"/>
            <a:t>La violence conjugale comme source de trauma/stress peut-elle à travers la méthylation de l’ADN réguler à long terme l’expression des gènes?</a:t>
          </a:r>
          <a:endParaRPr lang="fr-CH" dirty="0"/>
        </a:p>
      </dgm:t>
    </dgm:pt>
    <dgm:pt modelId="{55FC6B6A-58F7-4FF2-A1DA-B41739D4870B}" type="parTrans" cxnId="{660A36C2-34BD-44C7-88D4-86CFD6AD25B0}">
      <dgm:prSet/>
      <dgm:spPr/>
      <dgm:t>
        <a:bodyPr/>
        <a:lstStyle/>
        <a:p>
          <a:endParaRPr lang="fr-FR"/>
        </a:p>
      </dgm:t>
    </dgm:pt>
    <dgm:pt modelId="{45F1668D-A788-4319-9225-00FC3A128369}" type="sibTrans" cxnId="{660A36C2-34BD-44C7-88D4-86CFD6AD25B0}">
      <dgm:prSet/>
      <dgm:spPr/>
      <dgm:t>
        <a:bodyPr/>
        <a:lstStyle/>
        <a:p>
          <a:endParaRPr lang="fr-FR"/>
        </a:p>
      </dgm:t>
    </dgm:pt>
    <dgm:pt modelId="{96EC0EFB-51D9-42C0-94B7-3EA9BC8153BA}" type="pres">
      <dgm:prSet presAssocID="{930A5077-2B2A-41C5-80C9-02B192B24BD8}" presName="linearFlow" presStyleCnt="0">
        <dgm:presLayoutVars>
          <dgm:dir/>
          <dgm:resizeHandles val="exact"/>
        </dgm:presLayoutVars>
      </dgm:prSet>
      <dgm:spPr/>
      <dgm:t>
        <a:bodyPr/>
        <a:lstStyle/>
        <a:p>
          <a:endParaRPr lang="fr-FR"/>
        </a:p>
      </dgm:t>
    </dgm:pt>
    <dgm:pt modelId="{BB3C8B71-3EB8-4B58-A931-4AC9FD9C48E3}" type="pres">
      <dgm:prSet presAssocID="{B0103CB3-6938-45C5-BF3B-6B1BF3C84906}" presName="composite" presStyleCnt="0"/>
      <dgm:spPr/>
    </dgm:pt>
    <dgm:pt modelId="{DD8C23E5-C925-4F22-A8AE-26B1239737B9}" type="pres">
      <dgm:prSet presAssocID="{B0103CB3-6938-45C5-BF3B-6B1BF3C84906}" presName="imgShp" presStyleLbl="fgImgPlace1" presStyleIdx="0" presStyleCnt="3" custScaleX="118282" custLinFactNeighborX="-12514" custLinFactNeighborY="2041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9D1325F5-F3AD-47F9-93E8-5686747E7D15}" type="pres">
      <dgm:prSet presAssocID="{B0103CB3-6938-45C5-BF3B-6B1BF3C84906}" presName="txShp" presStyleLbl="node1" presStyleIdx="0" presStyleCnt="3" custScaleX="97365" custScaleY="78360" custLinFactNeighborX="-244" custLinFactNeighborY="27300">
        <dgm:presLayoutVars>
          <dgm:bulletEnabled val="1"/>
        </dgm:presLayoutVars>
      </dgm:prSet>
      <dgm:spPr/>
      <dgm:t>
        <a:bodyPr/>
        <a:lstStyle/>
        <a:p>
          <a:endParaRPr lang="fr-FR"/>
        </a:p>
      </dgm:t>
    </dgm:pt>
    <dgm:pt modelId="{B6E139BC-E921-4AF0-8BF6-02C45F4A8A08}" type="pres">
      <dgm:prSet presAssocID="{A951E8EF-3A8D-4F6F-9F11-19B23A46C481}" presName="spacing" presStyleCnt="0"/>
      <dgm:spPr/>
    </dgm:pt>
    <dgm:pt modelId="{CED4AE2C-2120-49E7-97C8-63E8EFB820A2}" type="pres">
      <dgm:prSet presAssocID="{80856444-306C-4F6B-AE7E-D8BF149416ED}" presName="composite" presStyleCnt="0"/>
      <dgm:spPr/>
    </dgm:pt>
    <dgm:pt modelId="{05575878-EED1-4172-BC9E-D7DF6E5C0951}" type="pres">
      <dgm:prSet presAssocID="{80856444-306C-4F6B-AE7E-D8BF149416ED}" presName="imgShp" presStyleLbl="fgImgPlace1" presStyleIdx="1" presStyleCnt="3" custScaleX="120376" custScaleY="85737" custLinFactNeighborX="-16044" custLinFactNeighborY="-905"/>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D9D9227A-A7C1-40B3-8C95-FA3226D25D02}" type="pres">
      <dgm:prSet presAssocID="{80856444-306C-4F6B-AE7E-D8BF149416ED}" presName="txShp" presStyleLbl="node1" presStyleIdx="1" presStyleCnt="3" custScaleY="77429">
        <dgm:presLayoutVars>
          <dgm:bulletEnabled val="1"/>
        </dgm:presLayoutVars>
      </dgm:prSet>
      <dgm:spPr/>
      <dgm:t>
        <a:bodyPr/>
        <a:lstStyle/>
        <a:p>
          <a:endParaRPr lang="fr-FR"/>
        </a:p>
      </dgm:t>
    </dgm:pt>
    <dgm:pt modelId="{A3BF869B-7D5E-4D90-AA22-CC0373D8CFE0}" type="pres">
      <dgm:prSet presAssocID="{DBE88246-9F26-4727-AEF8-D0DB8B5F25FE}" presName="spacing" presStyleCnt="0"/>
      <dgm:spPr/>
    </dgm:pt>
    <dgm:pt modelId="{75DCCE2B-F1D2-4F15-A8C5-8EE55B0EC025}" type="pres">
      <dgm:prSet presAssocID="{E0B2ADE9-551F-4A3F-A43E-532A55A38B2B}" presName="composite" presStyleCnt="0"/>
      <dgm:spPr/>
    </dgm:pt>
    <dgm:pt modelId="{2C74C4F7-30C9-4585-92A4-8F112F9501CF}" type="pres">
      <dgm:prSet presAssocID="{E0B2ADE9-551F-4A3F-A43E-532A55A38B2B}" presName="imgShp" presStyleLbl="fgImgPlace1" presStyleIdx="2" presStyleCnt="3" custScaleX="111946" custLinFactNeighborX="-16044" custLinFactNeighborY="-19880"/>
      <dgm:spPr>
        <a:blipFill>
          <a:blip xmlns:r="http://schemas.openxmlformats.org/officeDocument/2006/relationships" r:embed="rId3">
            <a:extLst>
              <a:ext uri="{28A0092B-C50C-407E-A947-70E740481C1C}">
                <a14:useLocalDpi xmlns:a14="http://schemas.microsoft.com/office/drawing/2010/main" val="0"/>
              </a:ext>
            </a:extLst>
          </a:blip>
          <a:srcRect/>
          <a:stretch>
            <a:fillRect l="-52000" r="-52000"/>
          </a:stretch>
        </a:blipFill>
      </dgm:spPr>
    </dgm:pt>
    <dgm:pt modelId="{A25FF839-1E0B-4F5F-95A5-8AFE63C4F0E2}" type="pres">
      <dgm:prSet presAssocID="{E0B2ADE9-551F-4A3F-A43E-532A55A38B2B}" presName="txShp" presStyleLbl="node1" presStyleIdx="2" presStyleCnt="3" custLinFactNeighborX="1130" custLinFactNeighborY="-14477">
        <dgm:presLayoutVars>
          <dgm:bulletEnabled val="1"/>
        </dgm:presLayoutVars>
      </dgm:prSet>
      <dgm:spPr/>
      <dgm:t>
        <a:bodyPr/>
        <a:lstStyle/>
        <a:p>
          <a:endParaRPr lang="fr-FR"/>
        </a:p>
      </dgm:t>
    </dgm:pt>
  </dgm:ptLst>
  <dgm:cxnLst>
    <dgm:cxn modelId="{0C848E1A-A63A-4CB7-9EB2-2CC93CC67137}" srcId="{930A5077-2B2A-41C5-80C9-02B192B24BD8}" destId="{80856444-306C-4F6B-AE7E-D8BF149416ED}" srcOrd="1" destOrd="0" parTransId="{973352A3-3F88-4083-AC21-D7264A3C8A5E}" sibTransId="{DBE88246-9F26-4727-AEF8-D0DB8B5F25FE}"/>
    <dgm:cxn modelId="{CD33FE96-C9EE-46CE-86EC-0F7ABA251F90}" type="presOf" srcId="{E0B2ADE9-551F-4A3F-A43E-532A55A38B2B}" destId="{A25FF839-1E0B-4F5F-95A5-8AFE63C4F0E2}" srcOrd="0" destOrd="0" presId="urn:microsoft.com/office/officeart/2005/8/layout/vList3"/>
    <dgm:cxn modelId="{79D0F6B3-69FA-48EB-AB1F-87B9D8EA6CAD}" type="presOf" srcId="{930A5077-2B2A-41C5-80C9-02B192B24BD8}" destId="{96EC0EFB-51D9-42C0-94B7-3EA9BC8153BA}" srcOrd="0" destOrd="0" presId="urn:microsoft.com/office/officeart/2005/8/layout/vList3"/>
    <dgm:cxn modelId="{590E9F65-8835-444E-A2C6-94861CB4D7FA}" type="presOf" srcId="{B0103CB3-6938-45C5-BF3B-6B1BF3C84906}" destId="{9D1325F5-F3AD-47F9-93E8-5686747E7D15}" srcOrd="0" destOrd="0" presId="urn:microsoft.com/office/officeart/2005/8/layout/vList3"/>
    <dgm:cxn modelId="{D6079073-AAD5-4CE2-888F-5DD5CAF8DE49}" srcId="{930A5077-2B2A-41C5-80C9-02B192B24BD8}" destId="{B0103CB3-6938-45C5-BF3B-6B1BF3C84906}" srcOrd="0" destOrd="0" parTransId="{A068562A-0146-4A84-9E49-D758777B3EE0}" sibTransId="{A951E8EF-3A8D-4F6F-9F11-19B23A46C481}"/>
    <dgm:cxn modelId="{B0096B4B-3956-44A1-9B55-6789B69686A2}" type="presOf" srcId="{80856444-306C-4F6B-AE7E-D8BF149416ED}" destId="{D9D9227A-A7C1-40B3-8C95-FA3226D25D02}" srcOrd="0" destOrd="0" presId="urn:microsoft.com/office/officeart/2005/8/layout/vList3"/>
    <dgm:cxn modelId="{660A36C2-34BD-44C7-88D4-86CFD6AD25B0}" srcId="{930A5077-2B2A-41C5-80C9-02B192B24BD8}" destId="{E0B2ADE9-551F-4A3F-A43E-532A55A38B2B}" srcOrd="2" destOrd="0" parTransId="{55FC6B6A-58F7-4FF2-A1DA-B41739D4870B}" sibTransId="{45F1668D-A788-4319-9225-00FC3A128369}"/>
    <dgm:cxn modelId="{D716A4F7-B014-4FB3-AAA8-B426ED71B3B4}" type="presParOf" srcId="{96EC0EFB-51D9-42C0-94B7-3EA9BC8153BA}" destId="{BB3C8B71-3EB8-4B58-A931-4AC9FD9C48E3}" srcOrd="0" destOrd="0" presId="urn:microsoft.com/office/officeart/2005/8/layout/vList3"/>
    <dgm:cxn modelId="{4AECB178-323B-4F24-86D3-E0E966206C7B}" type="presParOf" srcId="{BB3C8B71-3EB8-4B58-A931-4AC9FD9C48E3}" destId="{DD8C23E5-C925-4F22-A8AE-26B1239737B9}" srcOrd="0" destOrd="0" presId="urn:microsoft.com/office/officeart/2005/8/layout/vList3"/>
    <dgm:cxn modelId="{3D941F3E-2F06-497E-B6E0-D5CC4E9517FA}" type="presParOf" srcId="{BB3C8B71-3EB8-4B58-A931-4AC9FD9C48E3}" destId="{9D1325F5-F3AD-47F9-93E8-5686747E7D15}" srcOrd="1" destOrd="0" presId="urn:microsoft.com/office/officeart/2005/8/layout/vList3"/>
    <dgm:cxn modelId="{2EE4B6EC-EC2D-4D03-960C-36A36AE10F5B}" type="presParOf" srcId="{96EC0EFB-51D9-42C0-94B7-3EA9BC8153BA}" destId="{B6E139BC-E921-4AF0-8BF6-02C45F4A8A08}" srcOrd="1" destOrd="0" presId="urn:microsoft.com/office/officeart/2005/8/layout/vList3"/>
    <dgm:cxn modelId="{78618A9D-6A54-462B-B42A-AEB5C4A5A6DD}" type="presParOf" srcId="{96EC0EFB-51D9-42C0-94B7-3EA9BC8153BA}" destId="{CED4AE2C-2120-49E7-97C8-63E8EFB820A2}" srcOrd="2" destOrd="0" presId="urn:microsoft.com/office/officeart/2005/8/layout/vList3"/>
    <dgm:cxn modelId="{0024636A-2632-4AEA-89DD-4EA79B007D7B}" type="presParOf" srcId="{CED4AE2C-2120-49E7-97C8-63E8EFB820A2}" destId="{05575878-EED1-4172-BC9E-D7DF6E5C0951}" srcOrd="0" destOrd="0" presId="urn:microsoft.com/office/officeart/2005/8/layout/vList3"/>
    <dgm:cxn modelId="{AB548B6C-6B54-4379-B097-649B771836D1}" type="presParOf" srcId="{CED4AE2C-2120-49E7-97C8-63E8EFB820A2}" destId="{D9D9227A-A7C1-40B3-8C95-FA3226D25D02}" srcOrd="1" destOrd="0" presId="urn:microsoft.com/office/officeart/2005/8/layout/vList3"/>
    <dgm:cxn modelId="{C0A54205-7DF8-4136-A57D-C028B4D83605}" type="presParOf" srcId="{96EC0EFB-51D9-42C0-94B7-3EA9BC8153BA}" destId="{A3BF869B-7D5E-4D90-AA22-CC0373D8CFE0}" srcOrd="3" destOrd="0" presId="urn:microsoft.com/office/officeart/2005/8/layout/vList3"/>
    <dgm:cxn modelId="{78394C66-5714-4A69-AE1E-F97C37EF9E64}" type="presParOf" srcId="{96EC0EFB-51D9-42C0-94B7-3EA9BC8153BA}" destId="{75DCCE2B-F1D2-4F15-A8C5-8EE55B0EC025}" srcOrd="4" destOrd="0" presId="urn:microsoft.com/office/officeart/2005/8/layout/vList3"/>
    <dgm:cxn modelId="{A9E83E3F-5AE3-4F59-AD52-B74D04EC5647}" type="presParOf" srcId="{75DCCE2B-F1D2-4F15-A8C5-8EE55B0EC025}" destId="{2C74C4F7-30C9-4585-92A4-8F112F9501CF}" srcOrd="0" destOrd="0" presId="urn:microsoft.com/office/officeart/2005/8/layout/vList3"/>
    <dgm:cxn modelId="{4247546C-094E-4C65-A2D8-610CD253D558}" type="presParOf" srcId="{75DCCE2B-F1D2-4F15-A8C5-8EE55B0EC025}" destId="{A25FF839-1E0B-4F5F-95A5-8AFE63C4F0E2}"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6352D3-71B4-40B2-AEC3-57AAF8207021}"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fr-FR"/>
        </a:p>
      </dgm:t>
    </dgm:pt>
    <dgm:pt modelId="{A9EC8740-6DF3-4ACD-96D0-2212D4973A7D}">
      <dgm:prSet phldrT="[Texte]" custT="1">
        <dgm:style>
          <a:lnRef idx="1">
            <a:schemeClr val="accent1"/>
          </a:lnRef>
          <a:fillRef idx="2">
            <a:schemeClr val="accent1"/>
          </a:fillRef>
          <a:effectRef idx="1">
            <a:schemeClr val="accent1"/>
          </a:effectRef>
          <a:fontRef idx="minor">
            <a:schemeClr val="dk1"/>
          </a:fontRef>
        </dgm:style>
      </dgm:prSet>
      <dgm:spPr/>
      <dgm:t>
        <a:bodyPr/>
        <a:lstStyle/>
        <a:p>
          <a:r>
            <a:rPr lang="fr-CH" sz="2000" dirty="0" smtClean="0">
              <a:latin typeface="+mn-lt"/>
              <a:cs typeface="Times New Roman" panose="02020603050405020304" pitchFamily="18" charset="0"/>
            </a:rPr>
            <a:t>Psychisme humain est inséparable des éléments culturels</a:t>
          </a:r>
          <a:endParaRPr lang="fr-FR" sz="2000" dirty="0">
            <a:latin typeface="+mn-lt"/>
          </a:endParaRPr>
        </a:p>
      </dgm:t>
    </dgm:pt>
    <dgm:pt modelId="{2E9EB353-CC22-4352-8364-EC6A8395D34C}" type="parTrans" cxnId="{DD915995-4C50-4CF0-AEC2-509829AC2AE9}">
      <dgm:prSet/>
      <dgm:spPr/>
      <dgm:t>
        <a:bodyPr/>
        <a:lstStyle/>
        <a:p>
          <a:endParaRPr lang="fr-FR"/>
        </a:p>
      </dgm:t>
    </dgm:pt>
    <dgm:pt modelId="{199734EF-B609-447C-8C9F-448D6B8923E8}" type="sibTrans" cxnId="{DD915995-4C50-4CF0-AEC2-509829AC2AE9}">
      <dgm:prSet/>
      <dgm:spPr/>
      <dgm:t>
        <a:bodyPr/>
        <a:lstStyle/>
        <a:p>
          <a:endParaRPr lang="fr-FR"/>
        </a:p>
      </dgm:t>
    </dgm:pt>
    <dgm:pt modelId="{03E5A9E5-7592-4739-8C38-B570EA3B366E}">
      <dgm:prSet phldrT="[Texte]" custT="1">
        <dgm:style>
          <a:lnRef idx="1">
            <a:schemeClr val="accent1"/>
          </a:lnRef>
          <a:fillRef idx="2">
            <a:schemeClr val="accent1"/>
          </a:fillRef>
          <a:effectRef idx="1">
            <a:schemeClr val="accent1"/>
          </a:effectRef>
          <a:fontRef idx="minor">
            <a:schemeClr val="dk1"/>
          </a:fontRef>
        </dgm:style>
      </dgm:prSet>
      <dgm:spPr/>
      <dgm:t>
        <a:bodyPr/>
        <a:lstStyle/>
        <a:p>
          <a:r>
            <a:rPr lang="fr-CH" sz="2000" dirty="0" smtClean="0">
              <a:latin typeface="+mn-lt"/>
              <a:cs typeface="Times New Roman" panose="02020603050405020304" pitchFamily="18" charset="0"/>
            </a:rPr>
            <a:t>Perte d’efficacité ou d’efficience en cas de non prise en compte de la psychopathologie africaine. </a:t>
          </a:r>
          <a:endParaRPr lang="fr-FR" sz="2000" dirty="0">
            <a:latin typeface="+mn-lt"/>
          </a:endParaRPr>
        </a:p>
      </dgm:t>
    </dgm:pt>
    <dgm:pt modelId="{AEB4A9D1-D86D-40E0-83B4-9246B6159018}" type="parTrans" cxnId="{45BEDC01-F845-4DFC-A2D3-C1CD71FF04EA}">
      <dgm:prSet/>
      <dgm:spPr/>
      <dgm:t>
        <a:bodyPr/>
        <a:lstStyle/>
        <a:p>
          <a:endParaRPr lang="fr-FR"/>
        </a:p>
      </dgm:t>
    </dgm:pt>
    <dgm:pt modelId="{2D1BF364-C239-476B-931A-AE1AE9E6C862}" type="sibTrans" cxnId="{45BEDC01-F845-4DFC-A2D3-C1CD71FF04EA}">
      <dgm:prSet/>
      <dgm:spPr/>
      <dgm:t>
        <a:bodyPr/>
        <a:lstStyle/>
        <a:p>
          <a:endParaRPr lang="fr-FR"/>
        </a:p>
      </dgm:t>
    </dgm:pt>
    <dgm:pt modelId="{BA65E77E-A2A4-4C2C-8354-ECA0E6997CD2}">
      <dgm:prSet phldrT="[Texte]" custT="1">
        <dgm:style>
          <a:lnRef idx="1">
            <a:schemeClr val="accent1"/>
          </a:lnRef>
          <a:fillRef idx="2">
            <a:schemeClr val="accent1"/>
          </a:fillRef>
          <a:effectRef idx="1">
            <a:schemeClr val="accent1"/>
          </a:effectRef>
          <a:fontRef idx="minor">
            <a:schemeClr val="dk1"/>
          </a:fontRef>
        </dgm:style>
      </dgm:prSet>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CH" sz="2000" dirty="0" smtClean="0">
              <a:latin typeface="+mn-lt"/>
              <a:cs typeface="Times New Roman" panose="02020603050405020304" pitchFamily="18" charset="0"/>
            </a:rPr>
            <a:t>Trouble mental = conflit en milieu traditionnel ou rupture d’un axe de la personnalité </a:t>
          </a:r>
        </a:p>
        <a:p>
          <a:pPr lvl="0" defTabSz="488950">
            <a:lnSpc>
              <a:spcPct val="90000"/>
            </a:lnSpc>
            <a:spcBef>
              <a:spcPct val="0"/>
            </a:spcBef>
            <a:spcAft>
              <a:spcPct val="35000"/>
            </a:spcAft>
          </a:pPr>
          <a:endParaRPr lang="fr-FR" dirty="0"/>
        </a:p>
      </dgm:t>
    </dgm:pt>
    <dgm:pt modelId="{A339AE6C-9720-449E-AF41-8BE35008AA95}" type="parTrans" cxnId="{9EEE77D6-9303-4344-AE37-54CDA6BCCBB0}">
      <dgm:prSet/>
      <dgm:spPr/>
      <dgm:t>
        <a:bodyPr/>
        <a:lstStyle/>
        <a:p>
          <a:endParaRPr lang="fr-FR"/>
        </a:p>
      </dgm:t>
    </dgm:pt>
    <dgm:pt modelId="{9C2607AE-4CE5-49F8-A9AD-10608CBDE6A0}" type="sibTrans" cxnId="{9EEE77D6-9303-4344-AE37-54CDA6BCCBB0}">
      <dgm:prSet/>
      <dgm:spPr/>
      <dgm:t>
        <a:bodyPr/>
        <a:lstStyle/>
        <a:p>
          <a:endParaRPr lang="fr-FR"/>
        </a:p>
      </dgm:t>
    </dgm:pt>
    <dgm:pt modelId="{62D64CC2-F7DA-47CF-A0F9-C4C7F0E44766}">
      <dgm:prSet custT="1">
        <dgm:style>
          <a:lnRef idx="1">
            <a:schemeClr val="accent1"/>
          </a:lnRef>
          <a:fillRef idx="2">
            <a:schemeClr val="accent1"/>
          </a:fillRef>
          <a:effectRef idx="1">
            <a:schemeClr val="accent1"/>
          </a:effectRef>
          <a:fontRef idx="minor">
            <a:schemeClr val="dk1"/>
          </a:fontRef>
        </dgm:style>
      </dgm:prSet>
      <dgm:spPr/>
      <dgm:t>
        <a:bodyPr/>
        <a:lstStyle/>
        <a:p>
          <a:r>
            <a:rPr lang="fr-CH" sz="2000" dirty="0" smtClean="0">
              <a:latin typeface="+mn-lt"/>
              <a:cs typeface="Times New Roman" panose="02020603050405020304" pitchFamily="18" charset="0"/>
            </a:rPr>
            <a:t>Le travail du praticien consiste à diagnostiquer le conflit ou l’axe conflictuelle et à résoudre le conflit relationnel.</a:t>
          </a:r>
        </a:p>
      </dgm:t>
    </dgm:pt>
    <dgm:pt modelId="{EEE9C758-0478-4517-AA95-BE24E907703E}" type="parTrans" cxnId="{909485E7-E8B2-45F7-99E7-8A8B86560E36}">
      <dgm:prSet/>
      <dgm:spPr/>
      <dgm:t>
        <a:bodyPr/>
        <a:lstStyle/>
        <a:p>
          <a:endParaRPr lang="fr-FR"/>
        </a:p>
      </dgm:t>
    </dgm:pt>
    <dgm:pt modelId="{B7DFBA4D-35EB-4E72-ABD6-E10B59449D73}" type="sibTrans" cxnId="{909485E7-E8B2-45F7-99E7-8A8B86560E36}">
      <dgm:prSet/>
      <dgm:spPr/>
      <dgm:t>
        <a:bodyPr/>
        <a:lstStyle/>
        <a:p>
          <a:endParaRPr lang="fr-FR"/>
        </a:p>
      </dgm:t>
    </dgm:pt>
    <dgm:pt modelId="{CFE195FC-F052-4543-B4D3-C0C62C254B97}" type="pres">
      <dgm:prSet presAssocID="{866352D3-71B4-40B2-AEC3-57AAF8207021}" presName="rootnode" presStyleCnt="0">
        <dgm:presLayoutVars>
          <dgm:chMax/>
          <dgm:chPref/>
          <dgm:dir/>
          <dgm:animLvl val="lvl"/>
        </dgm:presLayoutVars>
      </dgm:prSet>
      <dgm:spPr/>
      <dgm:t>
        <a:bodyPr/>
        <a:lstStyle/>
        <a:p>
          <a:endParaRPr lang="fr-FR"/>
        </a:p>
      </dgm:t>
    </dgm:pt>
    <dgm:pt modelId="{EA56C002-F234-439F-A89D-6FBC24933678}" type="pres">
      <dgm:prSet presAssocID="{A9EC8740-6DF3-4ACD-96D0-2212D4973A7D}" presName="composite" presStyleCnt="0"/>
      <dgm:spPr/>
    </dgm:pt>
    <dgm:pt modelId="{4A4AE7D8-C721-4CDA-9491-2FF4AB638F6B}" type="pres">
      <dgm:prSet presAssocID="{A9EC8740-6DF3-4ACD-96D0-2212D4973A7D}" presName="bentUpArrow1" presStyleLbl="alignImgPlace1" presStyleIdx="0" presStyleCnt="3"/>
      <dgm:spPr/>
    </dgm:pt>
    <dgm:pt modelId="{F13B5004-5A10-4EAA-8C48-99906D757168}" type="pres">
      <dgm:prSet presAssocID="{A9EC8740-6DF3-4ACD-96D0-2212D4973A7D}" presName="ParentText" presStyleLbl="node1" presStyleIdx="0" presStyleCnt="4" custScaleX="239644">
        <dgm:presLayoutVars>
          <dgm:chMax val="1"/>
          <dgm:chPref val="1"/>
          <dgm:bulletEnabled val="1"/>
        </dgm:presLayoutVars>
      </dgm:prSet>
      <dgm:spPr/>
      <dgm:t>
        <a:bodyPr/>
        <a:lstStyle/>
        <a:p>
          <a:endParaRPr lang="fr-FR"/>
        </a:p>
      </dgm:t>
    </dgm:pt>
    <dgm:pt modelId="{D1AB22A8-A913-49BA-929D-FA925EECE4CC}" type="pres">
      <dgm:prSet presAssocID="{A9EC8740-6DF3-4ACD-96D0-2212D4973A7D}" presName="ChildText" presStyleLbl="revTx" presStyleIdx="0" presStyleCnt="3">
        <dgm:presLayoutVars>
          <dgm:chMax val="0"/>
          <dgm:chPref val="0"/>
          <dgm:bulletEnabled val="1"/>
        </dgm:presLayoutVars>
      </dgm:prSet>
      <dgm:spPr/>
      <dgm:t>
        <a:bodyPr/>
        <a:lstStyle/>
        <a:p>
          <a:endParaRPr lang="fr-FR"/>
        </a:p>
      </dgm:t>
    </dgm:pt>
    <dgm:pt modelId="{6ABAF055-4AEB-48F9-AD9C-7D2EA05E3B82}" type="pres">
      <dgm:prSet presAssocID="{199734EF-B609-447C-8C9F-448D6B8923E8}" presName="sibTrans" presStyleCnt="0"/>
      <dgm:spPr/>
    </dgm:pt>
    <dgm:pt modelId="{3CF6D25B-B220-4225-BAAD-B825A1EC3ED0}" type="pres">
      <dgm:prSet presAssocID="{03E5A9E5-7592-4739-8C38-B570EA3B366E}" presName="composite" presStyleCnt="0"/>
      <dgm:spPr/>
    </dgm:pt>
    <dgm:pt modelId="{24CC8A47-D537-461F-B1F8-CD98743C74DB}" type="pres">
      <dgm:prSet presAssocID="{03E5A9E5-7592-4739-8C38-B570EA3B366E}" presName="bentUpArrow1" presStyleLbl="alignImgPlace1" presStyleIdx="1" presStyleCnt="3"/>
      <dgm:spPr/>
    </dgm:pt>
    <dgm:pt modelId="{637190C7-48BF-475E-9D89-1FD2AA82E01C}" type="pres">
      <dgm:prSet presAssocID="{03E5A9E5-7592-4739-8C38-B570EA3B366E}" presName="ParentText" presStyleLbl="node1" presStyleIdx="1" presStyleCnt="4" custScaleX="217684" custLinFactX="38344" custLinFactY="6161" custLinFactNeighborX="100000" custLinFactNeighborY="100000">
        <dgm:presLayoutVars>
          <dgm:chMax val="1"/>
          <dgm:chPref val="1"/>
          <dgm:bulletEnabled val="1"/>
        </dgm:presLayoutVars>
      </dgm:prSet>
      <dgm:spPr/>
      <dgm:t>
        <a:bodyPr/>
        <a:lstStyle/>
        <a:p>
          <a:endParaRPr lang="fr-FR"/>
        </a:p>
      </dgm:t>
    </dgm:pt>
    <dgm:pt modelId="{CD8DFDD9-47AD-4E86-9842-C63F9B6974BD}" type="pres">
      <dgm:prSet presAssocID="{03E5A9E5-7592-4739-8C38-B570EA3B366E}" presName="ChildText" presStyleLbl="revTx" presStyleIdx="1" presStyleCnt="3">
        <dgm:presLayoutVars>
          <dgm:chMax val="0"/>
          <dgm:chPref val="0"/>
          <dgm:bulletEnabled val="1"/>
        </dgm:presLayoutVars>
      </dgm:prSet>
      <dgm:spPr/>
      <dgm:t>
        <a:bodyPr/>
        <a:lstStyle/>
        <a:p>
          <a:endParaRPr lang="fr-FR"/>
        </a:p>
      </dgm:t>
    </dgm:pt>
    <dgm:pt modelId="{0D855227-B88F-44D0-9323-F84EFB6F550C}" type="pres">
      <dgm:prSet presAssocID="{2D1BF364-C239-476B-931A-AE1AE9E6C862}" presName="sibTrans" presStyleCnt="0"/>
      <dgm:spPr/>
    </dgm:pt>
    <dgm:pt modelId="{1C606A9C-E84C-404C-AC96-2495DC60A288}" type="pres">
      <dgm:prSet presAssocID="{BA65E77E-A2A4-4C2C-8354-ECA0E6997CD2}" presName="composite" presStyleCnt="0"/>
      <dgm:spPr/>
    </dgm:pt>
    <dgm:pt modelId="{C207C86C-AF16-4F59-8912-73CB9BA0B6E7}" type="pres">
      <dgm:prSet presAssocID="{BA65E77E-A2A4-4C2C-8354-ECA0E6997CD2}" presName="bentUpArrow1" presStyleLbl="alignImgPlace1" presStyleIdx="2" presStyleCnt="3"/>
      <dgm:spPr/>
    </dgm:pt>
    <dgm:pt modelId="{9B122CAD-92A2-4D78-8DDC-5F345EAB47CE}" type="pres">
      <dgm:prSet presAssocID="{BA65E77E-A2A4-4C2C-8354-ECA0E6997CD2}" presName="ParentText" presStyleLbl="node1" presStyleIdx="2" presStyleCnt="4" custScaleX="205006" custLinFactY="-13459" custLinFactNeighborX="-87411" custLinFactNeighborY="-100000">
        <dgm:presLayoutVars>
          <dgm:chMax val="1"/>
          <dgm:chPref val="1"/>
          <dgm:bulletEnabled val="1"/>
        </dgm:presLayoutVars>
      </dgm:prSet>
      <dgm:spPr/>
      <dgm:t>
        <a:bodyPr/>
        <a:lstStyle/>
        <a:p>
          <a:endParaRPr lang="fr-FR"/>
        </a:p>
      </dgm:t>
    </dgm:pt>
    <dgm:pt modelId="{CDD458C5-07C4-4DBF-BFAD-97D007E22B1D}" type="pres">
      <dgm:prSet presAssocID="{BA65E77E-A2A4-4C2C-8354-ECA0E6997CD2}" presName="ChildText" presStyleLbl="revTx" presStyleIdx="2" presStyleCnt="3">
        <dgm:presLayoutVars>
          <dgm:chMax val="0"/>
          <dgm:chPref val="0"/>
          <dgm:bulletEnabled val="1"/>
        </dgm:presLayoutVars>
      </dgm:prSet>
      <dgm:spPr/>
      <dgm:t>
        <a:bodyPr/>
        <a:lstStyle/>
        <a:p>
          <a:endParaRPr lang="fr-FR"/>
        </a:p>
      </dgm:t>
    </dgm:pt>
    <dgm:pt modelId="{2FF3D430-E63C-49FF-82B0-5123E3DA1588}" type="pres">
      <dgm:prSet presAssocID="{9C2607AE-4CE5-49F8-A9AD-10608CBDE6A0}" presName="sibTrans" presStyleCnt="0"/>
      <dgm:spPr/>
    </dgm:pt>
    <dgm:pt modelId="{8E3D9551-8376-44FD-9E42-B05006143138}" type="pres">
      <dgm:prSet presAssocID="{62D64CC2-F7DA-47CF-A0F9-C4C7F0E44766}" presName="composite" presStyleCnt="0"/>
      <dgm:spPr/>
    </dgm:pt>
    <dgm:pt modelId="{6C6B9AA1-D982-4807-884A-23C4A87D62B3}" type="pres">
      <dgm:prSet presAssocID="{62D64CC2-F7DA-47CF-A0F9-C4C7F0E44766}" presName="ParentText" presStyleLbl="node1" presStyleIdx="3" presStyleCnt="4" custScaleX="242059" custLinFactNeighborX="10536" custLinFactNeighborY="1882">
        <dgm:presLayoutVars>
          <dgm:chMax val="1"/>
          <dgm:chPref val="1"/>
          <dgm:bulletEnabled val="1"/>
        </dgm:presLayoutVars>
      </dgm:prSet>
      <dgm:spPr/>
      <dgm:t>
        <a:bodyPr/>
        <a:lstStyle/>
        <a:p>
          <a:endParaRPr lang="fr-FR"/>
        </a:p>
      </dgm:t>
    </dgm:pt>
  </dgm:ptLst>
  <dgm:cxnLst>
    <dgm:cxn modelId="{909485E7-E8B2-45F7-99E7-8A8B86560E36}" srcId="{866352D3-71B4-40B2-AEC3-57AAF8207021}" destId="{62D64CC2-F7DA-47CF-A0F9-C4C7F0E44766}" srcOrd="3" destOrd="0" parTransId="{EEE9C758-0478-4517-AA95-BE24E907703E}" sibTransId="{B7DFBA4D-35EB-4E72-ABD6-E10B59449D73}"/>
    <dgm:cxn modelId="{9EEE77D6-9303-4344-AE37-54CDA6BCCBB0}" srcId="{866352D3-71B4-40B2-AEC3-57AAF8207021}" destId="{BA65E77E-A2A4-4C2C-8354-ECA0E6997CD2}" srcOrd="2" destOrd="0" parTransId="{A339AE6C-9720-449E-AF41-8BE35008AA95}" sibTransId="{9C2607AE-4CE5-49F8-A9AD-10608CBDE6A0}"/>
    <dgm:cxn modelId="{0AF80A9F-DAE3-44DB-9180-1713366549C3}" type="presOf" srcId="{A9EC8740-6DF3-4ACD-96D0-2212D4973A7D}" destId="{F13B5004-5A10-4EAA-8C48-99906D757168}" srcOrd="0" destOrd="0" presId="urn:microsoft.com/office/officeart/2005/8/layout/StepDownProcess"/>
    <dgm:cxn modelId="{75C7052F-736E-451E-A6BD-C81D19405D16}" type="presOf" srcId="{03E5A9E5-7592-4739-8C38-B570EA3B366E}" destId="{637190C7-48BF-475E-9D89-1FD2AA82E01C}" srcOrd="0" destOrd="0" presId="urn:microsoft.com/office/officeart/2005/8/layout/StepDownProcess"/>
    <dgm:cxn modelId="{2B0CC674-2943-4B78-B488-69F7DE3AF7C9}" type="presOf" srcId="{62D64CC2-F7DA-47CF-A0F9-C4C7F0E44766}" destId="{6C6B9AA1-D982-4807-884A-23C4A87D62B3}" srcOrd="0" destOrd="0" presId="urn:microsoft.com/office/officeart/2005/8/layout/StepDownProcess"/>
    <dgm:cxn modelId="{45BEDC01-F845-4DFC-A2D3-C1CD71FF04EA}" srcId="{866352D3-71B4-40B2-AEC3-57AAF8207021}" destId="{03E5A9E5-7592-4739-8C38-B570EA3B366E}" srcOrd="1" destOrd="0" parTransId="{AEB4A9D1-D86D-40E0-83B4-9246B6159018}" sibTransId="{2D1BF364-C239-476B-931A-AE1AE9E6C862}"/>
    <dgm:cxn modelId="{C70C7179-A95D-44BA-9D9F-0D7704CC3944}" type="presOf" srcId="{BA65E77E-A2A4-4C2C-8354-ECA0E6997CD2}" destId="{9B122CAD-92A2-4D78-8DDC-5F345EAB47CE}" srcOrd="0" destOrd="0" presId="urn:microsoft.com/office/officeart/2005/8/layout/StepDownProcess"/>
    <dgm:cxn modelId="{DD915995-4C50-4CF0-AEC2-509829AC2AE9}" srcId="{866352D3-71B4-40B2-AEC3-57AAF8207021}" destId="{A9EC8740-6DF3-4ACD-96D0-2212D4973A7D}" srcOrd="0" destOrd="0" parTransId="{2E9EB353-CC22-4352-8364-EC6A8395D34C}" sibTransId="{199734EF-B609-447C-8C9F-448D6B8923E8}"/>
    <dgm:cxn modelId="{72C8B75A-492C-4DBF-ABD3-0EAAC5EE78B6}" type="presOf" srcId="{866352D3-71B4-40B2-AEC3-57AAF8207021}" destId="{CFE195FC-F052-4543-B4D3-C0C62C254B97}" srcOrd="0" destOrd="0" presId="urn:microsoft.com/office/officeart/2005/8/layout/StepDownProcess"/>
    <dgm:cxn modelId="{000CDF6F-E29D-40CB-90D6-F89FB23F2B4B}" type="presParOf" srcId="{CFE195FC-F052-4543-B4D3-C0C62C254B97}" destId="{EA56C002-F234-439F-A89D-6FBC24933678}" srcOrd="0" destOrd="0" presId="urn:microsoft.com/office/officeart/2005/8/layout/StepDownProcess"/>
    <dgm:cxn modelId="{1A42D2FC-76E0-4803-9A0B-6CA665EA1FC1}" type="presParOf" srcId="{EA56C002-F234-439F-A89D-6FBC24933678}" destId="{4A4AE7D8-C721-4CDA-9491-2FF4AB638F6B}" srcOrd="0" destOrd="0" presId="urn:microsoft.com/office/officeart/2005/8/layout/StepDownProcess"/>
    <dgm:cxn modelId="{400219A8-8053-4ED8-A6F3-116EA0EA1346}" type="presParOf" srcId="{EA56C002-F234-439F-A89D-6FBC24933678}" destId="{F13B5004-5A10-4EAA-8C48-99906D757168}" srcOrd="1" destOrd="0" presId="urn:microsoft.com/office/officeart/2005/8/layout/StepDownProcess"/>
    <dgm:cxn modelId="{DE93E9D9-682D-4C3C-8AEF-55C7080B9662}" type="presParOf" srcId="{EA56C002-F234-439F-A89D-6FBC24933678}" destId="{D1AB22A8-A913-49BA-929D-FA925EECE4CC}" srcOrd="2" destOrd="0" presId="urn:microsoft.com/office/officeart/2005/8/layout/StepDownProcess"/>
    <dgm:cxn modelId="{29C0648A-F098-4D88-B9F6-3B6F8856A65C}" type="presParOf" srcId="{CFE195FC-F052-4543-B4D3-C0C62C254B97}" destId="{6ABAF055-4AEB-48F9-AD9C-7D2EA05E3B82}" srcOrd="1" destOrd="0" presId="urn:microsoft.com/office/officeart/2005/8/layout/StepDownProcess"/>
    <dgm:cxn modelId="{736125B3-CD07-4B55-BC0B-AD43F571EA88}" type="presParOf" srcId="{CFE195FC-F052-4543-B4D3-C0C62C254B97}" destId="{3CF6D25B-B220-4225-BAAD-B825A1EC3ED0}" srcOrd="2" destOrd="0" presId="urn:microsoft.com/office/officeart/2005/8/layout/StepDownProcess"/>
    <dgm:cxn modelId="{53E6CFFA-A3D9-412F-9E81-742099F01F26}" type="presParOf" srcId="{3CF6D25B-B220-4225-BAAD-B825A1EC3ED0}" destId="{24CC8A47-D537-461F-B1F8-CD98743C74DB}" srcOrd="0" destOrd="0" presId="urn:microsoft.com/office/officeart/2005/8/layout/StepDownProcess"/>
    <dgm:cxn modelId="{09390241-F8AC-4242-B6E5-27BA142C5CCA}" type="presParOf" srcId="{3CF6D25B-B220-4225-BAAD-B825A1EC3ED0}" destId="{637190C7-48BF-475E-9D89-1FD2AA82E01C}" srcOrd="1" destOrd="0" presId="urn:microsoft.com/office/officeart/2005/8/layout/StepDownProcess"/>
    <dgm:cxn modelId="{E0F670CA-4FE3-4181-8265-91B2144F71A9}" type="presParOf" srcId="{3CF6D25B-B220-4225-BAAD-B825A1EC3ED0}" destId="{CD8DFDD9-47AD-4E86-9842-C63F9B6974BD}" srcOrd="2" destOrd="0" presId="urn:microsoft.com/office/officeart/2005/8/layout/StepDownProcess"/>
    <dgm:cxn modelId="{C604CF69-D935-41C5-9BFA-43FB7021FC96}" type="presParOf" srcId="{CFE195FC-F052-4543-B4D3-C0C62C254B97}" destId="{0D855227-B88F-44D0-9323-F84EFB6F550C}" srcOrd="3" destOrd="0" presId="urn:microsoft.com/office/officeart/2005/8/layout/StepDownProcess"/>
    <dgm:cxn modelId="{83EB1B8C-91BC-4DE0-87AE-156493B79401}" type="presParOf" srcId="{CFE195FC-F052-4543-B4D3-C0C62C254B97}" destId="{1C606A9C-E84C-404C-AC96-2495DC60A288}" srcOrd="4" destOrd="0" presId="urn:microsoft.com/office/officeart/2005/8/layout/StepDownProcess"/>
    <dgm:cxn modelId="{603A189D-50AB-41E5-A906-44B5A2DB2804}" type="presParOf" srcId="{1C606A9C-E84C-404C-AC96-2495DC60A288}" destId="{C207C86C-AF16-4F59-8912-73CB9BA0B6E7}" srcOrd="0" destOrd="0" presId="urn:microsoft.com/office/officeart/2005/8/layout/StepDownProcess"/>
    <dgm:cxn modelId="{A5EE0701-B737-4995-BF81-ACFC25F7A722}" type="presParOf" srcId="{1C606A9C-E84C-404C-AC96-2495DC60A288}" destId="{9B122CAD-92A2-4D78-8DDC-5F345EAB47CE}" srcOrd="1" destOrd="0" presId="urn:microsoft.com/office/officeart/2005/8/layout/StepDownProcess"/>
    <dgm:cxn modelId="{51AA9583-3D4B-444A-867F-EA888966E655}" type="presParOf" srcId="{1C606A9C-E84C-404C-AC96-2495DC60A288}" destId="{CDD458C5-07C4-4DBF-BFAD-97D007E22B1D}" srcOrd="2" destOrd="0" presId="urn:microsoft.com/office/officeart/2005/8/layout/StepDownProcess"/>
    <dgm:cxn modelId="{E50508AA-04E5-4926-9A40-6BDEF9DF7028}" type="presParOf" srcId="{CFE195FC-F052-4543-B4D3-C0C62C254B97}" destId="{2FF3D430-E63C-49FF-82B0-5123E3DA1588}" srcOrd="5" destOrd="0" presId="urn:microsoft.com/office/officeart/2005/8/layout/StepDownProcess"/>
    <dgm:cxn modelId="{6623BD35-441F-415D-AFD3-3BE187A2D64C}" type="presParOf" srcId="{CFE195FC-F052-4543-B4D3-C0C62C254B97}" destId="{8E3D9551-8376-44FD-9E42-B05006143138}" srcOrd="6" destOrd="0" presId="urn:microsoft.com/office/officeart/2005/8/layout/StepDownProcess"/>
    <dgm:cxn modelId="{5A3D1848-662E-449F-89AC-CDFF54A0B803}" type="presParOf" srcId="{8E3D9551-8376-44FD-9E42-B05006143138}" destId="{6C6B9AA1-D982-4807-884A-23C4A87D62B3}" srcOrd="0"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EF7F3-568F-4DC2-9365-C8579EC0BDA1}">
      <dsp:nvSpPr>
        <dsp:cNvPr id="0" name=""/>
        <dsp:cNvSpPr/>
      </dsp:nvSpPr>
      <dsp:spPr>
        <a:xfrm>
          <a:off x="1057" y="539613"/>
          <a:ext cx="2425271" cy="382380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6000" r="-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C5C360-EEB2-4BFE-B04B-5B477C31BD47}">
      <dsp:nvSpPr>
        <dsp:cNvPr id="0" name=""/>
        <dsp:cNvSpPr/>
      </dsp:nvSpPr>
      <dsp:spPr>
        <a:xfrm>
          <a:off x="395869" y="2694043"/>
          <a:ext cx="2425271" cy="2425271"/>
        </a:xfrm>
        <a:prstGeom prst="roundRect">
          <a:avLst>
            <a:gd name="adj" fmla="val 1000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fr-FR" sz="2100" kern="1200" dirty="0" smtClean="0"/>
            <a:t>Violence conjugale</a:t>
          </a:r>
          <a:endParaRPr lang="fr-FR" sz="2100" kern="1200" dirty="0"/>
        </a:p>
        <a:p>
          <a:pPr marL="171450" lvl="1" indent="-171450" algn="l" defTabSz="711200">
            <a:lnSpc>
              <a:spcPct val="90000"/>
            </a:lnSpc>
            <a:spcBef>
              <a:spcPct val="0"/>
            </a:spcBef>
            <a:spcAft>
              <a:spcPct val="15000"/>
            </a:spcAft>
            <a:buChar char="••"/>
          </a:pPr>
          <a:r>
            <a:rPr lang="fr-FR" sz="1600" kern="1200" dirty="0" smtClean="0"/>
            <a:t>Violence perpétrée par les hommes sur les femmes</a:t>
          </a:r>
          <a:endParaRPr lang="fr-FR" sz="1600" kern="1200" dirty="0"/>
        </a:p>
        <a:p>
          <a:pPr marL="171450" lvl="1" indent="-171450" algn="l" defTabSz="711200">
            <a:lnSpc>
              <a:spcPct val="90000"/>
            </a:lnSpc>
            <a:spcBef>
              <a:spcPct val="0"/>
            </a:spcBef>
            <a:spcAft>
              <a:spcPct val="15000"/>
            </a:spcAft>
            <a:buChar char="••"/>
          </a:pPr>
          <a:r>
            <a:rPr lang="fr-FR" sz="1600" kern="1200" dirty="0" smtClean="0"/>
            <a:t>Violence perpétrée par les femmes sur les hommes</a:t>
          </a:r>
          <a:endParaRPr lang="fr-FR" sz="1600" kern="1200" dirty="0"/>
        </a:p>
      </dsp:txBody>
      <dsp:txXfrm>
        <a:off x="466903" y="2765077"/>
        <a:ext cx="2283203" cy="2283203"/>
      </dsp:txXfrm>
    </dsp:sp>
    <dsp:sp modelId="{523BD18C-224B-45D6-8CB6-8CB8AAEE4EBB}">
      <dsp:nvSpPr>
        <dsp:cNvPr id="0" name=""/>
        <dsp:cNvSpPr/>
      </dsp:nvSpPr>
      <dsp:spPr>
        <a:xfrm rot="176512">
          <a:off x="2918435" y="2260413"/>
          <a:ext cx="493080" cy="582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FR" sz="1700" kern="1200"/>
        </a:p>
      </dsp:txBody>
      <dsp:txXfrm>
        <a:off x="2918532" y="2373169"/>
        <a:ext cx="345156" cy="349654"/>
      </dsp:txXfrm>
    </dsp:sp>
    <dsp:sp modelId="{A6DB77CB-7682-4036-A6AD-26FCFFD17164}">
      <dsp:nvSpPr>
        <dsp:cNvPr id="0" name=""/>
        <dsp:cNvSpPr/>
      </dsp:nvSpPr>
      <dsp:spPr>
        <a:xfrm>
          <a:off x="3833275" y="558318"/>
          <a:ext cx="3199200" cy="422004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EE4731-1270-4967-A899-5D9B8E67B380}">
      <dsp:nvSpPr>
        <dsp:cNvPr id="0" name=""/>
        <dsp:cNvSpPr/>
      </dsp:nvSpPr>
      <dsp:spPr>
        <a:xfrm>
          <a:off x="4542850" y="3146399"/>
          <a:ext cx="2425271" cy="1954211"/>
        </a:xfrm>
        <a:prstGeom prst="roundRect">
          <a:avLst>
            <a:gd name="adj" fmla="val 1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fr-FR" sz="1600" kern="1200" dirty="0" smtClean="0"/>
            <a:t>Violence perpétrée par les hommes sur les femmes</a:t>
          </a:r>
          <a:endParaRPr lang="fr-FR" sz="1600" kern="1200" dirty="0"/>
        </a:p>
        <a:p>
          <a:pPr marL="171450" lvl="1" indent="-171450" algn="just" defTabSz="711200">
            <a:lnSpc>
              <a:spcPct val="90000"/>
            </a:lnSpc>
            <a:spcBef>
              <a:spcPct val="0"/>
            </a:spcBef>
            <a:spcAft>
              <a:spcPct val="15000"/>
            </a:spcAft>
            <a:buChar char="••"/>
          </a:pPr>
          <a:r>
            <a:rPr lang="fr-CH" sz="1600" b="0" i="0" kern="1200" dirty="0" smtClean="0"/>
            <a:t>violence physique </a:t>
          </a:r>
          <a:endParaRPr lang="fr-FR" sz="1600" b="0" kern="1200" dirty="0"/>
        </a:p>
        <a:p>
          <a:pPr marL="171450" lvl="1" indent="-171450" algn="just" defTabSz="711200">
            <a:lnSpc>
              <a:spcPct val="90000"/>
            </a:lnSpc>
            <a:spcBef>
              <a:spcPct val="0"/>
            </a:spcBef>
            <a:spcAft>
              <a:spcPct val="15000"/>
            </a:spcAft>
            <a:buChar char="••"/>
          </a:pPr>
          <a:r>
            <a:rPr lang="fr-FR" sz="1600" kern="1200" dirty="0" smtClean="0"/>
            <a:t>Violence psychologique</a:t>
          </a:r>
          <a:endParaRPr lang="fr-FR" sz="1600" kern="1200" dirty="0"/>
        </a:p>
        <a:p>
          <a:pPr marL="171450" lvl="1" indent="-171450" algn="just" defTabSz="711200">
            <a:lnSpc>
              <a:spcPct val="90000"/>
            </a:lnSpc>
            <a:spcBef>
              <a:spcPct val="0"/>
            </a:spcBef>
            <a:spcAft>
              <a:spcPct val="15000"/>
            </a:spcAft>
            <a:buChar char="••"/>
          </a:pPr>
          <a:r>
            <a:rPr lang="fr-FR" sz="1600" kern="1200" dirty="0" smtClean="0"/>
            <a:t>Violence économique</a:t>
          </a:r>
          <a:endParaRPr lang="fr-FR" sz="1600" kern="1200" dirty="0"/>
        </a:p>
        <a:p>
          <a:pPr marL="171450" lvl="1" indent="-171450" algn="just" defTabSz="711200">
            <a:lnSpc>
              <a:spcPct val="90000"/>
            </a:lnSpc>
            <a:spcBef>
              <a:spcPct val="0"/>
            </a:spcBef>
            <a:spcAft>
              <a:spcPct val="15000"/>
            </a:spcAft>
            <a:buChar char="••"/>
          </a:pPr>
          <a:r>
            <a:rPr lang="fr-FR" sz="1600" kern="1200" dirty="0" smtClean="0"/>
            <a:t>Violence sexuelle</a:t>
          </a:r>
          <a:endParaRPr lang="fr-FR" sz="1600" kern="1200" dirty="0"/>
        </a:p>
        <a:p>
          <a:pPr marL="57150" lvl="1" indent="-57150" algn="l" defTabSz="355600">
            <a:lnSpc>
              <a:spcPct val="90000"/>
            </a:lnSpc>
            <a:spcBef>
              <a:spcPct val="0"/>
            </a:spcBef>
            <a:spcAft>
              <a:spcPct val="15000"/>
            </a:spcAft>
            <a:buChar char="••"/>
          </a:pPr>
          <a:endParaRPr lang="fr-FR" sz="800" kern="1200" dirty="0"/>
        </a:p>
        <a:p>
          <a:pPr marL="57150" lvl="1" indent="-57150" algn="l" defTabSz="355600">
            <a:lnSpc>
              <a:spcPct val="90000"/>
            </a:lnSpc>
            <a:spcBef>
              <a:spcPct val="0"/>
            </a:spcBef>
            <a:spcAft>
              <a:spcPct val="15000"/>
            </a:spcAft>
            <a:buChar char="••"/>
          </a:pPr>
          <a:endParaRPr lang="fr-FR" sz="800" kern="1200" dirty="0"/>
        </a:p>
      </dsp:txBody>
      <dsp:txXfrm>
        <a:off x="4600087" y="3203636"/>
        <a:ext cx="2310797" cy="1839737"/>
      </dsp:txXfrm>
    </dsp:sp>
    <dsp:sp modelId="{4EC1C315-F469-45F7-9567-AB347DD027E6}">
      <dsp:nvSpPr>
        <dsp:cNvPr id="0" name=""/>
        <dsp:cNvSpPr/>
      </dsp:nvSpPr>
      <dsp:spPr>
        <a:xfrm rot="26745">
          <a:off x="7338924" y="2392982"/>
          <a:ext cx="306462" cy="582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FR" sz="1700" kern="1200"/>
        </a:p>
      </dsp:txBody>
      <dsp:txXfrm>
        <a:off x="7338925" y="2509176"/>
        <a:ext cx="214523" cy="349654"/>
      </dsp:txXfrm>
    </dsp:sp>
    <dsp:sp modelId="{427DDAF6-B362-48BC-8A9D-37EB0EE2375D}">
      <dsp:nvSpPr>
        <dsp:cNvPr id="0" name=""/>
        <dsp:cNvSpPr/>
      </dsp:nvSpPr>
      <dsp:spPr>
        <a:xfrm>
          <a:off x="7908056" y="662235"/>
          <a:ext cx="3393294" cy="407712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447EF8-7172-4EBB-92E3-978CF00361C6}">
      <dsp:nvSpPr>
        <dsp:cNvPr id="0" name=""/>
        <dsp:cNvSpPr/>
      </dsp:nvSpPr>
      <dsp:spPr>
        <a:xfrm>
          <a:off x="8786879" y="3315228"/>
          <a:ext cx="2425271" cy="1681465"/>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FR" sz="1600" kern="1200" dirty="0" smtClean="0"/>
            <a:t>Exposition de l’enfant à la violence conjugale</a:t>
          </a:r>
          <a:endParaRPr lang="fr-FR" sz="1600" kern="1200" dirty="0"/>
        </a:p>
        <a:p>
          <a:pPr marL="171450" lvl="1" indent="-171450" algn="l" defTabSz="711200">
            <a:lnSpc>
              <a:spcPct val="90000"/>
            </a:lnSpc>
            <a:spcBef>
              <a:spcPct val="0"/>
            </a:spcBef>
            <a:spcAft>
              <a:spcPct val="15000"/>
            </a:spcAft>
            <a:buChar char="••"/>
          </a:pPr>
          <a:r>
            <a:rPr lang="fr-FR" sz="1600" kern="1200" dirty="0" smtClean="0"/>
            <a:t>Conséquences psychopathologiques</a:t>
          </a:r>
          <a:endParaRPr lang="fr-FR" sz="1600" kern="1200" dirty="0"/>
        </a:p>
        <a:p>
          <a:pPr marL="171450" lvl="1" indent="-171450" algn="l" defTabSz="711200">
            <a:lnSpc>
              <a:spcPct val="90000"/>
            </a:lnSpc>
            <a:spcBef>
              <a:spcPct val="0"/>
            </a:spcBef>
            <a:spcAft>
              <a:spcPct val="15000"/>
            </a:spcAft>
            <a:buChar char="••"/>
          </a:pPr>
          <a:r>
            <a:rPr lang="fr-FR" sz="1600" kern="1200" dirty="0" smtClean="0"/>
            <a:t>Conséquence épigénétiques</a:t>
          </a:r>
          <a:endParaRPr lang="fr-FR" sz="1600" kern="1200" dirty="0"/>
        </a:p>
      </dsp:txBody>
      <dsp:txXfrm>
        <a:off x="8836127" y="3364476"/>
        <a:ext cx="2326775" cy="1582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325F5-F3AD-47F9-93E8-5686747E7D15}">
      <dsp:nvSpPr>
        <dsp:cNvPr id="0" name=""/>
        <dsp:cNvSpPr/>
      </dsp:nvSpPr>
      <dsp:spPr>
        <a:xfrm rot="10800000">
          <a:off x="2161267" y="526805"/>
          <a:ext cx="6341589" cy="1080901"/>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279" tIns="72390" rIns="135128" bIns="72390" numCol="1" spcCol="1270" anchor="ctr" anchorCtr="0">
          <a:noAutofit/>
        </a:bodyPr>
        <a:lstStyle/>
        <a:p>
          <a:pPr lvl="0" algn="l" defTabSz="844550">
            <a:lnSpc>
              <a:spcPct val="100000"/>
            </a:lnSpc>
            <a:spcBef>
              <a:spcPct val="0"/>
            </a:spcBef>
            <a:spcAft>
              <a:spcPct val="35000"/>
            </a:spcAft>
          </a:pPr>
          <a:r>
            <a:rPr lang="fr-FR" sz="1900" i="1" kern="1200" dirty="0" smtClean="0"/>
            <a:t>    Quel est le vécu sur le plan psychopathologique de la dyade mère-enfant exposée à la violence conjugale</a:t>
          </a:r>
          <a:r>
            <a:rPr lang="fr-FR" sz="1900" kern="1200" dirty="0" smtClean="0"/>
            <a:t>? </a:t>
          </a:r>
          <a:endParaRPr lang="fr-FR" sz="1900" kern="1200" dirty="0"/>
        </a:p>
      </dsp:txBody>
      <dsp:txXfrm rot="10800000">
        <a:off x="2431492" y="526805"/>
        <a:ext cx="6071364" cy="1080901"/>
      </dsp:txXfrm>
    </dsp:sp>
    <dsp:sp modelId="{DD8C23E5-C925-4F22-A8AE-26B1239737B9}">
      <dsp:nvSpPr>
        <dsp:cNvPr id="0" name=""/>
        <dsp:cNvSpPr/>
      </dsp:nvSpPr>
      <dsp:spPr>
        <a:xfrm>
          <a:off x="1102936" y="282595"/>
          <a:ext cx="1631587" cy="137940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D9227A-A7C1-40B3-8C95-FA3226D25D02}">
      <dsp:nvSpPr>
        <dsp:cNvPr id="0" name=""/>
        <dsp:cNvSpPr/>
      </dsp:nvSpPr>
      <dsp:spPr>
        <a:xfrm rot="10800000">
          <a:off x="2055663" y="1849443"/>
          <a:ext cx="6513212" cy="1068058"/>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279" tIns="72390" rIns="135128" bIns="72390" numCol="1" spcCol="1270" anchor="ctr" anchorCtr="0">
          <a:noAutofit/>
        </a:bodyPr>
        <a:lstStyle/>
        <a:p>
          <a:pPr lvl="0" algn="ctr" defTabSz="844550">
            <a:lnSpc>
              <a:spcPct val="90000"/>
            </a:lnSpc>
            <a:spcBef>
              <a:spcPct val="0"/>
            </a:spcBef>
            <a:spcAft>
              <a:spcPct val="35000"/>
            </a:spcAft>
          </a:pPr>
          <a:r>
            <a:rPr lang="fr-CM" sz="1900" i="1" kern="1200" dirty="0" smtClean="0"/>
            <a:t>Quel est le profil du cortisol chez la dyade  mère-enfant exposée à la violence conjugale</a:t>
          </a:r>
          <a:r>
            <a:rPr lang="fr-CM" sz="1900" kern="1200" dirty="0" smtClean="0"/>
            <a:t>?</a:t>
          </a:r>
          <a:endParaRPr lang="fr-FR" sz="1900" kern="1200" dirty="0"/>
        </a:p>
      </dsp:txBody>
      <dsp:txXfrm rot="10800000">
        <a:off x="2322677" y="1849443"/>
        <a:ext cx="6246198" cy="1068058"/>
      </dsp:txXfrm>
    </dsp:sp>
    <dsp:sp modelId="{05575878-EED1-4172-BC9E-D7DF6E5C0951}">
      <dsp:nvSpPr>
        <dsp:cNvPr id="0" name=""/>
        <dsp:cNvSpPr/>
      </dsp:nvSpPr>
      <dsp:spPr>
        <a:xfrm>
          <a:off x="1004116" y="1779659"/>
          <a:ext cx="1660471" cy="11826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5FF839-1E0B-4F5F-95A5-8AFE63C4F0E2}">
      <dsp:nvSpPr>
        <dsp:cNvPr id="0" name=""/>
        <dsp:cNvSpPr/>
      </dsp:nvSpPr>
      <dsp:spPr>
        <a:xfrm rot="10800000">
          <a:off x="2100192" y="3186869"/>
          <a:ext cx="6513212" cy="1379404"/>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8279" tIns="72390" rIns="135128" bIns="72390" numCol="1" spcCol="1270" anchor="ctr" anchorCtr="0">
          <a:noAutofit/>
        </a:bodyPr>
        <a:lstStyle/>
        <a:p>
          <a:pPr lvl="0" algn="ctr" defTabSz="844550">
            <a:lnSpc>
              <a:spcPct val="90000"/>
            </a:lnSpc>
            <a:spcBef>
              <a:spcPct val="0"/>
            </a:spcBef>
            <a:spcAft>
              <a:spcPct val="35000"/>
            </a:spcAft>
          </a:pPr>
          <a:r>
            <a:rPr lang="fr-CM" sz="1900" i="1" kern="1200" dirty="0" smtClean="0"/>
            <a:t>La violence conjugale comme source de trauma/stress peut-elle à travers la méthylation de l’ADN réguler à long terme l’expression des gènes?</a:t>
          </a:r>
          <a:endParaRPr lang="fr-CH" sz="1900" kern="1200" dirty="0"/>
        </a:p>
      </dsp:txBody>
      <dsp:txXfrm rot="10800000">
        <a:off x="2445043" y="3186869"/>
        <a:ext cx="6168361" cy="1379404"/>
      </dsp:txXfrm>
    </dsp:sp>
    <dsp:sp modelId="{2C74C4F7-30C9-4585-92A4-8F112F9501CF}">
      <dsp:nvSpPr>
        <dsp:cNvPr id="0" name=""/>
        <dsp:cNvSpPr/>
      </dsp:nvSpPr>
      <dsp:spPr>
        <a:xfrm>
          <a:off x="1033187" y="3112339"/>
          <a:ext cx="1544187" cy="13794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2000" r="-52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AE7D8-C721-4CDA-9491-2FF4AB638F6B}">
      <dsp:nvSpPr>
        <dsp:cNvPr id="0" name=""/>
        <dsp:cNvSpPr/>
      </dsp:nvSpPr>
      <dsp:spPr>
        <a:xfrm rot="5400000">
          <a:off x="1653505" y="1174037"/>
          <a:ext cx="1031060" cy="11738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B5004-5A10-4EAA-8C48-99906D757168}">
      <dsp:nvSpPr>
        <dsp:cNvPr id="0" name=""/>
        <dsp:cNvSpPr/>
      </dsp:nvSpPr>
      <dsp:spPr>
        <a:xfrm>
          <a:off x="168437" y="31086"/>
          <a:ext cx="4159497" cy="1214932"/>
        </a:xfrm>
        <a:prstGeom prst="roundRect">
          <a:avLst>
            <a:gd name="adj" fmla="val 1667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H" sz="2000" kern="1200" dirty="0" smtClean="0">
              <a:latin typeface="+mn-lt"/>
              <a:cs typeface="Times New Roman" panose="02020603050405020304" pitchFamily="18" charset="0"/>
            </a:rPr>
            <a:t>Psychisme humain est inséparable des éléments culturels</a:t>
          </a:r>
          <a:endParaRPr lang="fr-FR" sz="2000" kern="1200" dirty="0">
            <a:latin typeface="+mn-lt"/>
          </a:endParaRPr>
        </a:p>
      </dsp:txBody>
      <dsp:txXfrm>
        <a:off x="227756" y="90405"/>
        <a:ext cx="4040859" cy="1096294"/>
      </dsp:txXfrm>
    </dsp:sp>
    <dsp:sp modelId="{D1AB22A8-A913-49BA-929D-FA925EECE4CC}">
      <dsp:nvSpPr>
        <dsp:cNvPr id="0" name=""/>
        <dsp:cNvSpPr/>
      </dsp:nvSpPr>
      <dsp:spPr>
        <a:xfrm>
          <a:off x="3116035" y="146958"/>
          <a:ext cx="1262381" cy="981962"/>
        </a:xfrm>
        <a:prstGeom prst="rect">
          <a:avLst/>
        </a:prstGeom>
        <a:noFill/>
        <a:ln>
          <a:noFill/>
        </a:ln>
        <a:effectLst/>
      </dsp:spPr>
      <dsp:style>
        <a:lnRef idx="0">
          <a:scrgbClr r="0" g="0" b="0"/>
        </a:lnRef>
        <a:fillRef idx="0">
          <a:scrgbClr r="0" g="0" b="0"/>
        </a:fillRef>
        <a:effectRef idx="0">
          <a:scrgbClr r="0" g="0" b="0"/>
        </a:effectRef>
        <a:fontRef idx="minor"/>
      </dsp:style>
    </dsp:sp>
    <dsp:sp modelId="{24CC8A47-D537-461F-B1F8-CD98743C74DB}">
      <dsp:nvSpPr>
        <dsp:cNvPr id="0" name=""/>
        <dsp:cNvSpPr/>
      </dsp:nvSpPr>
      <dsp:spPr>
        <a:xfrm rot="5400000">
          <a:off x="3483715" y="2538807"/>
          <a:ext cx="1031060" cy="11738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190C7-48BF-475E-9D89-1FD2AA82E01C}">
      <dsp:nvSpPr>
        <dsp:cNvPr id="0" name=""/>
        <dsp:cNvSpPr/>
      </dsp:nvSpPr>
      <dsp:spPr>
        <a:xfrm>
          <a:off x="4590462" y="2685641"/>
          <a:ext cx="3778338" cy="1214932"/>
        </a:xfrm>
        <a:prstGeom prst="roundRect">
          <a:avLst>
            <a:gd name="adj" fmla="val 1667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H" sz="2000" kern="1200" dirty="0" smtClean="0">
              <a:latin typeface="+mn-lt"/>
              <a:cs typeface="Times New Roman" panose="02020603050405020304" pitchFamily="18" charset="0"/>
            </a:rPr>
            <a:t>Perte d’efficacité ou d’efficience en cas de non prise en compte de la psychopathologie africaine. </a:t>
          </a:r>
          <a:endParaRPr lang="fr-FR" sz="2000" kern="1200" dirty="0">
            <a:latin typeface="+mn-lt"/>
          </a:endParaRPr>
        </a:p>
      </dsp:txBody>
      <dsp:txXfrm>
        <a:off x="4649781" y="2744960"/>
        <a:ext cx="3659700" cy="1096294"/>
      </dsp:txXfrm>
    </dsp:sp>
    <dsp:sp modelId="{CD8DFDD9-47AD-4E86-9842-C63F9B6974BD}">
      <dsp:nvSpPr>
        <dsp:cNvPr id="0" name=""/>
        <dsp:cNvSpPr/>
      </dsp:nvSpPr>
      <dsp:spPr>
        <a:xfrm>
          <a:off x="4946245" y="1511728"/>
          <a:ext cx="1262381" cy="981962"/>
        </a:xfrm>
        <a:prstGeom prst="rect">
          <a:avLst/>
        </a:prstGeom>
        <a:noFill/>
        <a:ln>
          <a:noFill/>
        </a:ln>
        <a:effectLst/>
      </dsp:spPr>
      <dsp:style>
        <a:lnRef idx="0">
          <a:scrgbClr r="0" g="0" b="0"/>
        </a:lnRef>
        <a:fillRef idx="0">
          <a:scrgbClr r="0" g="0" b="0"/>
        </a:fillRef>
        <a:effectRef idx="0">
          <a:scrgbClr r="0" g="0" b="0"/>
        </a:effectRef>
        <a:fontRef idx="minor"/>
      </dsp:style>
    </dsp:sp>
    <dsp:sp modelId="{C207C86C-AF16-4F59-8912-73CB9BA0B6E7}">
      <dsp:nvSpPr>
        <dsp:cNvPr id="0" name=""/>
        <dsp:cNvSpPr/>
      </dsp:nvSpPr>
      <dsp:spPr>
        <a:xfrm rot="5400000">
          <a:off x="5394480" y="3903578"/>
          <a:ext cx="1031060" cy="11738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122CAD-92A2-4D78-8DDC-5F345EAB47CE}">
      <dsp:nvSpPr>
        <dsp:cNvPr id="0" name=""/>
        <dsp:cNvSpPr/>
      </dsp:nvSpPr>
      <dsp:spPr>
        <a:xfrm>
          <a:off x="2692826" y="1382176"/>
          <a:ext cx="3558286" cy="1214932"/>
        </a:xfrm>
        <a:prstGeom prst="roundRect">
          <a:avLst>
            <a:gd name="adj" fmla="val 1667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CH" sz="2000" kern="1200" dirty="0" smtClean="0">
              <a:latin typeface="+mn-lt"/>
              <a:cs typeface="Times New Roman" panose="02020603050405020304" pitchFamily="18" charset="0"/>
            </a:rPr>
            <a:t>Trouble mental = conflit en milieu traditionnel ou rupture d’un axe de la personnalité </a:t>
          </a:r>
        </a:p>
        <a:p>
          <a:pPr lvl="0" defTabSz="488950">
            <a:lnSpc>
              <a:spcPct val="90000"/>
            </a:lnSpc>
            <a:spcBef>
              <a:spcPct val="0"/>
            </a:spcBef>
            <a:spcAft>
              <a:spcPct val="35000"/>
            </a:spcAft>
          </a:pPr>
          <a:endParaRPr lang="fr-FR" kern="1200" dirty="0"/>
        </a:p>
      </dsp:txBody>
      <dsp:txXfrm>
        <a:off x="2752145" y="1441495"/>
        <a:ext cx="3439648" cy="1096294"/>
      </dsp:txXfrm>
    </dsp:sp>
    <dsp:sp modelId="{CDD458C5-07C4-4DBF-BFAD-97D007E22B1D}">
      <dsp:nvSpPr>
        <dsp:cNvPr id="0" name=""/>
        <dsp:cNvSpPr/>
      </dsp:nvSpPr>
      <dsp:spPr>
        <a:xfrm>
          <a:off x="6857010" y="2876498"/>
          <a:ext cx="1262381" cy="981962"/>
        </a:xfrm>
        <a:prstGeom prst="rect">
          <a:avLst/>
        </a:prstGeom>
        <a:noFill/>
        <a:ln>
          <a:noFill/>
        </a:ln>
        <a:effectLst/>
      </dsp:spPr>
      <dsp:style>
        <a:lnRef idx="0">
          <a:scrgbClr r="0" g="0" b="0"/>
        </a:lnRef>
        <a:fillRef idx="0">
          <a:scrgbClr r="0" g="0" b="0"/>
        </a:fillRef>
        <a:effectRef idx="0">
          <a:scrgbClr r="0" g="0" b="0"/>
        </a:effectRef>
        <a:fontRef idx="minor"/>
      </dsp:style>
    </dsp:sp>
    <dsp:sp modelId="{6C6B9AA1-D982-4807-884A-23C4A87D62B3}">
      <dsp:nvSpPr>
        <dsp:cNvPr id="0" name=""/>
        <dsp:cNvSpPr/>
      </dsp:nvSpPr>
      <dsp:spPr>
        <a:xfrm>
          <a:off x="6399245" y="4148262"/>
          <a:ext cx="4201414" cy="1214932"/>
        </a:xfrm>
        <a:prstGeom prst="roundRect">
          <a:avLst>
            <a:gd name="adj" fmla="val 1667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H" sz="2000" kern="1200" dirty="0" smtClean="0">
              <a:latin typeface="+mn-lt"/>
              <a:cs typeface="Times New Roman" panose="02020603050405020304" pitchFamily="18" charset="0"/>
            </a:rPr>
            <a:t>Le travail du praticien consiste à diagnostiquer le conflit ou l’axe conflictuelle et à résoudre le conflit relationnel.</a:t>
          </a:r>
        </a:p>
      </dsp:txBody>
      <dsp:txXfrm>
        <a:off x="6458564" y="4207581"/>
        <a:ext cx="4082776" cy="109629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B6ED6-D9DD-45EA-92A6-071AB1B1C485}" type="datetimeFigureOut">
              <a:rPr lang="en-GB" smtClean="0"/>
              <a:t>24/03/2020</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695F4-E5A0-4415-88C3-D9B57B67E281}" type="slidenum">
              <a:rPr lang="en-GB" smtClean="0"/>
              <a:t>‹N°›</a:t>
            </a:fld>
            <a:endParaRPr lang="en-GB"/>
          </a:p>
        </p:txBody>
      </p:sp>
    </p:spTree>
    <p:extLst>
      <p:ext uri="{BB962C8B-B14F-4D97-AF65-F5344CB8AC3E}">
        <p14:creationId xmlns:p14="http://schemas.microsoft.com/office/powerpoint/2010/main" val="112602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endParaRPr lang="fr-CH" sz="1200" b="0"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a:t>
            </a:fld>
            <a:endParaRPr lang="fr-CH"/>
          </a:p>
        </p:txBody>
      </p:sp>
    </p:spTree>
    <p:extLst>
      <p:ext uri="{BB962C8B-B14F-4D97-AF65-F5344CB8AC3E}">
        <p14:creationId xmlns:p14="http://schemas.microsoft.com/office/powerpoint/2010/main" val="1466681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10</a:t>
            </a:fld>
            <a:endParaRPr lang="fr-CH"/>
          </a:p>
        </p:txBody>
      </p:sp>
    </p:spTree>
    <p:extLst>
      <p:ext uri="{BB962C8B-B14F-4D97-AF65-F5344CB8AC3E}">
        <p14:creationId xmlns:p14="http://schemas.microsoft.com/office/powerpoint/2010/main" val="3408470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11</a:t>
            </a:fld>
            <a:endParaRPr lang="fr-CH"/>
          </a:p>
        </p:txBody>
      </p:sp>
    </p:spTree>
    <p:extLst>
      <p:ext uri="{BB962C8B-B14F-4D97-AF65-F5344CB8AC3E}">
        <p14:creationId xmlns:p14="http://schemas.microsoft.com/office/powerpoint/2010/main" val="2509446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12</a:t>
            </a:fld>
            <a:endParaRPr lang="fr-CH"/>
          </a:p>
        </p:txBody>
      </p:sp>
    </p:spTree>
    <p:extLst>
      <p:ext uri="{BB962C8B-B14F-4D97-AF65-F5344CB8AC3E}">
        <p14:creationId xmlns:p14="http://schemas.microsoft.com/office/powerpoint/2010/main" val="1004554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13</a:t>
            </a:fld>
            <a:endParaRPr lang="fr-CH"/>
          </a:p>
        </p:txBody>
      </p:sp>
    </p:spTree>
    <p:extLst>
      <p:ext uri="{BB962C8B-B14F-4D97-AF65-F5344CB8AC3E}">
        <p14:creationId xmlns:p14="http://schemas.microsoft.com/office/powerpoint/2010/main" val="348154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14</a:t>
            </a:fld>
            <a:endParaRPr lang="fr-CH"/>
          </a:p>
        </p:txBody>
      </p:sp>
    </p:spTree>
    <p:extLst>
      <p:ext uri="{BB962C8B-B14F-4D97-AF65-F5344CB8AC3E}">
        <p14:creationId xmlns:p14="http://schemas.microsoft.com/office/powerpoint/2010/main" val="46554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15</a:t>
            </a:fld>
            <a:endParaRPr lang="fr-CH"/>
          </a:p>
        </p:txBody>
      </p:sp>
    </p:spTree>
    <p:extLst>
      <p:ext uri="{BB962C8B-B14F-4D97-AF65-F5344CB8AC3E}">
        <p14:creationId xmlns:p14="http://schemas.microsoft.com/office/powerpoint/2010/main" val="135161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16</a:t>
            </a:fld>
            <a:endParaRPr lang="fr-CH"/>
          </a:p>
        </p:txBody>
      </p:sp>
    </p:spTree>
    <p:extLst>
      <p:ext uri="{BB962C8B-B14F-4D97-AF65-F5344CB8AC3E}">
        <p14:creationId xmlns:p14="http://schemas.microsoft.com/office/powerpoint/2010/main" val="3581434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17</a:t>
            </a:fld>
            <a:endParaRPr lang="fr-CH"/>
          </a:p>
        </p:txBody>
      </p:sp>
    </p:spTree>
    <p:extLst>
      <p:ext uri="{BB962C8B-B14F-4D97-AF65-F5344CB8AC3E}">
        <p14:creationId xmlns:p14="http://schemas.microsoft.com/office/powerpoint/2010/main" val="1812045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18</a:t>
            </a:fld>
            <a:endParaRPr lang="fr-CH"/>
          </a:p>
        </p:txBody>
      </p:sp>
    </p:spTree>
    <p:extLst>
      <p:ext uri="{BB962C8B-B14F-4D97-AF65-F5344CB8AC3E}">
        <p14:creationId xmlns:p14="http://schemas.microsoft.com/office/powerpoint/2010/main" val="366153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19</a:t>
            </a:fld>
            <a:endParaRPr lang="fr-CH"/>
          </a:p>
        </p:txBody>
      </p:sp>
    </p:spTree>
    <p:extLst>
      <p:ext uri="{BB962C8B-B14F-4D97-AF65-F5344CB8AC3E}">
        <p14:creationId xmlns:p14="http://schemas.microsoft.com/office/powerpoint/2010/main" val="288846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2</a:t>
            </a:fld>
            <a:endParaRPr lang="fr-CH"/>
          </a:p>
        </p:txBody>
      </p:sp>
    </p:spTree>
    <p:extLst>
      <p:ext uri="{BB962C8B-B14F-4D97-AF65-F5344CB8AC3E}">
        <p14:creationId xmlns:p14="http://schemas.microsoft.com/office/powerpoint/2010/main" val="1089916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20</a:t>
            </a:fld>
            <a:endParaRPr lang="fr-CH"/>
          </a:p>
        </p:txBody>
      </p:sp>
    </p:spTree>
    <p:extLst>
      <p:ext uri="{BB962C8B-B14F-4D97-AF65-F5344CB8AC3E}">
        <p14:creationId xmlns:p14="http://schemas.microsoft.com/office/powerpoint/2010/main" val="1072114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21</a:t>
            </a:fld>
            <a:endParaRPr lang="fr-CH"/>
          </a:p>
        </p:txBody>
      </p:sp>
    </p:spTree>
    <p:extLst>
      <p:ext uri="{BB962C8B-B14F-4D97-AF65-F5344CB8AC3E}">
        <p14:creationId xmlns:p14="http://schemas.microsoft.com/office/powerpoint/2010/main" val="2881470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22</a:t>
            </a:fld>
            <a:endParaRPr lang="fr-CH"/>
          </a:p>
        </p:txBody>
      </p:sp>
    </p:spTree>
    <p:extLst>
      <p:ext uri="{BB962C8B-B14F-4D97-AF65-F5344CB8AC3E}">
        <p14:creationId xmlns:p14="http://schemas.microsoft.com/office/powerpoint/2010/main" val="272978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23</a:t>
            </a:fld>
            <a:endParaRPr lang="fr-CH"/>
          </a:p>
        </p:txBody>
      </p:sp>
    </p:spTree>
    <p:extLst>
      <p:ext uri="{BB962C8B-B14F-4D97-AF65-F5344CB8AC3E}">
        <p14:creationId xmlns:p14="http://schemas.microsoft.com/office/powerpoint/2010/main" val="2794577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24</a:t>
            </a:fld>
            <a:endParaRPr lang="fr-CH"/>
          </a:p>
        </p:txBody>
      </p:sp>
    </p:spTree>
    <p:extLst>
      <p:ext uri="{BB962C8B-B14F-4D97-AF65-F5344CB8AC3E}">
        <p14:creationId xmlns:p14="http://schemas.microsoft.com/office/powerpoint/2010/main" val="1148537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25</a:t>
            </a:fld>
            <a:endParaRPr lang="fr-CH"/>
          </a:p>
        </p:txBody>
      </p:sp>
    </p:spTree>
    <p:extLst>
      <p:ext uri="{BB962C8B-B14F-4D97-AF65-F5344CB8AC3E}">
        <p14:creationId xmlns:p14="http://schemas.microsoft.com/office/powerpoint/2010/main" val="409647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3</a:t>
            </a:fld>
            <a:endParaRPr lang="fr-CH"/>
          </a:p>
        </p:txBody>
      </p:sp>
    </p:spTree>
    <p:extLst>
      <p:ext uri="{BB962C8B-B14F-4D97-AF65-F5344CB8AC3E}">
        <p14:creationId xmlns:p14="http://schemas.microsoft.com/office/powerpoint/2010/main" val="29355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4</a:t>
            </a:fld>
            <a:endParaRPr lang="fr-CH"/>
          </a:p>
        </p:txBody>
      </p:sp>
    </p:spTree>
    <p:extLst>
      <p:ext uri="{BB962C8B-B14F-4D97-AF65-F5344CB8AC3E}">
        <p14:creationId xmlns:p14="http://schemas.microsoft.com/office/powerpoint/2010/main" val="1644763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lnSpc>
                <a:spcPct val="150000"/>
              </a:lnSpc>
              <a:buFont typeface="Arial" panose="020B0604020202020204" pitchFamily="34" charset="0"/>
              <a:buNone/>
            </a:pPr>
            <a:endParaRPr lang="fr-CH" dirty="0" smtClean="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5</a:t>
            </a:fld>
            <a:endParaRPr lang="fr-CH"/>
          </a:p>
        </p:txBody>
      </p:sp>
    </p:spTree>
    <p:extLst>
      <p:ext uri="{BB962C8B-B14F-4D97-AF65-F5344CB8AC3E}">
        <p14:creationId xmlns:p14="http://schemas.microsoft.com/office/powerpoint/2010/main" val="224122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mj-lt"/>
              <a:buNone/>
            </a:pPr>
            <a:endParaRPr lang="fr-CH"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6</a:t>
            </a:fld>
            <a:endParaRPr lang="fr-CH"/>
          </a:p>
        </p:txBody>
      </p:sp>
    </p:spTree>
    <p:extLst>
      <p:ext uri="{BB962C8B-B14F-4D97-AF65-F5344CB8AC3E}">
        <p14:creationId xmlns:p14="http://schemas.microsoft.com/office/powerpoint/2010/main" val="336040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7</a:t>
            </a:fld>
            <a:endParaRPr lang="fr-CH"/>
          </a:p>
        </p:txBody>
      </p:sp>
    </p:spTree>
    <p:extLst>
      <p:ext uri="{BB962C8B-B14F-4D97-AF65-F5344CB8AC3E}">
        <p14:creationId xmlns:p14="http://schemas.microsoft.com/office/powerpoint/2010/main" val="69453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8</a:t>
            </a:fld>
            <a:endParaRPr lang="fr-CH"/>
          </a:p>
        </p:txBody>
      </p:sp>
    </p:spTree>
    <p:extLst>
      <p:ext uri="{BB962C8B-B14F-4D97-AF65-F5344CB8AC3E}">
        <p14:creationId xmlns:p14="http://schemas.microsoft.com/office/powerpoint/2010/main" val="29748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C21E3E7-B2AA-4307-AE03-C2FBD42CCB3C}" type="slidenum">
              <a:rPr lang="fr-CH" smtClean="0"/>
              <a:t>9</a:t>
            </a:fld>
            <a:endParaRPr lang="fr-CH"/>
          </a:p>
        </p:txBody>
      </p:sp>
    </p:spTree>
    <p:extLst>
      <p:ext uri="{BB962C8B-B14F-4D97-AF65-F5344CB8AC3E}">
        <p14:creationId xmlns:p14="http://schemas.microsoft.com/office/powerpoint/2010/main" val="105533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GB"/>
          </a:p>
        </p:txBody>
      </p:sp>
      <p:sp>
        <p:nvSpPr>
          <p:cNvPr id="4" name="Espace réservé de la date 3"/>
          <p:cNvSpPr>
            <a:spLocks noGrp="1"/>
          </p:cNvSpPr>
          <p:nvPr>
            <p:ph type="dt" sz="half" idx="10"/>
          </p:nvPr>
        </p:nvSpPr>
        <p:spPr/>
        <p:txBody>
          <a:bodyPr/>
          <a:lstStyle/>
          <a:p>
            <a:fld id="{60631374-5922-4B85-96FA-604D80328F6D}" type="datetimeFigureOut">
              <a:rPr lang="en-GB" smtClean="0"/>
              <a:t>24/03/2020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5859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60631374-5922-4B85-96FA-604D80328F6D}" type="datetimeFigureOut">
              <a:rPr lang="en-GB" smtClean="0"/>
              <a:t>24/03/2020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2324247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60631374-5922-4B85-96FA-604D80328F6D}" type="datetimeFigureOut">
              <a:rPr lang="en-GB" smtClean="0"/>
              <a:t>24/03/2020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403056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60631374-5922-4B85-96FA-604D80328F6D}" type="datetimeFigureOut">
              <a:rPr lang="en-GB" smtClean="0"/>
              <a:t>24/03/2020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329484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60631374-5922-4B85-96FA-604D80328F6D}" type="datetimeFigureOut">
              <a:rPr lang="en-GB" smtClean="0"/>
              <a:t>24/03/2020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264580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60631374-5922-4B85-96FA-604D80328F6D}" type="datetimeFigureOut">
              <a:rPr lang="en-GB" smtClean="0"/>
              <a:t>24/03/2020</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400637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60631374-5922-4B85-96FA-604D80328F6D}" type="datetimeFigureOut">
              <a:rPr lang="en-GB" smtClean="0"/>
              <a:t>24/03/2020</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26948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60631374-5922-4B85-96FA-604D80328F6D}" type="datetimeFigureOut">
              <a:rPr lang="en-GB" smtClean="0"/>
              <a:t>24/03/2020</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356923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0631374-5922-4B85-96FA-604D80328F6D}" type="datetimeFigureOut">
              <a:rPr lang="en-GB" smtClean="0"/>
              <a:t>24/03/2020</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129518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0631374-5922-4B85-96FA-604D80328F6D}" type="datetimeFigureOut">
              <a:rPr lang="en-GB" smtClean="0"/>
              <a:t>24/03/2020</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1805842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0631374-5922-4B85-96FA-604D80328F6D}" type="datetimeFigureOut">
              <a:rPr lang="en-GB" smtClean="0"/>
              <a:t>24/03/2020</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B7DA5F99-76AE-4665-B64E-B1A6D16F9119}" type="slidenum">
              <a:rPr lang="en-GB" smtClean="0"/>
              <a:t>‹N°›</a:t>
            </a:fld>
            <a:endParaRPr lang="en-GB"/>
          </a:p>
        </p:txBody>
      </p:sp>
    </p:spTree>
    <p:extLst>
      <p:ext uri="{BB962C8B-B14F-4D97-AF65-F5344CB8AC3E}">
        <p14:creationId xmlns:p14="http://schemas.microsoft.com/office/powerpoint/2010/main" val="417976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31374-5922-4B85-96FA-604D80328F6D}" type="datetimeFigureOut">
              <a:rPr lang="en-GB" smtClean="0"/>
              <a:t>24/03/2020</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A5F99-76AE-4665-B64E-B1A6D16F9119}" type="slidenum">
              <a:rPr lang="en-GB" smtClean="0"/>
              <a:t>‹N°›</a:t>
            </a:fld>
            <a:endParaRPr lang="en-GB"/>
          </a:p>
        </p:txBody>
      </p:sp>
    </p:spTree>
    <p:extLst>
      <p:ext uri="{BB962C8B-B14F-4D97-AF65-F5344CB8AC3E}">
        <p14:creationId xmlns:p14="http://schemas.microsoft.com/office/powerpoint/2010/main" val="3246368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audio" Target="../media/media12.m4a"/><Relationship Id="rId7" Type="http://schemas.openxmlformats.org/officeDocument/2006/relationships/image" Target="../media/image18.jp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17.jpg"/><Relationship Id="rId5" Type="http://schemas.openxmlformats.org/officeDocument/2006/relationships/notesSlide" Target="../notesSlides/notesSlide12.xml"/><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13.m4a"/><Relationship Id="rId7" Type="http://schemas.openxmlformats.org/officeDocument/2006/relationships/diagramLayout" Target="../diagrams/layout1.xml"/><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notesSlide" Target="../notesSlides/notesSlide13.xml"/><Relationship Id="rId10" Type="http://schemas.microsoft.com/office/2007/relationships/diagramDrawing" Target="../diagrams/drawing1.xml"/><Relationship Id="rId4" Type="http://schemas.openxmlformats.org/officeDocument/2006/relationships/slideLayout" Target="../slideLayouts/slideLayout1.xml"/><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3.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5.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s://www.bfmtv.com/mediaplayer/video/je-savais-qu-il-allait-me-tuer-une-victime-de-violences-conjugales-temoigne-1106877.html" TargetMode="External"/><Relationship Id="rId3" Type="http://schemas.openxmlformats.org/officeDocument/2006/relationships/slideLayout" Target="../slideLayouts/slideLayout1.xml"/><Relationship Id="rId7" Type="http://schemas.openxmlformats.org/officeDocument/2006/relationships/hyperlink" Target="https://www.youtube.com/watch?v=fWjq53MOHzU"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panosmedia.org/fr/video/le-mariage-pr%C3%A9coce-la-maltraitance-et-une-vie-bris%C3%A9e" TargetMode="External"/><Relationship Id="rId5" Type="http://schemas.openxmlformats.org/officeDocument/2006/relationships/hyperlink" Target="https://www.france24.com/fr/20161125-video-chiffres-alarmants-violences-faites-femmes-sexuelles-viol-conjugal-excision" TargetMode="External"/><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hyperlink" Target="https://www.youtube.com/watch?v=NYFHP5c_xp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23.m4a"/><Relationship Id="rId7" Type="http://schemas.openxmlformats.org/officeDocument/2006/relationships/diagramLayout" Target="../diagrams/layout3.xml"/><Relationship Id="rId2" Type="http://schemas.microsoft.com/office/2007/relationships/media" Target="../media/media23.m4a"/><Relationship Id="rId1" Type="http://schemas.openxmlformats.org/officeDocument/2006/relationships/tags" Target="../tags/tag6.xml"/><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notesSlide" Target="../notesSlides/notesSlide23.xml"/><Relationship Id="rId10" Type="http://schemas.microsoft.com/office/2007/relationships/diagramDrawing" Target="../diagrams/drawing3.xml"/><Relationship Id="rId4" Type="http://schemas.openxmlformats.org/officeDocument/2006/relationships/slideLayout" Target="../slideLayouts/slideLayout1.xml"/><Relationship Id="rId9"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3.jp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audio" Target="../media/media3.m4a"/><Relationship Id="rId7" Type="http://schemas.openxmlformats.org/officeDocument/2006/relationships/image" Target="../media/image4.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3.xml"/><Relationship Id="rId10"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13.jpe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15.jpe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5"/>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dirty="0" smtClean="0"/>
              <a:t>Colloque Interculturel sur le thème de psychopathologie</a:t>
            </a:r>
            <a:endParaRPr lang="fr-CH" dirty="0"/>
          </a:p>
        </p:txBody>
      </p:sp>
      <p:sp>
        <p:nvSpPr>
          <p:cNvPr id="15" name="Espace réservé du numéro de diapositive 14"/>
          <p:cNvSpPr>
            <a:spLocks noGrp="1"/>
          </p:cNvSpPr>
          <p:nvPr>
            <p:ph type="sldNum" sz="quarter" idx="12"/>
          </p:nvPr>
        </p:nvSpPr>
        <p:spPr/>
        <p:txBody>
          <a:bodyPr/>
          <a:lstStyle/>
          <a:p>
            <a:r>
              <a:rPr lang="fr-CH" dirty="0" smtClean="0"/>
              <a:t>1/25</a:t>
            </a:r>
            <a:endParaRPr lang="fr-CH" dirty="0"/>
          </a:p>
        </p:txBody>
      </p:sp>
      <p:pic>
        <p:nvPicPr>
          <p:cNvPr id="3" name="Imag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1" y="657655"/>
            <a:ext cx="1927861" cy="1798410"/>
          </a:xfrm>
          <a:prstGeom prst="rect">
            <a:avLst/>
          </a:prstGeom>
          <a:noFill/>
          <a:ln>
            <a:noFill/>
          </a:ln>
        </p:spPr>
      </p:pic>
      <p:sp>
        <p:nvSpPr>
          <p:cNvPr id="2" name="ZoneTexte 1"/>
          <p:cNvSpPr txBox="1"/>
          <p:nvPr/>
        </p:nvSpPr>
        <p:spPr>
          <a:xfrm>
            <a:off x="2413591" y="1103735"/>
            <a:ext cx="9335386" cy="1323439"/>
          </a:xfrm>
          <a:prstGeom prst="rect">
            <a:avLst/>
          </a:prstGeom>
          <a:noFill/>
        </p:spPr>
        <p:txBody>
          <a:bodyPr wrap="square" rtlCol="0">
            <a:spAutoFit/>
          </a:bodyPr>
          <a:lstStyle/>
          <a:p>
            <a:pPr algn="ctr"/>
            <a:r>
              <a:rPr lang="fr-CH" sz="4000" dirty="0">
                <a:ln w="0"/>
                <a:solidFill>
                  <a:srgbClr val="002060"/>
                </a:solidFill>
                <a:cs typeface="Times New Roman" panose="02020603050405020304" pitchFamily="18" charset="0"/>
              </a:rPr>
              <a:t>SEMINAIRE INTERCULTUREL SUR LES TRAUMATISMES</a:t>
            </a:r>
            <a:endParaRPr lang="en-GB" sz="4000" dirty="0">
              <a:solidFill>
                <a:srgbClr val="002060"/>
              </a:solidFill>
            </a:endParaRPr>
          </a:p>
        </p:txBody>
      </p:sp>
      <p:sp>
        <p:nvSpPr>
          <p:cNvPr id="4" name="ZoneTexte 3"/>
          <p:cNvSpPr txBox="1"/>
          <p:nvPr/>
        </p:nvSpPr>
        <p:spPr>
          <a:xfrm>
            <a:off x="2337391" y="3102547"/>
            <a:ext cx="9016409" cy="800219"/>
          </a:xfrm>
          <a:prstGeom prst="rect">
            <a:avLst/>
          </a:prstGeom>
          <a:noFill/>
        </p:spPr>
        <p:txBody>
          <a:bodyPr wrap="square" rtlCol="0">
            <a:spAutoFit/>
          </a:bodyPr>
          <a:lstStyle/>
          <a:p>
            <a:pPr algn="ctr"/>
            <a:r>
              <a:rPr lang="fr-CH" sz="2800" b="1" dirty="0">
                <a:solidFill>
                  <a:srgbClr val="C00000"/>
                </a:solidFill>
                <a:cs typeface="Times New Roman" panose="02020603050405020304" pitchFamily="18" charset="0"/>
              </a:rPr>
              <a:t>VIOLENCE </a:t>
            </a:r>
            <a:r>
              <a:rPr lang="fr-CH" sz="2800" b="1" dirty="0" smtClean="0">
                <a:solidFill>
                  <a:srgbClr val="C00000"/>
                </a:solidFill>
                <a:cs typeface="Times New Roman" panose="02020603050405020304" pitchFamily="18" charset="0"/>
              </a:rPr>
              <a:t>CONJUGALE </a:t>
            </a:r>
            <a:r>
              <a:rPr lang="fr-CH" sz="2800" b="1" dirty="0">
                <a:solidFill>
                  <a:srgbClr val="C00000"/>
                </a:solidFill>
                <a:cs typeface="Times New Roman" panose="02020603050405020304" pitchFamily="18" charset="0"/>
              </a:rPr>
              <a:t>ET PSYCHOPATHOLOGIE AFRICAINE</a:t>
            </a:r>
          </a:p>
          <a:p>
            <a:endParaRPr lang="en-GB" dirty="0"/>
          </a:p>
        </p:txBody>
      </p:sp>
      <p:sp>
        <p:nvSpPr>
          <p:cNvPr id="8" name="ZoneTexte 7"/>
          <p:cNvSpPr txBox="1"/>
          <p:nvPr/>
        </p:nvSpPr>
        <p:spPr>
          <a:xfrm>
            <a:off x="242777" y="5040296"/>
            <a:ext cx="11706446" cy="1338828"/>
          </a:xfrm>
          <a:prstGeom prst="rect">
            <a:avLst/>
          </a:prstGeom>
          <a:noFill/>
        </p:spPr>
        <p:txBody>
          <a:bodyPr wrap="square" rtlCol="0">
            <a:spAutoFit/>
          </a:bodyPr>
          <a:lstStyle/>
          <a:p>
            <a:pPr>
              <a:lnSpc>
                <a:spcPct val="150000"/>
              </a:lnSpc>
            </a:pPr>
            <a:r>
              <a:rPr lang="fr-CH" b="1" dirty="0" err="1">
                <a:solidFill>
                  <a:srgbClr val="0070C0"/>
                </a:solidFill>
                <a:cs typeface="Times New Roman" panose="02020603050405020304" pitchFamily="18" charset="0"/>
              </a:rPr>
              <a:t>M.Sc</a:t>
            </a:r>
            <a:r>
              <a:rPr lang="fr-CH" b="1" dirty="0">
                <a:solidFill>
                  <a:srgbClr val="0070C0"/>
                </a:solidFill>
                <a:cs typeface="Times New Roman" panose="02020603050405020304" pitchFamily="18" charset="0"/>
              </a:rPr>
              <a:t>. Dany Laure </a:t>
            </a:r>
            <a:r>
              <a:rPr lang="fr-CH" b="1" dirty="0" err="1">
                <a:solidFill>
                  <a:srgbClr val="0070C0"/>
                </a:solidFill>
                <a:cs typeface="Times New Roman" panose="02020603050405020304" pitchFamily="18" charset="0"/>
              </a:rPr>
              <a:t>Wadji</a:t>
            </a:r>
            <a:r>
              <a:rPr lang="fr-CH" b="1" dirty="0">
                <a:solidFill>
                  <a:srgbClr val="0070C0"/>
                </a:solidFill>
                <a:cs typeface="Times New Roman" panose="02020603050405020304" pitchFamily="18" charset="0"/>
              </a:rPr>
              <a:t> N.N. </a:t>
            </a:r>
          </a:p>
          <a:p>
            <a:r>
              <a:rPr lang="fr-CH" b="1" dirty="0">
                <a:solidFill>
                  <a:srgbClr val="0070C0"/>
                </a:solidFill>
                <a:cs typeface="Times New Roman" panose="02020603050405020304" pitchFamily="18" charset="0"/>
              </a:rPr>
              <a:t>dany.nkonlack@unifr.ch</a:t>
            </a:r>
            <a:endParaRPr lang="fr-CH" b="1" dirty="0">
              <a:solidFill>
                <a:srgbClr val="C00000"/>
              </a:solidFill>
              <a:cs typeface="Times New Roman" panose="02020603050405020304" pitchFamily="18" charset="0"/>
            </a:endParaRPr>
          </a:p>
          <a:p>
            <a:r>
              <a:rPr lang="fr-CH" dirty="0">
                <a:solidFill>
                  <a:srgbClr val="C00000"/>
                </a:solidFill>
                <a:cs typeface="Times New Roman" panose="02020603050405020304" pitchFamily="18" charset="0"/>
              </a:rPr>
              <a:t>						                                                        </a:t>
            </a:r>
            <a:r>
              <a:rPr lang="fr-CH" dirty="0" smtClean="0">
                <a:solidFill>
                  <a:srgbClr val="C00000"/>
                </a:solidFill>
                <a:cs typeface="Times New Roman" panose="02020603050405020304" pitchFamily="18" charset="0"/>
              </a:rPr>
              <a:t>	</a:t>
            </a:r>
            <a:r>
              <a:rPr lang="fr-CH" b="1" dirty="0" smtClean="0">
                <a:solidFill>
                  <a:srgbClr val="C00000"/>
                </a:solidFill>
                <a:cs typeface="Times New Roman" panose="02020603050405020304" pitchFamily="18" charset="0"/>
              </a:rPr>
              <a:t>Printemps </a:t>
            </a:r>
            <a:r>
              <a:rPr lang="fr-CH" b="1" dirty="0">
                <a:solidFill>
                  <a:srgbClr val="C00000"/>
                </a:solidFill>
                <a:cs typeface="Times New Roman" panose="02020603050405020304" pitchFamily="18" charset="0"/>
              </a:rPr>
              <a:t>2020 </a:t>
            </a:r>
          </a:p>
          <a:p>
            <a:endParaRPr lang="en-GB" dirty="0"/>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7471990"/>
      </p:ext>
    </p:extLst>
  </p:cSld>
  <p:clrMapOvr>
    <a:masterClrMapping/>
  </p:clrMapOvr>
  <mc:AlternateContent xmlns:mc="http://schemas.openxmlformats.org/markup-compatibility/2006" xmlns:p14="http://schemas.microsoft.com/office/powerpoint/2010/main">
    <mc:Choice Requires="p14">
      <p:transition spd="slow" p14:dur="2000" advTm="56053"/>
    </mc:Choice>
    <mc:Fallback xmlns="">
      <p:transition spd="slow" advTm="5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10</a:t>
            </a:fld>
            <a:r>
              <a:rPr lang="fr-CH" dirty="0" smtClean="0"/>
              <a:t>/25</a:t>
            </a:r>
            <a:endParaRPr lang="fr-CH" dirty="0"/>
          </a:p>
        </p:txBody>
      </p:sp>
      <p:sp>
        <p:nvSpPr>
          <p:cNvPr id="3" name="ZoneTexte 2"/>
          <p:cNvSpPr txBox="1"/>
          <p:nvPr/>
        </p:nvSpPr>
        <p:spPr>
          <a:xfrm>
            <a:off x="767494" y="2733069"/>
            <a:ext cx="6815480" cy="461665"/>
          </a:xfrm>
          <a:prstGeom prst="rect">
            <a:avLst/>
          </a:prstGeom>
          <a:noFill/>
        </p:spPr>
        <p:txBody>
          <a:bodyPr wrap="square" rtlCol="0">
            <a:spAutoFit/>
          </a:bodyPr>
          <a:lstStyle/>
          <a:p>
            <a:pPr marL="342900" indent="-342900">
              <a:buFont typeface="Wingdings" panose="05000000000000000000" pitchFamily="2" charset="2"/>
              <a:buChar char="Ø"/>
            </a:pPr>
            <a:r>
              <a:rPr lang="fr-CH" sz="2400" b="1" dirty="0" smtClean="0">
                <a:solidFill>
                  <a:srgbClr val="0070C0"/>
                </a:solidFill>
                <a:cs typeface="Times New Roman" panose="02020603050405020304" pitchFamily="18" charset="0"/>
              </a:rPr>
              <a:t>Causes de la violence conjugale</a:t>
            </a:r>
            <a:endParaRPr lang="fr-CH" sz="2400" b="1" dirty="0"/>
          </a:p>
        </p:txBody>
      </p:sp>
      <p:sp>
        <p:nvSpPr>
          <p:cNvPr id="2" name="ZoneTexte 1"/>
          <p:cNvSpPr txBox="1"/>
          <p:nvPr/>
        </p:nvSpPr>
        <p:spPr>
          <a:xfrm>
            <a:off x="1166886" y="3194734"/>
            <a:ext cx="10898989" cy="3323987"/>
          </a:xfrm>
          <a:prstGeom prst="rect">
            <a:avLst/>
          </a:prstGeom>
          <a:noFill/>
        </p:spPr>
        <p:txBody>
          <a:bodyPr wrap="square" rtlCol="0">
            <a:spAutoFit/>
          </a:bodyPr>
          <a:lstStyle/>
          <a:p>
            <a:pPr marL="285750" indent="-285750" fontAlgn="base">
              <a:buFont typeface="Arial" panose="020B0604020202020204" pitchFamily="34" charset="0"/>
              <a:buChar char="•"/>
            </a:pPr>
            <a:r>
              <a:rPr lang="fr-CH" sz="2400" dirty="0" smtClean="0"/>
              <a:t>Ne pas obéir à l’homme  </a:t>
            </a:r>
          </a:p>
          <a:p>
            <a:pPr marL="285750" indent="-285750" fontAlgn="base">
              <a:buFont typeface="Arial" panose="020B0604020202020204" pitchFamily="34" charset="0"/>
              <a:buChar char="•"/>
            </a:pPr>
            <a:r>
              <a:rPr lang="fr-CH" sz="2400" dirty="0" smtClean="0"/>
              <a:t>Ne pas avoir préparé le repas à temps </a:t>
            </a:r>
          </a:p>
          <a:p>
            <a:pPr marL="285750" indent="-285750" fontAlgn="base">
              <a:buFont typeface="Arial" panose="020B0604020202020204" pitchFamily="34" charset="0"/>
              <a:buChar char="•"/>
            </a:pPr>
            <a:r>
              <a:rPr lang="fr-CH" sz="2400" dirty="0" smtClean="0"/>
              <a:t>Ne pas bien s’occuper des enfants ou du foyer </a:t>
            </a:r>
          </a:p>
          <a:p>
            <a:pPr marL="285750" indent="-285750" fontAlgn="base">
              <a:buFont typeface="Arial" panose="020B0604020202020204" pitchFamily="34" charset="0"/>
              <a:buChar char="•"/>
            </a:pPr>
            <a:r>
              <a:rPr lang="fr-CH" sz="2400" dirty="0" smtClean="0"/>
              <a:t>Interroger l’homme sur des questions d’argent ou au sujet de petites amies </a:t>
            </a:r>
          </a:p>
          <a:p>
            <a:pPr marL="285750" indent="-285750" fontAlgn="base">
              <a:buFont typeface="Arial" panose="020B0604020202020204" pitchFamily="34" charset="0"/>
              <a:buChar char="•"/>
            </a:pPr>
            <a:r>
              <a:rPr lang="fr-CH" sz="2400" dirty="0" smtClean="0"/>
              <a:t>Aller quelque part sans l’autorisation de l’homme </a:t>
            </a:r>
          </a:p>
          <a:p>
            <a:pPr marL="285750" indent="-285750" fontAlgn="base">
              <a:buFont typeface="Arial" panose="020B0604020202020204" pitchFamily="34" charset="0"/>
              <a:buChar char="•"/>
            </a:pPr>
            <a:r>
              <a:rPr lang="fr-CH" sz="2400" dirty="0" smtClean="0"/>
              <a:t>Refuser de coucher avec l’homme </a:t>
            </a:r>
          </a:p>
          <a:p>
            <a:pPr marL="285750" indent="-285750" fontAlgn="base">
              <a:buFont typeface="Arial" panose="020B0604020202020204" pitchFamily="34" charset="0"/>
              <a:buChar char="•"/>
            </a:pPr>
            <a:r>
              <a:rPr lang="fr-CH" sz="2400" dirty="0"/>
              <a:t>S</a:t>
            </a:r>
            <a:r>
              <a:rPr lang="fr-CH" sz="2400" dirty="0" smtClean="0"/>
              <a:t>oupçon d’infidélité de la femme</a:t>
            </a:r>
          </a:p>
          <a:p>
            <a:pPr marL="285750" indent="-285750" fontAlgn="base">
              <a:buFont typeface="Arial" panose="020B0604020202020204" pitchFamily="34" charset="0"/>
              <a:buChar char="•"/>
            </a:pPr>
            <a:r>
              <a:rPr lang="fr-CH" sz="2400" dirty="0" smtClean="0"/>
              <a:t>…</a:t>
            </a:r>
            <a:r>
              <a:rPr lang="fr-CH" sz="2400" dirty="0" err="1" smtClean="0"/>
              <a:t>etc</a:t>
            </a:r>
            <a:endParaRPr lang="fr-CH" sz="2400" dirty="0" smtClean="0"/>
          </a:p>
          <a:p>
            <a:endParaRPr lang="en-GB" dirty="0"/>
          </a:p>
        </p:txBody>
      </p:sp>
      <p:sp>
        <p:nvSpPr>
          <p:cNvPr id="4" name="ZoneTexte 3"/>
          <p:cNvSpPr txBox="1"/>
          <p:nvPr/>
        </p:nvSpPr>
        <p:spPr>
          <a:xfrm>
            <a:off x="922522" y="1330124"/>
            <a:ext cx="9059678" cy="1200329"/>
          </a:xfrm>
          <a:prstGeom prst="rect">
            <a:avLst/>
          </a:prstGeom>
          <a:noFill/>
        </p:spPr>
        <p:txBody>
          <a:bodyPr wrap="square" rtlCol="0">
            <a:spAutoFit/>
          </a:bodyPr>
          <a:lstStyle/>
          <a:p>
            <a:pPr marL="342900" indent="-342900">
              <a:buAutoNum type="arabicPeriod"/>
            </a:pPr>
            <a:r>
              <a:rPr lang="fr-CH" sz="2400" dirty="0" smtClean="0"/>
              <a:t>Les </a:t>
            </a:r>
            <a:r>
              <a:rPr lang="fr-CH" sz="2400" dirty="0"/>
              <a:t>antécédents de violences </a:t>
            </a:r>
            <a:r>
              <a:rPr lang="fr-CH" sz="2400" dirty="0" smtClean="0"/>
              <a:t>familiales</a:t>
            </a:r>
          </a:p>
          <a:p>
            <a:pPr marL="342900" indent="-342900">
              <a:buAutoNum type="arabicPeriod"/>
            </a:pPr>
            <a:r>
              <a:rPr lang="fr-CH" sz="2400" dirty="0" smtClean="0"/>
              <a:t>la </a:t>
            </a:r>
            <a:r>
              <a:rPr lang="fr-CH" sz="2400" dirty="0"/>
              <a:t>consommation d'alcool chez les </a:t>
            </a:r>
            <a:r>
              <a:rPr lang="fr-CH" sz="2400" dirty="0" smtClean="0"/>
              <a:t>hommes </a:t>
            </a:r>
          </a:p>
          <a:p>
            <a:pPr marL="342900" indent="-342900">
              <a:buAutoNum type="arabicPeriod"/>
            </a:pPr>
            <a:r>
              <a:rPr lang="fr-CH" sz="2400" dirty="0" smtClean="0"/>
              <a:t>Les </a:t>
            </a:r>
            <a:r>
              <a:rPr lang="fr-CH" sz="2400" dirty="0"/>
              <a:t>troubles de la personnalité</a:t>
            </a:r>
            <a:endParaRPr lang="en-GB" sz="2400" dirty="0"/>
          </a:p>
        </p:txBody>
      </p:sp>
      <p:sp>
        <p:nvSpPr>
          <p:cNvPr id="6" name="ZoneTexte 5"/>
          <p:cNvSpPr txBox="1"/>
          <p:nvPr/>
        </p:nvSpPr>
        <p:spPr>
          <a:xfrm>
            <a:off x="767494" y="796190"/>
            <a:ext cx="3920359" cy="461665"/>
          </a:xfrm>
          <a:prstGeom prst="rect">
            <a:avLst/>
          </a:prstGeom>
          <a:noFill/>
        </p:spPr>
        <p:txBody>
          <a:bodyPr wrap="square" rtlCol="0">
            <a:spAutoFit/>
          </a:bodyPr>
          <a:lstStyle/>
          <a:p>
            <a:pPr marL="342900" indent="-342900">
              <a:buFont typeface="Wingdings" panose="05000000000000000000" pitchFamily="2" charset="2"/>
              <a:buChar char="Ø"/>
            </a:pPr>
            <a:r>
              <a:rPr lang="fr-CH" sz="2400" b="1" dirty="0" smtClean="0">
                <a:solidFill>
                  <a:srgbClr val="0070C0"/>
                </a:solidFill>
              </a:rPr>
              <a:t>Autres facteurs </a:t>
            </a:r>
            <a:r>
              <a:rPr lang="fr-CH" sz="2400" b="1" dirty="0">
                <a:solidFill>
                  <a:srgbClr val="0070C0"/>
                </a:solidFill>
              </a:rPr>
              <a:t>de risque</a:t>
            </a:r>
            <a:endParaRPr lang="en-GB" sz="2400" b="1" dirty="0">
              <a:solidFill>
                <a:srgbClr val="0070C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74366974"/>
      </p:ext>
    </p:extLst>
  </p:cSld>
  <p:clrMapOvr>
    <a:masterClrMapping/>
  </p:clrMapOvr>
  <mc:AlternateContent xmlns:mc="http://schemas.openxmlformats.org/markup-compatibility/2006" xmlns:p14="http://schemas.microsoft.com/office/powerpoint/2010/main">
    <mc:Choice Requires="p14">
      <p:transition spd="slow" p14:dur="2000" advTm="43535"/>
    </mc:Choice>
    <mc:Fallback xmlns="">
      <p:transition spd="slow" advTm="43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11</a:t>
            </a:fld>
            <a:r>
              <a:rPr lang="fr-CH" dirty="0" smtClean="0"/>
              <a:t>/25</a:t>
            </a:r>
            <a:endParaRPr lang="fr-CH" dirty="0"/>
          </a:p>
        </p:txBody>
      </p:sp>
      <p:sp>
        <p:nvSpPr>
          <p:cNvPr id="18" name="ZoneTexte 17"/>
          <p:cNvSpPr txBox="1"/>
          <p:nvPr/>
        </p:nvSpPr>
        <p:spPr>
          <a:xfrm>
            <a:off x="684293" y="1211630"/>
            <a:ext cx="10823413" cy="5170646"/>
          </a:xfrm>
          <a:prstGeom prst="rect">
            <a:avLst/>
          </a:prstGeom>
          <a:noFill/>
        </p:spPr>
        <p:txBody>
          <a:bodyPr wrap="square" rtlCol="0">
            <a:spAutoFit/>
          </a:bodyPr>
          <a:lstStyle/>
          <a:p>
            <a:pPr marL="342900" indent="-342900">
              <a:buFont typeface="Arial" panose="020B0604020202020204" pitchFamily="34" charset="0"/>
              <a:buChar char="•"/>
            </a:pPr>
            <a:r>
              <a:rPr lang="fr-CM" sz="2400" dirty="0" smtClean="0">
                <a:cs typeface="Times New Roman" panose="02020603050405020304" pitchFamily="18" charset="0"/>
              </a:rPr>
              <a:t>Selon </a:t>
            </a:r>
            <a:r>
              <a:rPr lang="fr-CM" sz="2400" dirty="0">
                <a:cs typeface="Times New Roman" panose="02020603050405020304" pitchFamily="18" charset="0"/>
              </a:rPr>
              <a:t>l’INS et ICF. International (</a:t>
            </a:r>
            <a:r>
              <a:rPr lang="fr-CM" sz="2400" dirty="0" smtClean="0">
                <a:cs typeface="Times New Roman" panose="02020603050405020304" pitchFamily="18" charset="0"/>
              </a:rPr>
              <a:t>2012), dans une enquête EDS-MICS, près </a:t>
            </a:r>
            <a:r>
              <a:rPr lang="fr-CM" sz="2400" dirty="0">
                <a:cs typeface="Times New Roman" panose="02020603050405020304" pitchFamily="18" charset="0"/>
              </a:rPr>
              <a:t>de la moitié des femmes (47 </a:t>
            </a:r>
            <a:r>
              <a:rPr lang="fr-CM" sz="2400" dirty="0" smtClean="0">
                <a:cs typeface="Times New Roman" panose="02020603050405020304" pitchFamily="18" charset="0"/>
              </a:rPr>
              <a:t>%), </a:t>
            </a:r>
            <a:r>
              <a:rPr lang="fr-CM" sz="2400" b="1" dirty="0" smtClean="0">
                <a:cs typeface="Times New Roman" panose="02020603050405020304" pitchFamily="18" charset="0"/>
              </a:rPr>
              <a:t>justifie </a:t>
            </a:r>
            <a:r>
              <a:rPr lang="fr-CM" sz="2400" b="1" dirty="0">
                <a:cs typeface="Times New Roman" panose="02020603050405020304" pitchFamily="18" charset="0"/>
              </a:rPr>
              <a:t>qu’un homme batte </a:t>
            </a:r>
            <a:r>
              <a:rPr lang="fr-CM" sz="2400" dirty="0">
                <a:cs typeface="Times New Roman" panose="02020603050405020304" pitchFamily="18" charset="0"/>
              </a:rPr>
              <a:t>sa </a:t>
            </a:r>
            <a:r>
              <a:rPr lang="fr-CM" sz="2400" dirty="0" smtClean="0">
                <a:cs typeface="Times New Roman" panose="02020603050405020304" pitchFamily="18" charset="0"/>
              </a:rPr>
              <a:t>femme</a:t>
            </a:r>
          </a:p>
          <a:p>
            <a:pPr marL="285750" indent="-285750">
              <a:buFont typeface="Arial" panose="020B0604020202020204" pitchFamily="34" charset="0"/>
              <a:buChar char="•"/>
            </a:pPr>
            <a:endParaRPr lang="fr-CM" sz="2400" dirty="0" smtClean="0">
              <a:cs typeface="Times New Roman" panose="02020603050405020304" pitchFamily="18" charset="0"/>
            </a:endParaRPr>
          </a:p>
          <a:p>
            <a:pPr marL="285750" indent="-285750">
              <a:buFont typeface="Arial" panose="020B0604020202020204" pitchFamily="34" charset="0"/>
              <a:buChar char="•"/>
            </a:pPr>
            <a:r>
              <a:rPr lang="fr-CM" sz="2400" dirty="0" smtClean="0">
                <a:cs typeface="Times New Roman" panose="02020603050405020304" pitchFamily="18" charset="0"/>
              </a:rPr>
              <a:t>Le </a:t>
            </a:r>
            <a:r>
              <a:rPr lang="fr-CM" sz="2400" dirty="0">
                <a:cs typeface="Times New Roman" panose="02020603050405020304" pitchFamily="18" charset="0"/>
              </a:rPr>
              <a:t>degré de tolérance </a:t>
            </a:r>
            <a:r>
              <a:rPr lang="fr-CM" sz="2400" dirty="0" smtClean="0">
                <a:cs typeface="Times New Roman" panose="02020603050405020304" pitchFamily="18" charset="0"/>
              </a:rPr>
              <a:t>pour les raisons suivantes: de </a:t>
            </a:r>
            <a:r>
              <a:rPr lang="fr-CM" sz="2400" dirty="0">
                <a:cs typeface="Times New Roman" panose="02020603050405020304" pitchFamily="18" charset="0"/>
              </a:rPr>
              <a:t>brûler la nourriture, argumenter avec lui, sortir sans lui dire, négliger les enfants ou refuser d’avoir des rapports sexuels avec </a:t>
            </a:r>
            <a:r>
              <a:rPr lang="fr-CM" sz="2400" dirty="0" smtClean="0">
                <a:cs typeface="Times New Roman" panose="02020603050405020304" pitchFamily="18" charset="0"/>
              </a:rPr>
              <a:t>lui</a:t>
            </a:r>
          </a:p>
          <a:p>
            <a:pPr marL="285750" indent="-285750">
              <a:buFont typeface="Arial" panose="020B0604020202020204" pitchFamily="34" charset="0"/>
              <a:buChar char="•"/>
            </a:pPr>
            <a:endParaRPr lang="fr-CH" sz="2400" dirty="0" smtClean="0">
              <a:cs typeface="Times New Roman" panose="02020603050405020304" pitchFamily="18" charset="0"/>
            </a:endParaRPr>
          </a:p>
          <a:p>
            <a:pPr marL="285750" indent="-285750">
              <a:buFont typeface="Arial" panose="020B0604020202020204" pitchFamily="34" charset="0"/>
              <a:buChar char="•"/>
            </a:pPr>
            <a:r>
              <a:rPr lang="fr-CM" sz="2400" dirty="0" smtClean="0">
                <a:cs typeface="Times New Roman" panose="02020603050405020304" pitchFamily="18" charset="0"/>
              </a:rPr>
              <a:t>Les </a:t>
            </a:r>
            <a:r>
              <a:rPr lang="fr-CM" sz="2400" dirty="0">
                <a:cs typeface="Times New Roman" panose="02020603050405020304" pitchFamily="18" charset="0"/>
              </a:rPr>
              <a:t>pratiques de tolérance et d’acceptation de la violence </a:t>
            </a:r>
            <a:r>
              <a:rPr lang="fr-CM" sz="2400" dirty="0" smtClean="0">
                <a:cs typeface="Times New Roman" panose="02020603050405020304" pitchFamily="18" charset="0"/>
              </a:rPr>
              <a:t>conjugale, le </a:t>
            </a:r>
            <a:r>
              <a:rPr lang="fr-CM" sz="2400" dirty="0">
                <a:cs typeface="Times New Roman" panose="02020603050405020304" pitchFamily="18" charset="0"/>
              </a:rPr>
              <a:t>r</a:t>
            </a:r>
            <a:r>
              <a:rPr lang="fr-CM" sz="2400" dirty="0" smtClean="0">
                <a:cs typeface="Times New Roman" panose="02020603050405020304" pitchFamily="18" charset="0"/>
              </a:rPr>
              <a:t>espect </a:t>
            </a:r>
            <a:r>
              <a:rPr lang="fr-CM" sz="2400" dirty="0">
                <a:cs typeface="Times New Roman" panose="02020603050405020304" pitchFamily="18" charset="0"/>
              </a:rPr>
              <a:t>et soumission à son </a:t>
            </a:r>
            <a:r>
              <a:rPr lang="fr-CM" sz="2400" dirty="0" smtClean="0">
                <a:cs typeface="Times New Roman" panose="02020603050405020304" pitchFamily="18" charset="0"/>
              </a:rPr>
              <a:t>mari</a:t>
            </a:r>
          </a:p>
          <a:p>
            <a:endParaRPr lang="fr-CM" sz="2400" dirty="0" smtClean="0">
              <a:cs typeface="Times New Roman" panose="02020603050405020304" pitchFamily="18" charset="0"/>
            </a:endParaRPr>
          </a:p>
          <a:p>
            <a:pPr marL="285750" indent="-285750">
              <a:buFont typeface="Arial" panose="020B0604020202020204" pitchFamily="34" charset="0"/>
              <a:buChar char="•"/>
            </a:pPr>
            <a:r>
              <a:rPr lang="fr-CM" sz="2400" dirty="0" smtClean="0">
                <a:cs typeface="Times New Roman" panose="02020603050405020304" pitchFamily="18" charset="0"/>
              </a:rPr>
              <a:t>Les hommes évoquent des droits qu’ils auraient sur leurs femmes (comme une propriété) </a:t>
            </a:r>
            <a:r>
              <a:rPr lang="fr-CM" sz="2400" i="1" dirty="0" smtClean="0">
                <a:cs typeface="Times New Roman" panose="02020603050405020304" pitchFamily="18" charset="0"/>
              </a:rPr>
              <a:t>«C’est </a:t>
            </a:r>
            <a:r>
              <a:rPr lang="fr-CM" sz="2400" i="1" dirty="0">
                <a:cs typeface="Times New Roman" panose="02020603050405020304" pitchFamily="18" charset="0"/>
              </a:rPr>
              <a:t>ma femme après tout », « Elle me manque de respect » </a:t>
            </a:r>
            <a:r>
              <a:rPr lang="fr-CM" sz="2400" i="1" dirty="0" smtClean="0">
                <a:cs typeface="Times New Roman" panose="02020603050405020304" pitchFamily="18" charset="0"/>
              </a:rPr>
              <a:t>, « </a:t>
            </a:r>
            <a:r>
              <a:rPr lang="fr-CM" sz="2400" i="1" dirty="0">
                <a:cs typeface="Times New Roman" panose="02020603050405020304" pitchFamily="18" charset="0"/>
              </a:rPr>
              <a:t>C’est ce </a:t>
            </a:r>
            <a:r>
              <a:rPr lang="fr-CM" sz="2400" i="1" dirty="0" smtClean="0">
                <a:cs typeface="Times New Roman" panose="02020603050405020304" pitchFamily="18" charset="0"/>
              </a:rPr>
              <a:t>qu’elle </a:t>
            </a:r>
            <a:r>
              <a:rPr lang="fr-CM" sz="2400" i="1" dirty="0">
                <a:cs typeface="Times New Roman" panose="02020603050405020304" pitchFamily="18" charset="0"/>
              </a:rPr>
              <a:t>aime chez moi </a:t>
            </a:r>
            <a:r>
              <a:rPr lang="fr-CM" sz="2400" i="1" dirty="0" smtClean="0">
                <a:cs typeface="Times New Roman" panose="02020603050405020304" pitchFamily="18" charset="0"/>
              </a:rPr>
              <a:t>»</a:t>
            </a:r>
            <a:endParaRPr lang="fr-CH" dirty="0"/>
          </a:p>
          <a:p>
            <a:r>
              <a:rPr lang="fr-CH" dirty="0" smtClean="0"/>
              <a:t>							</a:t>
            </a:r>
            <a:endParaRPr lang="fr-CH" b="1" dirty="0"/>
          </a:p>
        </p:txBody>
      </p:sp>
      <p:sp>
        <p:nvSpPr>
          <p:cNvPr id="2" name="ZoneTexte 1"/>
          <p:cNvSpPr txBox="1"/>
          <p:nvPr/>
        </p:nvSpPr>
        <p:spPr>
          <a:xfrm>
            <a:off x="588578" y="322203"/>
            <a:ext cx="7094484" cy="461665"/>
          </a:xfrm>
          <a:prstGeom prst="rect">
            <a:avLst/>
          </a:prstGeom>
          <a:noFill/>
        </p:spPr>
        <p:txBody>
          <a:bodyPr wrap="square" rtlCol="0">
            <a:spAutoFit/>
          </a:bodyPr>
          <a:lstStyle/>
          <a:p>
            <a:r>
              <a:rPr lang="fr-CH" sz="2400" b="1" dirty="0">
                <a:solidFill>
                  <a:srgbClr val="0070C0"/>
                </a:solidFill>
                <a:cs typeface="Times New Roman" panose="02020603050405020304" pitchFamily="18" charset="0"/>
              </a:rPr>
              <a:t>LA PERCEPTION DE LA VIOLENCE </a:t>
            </a:r>
            <a:r>
              <a:rPr lang="fr-CH" sz="2400" b="1" dirty="0" smtClean="0">
                <a:solidFill>
                  <a:srgbClr val="0070C0"/>
                </a:solidFill>
                <a:cs typeface="Times New Roman" panose="02020603050405020304" pitchFamily="18" charset="0"/>
              </a:rPr>
              <a:t>CONJUGALE</a:t>
            </a:r>
            <a:endParaRPr lang="fr-CH" sz="2400" b="1" dirty="0">
              <a:solidFill>
                <a:srgbClr val="0070C0"/>
              </a:solidFill>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05364003"/>
      </p:ext>
    </p:extLst>
  </p:cSld>
  <p:clrMapOvr>
    <a:masterClrMapping/>
  </p:clrMapOvr>
  <mc:AlternateContent xmlns:mc="http://schemas.openxmlformats.org/markup-compatibility/2006" xmlns:p14="http://schemas.microsoft.com/office/powerpoint/2010/main">
    <mc:Choice Requires="p14">
      <p:transition spd="slow" p14:dur="2000" advTm="115571"/>
    </mc:Choice>
    <mc:Fallback xmlns="">
      <p:transition spd="slow" advTm="11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12</a:t>
            </a:fld>
            <a:r>
              <a:rPr lang="fr-CH" dirty="0" smtClean="0"/>
              <a:t>/25</a:t>
            </a:r>
            <a:endParaRPr lang="fr-CH" dirty="0"/>
          </a:p>
        </p:txBody>
      </p:sp>
      <p:sp>
        <p:nvSpPr>
          <p:cNvPr id="18" name="ZoneTexte 17"/>
          <p:cNvSpPr txBox="1"/>
          <p:nvPr/>
        </p:nvSpPr>
        <p:spPr>
          <a:xfrm>
            <a:off x="441434" y="240804"/>
            <a:ext cx="11372194" cy="6033872"/>
          </a:xfrm>
          <a:prstGeom prst="rect">
            <a:avLst/>
          </a:prstGeom>
          <a:noFill/>
        </p:spPr>
        <p:txBody>
          <a:bodyPr wrap="square" rtlCol="0">
            <a:spAutoFit/>
          </a:bodyPr>
          <a:lstStyle/>
          <a:p>
            <a:r>
              <a:rPr lang="fr-CH" sz="2400" b="1" dirty="0" smtClean="0">
                <a:solidFill>
                  <a:srgbClr val="0070C0"/>
                </a:solidFill>
                <a:cs typeface="Times New Roman" panose="02020603050405020304" pitchFamily="18" charset="0"/>
              </a:rPr>
              <a:t>POSITION DE LA FEMME DANS LA SOCIÉTÉ</a:t>
            </a:r>
          </a:p>
          <a:p>
            <a:pPr algn="just"/>
            <a:endParaRPr lang="fr-CH" sz="2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fr-CH" sz="2400" dirty="0" smtClean="0">
                <a:cs typeface="Times New Roman" panose="02020603050405020304" pitchFamily="18" charset="0"/>
              </a:rPr>
              <a:t>Différences </a:t>
            </a:r>
            <a:r>
              <a:rPr lang="fr-CH" sz="2400" dirty="0">
                <a:cs typeface="Times New Roman" panose="02020603050405020304" pitchFamily="18" charset="0"/>
              </a:rPr>
              <a:t>dans les opportunités, les </a:t>
            </a:r>
            <a:r>
              <a:rPr lang="fr-CH" sz="2400" dirty="0" smtClean="0">
                <a:cs typeface="Times New Roman" panose="02020603050405020304" pitchFamily="18" charset="0"/>
              </a:rPr>
              <a:t>conditions, les privilèges, l’accès </a:t>
            </a:r>
            <a:r>
              <a:rPr lang="fr-CH" sz="2400" dirty="0">
                <a:cs typeface="Times New Roman" panose="02020603050405020304" pitchFamily="18" charset="0"/>
              </a:rPr>
              <a:t>à </a:t>
            </a:r>
            <a:r>
              <a:rPr lang="fr-CH" sz="2400" dirty="0" smtClean="0">
                <a:cs typeface="Times New Roman" panose="02020603050405020304" pitchFamily="18" charset="0"/>
              </a:rPr>
              <a:t>l’éducation, propriété foncière et égalité devant la loi.</a:t>
            </a:r>
          </a:p>
          <a:p>
            <a:pPr marL="285750" indent="-285750" algn="just">
              <a:buFont typeface="Arial" panose="020B0604020202020204" pitchFamily="34" charset="0"/>
              <a:buChar char="•"/>
            </a:pPr>
            <a:endParaRPr lang="fr-CH" sz="2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fr-CH" sz="2400" dirty="0" smtClean="0">
                <a:cs typeface="Times New Roman" panose="02020603050405020304" pitchFamily="18" charset="0"/>
              </a:rPr>
              <a:t>Mais une certaine émergence et autonomisation des </a:t>
            </a:r>
            <a:r>
              <a:rPr lang="fr-CH" sz="2400" dirty="0">
                <a:cs typeface="Times New Roman" panose="02020603050405020304" pitchFamily="18" charset="0"/>
              </a:rPr>
              <a:t>femmes </a:t>
            </a:r>
            <a:r>
              <a:rPr lang="fr-CH" sz="2400" dirty="0" smtClean="0">
                <a:cs typeface="Times New Roman" panose="02020603050405020304" pitchFamily="18" charset="0"/>
              </a:rPr>
              <a:t>: femmes </a:t>
            </a:r>
            <a:r>
              <a:rPr lang="fr-CH" sz="2400" dirty="0">
                <a:cs typeface="Times New Roman" panose="02020603050405020304" pitchFamily="18" charset="0"/>
              </a:rPr>
              <a:t>dans la haute fonction </a:t>
            </a:r>
            <a:r>
              <a:rPr lang="fr-CH" sz="2400" dirty="0" smtClean="0">
                <a:cs typeface="Times New Roman" panose="02020603050405020304" pitchFamily="18" charset="0"/>
              </a:rPr>
              <a:t>publique, au poste </a:t>
            </a:r>
            <a:r>
              <a:rPr lang="fr-CH" sz="2400" dirty="0">
                <a:cs typeface="Times New Roman" panose="02020603050405020304" pitchFamily="18" charset="0"/>
              </a:rPr>
              <a:t>de </a:t>
            </a:r>
            <a:r>
              <a:rPr lang="fr-CH" sz="2400" dirty="0" smtClean="0">
                <a:cs typeface="Times New Roman" panose="02020603050405020304" pitchFamily="18" charset="0"/>
              </a:rPr>
              <a:t>juges, magistrat</a:t>
            </a:r>
            <a:r>
              <a:rPr lang="fr-CH" sz="2400" dirty="0">
                <a:cs typeface="Times New Roman" panose="02020603050405020304" pitchFamily="18" charset="0"/>
              </a:rPr>
              <a:t>, </a:t>
            </a:r>
            <a:r>
              <a:rPr lang="fr-CH" sz="2400" dirty="0" smtClean="0">
                <a:cs typeface="Times New Roman" panose="02020603050405020304" pitchFamily="18" charset="0"/>
              </a:rPr>
              <a:t>de ministres…</a:t>
            </a:r>
          </a:p>
          <a:p>
            <a:pPr marL="285750" indent="-285750" algn="just">
              <a:buFont typeface="Arial" panose="020B0604020202020204" pitchFamily="34" charset="0"/>
              <a:buChar char="•"/>
            </a:pPr>
            <a:r>
              <a:rPr lang="fr-CH" sz="2400" dirty="0" smtClean="0">
                <a:cs typeface="Times New Roman" panose="02020603050405020304" pitchFamily="18" charset="0"/>
              </a:rPr>
              <a:t>Femmes  président de la République</a:t>
            </a:r>
            <a:r>
              <a:rPr lang="fr-CH" sz="2400" dirty="0">
                <a:cs typeface="Times New Roman" panose="02020603050405020304" pitchFamily="18" charset="0"/>
              </a:rPr>
              <a:t> : la Centrafrique, le Liberia, l'île Maurice et le </a:t>
            </a:r>
            <a:r>
              <a:rPr lang="fr-CH" sz="2400" dirty="0" smtClean="0">
                <a:cs typeface="Times New Roman" panose="02020603050405020304" pitchFamily="18" charset="0"/>
              </a:rPr>
              <a:t>Malawi.</a:t>
            </a:r>
            <a:r>
              <a:rPr lang="fr-CH" dirty="0" smtClean="0"/>
              <a:t>							</a:t>
            </a:r>
            <a:endParaRPr lang="fr-CH" b="1" dirty="0"/>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369" y="1843135"/>
            <a:ext cx="3450215" cy="1743885"/>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1755" y="1843135"/>
            <a:ext cx="3379304" cy="2226366"/>
          </a:xfrm>
          <a:prstGeom prst="rect">
            <a:avLst/>
          </a:prstGeom>
        </p:spPr>
      </p:pic>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3400" y="1843135"/>
            <a:ext cx="3095847" cy="2226366"/>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19032283"/>
      </p:ext>
    </p:extLst>
  </p:cSld>
  <p:clrMapOvr>
    <a:masterClrMapping/>
  </p:clrMapOvr>
  <mc:AlternateContent xmlns:mc="http://schemas.openxmlformats.org/markup-compatibility/2006" xmlns:p14="http://schemas.microsoft.com/office/powerpoint/2010/main">
    <mc:Choice Requires="p14">
      <p:transition spd="slow" p14:dur="2000" advTm="93555"/>
    </mc:Choice>
    <mc:Fallback xmlns="">
      <p:transition spd="slow" advTm="9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xEl>
                                              <p:pRg st="13" end="13"/>
                                            </p:txEl>
                                          </p:spTgt>
                                        </p:tgtEl>
                                        <p:attrNameLst>
                                          <p:attrName>style.visibility</p:attrName>
                                        </p:attrNameLst>
                                      </p:cBhvr>
                                      <p:to>
                                        <p:strVal val="visible"/>
                                      </p:to>
                                    </p:set>
                                    <p:animEffect transition="in" filter="fade">
                                      <p:cBhvr>
                                        <p:cTn id="26" dur="500"/>
                                        <p:tgtEl>
                                          <p:spTgt spid="18">
                                            <p:txEl>
                                              <p:pRg st="13" end="1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xEl>
                                              <p:pRg st="14" end="14"/>
                                            </p:txEl>
                                          </p:spTgt>
                                        </p:tgtEl>
                                        <p:attrNameLst>
                                          <p:attrName>style.visibility</p:attrName>
                                        </p:attrNameLst>
                                      </p:cBhvr>
                                      <p:to>
                                        <p:strVal val="visible"/>
                                      </p:to>
                                    </p:set>
                                    <p:animEffect transition="in" filter="fade">
                                      <p:cBhvr>
                                        <p:cTn id="29" dur="500"/>
                                        <p:tgtEl>
                                          <p:spTgt spid="1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13</a:t>
            </a:fld>
            <a:r>
              <a:rPr lang="fr-CH" dirty="0" smtClean="0"/>
              <a:t>/25</a:t>
            </a:r>
            <a:endParaRPr lang="fr-CH" dirty="0"/>
          </a:p>
        </p:txBody>
      </p:sp>
      <p:graphicFrame>
        <p:nvGraphicFramePr>
          <p:cNvPr id="8" name="Diagramme 7"/>
          <p:cNvGraphicFramePr/>
          <p:nvPr>
            <p:extLst/>
          </p:nvPr>
        </p:nvGraphicFramePr>
        <p:xfrm>
          <a:off x="223283" y="586596"/>
          <a:ext cx="11302409" cy="56589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ZoneTexte 5"/>
          <p:cNvSpPr txBox="1"/>
          <p:nvPr/>
        </p:nvSpPr>
        <p:spPr>
          <a:xfrm>
            <a:off x="505326" y="276726"/>
            <a:ext cx="4439653" cy="461665"/>
          </a:xfrm>
          <a:prstGeom prst="rect">
            <a:avLst/>
          </a:prstGeom>
          <a:noFill/>
        </p:spPr>
        <p:txBody>
          <a:bodyPr wrap="square" rtlCol="0">
            <a:spAutoFit/>
          </a:bodyPr>
          <a:lstStyle/>
          <a:p>
            <a:r>
              <a:rPr lang="fr-CH" sz="2400" b="1" dirty="0" smtClean="0">
                <a:solidFill>
                  <a:srgbClr val="0070C0"/>
                </a:solidFill>
                <a:cs typeface="Times New Roman" panose="02020603050405020304" pitchFamily="18" charset="0"/>
              </a:rPr>
              <a:t>MA RECHERCHE </a:t>
            </a:r>
            <a:endParaRPr lang="fr-CH" sz="2400" b="1" dirty="0">
              <a:solidFill>
                <a:srgbClr val="0070C0"/>
              </a:solidFill>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7190255"/>
      </p:ext>
    </p:extLst>
  </p:cSld>
  <p:clrMapOvr>
    <a:masterClrMapping/>
  </p:clrMapOvr>
  <mc:AlternateContent xmlns:mc="http://schemas.openxmlformats.org/markup-compatibility/2006" xmlns:p14="http://schemas.microsoft.com/office/powerpoint/2010/main">
    <mc:Choice Requires="p14">
      <p:transition spd="slow" p14:dur="2000" advTm="53550"/>
    </mc:Choice>
    <mc:Fallback xmlns="">
      <p:transition spd="slow" advTm="53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8">
                                            <p:graphicEl>
                                              <a:dgm id="{288EF7F3-568F-4DC2-9365-C8579EC0BDA1}"/>
                                            </p:graphicEl>
                                          </p:spTgt>
                                        </p:tgtEl>
                                        <p:attrNameLst>
                                          <p:attrName>style.visibility</p:attrName>
                                        </p:attrNameLst>
                                      </p:cBhvr>
                                      <p:to>
                                        <p:strVal val="visible"/>
                                      </p:to>
                                    </p:set>
                                    <p:animEffect transition="in" filter="fade">
                                      <p:cBhvr>
                                        <p:cTn id="9" dur="1000"/>
                                        <p:tgtEl>
                                          <p:spTgt spid="8">
                                            <p:graphicEl>
                                              <a:dgm id="{288EF7F3-568F-4DC2-9365-C8579EC0BDA1}"/>
                                            </p:graphicEl>
                                          </p:spTgt>
                                        </p:tgtEl>
                                      </p:cBhvr>
                                    </p:animEffect>
                                    <p:anim calcmode="lin" valueType="num">
                                      <p:cBhvr>
                                        <p:cTn id="10" dur="1000" fill="hold"/>
                                        <p:tgtEl>
                                          <p:spTgt spid="8">
                                            <p:graphicEl>
                                              <a:dgm id="{288EF7F3-568F-4DC2-9365-C8579EC0BDA1}"/>
                                            </p:graphicEl>
                                          </p:spTgt>
                                        </p:tgtEl>
                                        <p:attrNameLst>
                                          <p:attrName>ppt_x</p:attrName>
                                        </p:attrNameLst>
                                      </p:cBhvr>
                                      <p:tavLst>
                                        <p:tav tm="0">
                                          <p:val>
                                            <p:strVal val="#ppt_x"/>
                                          </p:val>
                                        </p:tav>
                                        <p:tav tm="100000">
                                          <p:val>
                                            <p:strVal val="#ppt_x"/>
                                          </p:val>
                                        </p:tav>
                                      </p:tavLst>
                                    </p:anim>
                                    <p:anim calcmode="lin" valueType="num">
                                      <p:cBhvr>
                                        <p:cTn id="11" dur="1000" fill="hold"/>
                                        <p:tgtEl>
                                          <p:spTgt spid="8">
                                            <p:graphicEl>
                                              <a:dgm id="{288EF7F3-568F-4DC2-9365-C8579EC0BDA1}"/>
                                            </p:graphic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8">
                                            <p:graphicEl>
                                              <a:dgm id="{D5C5C360-EEB2-4BFE-B04B-5B477C31BD47}"/>
                                            </p:graphicEl>
                                          </p:spTgt>
                                        </p:tgtEl>
                                        <p:attrNameLst>
                                          <p:attrName>style.visibility</p:attrName>
                                        </p:attrNameLst>
                                      </p:cBhvr>
                                      <p:to>
                                        <p:strVal val="visible"/>
                                      </p:to>
                                    </p:set>
                                    <p:animEffect transition="in" filter="fade">
                                      <p:cBhvr>
                                        <p:cTn id="14" dur="1000"/>
                                        <p:tgtEl>
                                          <p:spTgt spid="8">
                                            <p:graphicEl>
                                              <a:dgm id="{D5C5C360-EEB2-4BFE-B04B-5B477C31BD47}"/>
                                            </p:graphicEl>
                                          </p:spTgt>
                                        </p:tgtEl>
                                      </p:cBhvr>
                                    </p:animEffect>
                                    <p:anim calcmode="lin" valueType="num">
                                      <p:cBhvr>
                                        <p:cTn id="15" dur="1000" fill="hold"/>
                                        <p:tgtEl>
                                          <p:spTgt spid="8">
                                            <p:graphicEl>
                                              <a:dgm id="{D5C5C360-EEB2-4BFE-B04B-5B477C31BD47}"/>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D5C5C360-EEB2-4BFE-B04B-5B477C31BD47}"/>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523BD18C-224B-45D6-8CB6-8CB8AAEE4EBB}"/>
                                            </p:graphicEl>
                                          </p:spTgt>
                                        </p:tgtEl>
                                        <p:attrNameLst>
                                          <p:attrName>style.visibility</p:attrName>
                                        </p:attrNameLst>
                                      </p:cBhvr>
                                      <p:to>
                                        <p:strVal val="visible"/>
                                      </p:to>
                                    </p:set>
                                    <p:animEffect transition="in" filter="fade">
                                      <p:cBhvr>
                                        <p:cTn id="21" dur="1000"/>
                                        <p:tgtEl>
                                          <p:spTgt spid="8">
                                            <p:graphicEl>
                                              <a:dgm id="{523BD18C-224B-45D6-8CB6-8CB8AAEE4EBB}"/>
                                            </p:graphicEl>
                                          </p:spTgt>
                                        </p:tgtEl>
                                      </p:cBhvr>
                                    </p:animEffect>
                                    <p:anim calcmode="lin" valueType="num">
                                      <p:cBhvr>
                                        <p:cTn id="22" dur="1000" fill="hold"/>
                                        <p:tgtEl>
                                          <p:spTgt spid="8">
                                            <p:graphicEl>
                                              <a:dgm id="{523BD18C-224B-45D6-8CB6-8CB8AAEE4EBB}"/>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523BD18C-224B-45D6-8CB6-8CB8AAEE4EBB}"/>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graphicEl>
                                              <a:dgm id="{A6DB77CB-7682-4036-A6AD-26FCFFD17164}"/>
                                            </p:graphicEl>
                                          </p:spTgt>
                                        </p:tgtEl>
                                        <p:attrNameLst>
                                          <p:attrName>style.visibility</p:attrName>
                                        </p:attrNameLst>
                                      </p:cBhvr>
                                      <p:to>
                                        <p:strVal val="visible"/>
                                      </p:to>
                                    </p:set>
                                    <p:animEffect transition="in" filter="fade">
                                      <p:cBhvr>
                                        <p:cTn id="26" dur="1000"/>
                                        <p:tgtEl>
                                          <p:spTgt spid="8">
                                            <p:graphicEl>
                                              <a:dgm id="{A6DB77CB-7682-4036-A6AD-26FCFFD17164}"/>
                                            </p:graphicEl>
                                          </p:spTgt>
                                        </p:tgtEl>
                                      </p:cBhvr>
                                    </p:animEffect>
                                    <p:anim calcmode="lin" valueType="num">
                                      <p:cBhvr>
                                        <p:cTn id="27" dur="1000" fill="hold"/>
                                        <p:tgtEl>
                                          <p:spTgt spid="8">
                                            <p:graphicEl>
                                              <a:dgm id="{A6DB77CB-7682-4036-A6AD-26FCFFD17164}"/>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A6DB77CB-7682-4036-A6AD-26FCFFD17164}"/>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graphicEl>
                                              <a:dgm id="{4AEE4731-1270-4967-A899-5D9B8E67B380}"/>
                                            </p:graphicEl>
                                          </p:spTgt>
                                        </p:tgtEl>
                                        <p:attrNameLst>
                                          <p:attrName>style.visibility</p:attrName>
                                        </p:attrNameLst>
                                      </p:cBhvr>
                                      <p:to>
                                        <p:strVal val="visible"/>
                                      </p:to>
                                    </p:set>
                                    <p:animEffect transition="in" filter="fade">
                                      <p:cBhvr>
                                        <p:cTn id="31" dur="1000"/>
                                        <p:tgtEl>
                                          <p:spTgt spid="8">
                                            <p:graphicEl>
                                              <a:dgm id="{4AEE4731-1270-4967-A899-5D9B8E67B380}"/>
                                            </p:graphicEl>
                                          </p:spTgt>
                                        </p:tgtEl>
                                      </p:cBhvr>
                                    </p:animEffect>
                                    <p:anim calcmode="lin" valueType="num">
                                      <p:cBhvr>
                                        <p:cTn id="32" dur="1000" fill="hold"/>
                                        <p:tgtEl>
                                          <p:spTgt spid="8">
                                            <p:graphicEl>
                                              <a:dgm id="{4AEE4731-1270-4967-A899-5D9B8E67B380}"/>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4AEE4731-1270-4967-A899-5D9B8E67B380}"/>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graphicEl>
                                              <a:dgm id="{4EC1C315-F469-45F7-9567-AB347DD027E6}"/>
                                            </p:graphicEl>
                                          </p:spTgt>
                                        </p:tgtEl>
                                        <p:attrNameLst>
                                          <p:attrName>style.visibility</p:attrName>
                                        </p:attrNameLst>
                                      </p:cBhvr>
                                      <p:to>
                                        <p:strVal val="visible"/>
                                      </p:to>
                                    </p:set>
                                    <p:animEffect transition="in" filter="fade">
                                      <p:cBhvr>
                                        <p:cTn id="38" dur="1000"/>
                                        <p:tgtEl>
                                          <p:spTgt spid="8">
                                            <p:graphicEl>
                                              <a:dgm id="{4EC1C315-F469-45F7-9567-AB347DD027E6}"/>
                                            </p:graphicEl>
                                          </p:spTgt>
                                        </p:tgtEl>
                                      </p:cBhvr>
                                    </p:animEffect>
                                    <p:anim calcmode="lin" valueType="num">
                                      <p:cBhvr>
                                        <p:cTn id="39" dur="1000" fill="hold"/>
                                        <p:tgtEl>
                                          <p:spTgt spid="8">
                                            <p:graphicEl>
                                              <a:dgm id="{4EC1C315-F469-45F7-9567-AB347DD027E6}"/>
                                            </p:graphicEl>
                                          </p:spTgt>
                                        </p:tgtEl>
                                        <p:attrNameLst>
                                          <p:attrName>ppt_x</p:attrName>
                                        </p:attrNameLst>
                                      </p:cBhvr>
                                      <p:tavLst>
                                        <p:tav tm="0">
                                          <p:val>
                                            <p:strVal val="#ppt_x"/>
                                          </p:val>
                                        </p:tav>
                                        <p:tav tm="100000">
                                          <p:val>
                                            <p:strVal val="#ppt_x"/>
                                          </p:val>
                                        </p:tav>
                                      </p:tavLst>
                                    </p:anim>
                                    <p:anim calcmode="lin" valueType="num">
                                      <p:cBhvr>
                                        <p:cTn id="40" dur="1000" fill="hold"/>
                                        <p:tgtEl>
                                          <p:spTgt spid="8">
                                            <p:graphicEl>
                                              <a:dgm id="{4EC1C315-F469-45F7-9567-AB347DD027E6}"/>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graphicEl>
                                              <a:dgm id="{427DDAF6-B362-48BC-8A9D-37EB0EE2375D}"/>
                                            </p:graphicEl>
                                          </p:spTgt>
                                        </p:tgtEl>
                                        <p:attrNameLst>
                                          <p:attrName>style.visibility</p:attrName>
                                        </p:attrNameLst>
                                      </p:cBhvr>
                                      <p:to>
                                        <p:strVal val="visible"/>
                                      </p:to>
                                    </p:set>
                                    <p:animEffect transition="in" filter="fade">
                                      <p:cBhvr>
                                        <p:cTn id="43" dur="1000"/>
                                        <p:tgtEl>
                                          <p:spTgt spid="8">
                                            <p:graphicEl>
                                              <a:dgm id="{427DDAF6-B362-48BC-8A9D-37EB0EE2375D}"/>
                                            </p:graphicEl>
                                          </p:spTgt>
                                        </p:tgtEl>
                                      </p:cBhvr>
                                    </p:animEffect>
                                    <p:anim calcmode="lin" valueType="num">
                                      <p:cBhvr>
                                        <p:cTn id="44" dur="1000" fill="hold"/>
                                        <p:tgtEl>
                                          <p:spTgt spid="8">
                                            <p:graphicEl>
                                              <a:dgm id="{427DDAF6-B362-48BC-8A9D-37EB0EE2375D}"/>
                                            </p:graphicEl>
                                          </p:spTgt>
                                        </p:tgtEl>
                                        <p:attrNameLst>
                                          <p:attrName>ppt_x</p:attrName>
                                        </p:attrNameLst>
                                      </p:cBhvr>
                                      <p:tavLst>
                                        <p:tav tm="0">
                                          <p:val>
                                            <p:strVal val="#ppt_x"/>
                                          </p:val>
                                        </p:tav>
                                        <p:tav tm="100000">
                                          <p:val>
                                            <p:strVal val="#ppt_x"/>
                                          </p:val>
                                        </p:tav>
                                      </p:tavLst>
                                    </p:anim>
                                    <p:anim calcmode="lin" valueType="num">
                                      <p:cBhvr>
                                        <p:cTn id="45" dur="1000" fill="hold"/>
                                        <p:tgtEl>
                                          <p:spTgt spid="8">
                                            <p:graphicEl>
                                              <a:dgm id="{427DDAF6-B362-48BC-8A9D-37EB0EE2375D}"/>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graphicEl>
                                              <a:dgm id="{8F447EF8-7172-4EBB-92E3-978CF00361C6}"/>
                                            </p:graphicEl>
                                          </p:spTgt>
                                        </p:tgtEl>
                                        <p:attrNameLst>
                                          <p:attrName>style.visibility</p:attrName>
                                        </p:attrNameLst>
                                      </p:cBhvr>
                                      <p:to>
                                        <p:strVal val="visible"/>
                                      </p:to>
                                    </p:set>
                                    <p:animEffect transition="in" filter="fade">
                                      <p:cBhvr>
                                        <p:cTn id="48" dur="1000"/>
                                        <p:tgtEl>
                                          <p:spTgt spid="8">
                                            <p:graphicEl>
                                              <a:dgm id="{8F447EF8-7172-4EBB-92E3-978CF00361C6}"/>
                                            </p:graphicEl>
                                          </p:spTgt>
                                        </p:tgtEl>
                                      </p:cBhvr>
                                    </p:animEffect>
                                    <p:anim calcmode="lin" valueType="num">
                                      <p:cBhvr>
                                        <p:cTn id="49" dur="1000" fill="hold"/>
                                        <p:tgtEl>
                                          <p:spTgt spid="8">
                                            <p:graphicEl>
                                              <a:dgm id="{8F447EF8-7172-4EBB-92E3-978CF00361C6}"/>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8F447EF8-7172-4EBB-92E3-978CF00361C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
                </p:tgtEl>
              </p:cMediaNode>
            </p:audio>
          </p:childTnLst>
        </p:cTn>
      </p:par>
    </p:tnLst>
    <p:bldLst>
      <p:bldGraphic spid="8"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14</a:t>
            </a:fld>
            <a:r>
              <a:rPr lang="fr-CH" dirty="0" smtClean="0"/>
              <a:t>/25</a:t>
            </a:r>
            <a:endParaRPr lang="fr-CH" dirty="0"/>
          </a:p>
        </p:txBody>
      </p:sp>
      <p:sp>
        <p:nvSpPr>
          <p:cNvPr id="2" name="ZoneTexte 1"/>
          <p:cNvSpPr txBox="1"/>
          <p:nvPr/>
        </p:nvSpPr>
        <p:spPr>
          <a:xfrm>
            <a:off x="1066800" y="386470"/>
            <a:ext cx="4253345" cy="461665"/>
          </a:xfrm>
          <a:prstGeom prst="rect">
            <a:avLst/>
          </a:prstGeom>
          <a:noFill/>
        </p:spPr>
        <p:txBody>
          <a:bodyPr wrap="square" rtlCol="0">
            <a:spAutoFit/>
          </a:bodyPr>
          <a:lstStyle/>
          <a:p>
            <a:r>
              <a:rPr lang="fr-CH" sz="2400" b="1" dirty="0" smtClean="0">
                <a:solidFill>
                  <a:srgbClr val="0070C0"/>
                </a:solidFill>
                <a:cs typeface="Times New Roman" panose="02020603050405020304" pitchFamily="18" charset="0"/>
              </a:rPr>
              <a:t>CADRE THEORIQUE</a:t>
            </a:r>
            <a:endParaRPr lang="fr-CH" sz="2400" b="1" dirty="0">
              <a:solidFill>
                <a:srgbClr val="0070C0"/>
              </a:solidFill>
              <a:cs typeface="Times New Roman" panose="02020603050405020304" pitchFamily="18" charset="0"/>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56" y="928943"/>
            <a:ext cx="10265124" cy="509352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7125342"/>
      </p:ext>
    </p:extLst>
  </p:cSld>
  <p:clrMapOvr>
    <a:masterClrMapping/>
  </p:clrMapOvr>
  <mc:AlternateContent xmlns:mc="http://schemas.openxmlformats.org/markup-compatibility/2006" xmlns:p14="http://schemas.microsoft.com/office/powerpoint/2010/main">
    <mc:Choice Requires="p14">
      <p:transition spd="slow" p14:dur="2000" advTm="66545"/>
    </mc:Choice>
    <mc:Fallback xmlns="">
      <p:transition spd="slow" advTm="6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15</a:t>
            </a:fld>
            <a:r>
              <a:rPr lang="fr-CH" dirty="0" smtClean="0"/>
              <a:t>/25</a:t>
            </a:r>
            <a:endParaRPr lang="fr-CH" dirty="0"/>
          </a:p>
        </p:txBody>
      </p:sp>
      <p:graphicFrame>
        <p:nvGraphicFramePr>
          <p:cNvPr id="8" name="Diagramme 7"/>
          <p:cNvGraphicFramePr/>
          <p:nvPr>
            <p:extLst>
              <p:ext uri="{D42A27DB-BD31-4B8C-83A1-F6EECF244321}">
                <p14:modId xmlns:p14="http://schemas.microsoft.com/office/powerpoint/2010/main" val="1421940841"/>
              </p:ext>
            </p:extLst>
          </p:nvPr>
        </p:nvGraphicFramePr>
        <p:xfrm>
          <a:off x="1559496" y="1167027"/>
          <a:ext cx="9794304" cy="47669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ZoneTexte 1"/>
          <p:cNvSpPr txBox="1"/>
          <p:nvPr/>
        </p:nvSpPr>
        <p:spPr>
          <a:xfrm>
            <a:off x="734291" y="294006"/>
            <a:ext cx="4253345" cy="461665"/>
          </a:xfrm>
          <a:prstGeom prst="rect">
            <a:avLst/>
          </a:prstGeom>
          <a:noFill/>
        </p:spPr>
        <p:txBody>
          <a:bodyPr wrap="square" rtlCol="0">
            <a:spAutoFit/>
          </a:bodyPr>
          <a:lstStyle/>
          <a:p>
            <a:r>
              <a:rPr lang="fr-CH" sz="2400" b="1" dirty="0" smtClean="0">
                <a:solidFill>
                  <a:srgbClr val="0070C0"/>
                </a:solidFill>
                <a:cs typeface="Times New Roman" panose="02020603050405020304" pitchFamily="18" charset="0"/>
              </a:rPr>
              <a:t>QUESTIONS DE RECHERCHE</a:t>
            </a:r>
            <a:endParaRPr lang="fr-CH" sz="2400" b="1" dirty="0">
              <a:solidFill>
                <a:srgbClr val="0070C0"/>
              </a:solidFill>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12765009"/>
      </p:ext>
    </p:extLst>
  </p:cSld>
  <p:clrMapOvr>
    <a:masterClrMapping/>
  </p:clrMapOvr>
  <mc:AlternateContent xmlns:mc="http://schemas.openxmlformats.org/markup-compatibility/2006" xmlns:p14="http://schemas.microsoft.com/office/powerpoint/2010/main">
    <mc:Choice Requires="p14">
      <p:transition spd="slow" p14:dur="2000" advTm="44040"/>
    </mc:Choice>
    <mc:Fallback xmlns="">
      <p:transition spd="slow" advTm="44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16</a:t>
            </a:fld>
            <a:r>
              <a:rPr lang="fr-CH" dirty="0" smtClean="0"/>
              <a:t>/25</a:t>
            </a:r>
            <a:endParaRPr lang="fr-CH" dirty="0"/>
          </a:p>
        </p:txBody>
      </p:sp>
      <p:sp>
        <p:nvSpPr>
          <p:cNvPr id="3" name="ZoneTexte 2"/>
          <p:cNvSpPr txBox="1"/>
          <p:nvPr/>
        </p:nvSpPr>
        <p:spPr>
          <a:xfrm>
            <a:off x="2794000" y="1854200"/>
            <a:ext cx="5816600" cy="2908300"/>
          </a:xfrm>
          <a:prstGeom prst="rect">
            <a:avLst/>
          </a:prstGeom>
          <a:noFill/>
        </p:spPr>
        <p:txBody>
          <a:bodyPr wrap="square" rtlCol="0">
            <a:spAutoFit/>
          </a:bodyPr>
          <a:lstStyle/>
          <a:p>
            <a:endParaRPr lang="fr-CH" dirty="0"/>
          </a:p>
        </p:txBody>
      </p:sp>
      <p:sp>
        <p:nvSpPr>
          <p:cNvPr id="8" name="Titre 1"/>
          <p:cNvSpPr txBox="1">
            <a:spLocks/>
          </p:cNvSpPr>
          <p:nvPr/>
        </p:nvSpPr>
        <p:spPr>
          <a:xfrm>
            <a:off x="673099" y="-147159"/>
            <a:ext cx="7814717" cy="79622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H" sz="2500" b="1" dirty="0" smtClean="0">
                <a:solidFill>
                  <a:srgbClr val="0070C0"/>
                </a:solidFill>
                <a:latin typeface="+mn-lt"/>
                <a:cs typeface="Times New Roman" panose="02020603050405020304" pitchFamily="18" charset="0"/>
              </a:rPr>
              <a:t>PROCÉDURE</a:t>
            </a:r>
            <a:r>
              <a:rPr lang="fr-CH" sz="2000" b="1" dirty="0" smtClean="0">
                <a:solidFill>
                  <a:srgbClr val="0070C0"/>
                </a:solidFill>
                <a:latin typeface="Times New Roman" panose="02020603050405020304" pitchFamily="18" charset="0"/>
                <a:cs typeface="Times New Roman" panose="02020603050405020304" pitchFamily="18" charset="0"/>
              </a:rPr>
              <a:t> </a:t>
            </a:r>
            <a:endParaRPr lang="fr-CH" sz="2000" b="1" dirty="0">
              <a:solidFill>
                <a:srgbClr val="0070C0"/>
              </a:solidFill>
              <a:latin typeface="Times New Roman" panose="02020603050405020304" pitchFamily="18" charset="0"/>
              <a:cs typeface="Times New Roman" panose="02020603050405020304" pitchFamily="18" charset="0"/>
            </a:endParaRPr>
          </a:p>
        </p:txBody>
      </p:sp>
      <p:pic>
        <p:nvPicPr>
          <p:cNvPr id="11" name="Image 10"/>
          <p:cNvPicPr/>
          <p:nvPr/>
        </p:nvPicPr>
        <p:blipFill rotWithShape="1">
          <a:blip r:embed="rId5"/>
          <a:srcRect l="17708" t="33447" r="43102" b="27138"/>
          <a:stretch/>
        </p:blipFill>
        <p:spPr bwMode="auto">
          <a:xfrm>
            <a:off x="893379" y="860250"/>
            <a:ext cx="9070427" cy="5284911"/>
          </a:xfrm>
          <a:prstGeom prst="rect">
            <a:avLst/>
          </a:prstGeom>
          <a:ln>
            <a:noFill/>
          </a:ln>
          <a:extLst>
            <a:ext uri="{53640926-AAD7-44D8-BBD7-CCE9431645EC}">
              <a14:shadowObscured xmlns:a14="http://schemas.microsoft.com/office/drawing/2010/main"/>
            </a:ext>
          </a:extLst>
        </p:spPr>
      </p:pic>
      <p:pic>
        <p:nvPicPr>
          <p:cNvPr id="25" name="Image 24"/>
          <p:cNvPicPr/>
          <p:nvPr/>
        </p:nvPicPr>
        <p:blipFill rotWithShape="1">
          <a:blip r:embed="rId6"/>
          <a:srcRect l="40550" t="41025" r="34544" b="21632"/>
          <a:stretch/>
        </p:blipFill>
        <p:spPr bwMode="auto">
          <a:xfrm>
            <a:off x="10436772" y="818177"/>
            <a:ext cx="1641825" cy="1616691"/>
          </a:xfrm>
          <a:prstGeom prst="rect">
            <a:avLst/>
          </a:prstGeom>
          <a:ln>
            <a:noFill/>
          </a:ln>
          <a:extLst>
            <a:ext uri="{53640926-AAD7-44D8-BBD7-CCE9431645EC}">
              <a14:shadowObscured xmlns:a14="http://schemas.microsoft.com/office/drawing/2010/main"/>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78688658"/>
      </p:ext>
    </p:extLst>
  </p:cSld>
  <p:clrMapOvr>
    <a:masterClrMapping/>
  </p:clrMapOvr>
  <mc:AlternateContent xmlns:mc="http://schemas.openxmlformats.org/markup-compatibility/2006" xmlns:p14="http://schemas.microsoft.com/office/powerpoint/2010/main">
    <mc:Choice Requires="p14">
      <p:transition spd="slow" p14:dur="2000" advTm="68103"/>
    </mc:Choice>
    <mc:Fallback xmlns="">
      <p:transition spd="slow" advTm="6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17</a:t>
            </a:fld>
            <a:r>
              <a:rPr lang="fr-CH" dirty="0" smtClean="0"/>
              <a:t>/25</a:t>
            </a:r>
            <a:endParaRPr lang="fr-CH" dirty="0"/>
          </a:p>
        </p:txBody>
      </p:sp>
      <p:sp>
        <p:nvSpPr>
          <p:cNvPr id="3" name="ZoneTexte 2"/>
          <p:cNvSpPr txBox="1"/>
          <p:nvPr/>
        </p:nvSpPr>
        <p:spPr>
          <a:xfrm>
            <a:off x="2794000" y="1854200"/>
            <a:ext cx="5816600" cy="2908300"/>
          </a:xfrm>
          <a:prstGeom prst="rect">
            <a:avLst/>
          </a:prstGeom>
          <a:noFill/>
        </p:spPr>
        <p:txBody>
          <a:bodyPr wrap="square" rtlCol="0">
            <a:spAutoFit/>
          </a:bodyPr>
          <a:lstStyle/>
          <a:p>
            <a:endParaRPr lang="fr-CH" dirty="0"/>
          </a:p>
        </p:txBody>
      </p:sp>
      <p:sp>
        <p:nvSpPr>
          <p:cNvPr id="8" name="Titre 1"/>
          <p:cNvSpPr txBox="1">
            <a:spLocks/>
          </p:cNvSpPr>
          <p:nvPr/>
        </p:nvSpPr>
        <p:spPr>
          <a:xfrm>
            <a:off x="673099" y="-147159"/>
            <a:ext cx="7814717" cy="79622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H" sz="1800" b="1" dirty="0" smtClean="0">
                <a:solidFill>
                  <a:srgbClr val="0070C0"/>
                </a:solidFill>
                <a:latin typeface="Times New Roman" panose="02020603050405020304" pitchFamily="18" charset="0"/>
                <a:cs typeface="Times New Roman" panose="02020603050405020304" pitchFamily="18" charset="0"/>
              </a:rPr>
              <a:t>RESULTATS</a:t>
            </a:r>
            <a:endParaRPr lang="fr-CH" sz="1800" b="1" dirty="0">
              <a:solidFill>
                <a:srgbClr val="0070C0"/>
              </a:solidFill>
              <a:latin typeface="Times New Roman" panose="02020603050405020304" pitchFamily="18" charset="0"/>
              <a:cs typeface="Times New Roman" panose="02020603050405020304" pitchFamily="18" charset="0"/>
            </a:endParaRPr>
          </a:p>
        </p:txBody>
      </p:sp>
      <p:pic>
        <p:nvPicPr>
          <p:cNvPr id="9" name="Image 8"/>
          <p:cNvPicPr/>
          <p:nvPr/>
        </p:nvPicPr>
        <p:blipFill rotWithShape="1">
          <a:blip r:embed="rId5"/>
          <a:srcRect l="5496" t="19254" r="54091" b="25747"/>
          <a:stretch/>
        </p:blipFill>
        <p:spPr bwMode="auto">
          <a:xfrm>
            <a:off x="2911366" y="2975956"/>
            <a:ext cx="6053958" cy="3051349"/>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315310" y="825776"/>
            <a:ext cx="11561380" cy="1938992"/>
          </a:xfrm>
          <a:prstGeom prst="rect">
            <a:avLst/>
          </a:prstGeom>
          <a:noFill/>
        </p:spPr>
        <p:txBody>
          <a:bodyPr wrap="square" rtlCol="0">
            <a:spAutoFit/>
          </a:bodyPr>
          <a:lstStyle/>
          <a:p>
            <a:r>
              <a:rPr lang="fr-FR" sz="2400" b="1" i="1" dirty="0" smtClean="0"/>
              <a:t>Question de recherche 1</a:t>
            </a:r>
            <a:r>
              <a:rPr lang="fr-FR" sz="2400" i="1" dirty="0" smtClean="0"/>
              <a:t>: Quel </a:t>
            </a:r>
            <a:r>
              <a:rPr lang="fr-FR" sz="2400" i="1" dirty="0"/>
              <a:t>est le vécu sur le plan psychopathologique de la dyade mère-enfant exposée à la violence conjugale</a:t>
            </a:r>
            <a:r>
              <a:rPr lang="fr-FR" sz="2400" dirty="0"/>
              <a:t>? </a:t>
            </a:r>
          </a:p>
          <a:p>
            <a:pPr marL="342900" indent="-342900">
              <a:buFont typeface="+mj-lt"/>
              <a:buAutoNum type="arabicPeriod"/>
            </a:pPr>
            <a:endParaRPr lang="en-GB" b="1" dirty="0" smtClean="0"/>
          </a:p>
          <a:p>
            <a:pPr marL="342900" indent="-342900">
              <a:buFont typeface="+mj-lt"/>
              <a:buAutoNum type="arabicPeriod"/>
            </a:pPr>
            <a:r>
              <a:rPr lang="en-GB" b="1" dirty="0" smtClean="0"/>
              <a:t>Article </a:t>
            </a:r>
            <a:endParaRPr lang="en-GB" b="1" dirty="0"/>
          </a:p>
          <a:p>
            <a:r>
              <a:rPr lang="en-GB" dirty="0"/>
              <a:t>From the mother to the child: The intergenerational transmission of experience of violence in mother-child dyads exposed to intimate partner violence in Cameroon</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54119084"/>
      </p:ext>
    </p:extLst>
  </p:cSld>
  <p:clrMapOvr>
    <a:masterClrMapping/>
  </p:clrMapOvr>
  <mc:AlternateContent xmlns:mc="http://schemas.openxmlformats.org/markup-compatibility/2006" xmlns:p14="http://schemas.microsoft.com/office/powerpoint/2010/main">
    <mc:Choice Requires="p14">
      <p:transition spd="slow" p14:dur="2000" advTm="44557"/>
    </mc:Choice>
    <mc:Fallback xmlns="">
      <p:transition spd="slow" advTm="4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18</a:t>
            </a:fld>
            <a:r>
              <a:rPr lang="fr-CH" dirty="0" smtClean="0"/>
              <a:t>/25</a:t>
            </a:r>
            <a:endParaRPr lang="fr-CH" dirty="0"/>
          </a:p>
        </p:txBody>
      </p:sp>
      <p:sp>
        <p:nvSpPr>
          <p:cNvPr id="3" name="ZoneTexte 2"/>
          <p:cNvSpPr txBox="1"/>
          <p:nvPr/>
        </p:nvSpPr>
        <p:spPr>
          <a:xfrm>
            <a:off x="2794000" y="1854200"/>
            <a:ext cx="5816600" cy="2908300"/>
          </a:xfrm>
          <a:prstGeom prst="rect">
            <a:avLst/>
          </a:prstGeom>
          <a:noFill/>
        </p:spPr>
        <p:txBody>
          <a:bodyPr wrap="square" rtlCol="0">
            <a:spAutoFit/>
          </a:bodyPr>
          <a:lstStyle/>
          <a:p>
            <a:endParaRPr lang="fr-CH" dirty="0"/>
          </a:p>
        </p:txBody>
      </p:sp>
      <p:pic>
        <p:nvPicPr>
          <p:cNvPr id="9" name="Image 8"/>
          <p:cNvPicPr/>
          <p:nvPr/>
        </p:nvPicPr>
        <p:blipFill rotWithShape="1">
          <a:blip r:embed="rId5"/>
          <a:srcRect l="32487" t="20838" r="27583" b="11420"/>
          <a:stretch/>
        </p:blipFill>
        <p:spPr bwMode="auto">
          <a:xfrm>
            <a:off x="2794000" y="872511"/>
            <a:ext cx="6014545" cy="5167056"/>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510363" y="809358"/>
            <a:ext cx="3051544" cy="461665"/>
          </a:xfrm>
          <a:prstGeom prst="rect">
            <a:avLst/>
          </a:prstGeom>
          <a:noFill/>
        </p:spPr>
        <p:txBody>
          <a:bodyPr wrap="square" rtlCol="0">
            <a:spAutoFit/>
          </a:bodyPr>
          <a:lstStyle/>
          <a:p>
            <a:r>
              <a:rPr lang="fr-CH" sz="2400" dirty="0" smtClean="0">
                <a:solidFill>
                  <a:srgbClr val="0070C0"/>
                </a:solidFill>
              </a:rPr>
              <a:t>Model hypothétique</a:t>
            </a:r>
            <a:endParaRPr lang="en-GB" sz="2400" dirty="0">
              <a:solidFill>
                <a:srgbClr val="0070C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03144503"/>
      </p:ext>
    </p:extLst>
  </p:cSld>
  <p:clrMapOvr>
    <a:masterClrMapping/>
  </p:clrMapOvr>
  <mc:AlternateContent xmlns:mc="http://schemas.openxmlformats.org/markup-compatibility/2006" xmlns:p14="http://schemas.microsoft.com/office/powerpoint/2010/main">
    <mc:Choice Requires="p14">
      <p:transition spd="slow" p14:dur="2000" advTm="63064"/>
    </mc:Choice>
    <mc:Fallback xmlns="">
      <p:transition spd="slow" advTm="6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19</a:t>
            </a:fld>
            <a:r>
              <a:rPr lang="fr-CH" dirty="0" smtClean="0"/>
              <a:t>/25</a:t>
            </a:r>
            <a:endParaRPr lang="fr-CH" dirty="0"/>
          </a:p>
        </p:txBody>
      </p:sp>
      <p:sp>
        <p:nvSpPr>
          <p:cNvPr id="3" name="ZoneTexte 2"/>
          <p:cNvSpPr txBox="1"/>
          <p:nvPr/>
        </p:nvSpPr>
        <p:spPr>
          <a:xfrm>
            <a:off x="2794000" y="1854200"/>
            <a:ext cx="5816600" cy="2908300"/>
          </a:xfrm>
          <a:prstGeom prst="rect">
            <a:avLst/>
          </a:prstGeom>
          <a:noFill/>
        </p:spPr>
        <p:txBody>
          <a:bodyPr wrap="square" rtlCol="0">
            <a:spAutoFit/>
          </a:bodyPr>
          <a:lstStyle/>
          <a:p>
            <a:endParaRPr lang="fr-CH" dirty="0"/>
          </a:p>
        </p:txBody>
      </p:sp>
      <p:sp>
        <p:nvSpPr>
          <p:cNvPr id="8" name="Titre 1"/>
          <p:cNvSpPr txBox="1">
            <a:spLocks/>
          </p:cNvSpPr>
          <p:nvPr/>
        </p:nvSpPr>
        <p:spPr>
          <a:xfrm>
            <a:off x="710623" y="328156"/>
            <a:ext cx="7814717" cy="79622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H" sz="1800" b="1" dirty="0" smtClean="0">
                <a:solidFill>
                  <a:srgbClr val="0070C0"/>
                </a:solidFill>
                <a:latin typeface="Times New Roman" panose="02020603050405020304" pitchFamily="18" charset="0"/>
                <a:cs typeface="Times New Roman" panose="02020603050405020304" pitchFamily="18" charset="0"/>
              </a:rPr>
              <a:t>RESULTATS</a:t>
            </a:r>
            <a:endParaRPr lang="fr-CH" sz="1800" b="1" dirty="0">
              <a:solidFill>
                <a:srgbClr val="0070C0"/>
              </a:solidFill>
              <a:latin typeface="Times New Roman" panose="02020603050405020304" pitchFamily="18" charset="0"/>
              <a:cs typeface="Times New Roman" panose="02020603050405020304" pitchFamily="18" charset="0"/>
            </a:endParaRPr>
          </a:p>
        </p:txBody>
      </p:sp>
      <p:pic>
        <p:nvPicPr>
          <p:cNvPr id="9" name="Image 8"/>
          <p:cNvPicPr/>
          <p:nvPr/>
        </p:nvPicPr>
        <p:blipFill rotWithShape="1">
          <a:blip r:embed="rId5"/>
          <a:srcRect l="30733" t="23247" r="27167" b="40547"/>
          <a:stretch/>
        </p:blipFill>
        <p:spPr bwMode="auto">
          <a:xfrm>
            <a:off x="220717" y="1116743"/>
            <a:ext cx="5875283" cy="4746042"/>
          </a:xfrm>
          <a:prstGeom prst="rect">
            <a:avLst/>
          </a:prstGeom>
          <a:ln>
            <a:noFill/>
          </a:ln>
          <a:extLst>
            <a:ext uri="{53640926-AAD7-44D8-BBD7-CCE9431645EC}">
              <a14:shadowObscured xmlns:a14="http://schemas.microsoft.com/office/drawing/2010/main"/>
            </a:ext>
          </a:extLst>
        </p:spPr>
      </p:pic>
      <p:pic>
        <p:nvPicPr>
          <p:cNvPr id="10" name="Image 9"/>
          <p:cNvPicPr/>
          <p:nvPr/>
        </p:nvPicPr>
        <p:blipFill rotWithShape="1">
          <a:blip r:embed="rId6"/>
          <a:srcRect l="30545" t="24551" r="32021" b="28451"/>
          <a:stretch/>
        </p:blipFill>
        <p:spPr bwMode="auto">
          <a:xfrm>
            <a:off x="6677247" y="1116743"/>
            <a:ext cx="5071239" cy="4678592"/>
          </a:xfrm>
          <a:prstGeom prst="rect">
            <a:avLst/>
          </a:prstGeom>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56338437"/>
      </p:ext>
    </p:extLst>
  </p:cSld>
  <p:clrMapOvr>
    <a:masterClrMapping/>
  </p:clrMapOvr>
  <mc:AlternateContent xmlns:mc="http://schemas.openxmlformats.org/markup-compatibility/2006" xmlns:p14="http://schemas.microsoft.com/office/powerpoint/2010/main">
    <mc:Choice Requires="p14">
      <p:transition spd="slow" p14:dur="2000" advTm="60108"/>
    </mc:Choice>
    <mc:Fallback xmlns="">
      <p:transition spd="slow" advTm="6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2</a:t>
            </a:fld>
            <a:r>
              <a:rPr lang="fr-CH" dirty="0" smtClean="0"/>
              <a:t>/25</a:t>
            </a:r>
            <a:endParaRPr lang="fr-CH" dirty="0"/>
          </a:p>
        </p:txBody>
      </p:sp>
      <p:sp>
        <p:nvSpPr>
          <p:cNvPr id="3" name="ZoneTexte 2"/>
          <p:cNvSpPr txBox="1"/>
          <p:nvPr/>
        </p:nvSpPr>
        <p:spPr>
          <a:xfrm>
            <a:off x="578069" y="1132659"/>
            <a:ext cx="11235559" cy="4801314"/>
          </a:xfrm>
          <a:prstGeom prst="rect">
            <a:avLst/>
          </a:prstGeom>
          <a:noFill/>
        </p:spPr>
        <p:txBody>
          <a:bodyPr wrap="square" rtlCol="0">
            <a:spAutoFit/>
          </a:bodyPr>
          <a:lstStyle/>
          <a:p>
            <a:pPr marL="342900" indent="-342900">
              <a:buFont typeface="Wingdings" panose="05000000000000000000" pitchFamily="2" charset="2"/>
              <a:buChar char="Ø"/>
            </a:pPr>
            <a:r>
              <a:rPr lang="fr-FR" sz="2400" u="sng" dirty="0">
                <a:hlinkClick r:id="rId5"/>
              </a:rPr>
              <a:t>https://</a:t>
            </a:r>
            <a:r>
              <a:rPr lang="fr-FR" sz="2400" u="sng" dirty="0" smtClean="0">
                <a:hlinkClick r:id="rId5"/>
              </a:rPr>
              <a:t>www.france24.com/fr/20161125-video-chiffres-alarmants-violences-faites-femmes-sexuelles-viol-conjugal-excision</a:t>
            </a:r>
            <a:endParaRPr lang="fr-FR" sz="2400" u="sng" dirty="0" smtClean="0"/>
          </a:p>
          <a:p>
            <a:pPr marL="342900" indent="-342900">
              <a:buFont typeface="+mj-lt"/>
              <a:buAutoNum type="arabicPeriod"/>
            </a:pPr>
            <a:endParaRPr lang="en-GB" sz="2400" dirty="0"/>
          </a:p>
          <a:p>
            <a:pPr marL="342900" indent="-342900">
              <a:buFont typeface="Wingdings" panose="05000000000000000000" pitchFamily="2" charset="2"/>
              <a:buChar char="Ø"/>
            </a:pPr>
            <a:r>
              <a:rPr lang="fr-FR" sz="2400" u="sng" dirty="0">
                <a:hlinkClick r:id="rId6"/>
              </a:rPr>
              <a:t>http://</a:t>
            </a:r>
            <a:r>
              <a:rPr lang="fr-FR" sz="2400" u="sng" dirty="0" smtClean="0">
                <a:hlinkClick r:id="rId6"/>
              </a:rPr>
              <a:t>panosmedia.org/fr/video/le-mariage-pr%C3%A9coce-la-maltraitance-et-une-vie-bris%C3%A9e</a:t>
            </a:r>
            <a:endParaRPr lang="fr-FR" sz="2400" u="sng" dirty="0" smtClean="0"/>
          </a:p>
          <a:p>
            <a:pPr marL="342900" indent="-342900">
              <a:buFont typeface="+mj-lt"/>
              <a:buAutoNum type="arabicPeriod"/>
            </a:pPr>
            <a:endParaRPr lang="en-GB" sz="2400" dirty="0"/>
          </a:p>
          <a:p>
            <a:pPr marL="342900" indent="-342900">
              <a:buFont typeface="Wingdings" panose="05000000000000000000" pitchFamily="2" charset="2"/>
              <a:buChar char="Ø"/>
            </a:pPr>
            <a:r>
              <a:rPr lang="fr-FR" sz="2400" u="sng" dirty="0">
                <a:hlinkClick r:id="rId7"/>
              </a:rPr>
              <a:t>https://</a:t>
            </a:r>
            <a:r>
              <a:rPr lang="fr-FR" sz="2400" u="sng" dirty="0" smtClean="0">
                <a:hlinkClick r:id="rId7"/>
              </a:rPr>
              <a:t>www.youtube.com/watch?v=fWjq53MOHzU</a:t>
            </a:r>
            <a:endParaRPr lang="fr-FR" sz="2400" u="sng" dirty="0" smtClean="0"/>
          </a:p>
          <a:p>
            <a:pPr marL="342900" indent="-342900">
              <a:buFont typeface="+mj-lt"/>
              <a:buAutoNum type="arabicPeriod"/>
            </a:pPr>
            <a:endParaRPr lang="en-GB" sz="2400" dirty="0"/>
          </a:p>
          <a:p>
            <a:pPr marL="342900" indent="-342900">
              <a:buFont typeface="Wingdings" panose="05000000000000000000" pitchFamily="2" charset="2"/>
              <a:buChar char="Ø"/>
            </a:pPr>
            <a:r>
              <a:rPr lang="fr-FR" sz="2400" u="sng" dirty="0">
                <a:hlinkClick r:id="rId8"/>
              </a:rPr>
              <a:t>https://</a:t>
            </a:r>
            <a:r>
              <a:rPr lang="fr-FR" sz="2400" u="sng" dirty="0" smtClean="0">
                <a:hlinkClick r:id="rId8"/>
              </a:rPr>
              <a:t>www.bfmtv.com/mediaplayer/video/je-savais-qu-il-allait-me-tuer-une-victime-de-violences-conjugales-temoigne-1106877.html</a:t>
            </a:r>
            <a:endParaRPr lang="fr-FR" sz="2400" u="sng" dirty="0" smtClean="0"/>
          </a:p>
          <a:p>
            <a:pPr marL="342900" indent="-342900">
              <a:buFont typeface="+mj-lt"/>
              <a:buAutoNum type="arabicPeriod"/>
            </a:pPr>
            <a:endParaRPr lang="en-GB" sz="2400" dirty="0"/>
          </a:p>
          <a:p>
            <a:pPr marL="342900" indent="-342900">
              <a:buFont typeface="Wingdings" panose="05000000000000000000" pitchFamily="2" charset="2"/>
              <a:buChar char="Ø"/>
            </a:pPr>
            <a:r>
              <a:rPr lang="fr-FR" sz="2400" u="sng" dirty="0">
                <a:hlinkClick r:id="rId9"/>
              </a:rPr>
              <a:t>https://www.youtube.com/watch?v=NYFHP5c_xpM</a:t>
            </a:r>
            <a:endParaRPr lang="en-GB" sz="2400" dirty="0"/>
          </a:p>
          <a:p>
            <a:endParaRPr lang="en-GB" dirty="0"/>
          </a:p>
        </p:txBody>
      </p:sp>
      <p:sp>
        <p:nvSpPr>
          <p:cNvPr id="4" name="ZoneTexte 3"/>
          <p:cNvSpPr txBox="1"/>
          <p:nvPr/>
        </p:nvSpPr>
        <p:spPr>
          <a:xfrm>
            <a:off x="693682" y="305251"/>
            <a:ext cx="6327228" cy="461665"/>
          </a:xfrm>
          <a:prstGeom prst="rect">
            <a:avLst/>
          </a:prstGeom>
          <a:noFill/>
        </p:spPr>
        <p:txBody>
          <a:bodyPr wrap="square" rtlCol="0">
            <a:spAutoFit/>
          </a:bodyPr>
          <a:lstStyle/>
          <a:p>
            <a:r>
              <a:rPr lang="fr-CH" sz="2400" b="1" dirty="0" smtClean="0">
                <a:solidFill>
                  <a:srgbClr val="0070C0"/>
                </a:solidFill>
              </a:rPr>
              <a:t>VIDÉOS SUR LA VIOLENCE CONJUGALE</a:t>
            </a:r>
            <a:endParaRPr lang="en-GB" sz="2400" b="1" dirty="0">
              <a:solidFill>
                <a:srgbClr val="0070C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30912443"/>
      </p:ext>
    </p:extLst>
  </p:cSld>
  <p:clrMapOvr>
    <a:masterClrMapping/>
  </p:clrMapOvr>
  <mc:AlternateContent xmlns:mc="http://schemas.openxmlformats.org/markup-compatibility/2006" xmlns:p14="http://schemas.microsoft.com/office/powerpoint/2010/main">
    <mc:Choice Requires="p14">
      <p:transition spd="slow" p14:dur="2000" advTm="34051"/>
    </mc:Choice>
    <mc:Fallback xmlns="">
      <p:transition spd="slow" advTm="3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20</a:t>
            </a:fld>
            <a:r>
              <a:rPr lang="fr-CH" dirty="0" smtClean="0"/>
              <a:t>/25</a:t>
            </a:r>
            <a:endParaRPr lang="fr-CH" dirty="0"/>
          </a:p>
        </p:txBody>
      </p:sp>
      <p:sp>
        <p:nvSpPr>
          <p:cNvPr id="3" name="ZoneTexte 2"/>
          <p:cNvSpPr txBox="1"/>
          <p:nvPr/>
        </p:nvSpPr>
        <p:spPr>
          <a:xfrm>
            <a:off x="2794000" y="1854200"/>
            <a:ext cx="5816600" cy="2908300"/>
          </a:xfrm>
          <a:prstGeom prst="rect">
            <a:avLst/>
          </a:prstGeom>
          <a:noFill/>
        </p:spPr>
        <p:txBody>
          <a:bodyPr wrap="square" rtlCol="0">
            <a:spAutoFit/>
          </a:bodyPr>
          <a:lstStyle/>
          <a:p>
            <a:endParaRPr lang="fr-CH" dirty="0"/>
          </a:p>
        </p:txBody>
      </p:sp>
      <p:sp>
        <p:nvSpPr>
          <p:cNvPr id="2" name="ZoneTexte 1"/>
          <p:cNvSpPr txBox="1"/>
          <p:nvPr/>
        </p:nvSpPr>
        <p:spPr>
          <a:xfrm>
            <a:off x="1297172" y="1286540"/>
            <a:ext cx="10056628" cy="2677656"/>
          </a:xfrm>
          <a:prstGeom prst="rect">
            <a:avLst/>
          </a:prstGeom>
          <a:noFill/>
        </p:spPr>
        <p:txBody>
          <a:bodyPr wrap="square" rtlCol="0">
            <a:spAutoFit/>
          </a:bodyPr>
          <a:lstStyle/>
          <a:p>
            <a:pPr marL="285750" indent="-285750" algn="just">
              <a:buFont typeface="Arial" panose="020B0604020202020204" pitchFamily="34" charset="0"/>
              <a:buChar char="•"/>
            </a:pPr>
            <a:r>
              <a:rPr lang="fr-CH" sz="2400" dirty="0" smtClean="0"/>
              <a:t>Les </a:t>
            </a:r>
            <a:r>
              <a:rPr lang="fr-CH" sz="2400" dirty="0"/>
              <a:t>violences physiques subies par les mères pendant l'enfance prédisaient la </a:t>
            </a:r>
            <a:r>
              <a:rPr lang="fr-CH" sz="2400" dirty="0" smtClean="0"/>
              <a:t>violence conjugale </a:t>
            </a:r>
            <a:r>
              <a:rPr lang="fr-CH" sz="2400" dirty="0"/>
              <a:t>à l'âge adulte, et plus particulièrement les abus sexuels. </a:t>
            </a:r>
            <a:endParaRPr lang="fr-CH" sz="2400" dirty="0" smtClean="0"/>
          </a:p>
          <a:p>
            <a:pPr algn="just"/>
            <a:endParaRPr lang="fr-CH" sz="2400" dirty="0" smtClean="0"/>
          </a:p>
          <a:p>
            <a:pPr marL="285750" indent="-285750" algn="just">
              <a:buFont typeface="Arial" panose="020B0604020202020204" pitchFamily="34" charset="0"/>
              <a:buChar char="•"/>
            </a:pPr>
            <a:r>
              <a:rPr lang="fr-CH" sz="2400" dirty="0" smtClean="0"/>
              <a:t>L'accumulation </a:t>
            </a:r>
            <a:r>
              <a:rPr lang="fr-CH" sz="2400" dirty="0"/>
              <a:t>des abus maternels pendant l'enfance et la VC actuelle prédisait les symptômes d'anxiété et de dépression chez les mères ainsi que les symptômes externalisés chez les enfants, sous forme de comportements délinquants et de comportements agressifs. </a:t>
            </a:r>
            <a:endParaRPr lang="en-GB"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2103450"/>
      </p:ext>
    </p:extLst>
  </p:cSld>
  <p:clrMapOvr>
    <a:masterClrMapping/>
  </p:clrMapOvr>
  <mc:AlternateContent xmlns:mc="http://schemas.openxmlformats.org/markup-compatibility/2006" xmlns:p14="http://schemas.microsoft.com/office/powerpoint/2010/main">
    <mc:Choice Requires="p14">
      <p:transition spd="slow" p14:dur="2000" advTm="116079"/>
    </mc:Choice>
    <mc:Fallback xmlns="">
      <p:transition spd="slow" advTm="11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21</a:t>
            </a:fld>
            <a:r>
              <a:rPr lang="fr-CH" dirty="0" smtClean="0"/>
              <a:t>/25</a:t>
            </a:r>
            <a:endParaRPr lang="fr-CH" dirty="0"/>
          </a:p>
        </p:txBody>
      </p:sp>
      <p:sp>
        <p:nvSpPr>
          <p:cNvPr id="3" name="ZoneTexte 2"/>
          <p:cNvSpPr txBox="1"/>
          <p:nvPr/>
        </p:nvSpPr>
        <p:spPr>
          <a:xfrm>
            <a:off x="2794000" y="1854200"/>
            <a:ext cx="5816600" cy="2908300"/>
          </a:xfrm>
          <a:prstGeom prst="rect">
            <a:avLst/>
          </a:prstGeom>
          <a:noFill/>
        </p:spPr>
        <p:txBody>
          <a:bodyPr wrap="square" rtlCol="0">
            <a:spAutoFit/>
          </a:bodyPr>
          <a:lstStyle/>
          <a:p>
            <a:endParaRPr lang="fr-CH" dirty="0"/>
          </a:p>
        </p:txBody>
      </p:sp>
      <p:sp>
        <p:nvSpPr>
          <p:cNvPr id="2" name="ZoneTexte 1"/>
          <p:cNvSpPr txBox="1"/>
          <p:nvPr/>
        </p:nvSpPr>
        <p:spPr>
          <a:xfrm>
            <a:off x="315310" y="825776"/>
            <a:ext cx="11561380" cy="2954655"/>
          </a:xfrm>
          <a:prstGeom prst="rect">
            <a:avLst/>
          </a:prstGeom>
          <a:noFill/>
        </p:spPr>
        <p:txBody>
          <a:bodyPr wrap="square" rtlCol="0">
            <a:spAutoFit/>
          </a:bodyPr>
          <a:lstStyle/>
          <a:p>
            <a:r>
              <a:rPr lang="fr-FR" sz="2400" b="1" i="1" dirty="0" smtClean="0"/>
              <a:t>Question de recherche 2</a:t>
            </a:r>
            <a:r>
              <a:rPr lang="fr-FR" sz="2400" i="1" dirty="0" smtClean="0"/>
              <a:t>: </a:t>
            </a:r>
            <a:r>
              <a:rPr lang="fr-CM" sz="2400" i="1" dirty="0"/>
              <a:t>Quel est le profil du cortisol chez la dyade  mère-enfant exposée à la violence conjugale</a:t>
            </a:r>
            <a:r>
              <a:rPr lang="fr-CM" sz="2400" dirty="0" smtClean="0"/>
              <a:t>?</a:t>
            </a:r>
            <a:r>
              <a:rPr lang="fr-FR" sz="2400" dirty="0" smtClean="0"/>
              <a:t> </a:t>
            </a:r>
            <a:r>
              <a:rPr lang="fr-FR" sz="2400" b="1" dirty="0" smtClean="0"/>
              <a:t>(en cours)</a:t>
            </a:r>
          </a:p>
          <a:p>
            <a:endParaRPr lang="fr-FR" sz="2400" b="1" dirty="0" smtClean="0"/>
          </a:p>
          <a:p>
            <a:pPr marL="342900" indent="-342900">
              <a:buFontTx/>
              <a:buChar char="-"/>
            </a:pPr>
            <a:r>
              <a:rPr lang="fr-FR" sz="2400" b="1" dirty="0" smtClean="0"/>
              <a:t>Analyses préliminaires</a:t>
            </a:r>
          </a:p>
          <a:p>
            <a:pPr marL="342900" indent="-342900">
              <a:buFontTx/>
              <a:buChar char="-"/>
            </a:pPr>
            <a:endParaRPr lang="fr-FR" sz="2400" b="1" dirty="0" smtClean="0"/>
          </a:p>
          <a:p>
            <a:r>
              <a:rPr lang="fr-FR" sz="2400" dirty="0" smtClean="0"/>
              <a:t>Les taux de cortisol sont plus importants chez notre groupe exposé par rapport au groupe contrôle</a:t>
            </a:r>
            <a:endParaRPr lang="fr-FR" sz="2400" dirty="0"/>
          </a:p>
          <a:p>
            <a:pPr marL="342900" indent="-342900">
              <a:buFont typeface="+mj-lt"/>
              <a:buAutoNum type="arabicPeriod"/>
            </a:pPr>
            <a:endParaRPr lang="en-GB" b="1"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98317688"/>
      </p:ext>
    </p:extLst>
  </p:cSld>
  <p:clrMapOvr>
    <a:masterClrMapping/>
  </p:clrMapOvr>
  <mc:AlternateContent xmlns:mc="http://schemas.openxmlformats.org/markup-compatibility/2006" xmlns:p14="http://schemas.microsoft.com/office/powerpoint/2010/main">
    <mc:Choice Requires="p14">
      <p:transition spd="slow" p14:dur="2000" advTm="91555"/>
    </mc:Choice>
    <mc:Fallback xmlns="">
      <p:transition spd="slow" advTm="9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22</a:t>
            </a:fld>
            <a:r>
              <a:rPr lang="fr-CH" dirty="0" smtClean="0"/>
              <a:t>/25</a:t>
            </a:r>
            <a:endParaRPr lang="fr-CH" dirty="0"/>
          </a:p>
        </p:txBody>
      </p:sp>
      <p:sp>
        <p:nvSpPr>
          <p:cNvPr id="3" name="ZoneTexte 2"/>
          <p:cNvSpPr txBox="1"/>
          <p:nvPr/>
        </p:nvSpPr>
        <p:spPr>
          <a:xfrm>
            <a:off x="2794000" y="1854200"/>
            <a:ext cx="5816600" cy="2908300"/>
          </a:xfrm>
          <a:prstGeom prst="rect">
            <a:avLst/>
          </a:prstGeom>
          <a:noFill/>
        </p:spPr>
        <p:txBody>
          <a:bodyPr wrap="square" rtlCol="0">
            <a:spAutoFit/>
          </a:bodyPr>
          <a:lstStyle/>
          <a:p>
            <a:endParaRPr lang="fr-CH" dirty="0"/>
          </a:p>
        </p:txBody>
      </p:sp>
      <p:sp>
        <p:nvSpPr>
          <p:cNvPr id="2" name="ZoneTexte 1"/>
          <p:cNvSpPr txBox="1"/>
          <p:nvPr/>
        </p:nvSpPr>
        <p:spPr>
          <a:xfrm>
            <a:off x="315310" y="1070267"/>
            <a:ext cx="11561380" cy="1477328"/>
          </a:xfrm>
          <a:prstGeom prst="rect">
            <a:avLst/>
          </a:prstGeom>
          <a:noFill/>
        </p:spPr>
        <p:txBody>
          <a:bodyPr wrap="square" rtlCol="0">
            <a:spAutoFit/>
          </a:bodyPr>
          <a:lstStyle/>
          <a:p>
            <a:pPr lvl="0"/>
            <a:r>
              <a:rPr lang="fr-FR" sz="2400" b="1" i="1" dirty="0" smtClean="0"/>
              <a:t>Question de recherche 3</a:t>
            </a:r>
            <a:r>
              <a:rPr lang="fr-FR" sz="2400" i="1" dirty="0" smtClean="0"/>
              <a:t>: </a:t>
            </a:r>
            <a:r>
              <a:rPr lang="fr-CM" sz="2400" i="1" dirty="0"/>
              <a:t>La violence conjugale comme source de trauma/stress peut-elle à travers la méthylation de l’ADN réguler à long terme l’expression des </a:t>
            </a:r>
            <a:r>
              <a:rPr lang="fr-CM" sz="2400" i="1" dirty="0" smtClean="0"/>
              <a:t>gènes?</a:t>
            </a:r>
            <a:endParaRPr lang="fr-FR" sz="2400" dirty="0"/>
          </a:p>
          <a:p>
            <a:endParaRPr lang="fr-FR" sz="2400" b="1" dirty="0" smtClean="0"/>
          </a:p>
          <a:p>
            <a:endParaRPr lang="en-GB" b="1"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10518677"/>
      </p:ext>
    </p:extLst>
  </p:cSld>
  <p:clrMapOvr>
    <a:masterClrMapping/>
  </p:clrMapOvr>
  <mc:AlternateContent xmlns:mc="http://schemas.openxmlformats.org/markup-compatibility/2006" xmlns:p14="http://schemas.microsoft.com/office/powerpoint/2010/main">
    <mc:Choice Requires="p14">
      <p:transition spd="slow" p14:dur="2000" advTm="68539"/>
    </mc:Choice>
    <mc:Fallback xmlns="">
      <p:transition spd="slow" advTm="6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23</a:t>
            </a:fld>
            <a:r>
              <a:rPr lang="fr-CH" dirty="0" smtClean="0"/>
              <a:t>/25</a:t>
            </a:r>
            <a:endParaRPr lang="fr-CH" dirty="0"/>
          </a:p>
        </p:txBody>
      </p:sp>
      <p:sp>
        <p:nvSpPr>
          <p:cNvPr id="2" name="ZoneTexte 1"/>
          <p:cNvSpPr txBox="1"/>
          <p:nvPr/>
        </p:nvSpPr>
        <p:spPr>
          <a:xfrm>
            <a:off x="657447" y="225649"/>
            <a:ext cx="10877106" cy="1938992"/>
          </a:xfrm>
          <a:prstGeom prst="rect">
            <a:avLst/>
          </a:prstGeom>
          <a:noFill/>
        </p:spPr>
        <p:txBody>
          <a:bodyPr wrap="square" rtlCol="0">
            <a:spAutoFit/>
          </a:bodyPr>
          <a:lstStyle/>
          <a:p>
            <a:pPr algn="just"/>
            <a:r>
              <a:rPr lang="fr-CH" sz="2000" b="1" dirty="0" smtClean="0">
                <a:solidFill>
                  <a:srgbClr val="0070C0"/>
                </a:solidFill>
                <a:latin typeface="Times New Roman" panose="02020603050405020304" pitchFamily="18" charset="0"/>
                <a:cs typeface="Times New Roman" panose="02020603050405020304" pitchFamily="18" charset="0"/>
              </a:rPr>
              <a:t>IMPLICATIONS CLINIQUES </a:t>
            </a:r>
          </a:p>
          <a:p>
            <a:pPr marL="285750" indent="-285750" algn="just">
              <a:buFont typeface="Arial" panose="020B0604020202020204" pitchFamily="34" charset="0"/>
              <a:buChar char="•"/>
            </a:pPr>
            <a:endParaRPr lang="fr-CH" sz="2000" b="1"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endParaRPr lang="fr-CH" sz="2000" dirty="0" smtClean="0">
              <a:latin typeface="Times New Roman" panose="02020603050405020304" pitchFamily="18" charset="0"/>
              <a:cs typeface="Times New Roman" panose="02020603050405020304" pitchFamily="18" charset="0"/>
            </a:endParaRPr>
          </a:p>
          <a:p>
            <a:pPr algn="just"/>
            <a:endParaRPr lang="fr-CH"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CH" sz="2000" dirty="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 </a:t>
            </a:r>
            <a:endParaRPr lang="fr-CH" sz="2000" dirty="0" smtClean="0">
              <a:latin typeface="Times New Roman" panose="02020603050405020304" pitchFamily="18" charset="0"/>
              <a:cs typeface="Times New Roman" panose="02020603050405020304" pitchFamily="18" charset="0"/>
            </a:endParaRPr>
          </a:p>
        </p:txBody>
      </p:sp>
      <p:graphicFrame>
        <p:nvGraphicFramePr>
          <p:cNvPr id="3" name="Diagramme 2"/>
          <p:cNvGraphicFramePr/>
          <p:nvPr>
            <p:extLst>
              <p:ext uri="{D42A27DB-BD31-4B8C-83A1-F6EECF244321}">
                <p14:modId xmlns:p14="http://schemas.microsoft.com/office/powerpoint/2010/main" val="3461585506"/>
              </p:ext>
            </p:extLst>
          </p:nvPr>
        </p:nvGraphicFramePr>
        <p:xfrm>
          <a:off x="1286540" y="766916"/>
          <a:ext cx="10600660" cy="53714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57256008"/>
      </p:ext>
    </p:extLst>
  </p:cSld>
  <p:clrMapOvr>
    <a:masterClrMapping/>
  </p:clrMapOvr>
  <mc:AlternateContent xmlns:mc="http://schemas.openxmlformats.org/markup-compatibility/2006" xmlns:p14="http://schemas.microsoft.com/office/powerpoint/2010/main">
    <mc:Choice Requires="p14">
      <p:transition spd="slow" p14:dur="2000" advTm="66602"/>
    </mc:Choice>
    <mc:Fallback xmlns="">
      <p:transition spd="slow" advTm="6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3">
                                            <p:graphicEl>
                                              <a:dgm id="{4A4AE7D8-C721-4CDA-9491-2FF4AB638F6B}"/>
                                            </p:graphicEl>
                                          </p:spTgt>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grpId="0" nodeType="afterEffect">
                                  <p:stCondLst>
                                    <p:cond delay="0"/>
                                  </p:stCondLst>
                                  <p:childTnLst>
                                    <p:set>
                                      <p:cBhvr>
                                        <p:cTn id="11" dur="1" fill="hold">
                                          <p:stCondLst>
                                            <p:cond delay="0"/>
                                          </p:stCondLst>
                                        </p:cTn>
                                        <p:tgtEl>
                                          <p:spTgt spid="3">
                                            <p:graphicEl>
                                              <a:dgm id="{F13B5004-5A10-4EAA-8C48-99906D757168}"/>
                                            </p:graphic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graphicEl>
                                              <a:dgm id="{D1AB22A8-A913-49BA-929D-FA925EECE4CC}"/>
                                            </p:graphic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graphicEl>
                                              <a:dgm id="{24CC8A47-D537-461F-B1F8-CD98743C74DB}"/>
                                            </p:graphic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graphicEl>
                                              <a:dgm id="{637190C7-48BF-475E-9D89-1FD2AA82E01C}"/>
                                            </p:graphic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graphicEl>
                                              <a:dgm id="{CD8DFDD9-47AD-4E86-9842-C63F9B6974BD}"/>
                                            </p:graphic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graphicEl>
                                              <a:dgm id="{C207C86C-AF16-4F59-8912-73CB9BA0B6E7}"/>
                                            </p:graphic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graphicEl>
                                              <a:dgm id="{9B122CAD-92A2-4D78-8DDC-5F345EAB47CE}"/>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graphicEl>
                                              <a:dgm id="{CDD458C5-07C4-4DBF-BFAD-97D007E22B1D}"/>
                                            </p:graphic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graphicEl>
                                              <a:dgm id="{6C6B9AA1-D982-4807-884A-23C4A87D62B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8"/>
                </p:tgtEl>
              </p:cMediaNode>
            </p:audio>
          </p:childTnLst>
        </p:cTn>
      </p:par>
    </p:tnLst>
    <p:bldLst>
      <p:bldGraphic spid="3"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24</a:t>
            </a:fld>
            <a:r>
              <a:rPr lang="fr-CH" dirty="0" smtClean="0"/>
              <a:t>/25</a:t>
            </a:r>
            <a:endParaRPr lang="fr-CH" dirty="0"/>
          </a:p>
        </p:txBody>
      </p:sp>
      <p:sp>
        <p:nvSpPr>
          <p:cNvPr id="2" name="ZoneTexte 1"/>
          <p:cNvSpPr txBox="1"/>
          <p:nvPr/>
        </p:nvSpPr>
        <p:spPr>
          <a:xfrm>
            <a:off x="1758093" y="1284419"/>
            <a:ext cx="8704344" cy="3170099"/>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err="1" smtClean="0">
                <a:cs typeface="Times New Roman" panose="02020603050405020304" pitchFamily="18" charset="0"/>
              </a:rPr>
              <a:t>Terr</a:t>
            </a:r>
            <a:r>
              <a:rPr lang="en-US" sz="2000" dirty="0" smtClean="0">
                <a:cs typeface="Times New Roman" panose="02020603050405020304" pitchFamily="18" charset="0"/>
              </a:rPr>
              <a:t>, L</a:t>
            </a:r>
            <a:r>
              <a:rPr lang="en-US" sz="2000" dirty="0">
                <a:cs typeface="Times New Roman" panose="02020603050405020304" pitchFamily="18" charset="0"/>
              </a:rPr>
              <a:t>. C. </a:t>
            </a:r>
            <a:r>
              <a:rPr lang="en-US" sz="2000" dirty="0" smtClean="0">
                <a:cs typeface="Times New Roman" panose="02020603050405020304" pitchFamily="18" charset="0"/>
              </a:rPr>
              <a:t>(1991). Childhood </a:t>
            </a:r>
            <a:r>
              <a:rPr lang="en-US" sz="2000" dirty="0">
                <a:cs typeface="Times New Roman" panose="02020603050405020304" pitchFamily="18" charset="0"/>
              </a:rPr>
              <a:t>Traumas : An Outline and </a:t>
            </a:r>
            <a:r>
              <a:rPr lang="en-US" sz="2000" dirty="0" smtClean="0">
                <a:cs typeface="Times New Roman" panose="02020603050405020304" pitchFamily="18" charset="0"/>
              </a:rPr>
              <a:t>Overview. </a:t>
            </a:r>
            <a:r>
              <a:rPr lang="en-US" sz="2000" i="1" dirty="0" smtClean="0">
                <a:cs typeface="Times New Roman" panose="02020603050405020304" pitchFamily="18" charset="0"/>
              </a:rPr>
              <a:t>Am </a:t>
            </a:r>
            <a:r>
              <a:rPr lang="en-US" sz="2000" i="1" dirty="0">
                <a:cs typeface="Times New Roman" panose="02020603050405020304" pitchFamily="18" charset="0"/>
              </a:rPr>
              <a:t>J. Psychiatry</a:t>
            </a:r>
            <a:r>
              <a:rPr lang="en-US" sz="2000" dirty="0">
                <a:cs typeface="Times New Roman" panose="02020603050405020304" pitchFamily="18" charset="0"/>
              </a:rPr>
              <a:t>, </a:t>
            </a:r>
            <a:r>
              <a:rPr lang="en-US" sz="2000" dirty="0" smtClean="0">
                <a:cs typeface="Times New Roman" panose="02020603050405020304" pitchFamily="18" charset="0"/>
              </a:rPr>
              <a:t>148</a:t>
            </a:r>
            <a:r>
              <a:rPr lang="en-US" sz="2000" dirty="0">
                <a:cs typeface="Times New Roman" panose="02020603050405020304" pitchFamily="18" charset="0"/>
              </a:rPr>
              <a:t> </a:t>
            </a:r>
            <a:r>
              <a:rPr lang="en-US" sz="2000" dirty="0" smtClean="0">
                <a:cs typeface="Times New Roman" panose="02020603050405020304" pitchFamily="18" charset="0"/>
              </a:rPr>
              <a:t>(1).</a:t>
            </a:r>
          </a:p>
          <a:p>
            <a:pPr marL="285750" indent="-285750" algn="just">
              <a:buFont typeface="Arial" panose="020B0604020202020204" pitchFamily="34" charset="0"/>
              <a:buChar char="•"/>
            </a:pPr>
            <a:endParaRPr lang="en-US" sz="2000" dirty="0" smtClean="0">
              <a:cs typeface="Times New Roman" panose="02020603050405020304" pitchFamily="18" charset="0"/>
            </a:endParaRPr>
          </a:p>
          <a:p>
            <a:pPr marL="285750" indent="-285750" algn="just">
              <a:buFont typeface="Wingdings" panose="05000000000000000000" pitchFamily="2" charset="2"/>
              <a:buChar char="§"/>
            </a:pPr>
            <a:r>
              <a:rPr lang="fr-CH" sz="2000" dirty="0" err="1" smtClean="0">
                <a:cs typeface="Times New Roman" panose="02020603050405020304" pitchFamily="18" charset="0"/>
              </a:rPr>
              <a:t>Collomb</a:t>
            </a:r>
            <a:r>
              <a:rPr lang="fr-CH" sz="2000" dirty="0">
                <a:cs typeface="Times New Roman" panose="02020603050405020304" pitchFamily="18" charset="0"/>
              </a:rPr>
              <a:t>, H. </a:t>
            </a:r>
            <a:r>
              <a:rPr lang="fr-CH" sz="2000" dirty="0" smtClean="0">
                <a:cs typeface="Times New Roman" panose="02020603050405020304" pitchFamily="18" charset="0"/>
              </a:rPr>
              <a:t>(1966): </a:t>
            </a:r>
            <a:r>
              <a:rPr lang="fr-CH" sz="2000" dirty="0">
                <a:cs typeface="Times New Roman" panose="02020603050405020304" pitchFamily="18" charset="0"/>
              </a:rPr>
              <a:t>Psychiatrie et cultures (Quelques </a:t>
            </a:r>
            <a:r>
              <a:rPr lang="fr-CH" sz="2000" dirty="0" err="1">
                <a:cs typeface="Times New Roman" panose="02020603050405020304" pitchFamily="18" charset="0"/>
              </a:rPr>
              <a:t>considerations</a:t>
            </a:r>
            <a:r>
              <a:rPr lang="fr-CH" sz="2000" dirty="0">
                <a:cs typeface="Times New Roman" panose="02020603050405020304" pitchFamily="18" charset="0"/>
              </a:rPr>
              <a:t> </a:t>
            </a:r>
            <a:r>
              <a:rPr lang="fr-CH" sz="2000" dirty="0" err="1">
                <a:cs typeface="Times New Roman" panose="02020603050405020304" pitchFamily="18" charset="0"/>
              </a:rPr>
              <a:t>generales</a:t>
            </a:r>
            <a:r>
              <a:rPr lang="fr-CH" sz="2000" dirty="0">
                <a:cs typeface="Times New Roman" panose="02020603050405020304" pitchFamily="18" charset="0"/>
              </a:rPr>
              <a:t>). </a:t>
            </a:r>
            <a:r>
              <a:rPr lang="fr-CH" sz="2000" i="1" dirty="0">
                <a:cs typeface="Times New Roman" panose="02020603050405020304" pitchFamily="18" charset="0"/>
              </a:rPr>
              <a:t>Psychopathologie africaine</a:t>
            </a:r>
            <a:r>
              <a:rPr lang="fr-CH" sz="2000" dirty="0">
                <a:cs typeface="Times New Roman" panose="02020603050405020304" pitchFamily="18" charset="0"/>
              </a:rPr>
              <a:t>, </a:t>
            </a:r>
            <a:r>
              <a:rPr lang="fr-CH" sz="2000" dirty="0" smtClean="0">
                <a:cs typeface="Times New Roman" panose="02020603050405020304" pitchFamily="18" charset="0"/>
              </a:rPr>
              <a:t>2(2), 259- 273. </a:t>
            </a:r>
          </a:p>
          <a:p>
            <a:pPr marL="285750" indent="-285750" algn="just">
              <a:buFont typeface="Wingdings" panose="05000000000000000000" pitchFamily="2" charset="2"/>
              <a:buChar char="§"/>
            </a:pPr>
            <a:endParaRPr lang="fr-CH" sz="2000" dirty="0" smtClean="0">
              <a:cs typeface="Times New Roman" panose="02020603050405020304" pitchFamily="18" charset="0"/>
            </a:endParaRPr>
          </a:p>
          <a:p>
            <a:pPr marL="285750" indent="-285750" algn="just">
              <a:buFont typeface="Wingdings" panose="05000000000000000000" pitchFamily="2" charset="2"/>
              <a:buChar char="§"/>
            </a:pPr>
            <a:r>
              <a:rPr lang="fr-CH" sz="2000" dirty="0" err="1" smtClean="0">
                <a:cs typeface="Times New Roman" panose="02020603050405020304" pitchFamily="18" charset="0"/>
              </a:rPr>
              <a:t>Collomb</a:t>
            </a:r>
            <a:r>
              <a:rPr lang="fr-CH" sz="2000" dirty="0">
                <a:cs typeface="Times New Roman" panose="02020603050405020304" pitchFamily="18" charset="0"/>
              </a:rPr>
              <a:t>, H. </a:t>
            </a:r>
            <a:r>
              <a:rPr lang="fr-CH" sz="2000" dirty="0" smtClean="0">
                <a:cs typeface="Times New Roman" panose="02020603050405020304" pitchFamily="18" charset="0"/>
              </a:rPr>
              <a:t>(1965).  </a:t>
            </a:r>
            <a:r>
              <a:rPr lang="fr-CH" sz="2000" dirty="0" err="1">
                <a:cs typeface="Times New Roman" panose="02020603050405020304" pitchFamily="18" charset="0"/>
              </a:rPr>
              <a:t>Bouffees</a:t>
            </a:r>
            <a:r>
              <a:rPr lang="fr-CH" sz="2000" dirty="0">
                <a:cs typeface="Times New Roman" panose="02020603050405020304" pitchFamily="18" charset="0"/>
              </a:rPr>
              <a:t> </a:t>
            </a:r>
            <a:r>
              <a:rPr lang="fr-CH" sz="2000" dirty="0" err="1">
                <a:cs typeface="Times New Roman" panose="02020603050405020304" pitchFamily="18" charset="0"/>
              </a:rPr>
              <a:t>delirantes</a:t>
            </a:r>
            <a:r>
              <a:rPr lang="fr-CH" sz="2000" dirty="0">
                <a:cs typeface="Times New Roman" panose="02020603050405020304" pitchFamily="18" charset="0"/>
              </a:rPr>
              <a:t> et psychiatrie africaine. </a:t>
            </a:r>
            <a:r>
              <a:rPr lang="fr-CH" sz="2000" i="1" dirty="0">
                <a:cs typeface="Times New Roman" panose="02020603050405020304" pitchFamily="18" charset="0"/>
              </a:rPr>
              <a:t>Psychopathologie africaine</a:t>
            </a:r>
            <a:r>
              <a:rPr lang="fr-CH" sz="2000" dirty="0">
                <a:cs typeface="Times New Roman" panose="02020603050405020304" pitchFamily="18" charset="0"/>
              </a:rPr>
              <a:t>, </a:t>
            </a:r>
            <a:r>
              <a:rPr lang="fr-CH" sz="2000" dirty="0" smtClean="0">
                <a:cs typeface="Times New Roman" panose="02020603050405020304" pitchFamily="18" charset="0"/>
              </a:rPr>
              <a:t>1( 2), 167-239.</a:t>
            </a:r>
          </a:p>
          <a:p>
            <a:pPr marL="285750" indent="-285750" algn="just">
              <a:buFont typeface="Wingdings" panose="05000000000000000000" pitchFamily="2" charset="2"/>
              <a:buChar char="§"/>
            </a:pPr>
            <a:endParaRPr lang="fr-CH" sz="2000" dirty="0" smtClean="0">
              <a:cs typeface="Times New Roman" panose="02020603050405020304" pitchFamily="18" charset="0"/>
            </a:endParaRPr>
          </a:p>
          <a:p>
            <a:pPr marL="285750" indent="-285750" algn="just">
              <a:buFont typeface="Wingdings" panose="05000000000000000000" pitchFamily="2" charset="2"/>
              <a:buChar char="§"/>
            </a:pPr>
            <a:r>
              <a:rPr lang="fr-CH" sz="2000" dirty="0" err="1" smtClean="0">
                <a:cs typeface="Times New Roman" panose="02020603050405020304" pitchFamily="18" charset="0"/>
              </a:rPr>
              <a:t>Sow</a:t>
            </a:r>
            <a:r>
              <a:rPr lang="fr-CH" sz="2000" dirty="0" smtClean="0">
                <a:cs typeface="Times New Roman" panose="02020603050405020304" pitchFamily="18" charset="0"/>
              </a:rPr>
              <a:t>, I. (</a:t>
            </a:r>
            <a:r>
              <a:rPr lang="fr-CH" sz="2000" dirty="0">
                <a:cs typeface="Times New Roman" panose="02020603050405020304" pitchFamily="18" charset="0"/>
              </a:rPr>
              <a:t>1977). </a:t>
            </a:r>
            <a:r>
              <a:rPr lang="fr-CH" sz="2000" i="1" dirty="0" smtClean="0">
                <a:cs typeface="Times New Roman" panose="02020603050405020304" pitchFamily="18" charset="0"/>
              </a:rPr>
              <a:t>Psychiatrie dynamique africaine</a:t>
            </a:r>
            <a:r>
              <a:rPr lang="fr-CH" sz="2000" dirty="0" smtClean="0">
                <a:cs typeface="Times New Roman" panose="02020603050405020304" pitchFamily="18" charset="0"/>
              </a:rPr>
              <a:t>. Paris: Payot. </a:t>
            </a:r>
            <a:endParaRPr lang="fr-CH" sz="2000" dirty="0">
              <a:cs typeface="Times New Roman" panose="02020603050405020304" pitchFamily="18" charset="0"/>
            </a:endParaRPr>
          </a:p>
        </p:txBody>
      </p:sp>
      <p:sp>
        <p:nvSpPr>
          <p:cNvPr id="3" name="ZoneTexte 2"/>
          <p:cNvSpPr txBox="1"/>
          <p:nvPr/>
        </p:nvSpPr>
        <p:spPr>
          <a:xfrm>
            <a:off x="999460" y="333171"/>
            <a:ext cx="4954772" cy="461665"/>
          </a:xfrm>
          <a:prstGeom prst="rect">
            <a:avLst/>
          </a:prstGeom>
          <a:noFill/>
        </p:spPr>
        <p:txBody>
          <a:bodyPr wrap="square" rtlCol="0">
            <a:spAutoFit/>
          </a:bodyPr>
          <a:lstStyle/>
          <a:p>
            <a:r>
              <a:rPr lang="fr-CH" sz="2400" b="1" dirty="0" smtClean="0">
                <a:solidFill>
                  <a:srgbClr val="0070C0"/>
                </a:solidFill>
              </a:rPr>
              <a:t>RÉFÉRENCES</a:t>
            </a:r>
            <a:r>
              <a:rPr lang="fr-CH" b="1" dirty="0" smtClean="0">
                <a:solidFill>
                  <a:srgbClr val="0070C0"/>
                </a:solidFill>
              </a:rPr>
              <a:t> </a:t>
            </a:r>
            <a:endParaRPr lang="en-GB" b="1" dirty="0">
              <a:solidFill>
                <a:srgbClr val="0070C0"/>
              </a:solidFill>
            </a:endParaRPr>
          </a:p>
        </p:txBody>
      </p:sp>
    </p:spTree>
    <p:extLst>
      <p:ext uri="{BB962C8B-B14F-4D97-AF65-F5344CB8AC3E}">
        <p14:creationId xmlns:p14="http://schemas.microsoft.com/office/powerpoint/2010/main" val="514423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25</a:t>
            </a:fld>
            <a:r>
              <a:rPr lang="fr-CH" smtClean="0"/>
              <a:t>/25</a:t>
            </a:r>
            <a:endParaRPr lang="fr-CH" dirty="0"/>
          </a:p>
        </p:txBody>
      </p:sp>
      <p:pic>
        <p:nvPicPr>
          <p:cNvPr id="4" name="Image 3"/>
          <p:cNvPicPr>
            <a:picLocks noChangeAspect="1"/>
          </p:cNvPicPr>
          <p:nvPr/>
        </p:nvPicPr>
        <p:blipFill rotWithShape="1">
          <a:blip r:embed="rId5">
            <a:extLst>
              <a:ext uri="{28A0092B-C50C-407E-A947-70E740481C1C}">
                <a14:useLocalDpi xmlns:a14="http://schemas.microsoft.com/office/drawing/2010/main" val="0"/>
              </a:ext>
            </a:extLst>
          </a:blip>
          <a:srcRect b="7464"/>
          <a:stretch/>
        </p:blipFill>
        <p:spPr>
          <a:xfrm>
            <a:off x="4216196" y="978104"/>
            <a:ext cx="4394404" cy="472095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2134552"/>
      </p:ext>
    </p:extLst>
  </p:cSld>
  <p:clrMapOvr>
    <a:masterClrMapping/>
  </p:clrMapOvr>
  <mc:AlternateContent xmlns:mc="http://schemas.openxmlformats.org/markup-compatibility/2006" xmlns:p14="http://schemas.microsoft.com/office/powerpoint/2010/main">
    <mc:Choice Requires="p14">
      <p:transition spd="slow" p14:dur="2000" advTm="33184"/>
    </mc:Choice>
    <mc:Fallback xmlns="">
      <p:transition spd="slow" advTm="3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42853"/>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3</a:t>
            </a:fld>
            <a:r>
              <a:rPr lang="fr-CH" dirty="0" smtClean="0"/>
              <a:t>/25</a:t>
            </a:r>
            <a:endParaRPr lang="fr-CH" dirty="0"/>
          </a:p>
        </p:txBody>
      </p:sp>
      <p:sp>
        <p:nvSpPr>
          <p:cNvPr id="18" name="ZoneTexte 17"/>
          <p:cNvSpPr txBox="1"/>
          <p:nvPr/>
        </p:nvSpPr>
        <p:spPr>
          <a:xfrm>
            <a:off x="383457" y="-106545"/>
            <a:ext cx="10422193" cy="5539978"/>
          </a:xfrm>
          <a:prstGeom prst="rect">
            <a:avLst/>
          </a:prstGeom>
          <a:noFill/>
        </p:spPr>
        <p:txBody>
          <a:bodyPr wrap="square" rtlCol="0">
            <a:spAutoFit/>
          </a:bodyPr>
          <a:lstStyle/>
          <a:p>
            <a:endParaRPr lang="fr-CH" dirty="0" smtClean="0"/>
          </a:p>
          <a:p>
            <a:pPr>
              <a:lnSpc>
                <a:spcPct val="150000"/>
              </a:lnSpc>
            </a:pPr>
            <a:r>
              <a:rPr lang="fr-CH" sz="2000" b="1" dirty="0" smtClean="0">
                <a:solidFill>
                  <a:srgbClr val="0070C0"/>
                </a:solidFill>
                <a:latin typeface="Times New Roman" panose="02020603050405020304" pitchFamily="18" charset="0"/>
                <a:cs typeface="Times New Roman" panose="02020603050405020304" pitchFamily="18" charset="0"/>
              </a:rPr>
              <a:t>LA </a:t>
            </a:r>
            <a:r>
              <a:rPr lang="fr-CH" sz="2000" b="1" dirty="0">
                <a:solidFill>
                  <a:srgbClr val="0070C0"/>
                </a:solidFill>
                <a:latin typeface="Times New Roman" panose="02020603050405020304" pitchFamily="18" charset="0"/>
                <a:cs typeface="Times New Roman" panose="02020603050405020304" pitchFamily="18" charset="0"/>
              </a:rPr>
              <a:t>VIOLENCE </a:t>
            </a:r>
            <a:r>
              <a:rPr lang="fr-CH" sz="2000" b="1" dirty="0" smtClean="0">
                <a:solidFill>
                  <a:srgbClr val="0070C0"/>
                </a:solidFill>
                <a:latin typeface="Times New Roman" panose="02020603050405020304" pitchFamily="18" charset="0"/>
                <a:cs typeface="Times New Roman" panose="02020603050405020304" pitchFamily="18" charset="0"/>
              </a:rPr>
              <a:t>CONJUGALE: DEFINITION</a:t>
            </a:r>
            <a:endParaRPr lang="fr-CH" sz="2000" b="1" dirty="0">
              <a:solidFill>
                <a:srgbClr val="0070C0"/>
              </a:solidFill>
              <a:latin typeface="Times New Roman" panose="02020603050405020304" pitchFamily="18" charset="0"/>
              <a:cs typeface="Times New Roman" panose="02020603050405020304" pitchFamily="18" charset="0"/>
            </a:endParaRPr>
          </a:p>
          <a:p>
            <a:endParaRPr lang="fr-CH"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r-FR" sz="2000" dirty="0">
                <a:latin typeface="Times New Roman" panose="02020603050405020304" pitchFamily="18" charset="0"/>
                <a:cs typeface="Times New Roman" panose="02020603050405020304" pitchFamily="18" charset="0"/>
              </a:rPr>
              <a:t>L'UNICEF (2006) définit la violence conjugale</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comme un type de comportement d'agression ou de </a:t>
            </a:r>
            <a:r>
              <a:rPr lang="fr-FR" sz="2000" dirty="0" smtClean="0">
                <a:latin typeface="Times New Roman" panose="02020603050405020304" pitchFamily="18" charset="0"/>
                <a:cs typeface="Times New Roman" panose="02020603050405020304" pitchFamily="18" charset="0"/>
              </a:rPr>
              <a:t>coercition entre partenaires intimes.</a:t>
            </a:r>
            <a:endParaRPr lang="fr-CH"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fr-CH"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fr-CH" sz="2000" dirty="0" smtClean="0">
                <a:latin typeface="Times New Roman" panose="02020603050405020304" pitchFamily="18" charset="0"/>
                <a:cs typeface="Times New Roman" panose="02020603050405020304" pitchFamily="18" charset="0"/>
              </a:rPr>
              <a:t>La violence conjugale </a:t>
            </a:r>
            <a:r>
              <a:rPr lang="fr-FR" sz="2000" dirty="0" smtClean="0">
                <a:latin typeface="Times New Roman" panose="02020603050405020304" pitchFamily="18" charset="0"/>
                <a:cs typeface="Times New Roman" panose="02020603050405020304" pitchFamily="18" charset="0"/>
              </a:rPr>
              <a:t>exercée </a:t>
            </a:r>
            <a:r>
              <a:rPr lang="fr-FR" sz="2000" dirty="0">
                <a:latin typeface="Times New Roman" panose="02020603050405020304" pitchFamily="18" charset="0"/>
                <a:cs typeface="Times New Roman" panose="02020603050405020304" pitchFamily="18" charset="0"/>
              </a:rPr>
              <a:t>par un conjoint sur l’autre, notamment par le mari/partenaire sur sa </a:t>
            </a:r>
            <a:r>
              <a:rPr lang="fr-FR" sz="2000" dirty="0" smtClean="0">
                <a:latin typeface="Times New Roman" panose="02020603050405020304" pitchFamily="18" charset="0"/>
                <a:cs typeface="Times New Roman" panose="02020603050405020304" pitchFamily="18" charset="0"/>
              </a:rPr>
              <a:t>femme/partenaire ou la </a:t>
            </a:r>
            <a:r>
              <a:rPr lang="fr-FR" sz="2000" dirty="0">
                <a:latin typeface="Times New Roman" panose="02020603050405020304" pitchFamily="18" charset="0"/>
                <a:cs typeface="Times New Roman" panose="02020603050405020304" pitchFamily="18" charset="0"/>
              </a:rPr>
              <a:t>femme/partenaire </a:t>
            </a:r>
            <a:r>
              <a:rPr lang="fr-FR" sz="2000" dirty="0" smtClean="0">
                <a:latin typeface="Times New Roman" panose="02020603050405020304" pitchFamily="18" charset="0"/>
                <a:cs typeface="Times New Roman" panose="02020603050405020304" pitchFamily="18" charset="0"/>
              </a:rPr>
              <a:t>sur son mari/partenaire.</a:t>
            </a:r>
          </a:p>
          <a:p>
            <a:pPr marL="285750" indent="-285750">
              <a:buFont typeface="Arial" panose="020B0604020202020204" pitchFamily="34" charset="0"/>
              <a:buChar char="•"/>
            </a:pPr>
            <a:endParaRPr lang="fr-FR" sz="2000" i="1" dirty="0">
              <a:latin typeface="Times New Roman" panose="02020603050405020304" pitchFamily="18" charset="0"/>
              <a:cs typeface="Times New Roman" panose="02020603050405020304" pitchFamily="18" charset="0"/>
            </a:endParaRPr>
          </a:p>
          <a:p>
            <a:r>
              <a:rPr lang="fr-FR" sz="2000" i="1" dirty="0" smtClean="0">
                <a:latin typeface="Times New Roman" panose="02020603050405020304" pitchFamily="18" charset="0"/>
                <a:cs typeface="Times New Roman" panose="02020603050405020304" pitchFamily="18" charset="0"/>
              </a:rPr>
              <a:t> </a:t>
            </a:r>
            <a:endParaRPr lang="fr-CH"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La </a:t>
            </a:r>
            <a:r>
              <a:rPr lang="fr-FR" sz="2000" dirty="0">
                <a:latin typeface="Times New Roman" panose="02020603050405020304" pitchFamily="18" charset="0"/>
                <a:cs typeface="Times New Roman" panose="02020603050405020304" pitchFamily="18" charset="0"/>
              </a:rPr>
              <a:t>violence </a:t>
            </a:r>
            <a:r>
              <a:rPr lang="fr-FR" sz="2000" dirty="0" smtClean="0">
                <a:latin typeface="Times New Roman" panose="02020603050405020304" pitchFamily="18" charset="0"/>
                <a:cs typeface="Times New Roman" panose="02020603050405020304" pitchFamily="18" charset="0"/>
              </a:rPr>
              <a:t>conjugale peut revêtir plusieurs </a:t>
            </a:r>
            <a:r>
              <a:rPr lang="fr-FR" sz="2000" dirty="0">
                <a:latin typeface="Times New Roman" panose="02020603050405020304" pitchFamily="18" charset="0"/>
                <a:cs typeface="Times New Roman" panose="02020603050405020304" pitchFamily="18" charset="0"/>
              </a:rPr>
              <a:t>formes </a:t>
            </a:r>
            <a:r>
              <a:rPr lang="fr-FR" sz="2000" dirty="0" smtClean="0">
                <a:latin typeface="Times New Roman" panose="02020603050405020304" pitchFamily="18" charset="0"/>
                <a:cs typeface="Times New Roman" panose="02020603050405020304" pitchFamily="18" charset="0"/>
              </a:rPr>
              <a:t>:</a:t>
            </a:r>
            <a:endParaRPr lang="fr-CH" sz="3200" dirty="0"/>
          </a:p>
          <a:p>
            <a:endParaRPr lang="fr-CH" dirty="0" smtClean="0"/>
          </a:p>
          <a:p>
            <a:endParaRPr lang="fr-CH" dirty="0"/>
          </a:p>
          <a:p>
            <a:endParaRPr lang="fr-CH" dirty="0" smtClean="0"/>
          </a:p>
          <a:p>
            <a:endParaRPr lang="fr-CH" dirty="0"/>
          </a:p>
          <a:p>
            <a:endParaRPr lang="fr-CH" dirty="0" smtClean="0"/>
          </a:p>
          <a:p>
            <a:endParaRPr lang="fr-CH" dirty="0"/>
          </a:p>
          <a:p>
            <a:r>
              <a:rPr lang="fr-CH" dirty="0" smtClean="0"/>
              <a:t>							</a:t>
            </a:r>
            <a:endParaRPr lang="fr-CH" b="1" dirty="0"/>
          </a:p>
        </p:txBody>
      </p:sp>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587" y="3580374"/>
            <a:ext cx="3895477" cy="252054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896" y="3580375"/>
            <a:ext cx="2383904" cy="2520539"/>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3743" y="3580375"/>
            <a:ext cx="2391520" cy="2520540"/>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3530" y="3580374"/>
            <a:ext cx="2466975" cy="2343347"/>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10670090"/>
      </p:ext>
    </p:extLst>
  </p:cSld>
  <p:clrMapOvr>
    <a:masterClrMapping/>
  </p:clrMapOvr>
  <mc:AlternateContent xmlns:mc="http://schemas.openxmlformats.org/markup-compatibility/2006" xmlns:p14="http://schemas.microsoft.com/office/powerpoint/2010/main">
    <mc:Choice Requires="p14">
      <p:transition spd="slow" p14:dur="2000" advTm="42544"/>
    </mc:Choice>
    <mc:Fallback xmlns="">
      <p:transition spd="slow" advTm="4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4</a:t>
            </a:fld>
            <a:r>
              <a:rPr lang="fr-CH" dirty="0" smtClean="0"/>
              <a:t>/25</a:t>
            </a:r>
            <a:endParaRPr lang="fr-CH" dirty="0"/>
          </a:p>
        </p:txBody>
      </p:sp>
      <p:pic>
        <p:nvPicPr>
          <p:cNvPr id="8" name="Picture 8" descr="Résultat de recherche d'images pour &quot;CAMEROUN: l'afrique en miniature&quot;"/>
          <p:cNvPicPr>
            <a:picLocks noChangeAspect="1" noChangeArrowheads="1"/>
          </p:cNvPicPr>
          <p:nvPr/>
        </p:nvPicPr>
        <p:blipFill>
          <a:blip r:embed="rId5"/>
          <a:srcRect/>
          <a:stretch>
            <a:fillRect/>
          </a:stretch>
        </p:blipFill>
        <p:spPr bwMode="auto">
          <a:xfrm>
            <a:off x="2415525" y="766916"/>
            <a:ext cx="7360949" cy="5427406"/>
          </a:xfrm>
          <a:prstGeom prst="rect">
            <a:avLst/>
          </a:prstGeom>
          <a:ln>
            <a:noFill/>
          </a:ln>
          <a:effectLst>
            <a:softEdge rad="112500"/>
          </a:effectLst>
        </p:spPr>
      </p:pic>
      <p:sp>
        <p:nvSpPr>
          <p:cNvPr id="2" name="ZoneTexte 1"/>
          <p:cNvSpPr txBox="1"/>
          <p:nvPr/>
        </p:nvSpPr>
        <p:spPr>
          <a:xfrm>
            <a:off x="558900" y="317646"/>
            <a:ext cx="6201640" cy="400110"/>
          </a:xfrm>
          <a:prstGeom prst="rect">
            <a:avLst/>
          </a:prstGeom>
          <a:noFill/>
        </p:spPr>
        <p:txBody>
          <a:bodyPr wrap="square" rtlCol="0">
            <a:spAutoFit/>
          </a:bodyPr>
          <a:lstStyle/>
          <a:p>
            <a:r>
              <a:rPr lang="fr-CH" sz="2000" b="1" dirty="0" smtClean="0">
                <a:solidFill>
                  <a:srgbClr val="0070C0"/>
                </a:solidFill>
                <a:latin typeface="Times New Roman" panose="02020603050405020304" pitchFamily="18" charset="0"/>
                <a:cs typeface="Times New Roman" panose="02020603050405020304" pitchFamily="18" charset="0"/>
              </a:rPr>
              <a:t>LE CONTEXTE CULTUREL CAMEROUNAIS</a:t>
            </a:r>
            <a:endParaRPr lang="fr-CH" sz="2000" b="1" dirty="0">
              <a:solidFill>
                <a:srgbClr val="0070C0"/>
              </a:solidFill>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64579839"/>
      </p:ext>
    </p:extLst>
  </p:cSld>
  <p:clrMapOvr>
    <a:masterClrMapping/>
  </p:clrMapOvr>
  <mc:AlternateContent xmlns:mc="http://schemas.openxmlformats.org/markup-compatibility/2006" xmlns:p14="http://schemas.microsoft.com/office/powerpoint/2010/main">
    <mc:Choice Requires="p14">
      <p:transition spd="slow" p14:dur="2000" advTm="38276"/>
    </mc:Choice>
    <mc:Fallback xmlns="">
      <p:transition spd="slow" advTm="3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1158" y="3643314"/>
            <a:ext cx="4572032" cy="2000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86" name="AutoShape 6" descr="Résultat de recherche d'images pour &quot;photos du cameroun ouest&quot;"/>
          <p:cNvSpPr>
            <a:spLocks noChangeAspect="1" noChangeArrowheads="1"/>
          </p:cNvSpPr>
          <p:nvPr/>
        </p:nvSpPr>
        <p:spPr bwMode="auto">
          <a:xfrm>
            <a:off x="188170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488" name="Picture 8" descr="Résultat de recherche d'images pour &quot;photos du cameroun ouest&quot;"/>
          <p:cNvPicPr>
            <a:picLocks noChangeAspect="1" noChangeArrowheads="1"/>
          </p:cNvPicPr>
          <p:nvPr/>
        </p:nvPicPr>
        <p:blipFill>
          <a:blip r:embed="rId5"/>
          <a:srcRect/>
          <a:stretch>
            <a:fillRect/>
          </a:stretch>
        </p:blipFill>
        <p:spPr bwMode="auto">
          <a:xfrm>
            <a:off x="773968" y="3517263"/>
            <a:ext cx="4730090" cy="3056791"/>
          </a:xfrm>
          <a:prstGeom prst="rect">
            <a:avLst/>
          </a:prstGeom>
          <a:noFill/>
        </p:spPr>
      </p:pic>
      <p:sp>
        <p:nvSpPr>
          <p:cNvPr id="10" name="Rectangle 9"/>
          <p:cNvSpPr/>
          <p:nvPr/>
        </p:nvSpPr>
        <p:spPr>
          <a:xfrm>
            <a:off x="7091015" y="2928934"/>
            <a:ext cx="3357586" cy="2571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492" name="Picture 12" descr="Image associée"/>
          <p:cNvPicPr>
            <a:picLocks noChangeAspect="1" noChangeArrowheads="1"/>
          </p:cNvPicPr>
          <p:nvPr/>
        </p:nvPicPr>
        <p:blipFill>
          <a:blip r:embed="rId6" cstate="print"/>
          <a:srcRect/>
          <a:stretch>
            <a:fillRect/>
          </a:stretch>
        </p:blipFill>
        <p:spPr bwMode="auto">
          <a:xfrm>
            <a:off x="784967" y="355928"/>
            <a:ext cx="4719090" cy="2772283"/>
          </a:xfrm>
          <a:prstGeom prst="rect">
            <a:avLst/>
          </a:prstGeom>
          <a:noFill/>
        </p:spPr>
      </p:pic>
      <p:sp>
        <p:nvSpPr>
          <p:cNvPr id="20496" name="AutoShape 16" descr="Résultat de recherche d'images pour &quot;LE PEUPLE SAWA DU CAMEROUN&quot;"/>
          <p:cNvSpPr>
            <a:spLocks noChangeAspect="1" noChangeArrowheads="1"/>
          </p:cNvSpPr>
          <p:nvPr/>
        </p:nvSpPr>
        <p:spPr bwMode="auto">
          <a:xfrm>
            <a:off x="188170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498" name="AutoShape 18" descr="Résultat de recherche d'images pour &quot;LE PEUPLE SAWA DU CAMEROUN&quot;"/>
          <p:cNvSpPr>
            <a:spLocks noChangeAspect="1" noChangeArrowheads="1"/>
          </p:cNvSpPr>
          <p:nvPr/>
        </p:nvSpPr>
        <p:spPr bwMode="auto">
          <a:xfrm>
            <a:off x="188170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00" name="Picture 20" descr="Image associée"/>
          <p:cNvPicPr>
            <a:picLocks noChangeAspect="1" noChangeArrowheads="1"/>
          </p:cNvPicPr>
          <p:nvPr/>
        </p:nvPicPr>
        <p:blipFill rotWithShape="1">
          <a:blip r:embed="rId7">
            <a:clrChange>
              <a:clrFrom>
                <a:srgbClr val="F5E5C4"/>
              </a:clrFrom>
              <a:clrTo>
                <a:srgbClr val="F5E5C4">
                  <a:alpha val="0"/>
                </a:srgbClr>
              </a:clrTo>
            </a:clrChange>
          </a:blip>
          <a:srcRect l="6463" t="7198" r="8212"/>
          <a:stretch/>
        </p:blipFill>
        <p:spPr bwMode="auto">
          <a:xfrm>
            <a:off x="6563644" y="336884"/>
            <a:ext cx="4860758" cy="3306430"/>
          </a:xfrm>
          <a:prstGeom prst="rect">
            <a:avLst/>
          </a:prstGeom>
          <a:noFill/>
        </p:spPr>
      </p:pic>
      <p:pic>
        <p:nvPicPr>
          <p:cNvPr id="20502" name="Picture 22" descr="Image associée"/>
          <p:cNvPicPr>
            <a:picLocks noChangeAspect="1" noChangeArrowheads="1"/>
          </p:cNvPicPr>
          <p:nvPr/>
        </p:nvPicPr>
        <p:blipFill rotWithShape="1">
          <a:blip r:embed="rId8"/>
          <a:srcRect l="5159" r="6034"/>
          <a:stretch/>
        </p:blipFill>
        <p:spPr bwMode="auto">
          <a:xfrm>
            <a:off x="6554018" y="3764117"/>
            <a:ext cx="4870384" cy="2809937"/>
          </a:xfrm>
          <a:prstGeom prst="rect">
            <a:avLst/>
          </a:prstGeom>
          <a:noFill/>
        </p:spPr>
      </p:pic>
      <p:sp>
        <p:nvSpPr>
          <p:cNvPr id="6" name="Espace réservé du numéro de diapositive 5"/>
          <p:cNvSpPr>
            <a:spLocks noGrp="1"/>
          </p:cNvSpPr>
          <p:nvPr>
            <p:ph type="sldNum" sz="quarter" idx="12"/>
          </p:nvPr>
        </p:nvSpPr>
        <p:spPr>
          <a:xfrm>
            <a:off x="8681202" y="6512294"/>
            <a:ext cx="2743200" cy="365125"/>
          </a:xfrm>
        </p:spPr>
        <p:txBody>
          <a:bodyPr/>
          <a:lstStyle/>
          <a:p>
            <a:fld id="{55F1F10D-46A2-4E67-BF33-E2779342EAE0}" type="slidenum">
              <a:rPr lang="fr-FR" smtClean="0"/>
              <a:pPr/>
              <a:t>5</a:t>
            </a:fld>
            <a:r>
              <a:rPr lang="fr-FR" dirty="0" smtClean="0"/>
              <a:t>/25</a:t>
            </a:r>
            <a:endParaRPr lang="fr-FR" dirty="0"/>
          </a:p>
        </p:txBody>
      </p:sp>
      <p:sp>
        <p:nvSpPr>
          <p:cNvPr id="8" name="ZoneTexte 7"/>
          <p:cNvSpPr txBox="1"/>
          <p:nvPr/>
        </p:nvSpPr>
        <p:spPr>
          <a:xfrm>
            <a:off x="784967" y="355928"/>
            <a:ext cx="1861980"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CH" b="1" dirty="0" smtClean="0"/>
              <a:t>FULBES</a:t>
            </a:r>
            <a:r>
              <a:rPr lang="fr-CH" dirty="0" smtClean="0"/>
              <a:t> </a:t>
            </a:r>
            <a:endParaRPr lang="fr-CH" dirty="0"/>
          </a:p>
        </p:txBody>
      </p:sp>
      <p:sp>
        <p:nvSpPr>
          <p:cNvPr id="9" name="ZoneTexte 8"/>
          <p:cNvSpPr txBox="1"/>
          <p:nvPr/>
        </p:nvSpPr>
        <p:spPr>
          <a:xfrm>
            <a:off x="6520039" y="335127"/>
            <a:ext cx="1817846"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CH" b="1" dirty="0" smtClean="0"/>
              <a:t>SAWA</a:t>
            </a:r>
            <a:r>
              <a:rPr lang="fr-CH" dirty="0" smtClean="0"/>
              <a:t> </a:t>
            </a:r>
            <a:endParaRPr lang="fr-CH" dirty="0"/>
          </a:p>
        </p:txBody>
      </p:sp>
      <p:sp>
        <p:nvSpPr>
          <p:cNvPr id="11" name="ZoneTexte 10"/>
          <p:cNvSpPr txBox="1"/>
          <p:nvPr/>
        </p:nvSpPr>
        <p:spPr>
          <a:xfrm>
            <a:off x="7527623" y="3517264"/>
            <a:ext cx="3078084" cy="369332"/>
          </a:xfrm>
          <a:prstGeom prst="rect">
            <a:avLst/>
          </a:prstGeom>
          <a:noFill/>
        </p:spPr>
        <p:txBody>
          <a:bodyPr wrap="square" rtlCol="0">
            <a:spAutoFit/>
          </a:bodyPr>
          <a:lstStyle/>
          <a:p>
            <a:endParaRPr lang="fr-CH" dirty="0"/>
          </a:p>
        </p:txBody>
      </p:sp>
      <p:sp>
        <p:nvSpPr>
          <p:cNvPr id="12" name="ZoneTexte 11"/>
          <p:cNvSpPr txBox="1"/>
          <p:nvPr/>
        </p:nvSpPr>
        <p:spPr>
          <a:xfrm>
            <a:off x="6549116" y="3638067"/>
            <a:ext cx="1632357"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fr-CH" b="1" dirty="0" smtClean="0"/>
              <a:t>BETI</a:t>
            </a:r>
            <a:r>
              <a:rPr lang="fr-CH" dirty="0" smtClean="0"/>
              <a:t> </a:t>
            </a:r>
            <a:endParaRPr lang="fr-CH" dirty="0"/>
          </a:p>
        </p:txBody>
      </p:sp>
      <p:sp>
        <p:nvSpPr>
          <p:cNvPr id="13" name="ZoneTexte 12"/>
          <p:cNvSpPr txBox="1"/>
          <p:nvPr/>
        </p:nvSpPr>
        <p:spPr>
          <a:xfrm>
            <a:off x="773968" y="3517264"/>
            <a:ext cx="1872979"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CH" b="1" dirty="0" smtClean="0"/>
              <a:t>BAMILEKES</a:t>
            </a:r>
            <a:r>
              <a:rPr lang="fr-CH" dirty="0" smtClean="0"/>
              <a:t> </a:t>
            </a:r>
            <a:endParaRPr lang="fr-CH"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48895336"/>
      </p:ext>
    </p:extLst>
  </p:cSld>
  <p:clrMapOvr>
    <a:masterClrMapping/>
  </p:clrMapOvr>
  <mc:AlternateContent xmlns:mc="http://schemas.openxmlformats.org/markup-compatibility/2006" xmlns:p14="http://schemas.microsoft.com/office/powerpoint/2010/main">
    <mc:Choice Requires="p14">
      <p:transition spd="slow" p14:dur="2000" advTm="33023"/>
    </mc:Choice>
    <mc:Fallback xmlns="">
      <p:transition spd="slow" advTm="3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20492"/>
                                        </p:tgtEl>
                                        <p:attrNameLst>
                                          <p:attrName>style.visibility</p:attrName>
                                        </p:attrNameLst>
                                      </p:cBhvr>
                                      <p:to>
                                        <p:strVal val="visible"/>
                                      </p:to>
                                    </p:set>
                                    <p:animEffect transition="in" filter="fade">
                                      <p:cBhvr>
                                        <p:cTn id="14" dur="500"/>
                                        <p:tgtEl>
                                          <p:spTgt spid="2049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20488"/>
                                        </p:tgtEl>
                                        <p:attrNameLst>
                                          <p:attrName>style.visibility</p:attrName>
                                        </p:attrNameLst>
                                      </p:cBhvr>
                                      <p:to>
                                        <p:strVal val="visible"/>
                                      </p:to>
                                    </p:set>
                                    <p:animEffect transition="in" filter="fade">
                                      <p:cBhvr>
                                        <p:cTn id="22" dur="500"/>
                                        <p:tgtEl>
                                          <p:spTgt spid="204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20500"/>
                                        </p:tgtEl>
                                        <p:attrNameLst>
                                          <p:attrName>style.visibility</p:attrName>
                                        </p:attrNameLst>
                                      </p:cBhvr>
                                      <p:to>
                                        <p:strVal val="visible"/>
                                      </p:to>
                                    </p:set>
                                    <p:animEffect transition="in" filter="fade">
                                      <p:cBhvr>
                                        <p:cTn id="30" dur="500"/>
                                        <p:tgtEl>
                                          <p:spTgt spid="2050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20502"/>
                                        </p:tgtEl>
                                        <p:attrNameLst>
                                          <p:attrName>style.visibility</p:attrName>
                                        </p:attrNameLst>
                                      </p:cBhvr>
                                      <p:to>
                                        <p:strVal val="visible"/>
                                      </p:to>
                                    </p:set>
                                    <p:animEffect transition="in" filter="fade">
                                      <p:cBhvr>
                                        <p:cTn id="38" dur="500"/>
                                        <p:tgtEl>
                                          <p:spTgt spid="2050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6</a:t>
            </a:fld>
            <a:r>
              <a:rPr lang="fr-CH" dirty="0" smtClean="0"/>
              <a:t>/25</a:t>
            </a:r>
            <a:endParaRPr lang="fr-CH" dirty="0"/>
          </a:p>
        </p:txBody>
      </p:sp>
      <p:sp>
        <p:nvSpPr>
          <p:cNvPr id="18" name="ZoneTexte 17"/>
          <p:cNvSpPr txBox="1"/>
          <p:nvPr/>
        </p:nvSpPr>
        <p:spPr>
          <a:xfrm>
            <a:off x="697622" y="1674190"/>
            <a:ext cx="11108365" cy="4431983"/>
          </a:xfrm>
          <a:prstGeom prst="rect">
            <a:avLst/>
          </a:prstGeom>
          <a:noFill/>
        </p:spPr>
        <p:txBody>
          <a:bodyPr wrap="square" rtlCol="0">
            <a:spAutoFit/>
          </a:bodyPr>
          <a:lstStyle/>
          <a:p>
            <a:pPr marL="612775" indent="-342900">
              <a:buFont typeface="Arial" panose="020B0604020202020204" pitchFamily="34" charset="0"/>
              <a:buChar char="•"/>
            </a:pPr>
            <a:r>
              <a:rPr lang="fr-CH" sz="2400" dirty="0" smtClean="0">
                <a:cs typeface="Times New Roman" panose="02020603050405020304" pitchFamily="18" charset="0"/>
              </a:rPr>
              <a:t>La </a:t>
            </a:r>
            <a:r>
              <a:rPr lang="fr-CH" sz="2400" dirty="0">
                <a:cs typeface="Times New Roman" panose="02020603050405020304" pitchFamily="18" charset="0"/>
              </a:rPr>
              <a:t>dot, un élément déterminant dans le mariage traditionnel en Afrique et synonyme d’union de </a:t>
            </a:r>
            <a:r>
              <a:rPr lang="fr-CH" sz="2400" dirty="0" smtClean="0">
                <a:cs typeface="Times New Roman" panose="02020603050405020304" pitchFamily="18" charset="0"/>
              </a:rPr>
              <a:t>deux familles </a:t>
            </a:r>
          </a:p>
          <a:p>
            <a:pPr marL="539750" indent="-269875">
              <a:buFont typeface="Arial" panose="020B0604020202020204" pitchFamily="34" charset="0"/>
              <a:buChar char="•"/>
            </a:pPr>
            <a:endParaRPr lang="fr-CH" sz="2400" dirty="0" smtClean="0">
              <a:cs typeface="Times New Roman" panose="02020603050405020304" pitchFamily="18" charset="0"/>
            </a:endParaRPr>
          </a:p>
          <a:p>
            <a:pPr marL="539750" indent="-269875">
              <a:buFont typeface="Arial" panose="020B0604020202020204" pitchFamily="34" charset="0"/>
              <a:buChar char="•"/>
            </a:pPr>
            <a:r>
              <a:rPr lang="fr-CH" sz="2400" dirty="0" smtClean="0">
                <a:cs typeface="Times New Roman" panose="02020603050405020304" pitchFamily="18" charset="0"/>
              </a:rPr>
              <a:t>Acte ayant une valeur traditionnelle </a:t>
            </a:r>
            <a:r>
              <a:rPr lang="fr-CH" sz="2400" dirty="0">
                <a:cs typeface="Times New Roman" panose="02020603050405020304" pitchFamily="18" charset="0"/>
              </a:rPr>
              <a:t>incontournable en </a:t>
            </a:r>
            <a:r>
              <a:rPr lang="fr-CH" sz="2400" dirty="0" smtClean="0">
                <a:cs typeface="Times New Roman" panose="02020603050405020304" pitchFamily="18" charset="0"/>
              </a:rPr>
              <a:t>Afrique </a:t>
            </a:r>
          </a:p>
          <a:p>
            <a:pPr marL="539750" indent="-269875"/>
            <a:endParaRPr lang="fr-CH" sz="2400" dirty="0" smtClean="0">
              <a:cs typeface="Times New Roman" panose="02020603050405020304" pitchFamily="18" charset="0"/>
            </a:endParaRPr>
          </a:p>
          <a:p>
            <a:pPr marL="539750" indent="-269875">
              <a:buFont typeface="Arial" panose="020B0604020202020204" pitchFamily="34" charset="0"/>
              <a:buChar char="•"/>
            </a:pPr>
            <a:r>
              <a:rPr lang="fr-CH" sz="2400" dirty="0" smtClean="0">
                <a:cs typeface="Times New Roman" panose="02020603050405020304" pitchFamily="18" charset="0"/>
              </a:rPr>
              <a:t>Désigne </a:t>
            </a:r>
            <a:r>
              <a:rPr lang="fr-CH" sz="2400" dirty="0">
                <a:cs typeface="Times New Roman" panose="02020603050405020304" pitchFamily="18" charset="0"/>
              </a:rPr>
              <a:t>l'apport de biens par le fiancé, au patrimoine de la famille de la </a:t>
            </a:r>
            <a:r>
              <a:rPr lang="fr-CH" sz="2400" dirty="0" smtClean="0">
                <a:cs typeface="Times New Roman" panose="02020603050405020304" pitchFamily="18" charset="0"/>
              </a:rPr>
              <a:t>fiancée</a:t>
            </a:r>
          </a:p>
          <a:p>
            <a:pPr marL="539750" indent="-269875"/>
            <a:endParaRPr lang="fr-CH" sz="2400" dirty="0" smtClean="0">
              <a:cs typeface="Times New Roman" panose="02020603050405020304" pitchFamily="18" charset="0"/>
            </a:endParaRPr>
          </a:p>
          <a:p>
            <a:pPr marL="539750" indent="-269875">
              <a:buFont typeface="Arial" panose="020B0604020202020204" pitchFamily="34" charset="0"/>
              <a:buChar char="•"/>
            </a:pPr>
            <a:r>
              <a:rPr lang="fr-CH" sz="2400" dirty="0" smtClean="0">
                <a:cs typeface="Times New Roman" panose="02020603050405020304" pitchFamily="18" charset="0"/>
              </a:rPr>
              <a:t>Mais, comme pour toutes les coutumes traditionnelles, elle est exposée </a:t>
            </a:r>
            <a:r>
              <a:rPr lang="fr-CH" sz="2400" dirty="0">
                <a:cs typeface="Times New Roman" panose="02020603050405020304" pitchFamily="18" charset="0"/>
              </a:rPr>
              <a:t>aux abus du monde </a:t>
            </a:r>
            <a:r>
              <a:rPr lang="fr-CH" sz="2400" dirty="0" smtClean="0">
                <a:cs typeface="Times New Roman" panose="02020603050405020304" pitchFamily="18" charset="0"/>
              </a:rPr>
              <a:t>moderne</a:t>
            </a:r>
            <a:endParaRPr lang="fr-FR" sz="2400" i="1" dirty="0" smtClean="0">
              <a:cs typeface="Times New Roman" panose="02020603050405020304" pitchFamily="18" charset="0"/>
            </a:endParaRPr>
          </a:p>
          <a:p>
            <a:pPr marL="539750" indent="-269875">
              <a:buFont typeface="Arial" panose="020B0604020202020204" pitchFamily="34" charset="0"/>
              <a:buChar char="•"/>
            </a:pPr>
            <a:endParaRPr lang="fr-FR" sz="2400" i="1" dirty="0" smtClean="0">
              <a:cs typeface="Times New Roman" panose="02020603050405020304" pitchFamily="18" charset="0"/>
            </a:endParaRPr>
          </a:p>
          <a:p>
            <a:pPr marL="539750" indent="-269875">
              <a:buFont typeface="Arial" panose="020B0604020202020204" pitchFamily="34" charset="0"/>
              <a:buChar char="•"/>
            </a:pPr>
            <a:r>
              <a:rPr lang="fr-FR" sz="2400" b="1" dirty="0" smtClean="0">
                <a:cs typeface="Times New Roman" panose="02020603050405020304" pitchFamily="18" charset="0"/>
              </a:rPr>
              <a:t>Le </a:t>
            </a:r>
            <a:r>
              <a:rPr lang="fr-FR" sz="2400" b="1" dirty="0">
                <a:cs typeface="Times New Roman" panose="02020603050405020304" pitchFamily="18" charset="0"/>
              </a:rPr>
              <a:t>droit de correction </a:t>
            </a:r>
            <a:r>
              <a:rPr lang="fr-CM" sz="2400" dirty="0" smtClean="0">
                <a:cs typeface="Times New Roman" panose="02020603050405020304" pitchFamily="18" charset="0"/>
              </a:rPr>
              <a:t>par </a:t>
            </a:r>
            <a:r>
              <a:rPr lang="fr-CM" sz="2400" dirty="0">
                <a:cs typeface="Times New Roman" panose="02020603050405020304" pitchFamily="18" charset="0"/>
              </a:rPr>
              <a:t>les pratiques de </a:t>
            </a:r>
            <a:r>
              <a:rPr lang="fr-CM" sz="2400" dirty="0" smtClean="0">
                <a:cs typeface="Times New Roman" panose="02020603050405020304" pitchFamily="18" charset="0"/>
              </a:rPr>
              <a:t>dot, la </a:t>
            </a:r>
            <a:r>
              <a:rPr lang="fr-CM" sz="2400" dirty="0">
                <a:cs typeface="Times New Roman" panose="02020603050405020304" pitchFamily="18" charset="0"/>
              </a:rPr>
              <a:t>femme  appartient à son </a:t>
            </a:r>
            <a:r>
              <a:rPr lang="fr-CM" sz="2400" dirty="0" smtClean="0">
                <a:cs typeface="Times New Roman" panose="02020603050405020304" pitchFamily="18" charset="0"/>
              </a:rPr>
              <a:t>mari. </a:t>
            </a:r>
            <a:r>
              <a:rPr lang="fr-CH" sz="2000" dirty="0">
                <a:latin typeface="Times New Roman" panose="02020603050405020304" pitchFamily="18" charset="0"/>
                <a:cs typeface="Times New Roman" panose="02020603050405020304" pitchFamily="18" charset="0"/>
              </a:rPr>
              <a:t> </a:t>
            </a:r>
            <a:r>
              <a:rPr lang="fr-CH" dirty="0" smtClean="0"/>
              <a:t>							</a:t>
            </a:r>
            <a:endParaRPr lang="fr-CH" b="1" dirty="0"/>
          </a:p>
        </p:txBody>
      </p:sp>
      <p:sp>
        <p:nvSpPr>
          <p:cNvPr id="2" name="ZoneTexte 1"/>
          <p:cNvSpPr txBox="1"/>
          <p:nvPr/>
        </p:nvSpPr>
        <p:spPr>
          <a:xfrm>
            <a:off x="864475" y="1006724"/>
            <a:ext cx="6201103" cy="461665"/>
          </a:xfrm>
          <a:prstGeom prst="rect">
            <a:avLst/>
          </a:prstGeom>
          <a:noFill/>
        </p:spPr>
        <p:txBody>
          <a:bodyPr wrap="square" rtlCol="0">
            <a:spAutoFit/>
          </a:bodyPr>
          <a:lstStyle/>
          <a:p>
            <a:r>
              <a:rPr lang="fr-CH" sz="2400" b="1" dirty="0" smtClean="0">
                <a:solidFill>
                  <a:srgbClr val="0070C0"/>
                </a:solidFill>
                <a:cs typeface="Times New Roman" panose="02020603050405020304" pitchFamily="18" charset="0"/>
              </a:rPr>
              <a:t>LA DOT</a:t>
            </a:r>
            <a:endParaRPr lang="en-GB" sz="2400" dirty="0"/>
          </a:p>
        </p:txBody>
      </p:sp>
      <p:sp>
        <p:nvSpPr>
          <p:cNvPr id="3" name="ZoneTexte 2"/>
          <p:cNvSpPr txBox="1"/>
          <p:nvPr/>
        </p:nvSpPr>
        <p:spPr>
          <a:xfrm>
            <a:off x="768568" y="322255"/>
            <a:ext cx="7924800" cy="461665"/>
          </a:xfrm>
          <a:prstGeom prst="rect">
            <a:avLst/>
          </a:prstGeom>
          <a:noFill/>
        </p:spPr>
        <p:txBody>
          <a:bodyPr wrap="square" rtlCol="0">
            <a:spAutoFit/>
          </a:bodyPr>
          <a:lstStyle/>
          <a:p>
            <a:r>
              <a:rPr lang="fr-CH" sz="2400" b="1" dirty="0" smtClean="0">
                <a:solidFill>
                  <a:srgbClr val="0070C0"/>
                </a:solidFill>
              </a:rPr>
              <a:t>LES FACTEURS DE RISQUE DE LA VIOLENCE CONJUGALE</a:t>
            </a:r>
            <a:endParaRPr lang="en-GB" sz="2400" b="1" dirty="0">
              <a:solidFill>
                <a:srgbClr val="0070C0"/>
              </a:solidFill>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1253706"/>
      </p:ext>
    </p:extLst>
  </p:cSld>
  <p:clrMapOvr>
    <a:masterClrMapping/>
  </p:clrMapOvr>
  <mc:AlternateContent xmlns:mc="http://schemas.openxmlformats.org/markup-compatibility/2006" xmlns:p14="http://schemas.microsoft.com/office/powerpoint/2010/main">
    <mc:Choice Requires="p14">
      <p:transition spd="slow" p14:dur="2000" advTm="220106"/>
    </mc:Choice>
    <mc:Fallback xmlns="">
      <p:transition spd="slow" advTm="22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7</a:t>
            </a:fld>
            <a:r>
              <a:rPr lang="fr-CH" dirty="0" smtClean="0"/>
              <a:t>/25</a:t>
            </a:r>
            <a:endParaRPr lang="fr-CH" dirty="0"/>
          </a:p>
        </p:txBody>
      </p:sp>
      <p:pic>
        <p:nvPicPr>
          <p:cNvPr id="8" name="Picture 2" descr="Résultat de recherche d'images pour &quot;le phenomene de dote au cameroun&quot;"/>
          <p:cNvPicPr>
            <a:picLocks noChangeAspect="1" noChangeArrowheads="1"/>
          </p:cNvPicPr>
          <p:nvPr/>
        </p:nvPicPr>
        <p:blipFill rotWithShape="1">
          <a:blip r:embed="rId6"/>
          <a:srcRect l="5852" t="384" r="5393" b="-384"/>
          <a:stretch/>
        </p:blipFill>
        <p:spPr bwMode="auto">
          <a:xfrm>
            <a:off x="623455" y="914149"/>
            <a:ext cx="5652436" cy="5117495"/>
          </a:xfrm>
          <a:prstGeom prst="rect">
            <a:avLst/>
          </a:prstGeom>
          <a:noFill/>
        </p:spPr>
      </p:pic>
      <p:pic>
        <p:nvPicPr>
          <p:cNvPr id="9" name="Picture 2" descr="Lâimage contient peut-ÃªtreÂ : plein air et na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2472" y="842778"/>
            <a:ext cx="5240665" cy="509119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23455" y="290945"/>
            <a:ext cx="5999018" cy="400110"/>
          </a:xfrm>
          <a:prstGeom prst="rect">
            <a:avLst/>
          </a:prstGeom>
          <a:noFill/>
        </p:spPr>
        <p:txBody>
          <a:bodyPr wrap="square" rtlCol="0">
            <a:spAutoFit/>
          </a:bodyPr>
          <a:lstStyle/>
          <a:p>
            <a:r>
              <a:rPr lang="fr-CH" sz="2000" dirty="0" smtClean="0">
                <a:solidFill>
                  <a:srgbClr val="0070C0"/>
                </a:solidFill>
                <a:latin typeface="Times New Roman" panose="02020603050405020304" pitchFamily="18" charset="0"/>
                <a:cs typeface="Times New Roman" panose="02020603050405020304" pitchFamily="18" charset="0"/>
              </a:rPr>
              <a:t>LA DOT EN PAYS BETI</a:t>
            </a:r>
            <a:endParaRPr lang="fr-CH" sz="2000" dirty="0">
              <a:solidFill>
                <a:srgbClr val="0070C0"/>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618125388"/>
      </p:ext>
    </p:extLst>
  </p:cSld>
  <p:clrMapOvr>
    <a:masterClrMapping/>
  </p:clrMapOvr>
  <mc:AlternateContent xmlns:mc="http://schemas.openxmlformats.org/markup-compatibility/2006" xmlns:p14="http://schemas.microsoft.com/office/powerpoint/2010/main">
    <mc:Choice Requires="p14">
      <p:transition spd="slow" p14:dur="2000" advTm="93063"/>
    </mc:Choice>
    <mc:Fallback xmlns="">
      <p:transition spd="slow" advTm="9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806244"/>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8</a:t>
            </a:fld>
            <a:r>
              <a:rPr lang="fr-CH" dirty="0" smtClean="0"/>
              <a:t>/25</a:t>
            </a:r>
            <a:endParaRPr lang="fr-CH" dirty="0"/>
          </a:p>
        </p:txBody>
      </p:sp>
      <p:sp>
        <p:nvSpPr>
          <p:cNvPr id="18" name="ZoneTexte 17"/>
          <p:cNvSpPr txBox="1"/>
          <p:nvPr/>
        </p:nvSpPr>
        <p:spPr>
          <a:xfrm>
            <a:off x="808760" y="1088430"/>
            <a:ext cx="8016263" cy="3693319"/>
          </a:xfrm>
          <a:prstGeom prst="rect">
            <a:avLst/>
          </a:prstGeom>
          <a:noFill/>
        </p:spPr>
        <p:txBody>
          <a:bodyPr wrap="square" rtlCol="0">
            <a:spAutoFit/>
          </a:bodyPr>
          <a:lstStyle/>
          <a:p>
            <a:endParaRPr lang="fr-CH" dirty="0"/>
          </a:p>
          <a:p>
            <a:endParaRPr lang="fr-CH" dirty="0" smtClean="0"/>
          </a:p>
          <a:p>
            <a:endParaRPr lang="fr-CH" dirty="0"/>
          </a:p>
          <a:p>
            <a:endParaRPr lang="fr-CH" dirty="0" smtClean="0"/>
          </a:p>
          <a:p>
            <a:endParaRPr lang="fr-CH" dirty="0"/>
          </a:p>
          <a:p>
            <a:endParaRPr lang="fr-CH" dirty="0" smtClean="0"/>
          </a:p>
          <a:p>
            <a:endParaRPr lang="fr-CH" dirty="0" smtClean="0"/>
          </a:p>
          <a:p>
            <a:endParaRPr lang="fr-CH" dirty="0"/>
          </a:p>
          <a:p>
            <a:endParaRPr lang="fr-CH" dirty="0" smtClean="0"/>
          </a:p>
          <a:p>
            <a:endParaRPr lang="fr-CH" dirty="0"/>
          </a:p>
          <a:p>
            <a:endParaRPr lang="fr-CH" dirty="0" smtClean="0"/>
          </a:p>
          <a:p>
            <a:endParaRPr lang="fr-CH" dirty="0"/>
          </a:p>
          <a:p>
            <a:r>
              <a:rPr lang="fr-CH" dirty="0" smtClean="0"/>
              <a:t>							</a:t>
            </a:r>
            <a:endParaRPr lang="fr-CH" b="1" dirty="0"/>
          </a:p>
        </p:txBody>
      </p:sp>
      <p:pic>
        <p:nvPicPr>
          <p:cNvPr id="8" name="Picture 2" descr="Lâimage contient peut-ÃªtreÂ : une personne ou plus et plein a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92" y="1180657"/>
            <a:ext cx="5147229" cy="443223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associÃ©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4087" y="1274640"/>
            <a:ext cx="5028834" cy="431933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95127" y="319401"/>
            <a:ext cx="5331386" cy="677108"/>
          </a:xfrm>
          <a:prstGeom prst="rect">
            <a:avLst/>
          </a:prstGeom>
          <a:noFill/>
        </p:spPr>
        <p:txBody>
          <a:bodyPr wrap="square" rtlCol="0">
            <a:spAutoFit/>
          </a:bodyPr>
          <a:lstStyle/>
          <a:p>
            <a:r>
              <a:rPr lang="fr-CH" sz="2000" dirty="0">
                <a:solidFill>
                  <a:srgbClr val="0070C0"/>
                </a:solidFill>
                <a:latin typeface="Times New Roman" panose="02020603050405020304" pitchFamily="18" charset="0"/>
                <a:cs typeface="Times New Roman" panose="02020603050405020304" pitchFamily="18" charset="0"/>
              </a:rPr>
              <a:t>LA DOT EN PAYS </a:t>
            </a:r>
            <a:r>
              <a:rPr lang="fr-CH" sz="2000" dirty="0" smtClean="0">
                <a:solidFill>
                  <a:srgbClr val="0070C0"/>
                </a:solidFill>
                <a:latin typeface="Times New Roman" panose="02020603050405020304" pitchFamily="18" charset="0"/>
                <a:cs typeface="Times New Roman" panose="02020603050405020304" pitchFamily="18" charset="0"/>
              </a:rPr>
              <a:t>BETI ET FULBES</a:t>
            </a:r>
            <a:endParaRPr lang="fr-CH" sz="2000" dirty="0">
              <a:solidFill>
                <a:srgbClr val="0070C0"/>
              </a:solidFill>
              <a:latin typeface="Times New Roman" panose="02020603050405020304" pitchFamily="18" charset="0"/>
              <a:cs typeface="Times New Roman" panose="02020603050405020304" pitchFamily="18" charset="0"/>
            </a:endParaRPr>
          </a:p>
          <a:p>
            <a:endParaRPr lang="fr-CH"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21429271"/>
      </p:ext>
    </p:extLst>
  </p:cSld>
  <p:clrMapOvr>
    <a:masterClrMapping/>
  </p:clrMapOvr>
  <mc:AlternateContent xmlns:mc="http://schemas.openxmlformats.org/markup-compatibility/2006" xmlns:p14="http://schemas.microsoft.com/office/powerpoint/2010/main">
    <mc:Choice Requires="p14">
      <p:transition spd="slow" p14:dur="2000" advTm="68060"/>
    </mc:Choice>
    <mc:Fallback xmlns="">
      <p:transition spd="slow" advTm="6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fade">
                                      <p:cBhvr>
                                        <p:cTn id="16"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0" y="76691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0" y="614516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space réservé du pied de page 13"/>
          <p:cNvSpPr>
            <a:spLocks noGrp="1"/>
          </p:cNvSpPr>
          <p:nvPr>
            <p:ph type="ftr" sz="quarter" idx="11"/>
          </p:nvPr>
        </p:nvSpPr>
        <p:spPr/>
        <p:txBody>
          <a:bodyPr/>
          <a:lstStyle/>
          <a:p>
            <a:r>
              <a:rPr lang="fr-CH" smtClean="0"/>
              <a:t>Colloque Interculturel sur le theme de psychopathologie</a:t>
            </a:r>
            <a:endParaRPr lang="fr-CH"/>
          </a:p>
        </p:txBody>
      </p:sp>
      <p:sp>
        <p:nvSpPr>
          <p:cNvPr id="15" name="Espace réservé du numéro de diapositive 14"/>
          <p:cNvSpPr>
            <a:spLocks noGrp="1"/>
          </p:cNvSpPr>
          <p:nvPr>
            <p:ph type="sldNum" sz="quarter" idx="12"/>
          </p:nvPr>
        </p:nvSpPr>
        <p:spPr/>
        <p:txBody>
          <a:bodyPr/>
          <a:lstStyle/>
          <a:p>
            <a:fld id="{321C06DA-9668-41EE-B5CB-1A549D696285}" type="slidenum">
              <a:rPr lang="fr-CH" smtClean="0"/>
              <a:t>9</a:t>
            </a:fld>
            <a:r>
              <a:rPr lang="fr-CH" dirty="0" smtClean="0"/>
              <a:t>/25</a:t>
            </a:r>
            <a:endParaRPr lang="fr-CH" dirty="0"/>
          </a:p>
        </p:txBody>
      </p:sp>
      <p:sp>
        <p:nvSpPr>
          <p:cNvPr id="18" name="ZoneTexte 17"/>
          <p:cNvSpPr txBox="1"/>
          <p:nvPr/>
        </p:nvSpPr>
        <p:spPr>
          <a:xfrm>
            <a:off x="1345983" y="928943"/>
            <a:ext cx="10422193" cy="3354765"/>
          </a:xfrm>
          <a:prstGeom prst="rect">
            <a:avLst/>
          </a:prstGeom>
          <a:noFill/>
        </p:spPr>
        <p:txBody>
          <a:bodyPr wrap="square" rtlCol="0">
            <a:spAutoFit/>
          </a:bodyPr>
          <a:lstStyle/>
          <a:p>
            <a:endParaRPr lang="fr-CH" dirty="0" smtClean="0"/>
          </a:p>
          <a:p>
            <a:endParaRPr lang="fr-CH" dirty="0"/>
          </a:p>
          <a:p>
            <a:endParaRPr lang="fr-CH" dirty="0" smtClean="0"/>
          </a:p>
          <a:p>
            <a:pPr algn="ctr"/>
            <a:endParaRPr lang="fr-CH" sz="3200" dirty="0"/>
          </a:p>
          <a:p>
            <a:endParaRPr lang="fr-CH" dirty="0" smtClean="0"/>
          </a:p>
          <a:p>
            <a:endParaRPr lang="fr-CH" dirty="0"/>
          </a:p>
          <a:p>
            <a:endParaRPr lang="fr-CH" dirty="0" smtClean="0"/>
          </a:p>
          <a:p>
            <a:endParaRPr lang="fr-CH" dirty="0"/>
          </a:p>
          <a:p>
            <a:endParaRPr lang="fr-CH" dirty="0" smtClean="0"/>
          </a:p>
          <a:p>
            <a:endParaRPr lang="fr-CH" dirty="0"/>
          </a:p>
          <a:p>
            <a:r>
              <a:rPr lang="fr-CH" dirty="0" smtClean="0"/>
              <a:t>							</a:t>
            </a:r>
            <a:endParaRPr lang="fr-CH" b="1" dirty="0"/>
          </a:p>
        </p:txBody>
      </p:sp>
      <p:pic>
        <p:nvPicPr>
          <p:cNvPr id="9218" name="Picture 2" descr="RÃ©sultat de recherche d'images pour &quot;photos dot au cameroun bamilek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1619" y="928943"/>
            <a:ext cx="8192737" cy="478502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15637" y="282612"/>
            <a:ext cx="4682836" cy="677108"/>
          </a:xfrm>
          <a:prstGeom prst="rect">
            <a:avLst/>
          </a:prstGeom>
          <a:noFill/>
        </p:spPr>
        <p:txBody>
          <a:bodyPr wrap="square" rtlCol="0">
            <a:spAutoFit/>
          </a:bodyPr>
          <a:lstStyle/>
          <a:p>
            <a:r>
              <a:rPr lang="fr-CH" sz="2000" dirty="0">
                <a:solidFill>
                  <a:srgbClr val="0070C0"/>
                </a:solidFill>
                <a:latin typeface="Times New Roman" panose="02020603050405020304" pitchFamily="18" charset="0"/>
                <a:cs typeface="Times New Roman" panose="02020603050405020304" pitchFamily="18" charset="0"/>
              </a:rPr>
              <a:t>LA DOT EN PAYS </a:t>
            </a:r>
            <a:r>
              <a:rPr lang="fr-CH" sz="2000" dirty="0" smtClean="0">
                <a:solidFill>
                  <a:srgbClr val="0070C0"/>
                </a:solidFill>
                <a:latin typeface="Times New Roman" panose="02020603050405020304" pitchFamily="18" charset="0"/>
                <a:cs typeface="Times New Roman" panose="02020603050405020304" pitchFamily="18" charset="0"/>
              </a:rPr>
              <a:t>BAMILEKE</a:t>
            </a:r>
            <a:endParaRPr lang="fr-CH" sz="2000" dirty="0">
              <a:solidFill>
                <a:srgbClr val="0070C0"/>
              </a:solidFill>
              <a:latin typeface="Times New Roman" panose="02020603050405020304" pitchFamily="18" charset="0"/>
              <a:cs typeface="Times New Roman" panose="02020603050405020304" pitchFamily="18" charset="0"/>
            </a:endParaRPr>
          </a:p>
          <a:p>
            <a:endParaRPr lang="fr-CH"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81680669"/>
      </p:ext>
    </p:extLst>
  </p:cSld>
  <p:clrMapOvr>
    <a:masterClrMapping/>
  </p:clrMapOvr>
  <mc:AlternateContent xmlns:mc="http://schemas.openxmlformats.org/markup-compatibility/2006" xmlns:p14="http://schemas.microsoft.com/office/powerpoint/2010/main">
    <mc:Choice Requires="p14">
      <p:transition spd="slow" p14:dur="2000" advTm="124589"/>
    </mc:Choice>
    <mc:Fallback xmlns="">
      <p:transition spd="slow" advTm="12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8|12.3|3.2|2.2"/>
</p:tagLst>
</file>

<file path=ppt/tags/tag2.xml><?xml version="1.0" encoding="utf-8"?>
<p:tagLst xmlns:a="http://schemas.openxmlformats.org/drawingml/2006/main" xmlns:r="http://schemas.openxmlformats.org/officeDocument/2006/relationships" xmlns:p="http://schemas.openxmlformats.org/presentationml/2006/main">
  <p:tag name="TIMING" val="|1|32.3"/>
</p:tagLst>
</file>

<file path=ppt/tags/tag3.xml><?xml version="1.0" encoding="utf-8"?>
<p:tagLst xmlns:a="http://schemas.openxmlformats.org/drawingml/2006/main" xmlns:r="http://schemas.openxmlformats.org/officeDocument/2006/relationships" xmlns:p="http://schemas.openxmlformats.org/presentationml/2006/main">
  <p:tag name="TIMING" val="|1|1.5"/>
</p:tagLst>
</file>

<file path=ppt/tags/tag4.xml><?xml version="1.0" encoding="utf-8"?>
<p:tagLst xmlns:a="http://schemas.openxmlformats.org/drawingml/2006/main" xmlns:r="http://schemas.openxmlformats.org/officeDocument/2006/relationships" xmlns:p="http://schemas.openxmlformats.org/presentationml/2006/main">
  <p:tag name="TIMING" val="|2|1.4|0.3|0.7"/>
</p:tagLst>
</file>

<file path=ppt/tags/tag5.xml><?xml version="1.0" encoding="utf-8"?>
<p:tagLst xmlns:a="http://schemas.openxmlformats.org/drawingml/2006/main" xmlns:r="http://schemas.openxmlformats.org/officeDocument/2006/relationships" xmlns:p="http://schemas.openxmlformats.org/presentationml/2006/main">
  <p:tag name="TIMING" val="|10.2|1.1"/>
</p:tagLst>
</file>

<file path=ppt/tags/tag6.xml><?xml version="1.0" encoding="utf-8"?>
<p:tagLst xmlns:a="http://schemas.openxmlformats.org/drawingml/2006/main" xmlns:r="http://schemas.openxmlformats.org/officeDocument/2006/relationships" xmlns:p="http://schemas.openxmlformats.org/presentationml/2006/main">
  <p:tag name="TIMING" val="|1.3|0.4|1.8|0.4|0.5|0.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1201</Words>
  <Application>Microsoft Office PowerPoint</Application>
  <PresentationFormat>Grand écran</PresentationFormat>
  <Paragraphs>237</Paragraphs>
  <Slides>25</Slides>
  <Notes>25</Notes>
  <HiddenSlides>0</HiddenSlides>
  <MMClips>24</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UniversitÃ© de Fribourg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NKONLACK Dany</dc:creator>
  <cp:lastModifiedBy>NKONLACK Dany</cp:lastModifiedBy>
  <cp:revision>29</cp:revision>
  <dcterms:created xsi:type="dcterms:W3CDTF">2020-03-16T13:36:07Z</dcterms:created>
  <dcterms:modified xsi:type="dcterms:W3CDTF">2020-03-24T15:02:18Z</dcterms:modified>
</cp:coreProperties>
</file>