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2" r:id="rId1"/>
  </p:sldMasterIdLst>
  <p:notesMasterIdLst>
    <p:notesMasterId r:id="rId3"/>
  </p:notesMasterIdLst>
  <p:handoutMasterIdLst>
    <p:handoutMasterId r:id="rId4"/>
  </p:handoutMasterIdLst>
  <p:sldIdLst>
    <p:sldId id="286" r:id="rId2"/>
  </p:sldIdLst>
  <p:sldSz cx="9144000" cy="6858000" type="screen4x3"/>
  <p:notesSz cx="9931400" cy="67945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2" autoAdjust="0"/>
    <p:restoredTop sz="68936" autoAdjust="0"/>
  </p:normalViewPr>
  <p:slideViewPr>
    <p:cSldViewPr snapToObjects="1">
      <p:cViewPr varScale="1">
        <p:scale>
          <a:sx n="74" d="100"/>
          <a:sy n="74" d="100"/>
        </p:scale>
        <p:origin x="288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5498" y="1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/>
          <a:lstStyle>
            <a:lvl1pPr algn="r">
              <a:defRPr sz="1300"/>
            </a:lvl1pPr>
          </a:lstStyle>
          <a:p>
            <a:fld id="{133F22E0-653A-D240-97B5-E2A3087F4F6E}" type="datetimeFigureOut">
              <a:rPr lang="fr-FR" smtClean="0"/>
              <a:pPr/>
              <a:t>27/08/2025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6453596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5498" y="6453596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 anchor="b"/>
          <a:lstStyle>
            <a:lvl1pPr algn="r">
              <a:defRPr sz="1300"/>
            </a:lvl1pPr>
          </a:lstStyle>
          <a:p>
            <a:fld id="{93DA2DA7-CA38-5E46-A3CF-C5A460DDA0F9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1343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5498" y="1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/>
          <a:lstStyle>
            <a:lvl1pPr algn="r">
              <a:defRPr sz="1300"/>
            </a:lvl1pPr>
          </a:lstStyle>
          <a:p>
            <a:fld id="{ED5E58A8-1A98-7944-9A86-D4ECDE53AB51}" type="datetimeFigureOut">
              <a:rPr lang="fr-FR" smtClean="0"/>
              <a:pPr/>
              <a:t>27/08/2025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23" tIns="47711" rIns="95423" bIns="4771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5423" tIns="47711" rIns="95423" bIns="47711" rtlCol="0">
            <a:normAutofit/>
          </a:bodyPr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6453596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5498" y="6453596"/>
            <a:ext cx="4303606" cy="339725"/>
          </a:xfrm>
          <a:prstGeom prst="rect">
            <a:avLst/>
          </a:prstGeom>
        </p:spPr>
        <p:txBody>
          <a:bodyPr vert="horz" lIns="95423" tIns="47711" rIns="95423" bIns="47711" rtlCol="0" anchor="b"/>
          <a:lstStyle>
            <a:lvl1pPr algn="r">
              <a:defRPr sz="1300"/>
            </a:lvl1pPr>
          </a:lstStyle>
          <a:p>
            <a:fld id="{305C2BDD-A1B6-474D-A94D-E01A686D4E56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8411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Tonbeispiele aus </a:t>
            </a:r>
            <a:r>
              <a:rPr lang="de-DE" dirty="0" err="1"/>
              <a:t>Bunse</a:t>
            </a:r>
            <a:r>
              <a:rPr lang="de-DE" dirty="0"/>
              <a:t> /</a:t>
            </a:r>
            <a:r>
              <a:rPr lang="de-DE" dirty="0" err="1"/>
              <a:t>Hoffschild</a:t>
            </a:r>
            <a:r>
              <a:rPr lang="de-DE" dirty="0"/>
              <a:t> (2011). Sprachentwicklung und Sprachförderung um Elementarbereich. (2. Aufl.).</a:t>
            </a:r>
            <a:r>
              <a:rPr lang="de-DE" baseline="0" dirty="0"/>
              <a:t> München: Olzog.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C2BDD-A1B6-474D-A94D-E01A686D4E56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03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 userDrawn="1"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546600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rgbClr val="1B8A54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4235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/ Backgrou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0132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C3CD2B-F81C-B6BD-BE73-90CFE15C7B8C}"/>
              </a:ext>
            </a:extLst>
          </p:cNvPr>
          <p:cNvSpPr txBox="1"/>
          <p:nvPr userDrawn="1"/>
        </p:nvSpPr>
        <p:spPr>
          <a:xfrm>
            <a:off x="3707904" y="6381328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667094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/ Backgroun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44000" cy="621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 bwMode="white">
          <a:xfrm>
            <a:off x="433388" y="1008063"/>
            <a:ext cx="8278812" cy="50132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picture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5668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5"/>
          <p:cNvSpPr>
            <a:spLocks noGrp="1"/>
          </p:cNvSpPr>
          <p:nvPr>
            <p:ph type="body" sz="quarter" idx="10"/>
          </p:nvPr>
        </p:nvSpPr>
        <p:spPr>
          <a:xfrm>
            <a:off x="304800" y="1219200"/>
            <a:ext cx="6934200" cy="4906963"/>
          </a:xfrm>
          <a:prstGeom prst="rect">
            <a:avLst/>
          </a:prstGeom>
        </p:spPr>
        <p:txBody>
          <a:bodyPr vert="horz"/>
          <a:lstStyle>
            <a:lvl1pPr>
              <a:buFontTx/>
              <a:buNone/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  <a:lvl2pPr>
              <a:buSzPct val="100000"/>
              <a:buFont typeface="Lucida Grande"/>
              <a:buChar char="■"/>
              <a:defRPr sz="2400" b="1"/>
            </a:lvl2pPr>
            <a:lvl3pPr marL="1371600" indent="-457200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solidFill>
                  <a:srgbClr val="17375E"/>
                </a:solidFill>
              </a:defRPr>
            </a:lvl3pPr>
            <a:lvl4pPr>
              <a:buFontTx/>
              <a:buNone/>
              <a:defRPr/>
            </a:lvl4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fr-FR"/>
              <a:t>Spracherwerbstheorien</a:t>
            </a: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1BB3C07E-AFE6-BF43-B3A4-F5BBCDF9C52D}" type="slidenum">
              <a:rPr lang="fr-FR" smtClean="0"/>
              <a:pPr>
                <a:defRPr/>
              </a:pPr>
              <a:t>‹Nr.›</a:t>
            </a:fld>
            <a:endParaRPr lang="fr-FR"/>
          </a:p>
        </p:txBody>
      </p:sp>
      <p:pic>
        <p:nvPicPr>
          <p:cNvPr id="19" name="Image 6" descr="entete_p1.pdf"/>
          <p:cNvPicPr>
            <a:picLocks noChangeAspect="1"/>
          </p:cNvPicPr>
          <p:nvPr userDrawn="1"/>
        </p:nvPicPr>
        <p:blipFill>
          <a:blip r:embed="rId2"/>
          <a:srcRect l="69183"/>
          <a:stretch>
            <a:fillRect/>
          </a:stretch>
        </p:blipFill>
        <p:spPr bwMode="auto">
          <a:xfrm>
            <a:off x="7239000" y="0"/>
            <a:ext cx="1905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 userDrawn="1"/>
        </p:nvSpPr>
        <p:spPr>
          <a:xfrm>
            <a:off x="7391400" y="1219200"/>
            <a:ext cx="1752600" cy="4906963"/>
          </a:xfrm>
          <a:prstGeom prst="rect">
            <a:avLst/>
          </a:prstGeom>
          <a:solidFill>
            <a:srgbClr val="31859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ZoneTexte 20"/>
          <p:cNvSpPr txBox="1"/>
          <p:nvPr userDrawn="1"/>
        </p:nvSpPr>
        <p:spPr>
          <a:xfrm>
            <a:off x="152400" y="12192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Image 8" descr="3pointbleu.pdf"/>
          <p:cNvPicPr>
            <a:picLocks noChangeAspect="1"/>
          </p:cNvPicPr>
          <p:nvPr userDrawn="1"/>
        </p:nvPicPr>
        <p:blipFill>
          <a:blip r:embed="rId3"/>
          <a:srcRect r="26315" b="81798"/>
          <a:stretch>
            <a:fillRect/>
          </a:stretch>
        </p:blipFill>
        <p:spPr bwMode="auto">
          <a:xfrm>
            <a:off x="7391400" y="6488113"/>
            <a:ext cx="533400" cy="13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814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01322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A422A7B-33AF-954C-89B4-447005E3FA6E}"/>
              </a:ext>
            </a:extLst>
          </p:cNvPr>
          <p:cNvSpPr txBox="1"/>
          <p:nvPr userDrawn="1"/>
        </p:nvSpPr>
        <p:spPr>
          <a:xfrm>
            <a:off x="3141069" y="661718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DAAC849-4109-3C46-A1C1-68EE8ABA2504}"/>
              </a:ext>
            </a:extLst>
          </p:cNvPr>
          <p:cNvSpPr txBox="1"/>
          <p:nvPr userDrawn="1"/>
        </p:nvSpPr>
        <p:spPr>
          <a:xfrm>
            <a:off x="453710" y="665906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22D109-2B67-FB4A-A34D-4BC811BE1D3D}"/>
              </a:ext>
            </a:extLst>
          </p:cNvPr>
          <p:cNvSpPr txBox="1"/>
          <p:nvPr userDrawn="1"/>
        </p:nvSpPr>
        <p:spPr>
          <a:xfrm>
            <a:off x="132623" y="671490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C5B38D8-ADEC-5641-A946-F39CDC193FCB}"/>
              </a:ext>
            </a:extLst>
          </p:cNvPr>
          <p:cNvSpPr txBox="1"/>
          <p:nvPr userDrawn="1"/>
        </p:nvSpPr>
        <p:spPr>
          <a:xfrm>
            <a:off x="307127" y="64985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4871F03-F179-372D-E7FE-81F3D81FA818}"/>
              </a:ext>
            </a:extLst>
          </p:cNvPr>
          <p:cNvSpPr txBox="1"/>
          <p:nvPr userDrawn="1"/>
        </p:nvSpPr>
        <p:spPr>
          <a:xfrm>
            <a:off x="4560849" y="622981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94B86A2-D838-5063-4BF6-0DABF6888B68}"/>
              </a:ext>
            </a:extLst>
          </p:cNvPr>
          <p:cNvSpPr txBox="1"/>
          <p:nvPr userDrawn="1"/>
        </p:nvSpPr>
        <p:spPr>
          <a:xfrm>
            <a:off x="3456878" y="6400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3615846-A96B-2D41-A2B9-17152BE0CBE9}"/>
              </a:ext>
            </a:extLst>
          </p:cNvPr>
          <p:cNvSpPr txBox="1"/>
          <p:nvPr userDrawn="1"/>
        </p:nvSpPr>
        <p:spPr>
          <a:xfrm>
            <a:off x="538976" y="622981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D6EC52A-4970-7085-298F-2D6463C274B8}"/>
              </a:ext>
            </a:extLst>
          </p:cNvPr>
          <p:cNvSpPr txBox="1"/>
          <p:nvPr userDrawn="1"/>
        </p:nvSpPr>
        <p:spPr>
          <a:xfrm>
            <a:off x="5371171" y="640823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3160080-AA62-12FE-562F-AE46AAC9617A}"/>
              </a:ext>
            </a:extLst>
          </p:cNvPr>
          <p:cNvSpPr txBox="1"/>
          <p:nvPr userDrawn="1"/>
        </p:nvSpPr>
        <p:spPr>
          <a:xfrm>
            <a:off x="3746810" y="6400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476CAE2-9B0E-DA37-174E-C62549F2018B}"/>
              </a:ext>
            </a:extLst>
          </p:cNvPr>
          <p:cNvSpPr txBox="1"/>
          <p:nvPr userDrawn="1"/>
        </p:nvSpPr>
        <p:spPr>
          <a:xfrm>
            <a:off x="3873190" y="639708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22710326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 / Backgrou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01322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1pPr>
            <a:lvl2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tx1"/>
                </a:solidFill>
              </a:defRPr>
            </a:lvl2pPr>
            <a:lvl3pPr marL="0" indent="0">
              <a:lnSpc>
                <a:spcPts val="2700"/>
              </a:lnSpc>
              <a:buFontTx/>
              <a:buNone/>
              <a:defRPr sz="2000" b="0" cap="none" baseline="0">
                <a:solidFill>
                  <a:schemeClr val="tx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7376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 / Backgroun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"/>
            <a:ext cx="9144000" cy="621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/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white">
          <a:xfrm>
            <a:off x="433388" y="1008063"/>
            <a:ext cx="8278812" cy="501322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bg1"/>
                </a:solidFill>
              </a:defRPr>
            </a:lvl1pPr>
            <a:lvl2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ts val="2700"/>
              </a:lnSpc>
              <a:buFontTx/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Mastertextformat bearbeiten
Zweite Ebene
Dritte Ebene
Vierte Ebene
Fünfte Ebene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B650170-A470-1F4C-9F2D-9E5873C02630}"/>
              </a:ext>
            </a:extLst>
          </p:cNvPr>
          <p:cNvSpPr txBox="1"/>
          <p:nvPr userDrawn="1"/>
        </p:nvSpPr>
        <p:spPr>
          <a:xfrm>
            <a:off x="41881" y="626119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3679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C3186-C43E-9318-6A24-2022950A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086C90-C035-A1D3-806B-F9B63FDF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27. August 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029C40-7B0F-26AC-A083-B6275608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770211-CF37-D129-0DD4-66A13F109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11C8-9BF4-4E14-A6CE-7DE7D36702C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209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01322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623D9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9839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3"/>
            <a:ext cx="3960812" cy="5013225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623D9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751388" y="1008063"/>
            <a:ext cx="3960812" cy="5013225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623D9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390C4C7-67BA-E0CE-5B6F-B030BADAE085}"/>
              </a:ext>
            </a:extLst>
          </p:cNvPr>
          <p:cNvSpPr txBox="1"/>
          <p:nvPr userDrawn="1"/>
        </p:nvSpPr>
        <p:spPr>
          <a:xfrm>
            <a:off x="3746810" y="640451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25485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224A65-90DE-2813-5DC3-3B9F5A24F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8B08726-3494-139A-91E4-5627D3C68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27. August 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64CAFD-4487-2CF4-B959-685439DC1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E802E4-95ED-8ECB-AD87-A076A0EFB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11C8-9BF4-4E14-A6CE-7DE7D36702C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3706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66429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66429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623D9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623D9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33816294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3"/>
            <a:ext cx="8712200" cy="6731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9"/>
            <a:ext cx="8278812" cy="49868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27. August 2025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2" name="Grafik 11" descr="UNF_Logo_klein.emf">
            <a:extLst>
              <a:ext uri="{FF2B5EF4-FFF2-40B4-BE49-F238E27FC236}">
                <a16:creationId xmlns:a16="http://schemas.microsoft.com/office/drawing/2014/main" id="{AC6089CE-C90C-524C-A727-D3C07813E3C8}"/>
              </a:ext>
            </a:extLst>
          </p:cNvPr>
          <p:cNvPicPr>
            <a:picLocks/>
          </p:cNvPicPr>
          <p:nvPr userDrawn="1"/>
        </p:nvPicPr>
        <p:blipFill rotWithShape="1">
          <a:blip r:embed="rId14" cstate="print"/>
          <a:srcRect r="25383"/>
          <a:stretch/>
        </p:blipFill>
        <p:spPr>
          <a:xfrm>
            <a:off x="8695196" y="6316136"/>
            <a:ext cx="413308" cy="49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8E286AE2-A548-994E-BDD0-1846905A8B4D}"/>
              </a:ext>
            </a:extLst>
          </p:cNvPr>
          <p:cNvSpPr txBox="1">
            <a:spLocks/>
          </p:cNvSpPr>
          <p:nvPr userDrawn="1"/>
        </p:nvSpPr>
        <p:spPr>
          <a:xfrm>
            <a:off x="145480" y="6309320"/>
            <a:ext cx="8458968" cy="42545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fribourg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Universität Freiburg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| 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SCIENCES DE L‘EDUCATION ET DE LA FORMATION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 FAK. FÜR ERZIEHUNGS- UND BILDUNGSWISSENSCHAFTEN</a:t>
            </a:r>
            <a:b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de-DE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Titre</a:t>
            </a:r>
            <a:r>
              <a:rPr kumimoji="0" lang="de-DE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la </a:t>
            </a:r>
            <a:r>
              <a:rPr kumimoji="0" lang="de-DE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présentation</a:t>
            </a:r>
            <a:r>
              <a:rPr kumimoji="0" lang="de-DE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Titel der Präsentation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|  </a:t>
            </a:r>
            <a:r>
              <a:rPr kumimoji="0" lang="de-DE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XX </a:t>
            </a:r>
            <a:r>
              <a:rPr kumimoji="0" lang="de-DE" sz="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Month</a:t>
            </a:r>
            <a:r>
              <a:rPr kumimoji="0" lang="de-DE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202X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Nom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Name |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Fonction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Funktion</a:t>
            </a:r>
            <a:endParaRPr kumimoji="0" lang="de-DE" sz="8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4" name="Gerade Verbindung 8">
            <a:extLst>
              <a:ext uri="{FF2B5EF4-FFF2-40B4-BE49-F238E27FC236}">
                <a16:creationId xmlns:a16="http://schemas.microsoft.com/office/drawing/2014/main" id="{83A2A060-6BA3-F547-ACEB-51C7D04EDB03}"/>
              </a:ext>
            </a:extLst>
          </p:cNvPr>
          <p:cNvCxnSpPr/>
          <p:nvPr userDrawn="1"/>
        </p:nvCxnSpPr>
        <p:spPr>
          <a:xfrm>
            <a:off x="0" y="6237312"/>
            <a:ext cx="9144000" cy="0"/>
          </a:xfrm>
          <a:prstGeom prst="line">
            <a:avLst/>
          </a:prstGeom>
          <a:ln w="50800">
            <a:solidFill>
              <a:srgbClr val="623D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49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13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4" r:id="rId12"/>
  </p:sldLayoutIdLst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rgbClr val="623D9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rgbClr val="623D9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openxmlformats.org/officeDocument/2006/relationships/slideLayout" Target="../slideLayouts/slideLayout1.xml"/><Relationship Id="rId3" Type="http://schemas.microsoft.com/office/2007/relationships/media" Target="../media/media2.m4a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2" Type="http://schemas.openxmlformats.org/officeDocument/2006/relationships/audio" Target="../media/media1.m4a"/><Relationship Id="rId16" Type="http://schemas.openxmlformats.org/officeDocument/2006/relationships/image" Target="../media/image7.png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5" Type="http://schemas.microsoft.com/office/2007/relationships/media" Target="../media/media3.m4a"/><Relationship Id="rId15" Type="http://schemas.openxmlformats.org/officeDocument/2006/relationships/image" Target="../media/image6.jpg"/><Relationship Id="rId10" Type="http://schemas.openxmlformats.org/officeDocument/2006/relationships/audio" Target="../media/media5.m4a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Sprachentwicklung</a:t>
            </a:r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fr-FR"/>
              <a:t>Spracherwerbstheorien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1BB3C07E-AFE6-BF43-B3A4-F5BBCDF9C52D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3" y="936610"/>
            <a:ext cx="8477630" cy="5392239"/>
          </a:xfrm>
          <a:prstGeom prst="rect">
            <a:avLst/>
          </a:prstGeom>
        </p:spPr>
      </p:pic>
      <p:pic>
        <p:nvPicPr>
          <p:cNvPr id="6" name="03 Piste 0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490756" y="5596839"/>
            <a:ext cx="316172" cy="259993"/>
          </a:xfrm>
          <a:prstGeom prst="rect">
            <a:avLst/>
          </a:prstGeom>
        </p:spPr>
      </p:pic>
      <p:pic>
        <p:nvPicPr>
          <p:cNvPr id="7" name="05 Piste 05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508477" y="4941167"/>
            <a:ext cx="298451" cy="298451"/>
          </a:xfrm>
          <a:prstGeom prst="rect">
            <a:avLst/>
          </a:prstGeom>
        </p:spPr>
      </p:pic>
      <p:pic>
        <p:nvPicPr>
          <p:cNvPr id="8" name="07 Piste 07.m4a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03640" y="4401526"/>
            <a:ext cx="249560" cy="249560"/>
          </a:xfrm>
          <a:prstGeom prst="rect">
            <a:avLst/>
          </a:prstGeom>
        </p:spPr>
      </p:pic>
      <p:pic>
        <p:nvPicPr>
          <p:cNvPr id="9" name="10 Piste 10.m4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693293" y="2390715"/>
            <a:ext cx="226685" cy="226685"/>
          </a:xfrm>
          <a:prstGeom prst="rect">
            <a:avLst/>
          </a:prstGeom>
        </p:spPr>
      </p:pic>
      <p:pic>
        <p:nvPicPr>
          <p:cNvPr id="10" name="12 Piste 12.m4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19978" y="1718881"/>
            <a:ext cx="172302" cy="172302"/>
          </a:xfrm>
          <a:prstGeom prst="rect">
            <a:avLst/>
          </a:prstGeom>
        </p:spPr>
      </p:pic>
      <p:pic>
        <p:nvPicPr>
          <p:cNvPr id="11" name="13 Piste 13.m4a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93309" y="1339573"/>
            <a:ext cx="248653" cy="24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4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10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22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74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31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99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04_UNIFR_PPT_Template_Acad_Lettres">
  <a:themeElements>
    <a:clrScheme name="EDUFORM">
      <a:dk1>
        <a:srgbClr val="000000"/>
      </a:dk1>
      <a:lt1>
        <a:srgbClr val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lnSpc>
            <a:spcPts val="2700"/>
          </a:lnSpc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7" id="{4334B510-3DC0-3A4E-9490-99473E0F2835}" vid="{B3A609E6-9F4A-5A4D-9494-D22266CDEA8D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</Words>
  <Application>Microsoft Macintosh PowerPoint</Application>
  <PresentationFormat>Bildschirmpräsentation (4:3)</PresentationFormat>
  <Paragraphs>5</Paragraphs>
  <Slides>1</Slides>
  <Notes>1</Notes>
  <HiddenSlides>0</HiddenSlides>
  <MMClips>6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Lucida Grande</vt:lpstr>
      <vt:lpstr>Wingdings</vt:lpstr>
      <vt:lpstr>04_UNIFR_PPT_Template_Acad_Lettres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Caroline Bruegger</dc:creator>
  <cp:lastModifiedBy>SCHWAB Ariane</cp:lastModifiedBy>
  <cp:revision>166</cp:revision>
  <cp:lastPrinted>2019-09-13T09:48:07Z</cp:lastPrinted>
  <dcterms:created xsi:type="dcterms:W3CDTF">2010-11-04T15:42:06Z</dcterms:created>
  <dcterms:modified xsi:type="dcterms:W3CDTF">2025-08-27T08:23:44Z</dcterms:modified>
</cp:coreProperties>
</file>