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73" r:id="rId19"/>
    <p:sldId id="272" r:id="rId20"/>
    <p:sldId id="278" r:id="rId21"/>
    <p:sldId id="276" r:id="rId22"/>
    <p:sldId id="279" r:id="rId23"/>
    <p:sldId id="280" r:id="rId24"/>
    <p:sldId id="283" r:id="rId25"/>
    <p:sldId id="28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47"/>
    <p:restoredTop sz="94690"/>
  </p:normalViewPr>
  <p:slideViewPr>
    <p:cSldViewPr snapToGrid="0">
      <p:cViewPr varScale="1">
        <p:scale>
          <a:sx n="60" d="100"/>
          <a:sy n="60" d="100"/>
        </p:scale>
        <p:origin x="1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–Christian Bauer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„Zitat hier eingeben.“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xt"/>
          <p:cNvSpPr txBox="1">
            <a:spLocks noGrp="1"/>
          </p:cNvSpPr>
          <p:nvPr>
            <p:ph type="title"/>
          </p:nvPr>
        </p:nvSpPr>
        <p:spPr>
          <a:xfrm>
            <a:off x="1345996" y="1609343"/>
            <a:ext cx="10338818" cy="1413934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l" defTabSz="1300480">
              <a:lnSpc>
                <a:spcPct val="90000"/>
              </a:lnSpc>
              <a:defRPr sz="6200" spc="-7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18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345996" y="3169919"/>
            <a:ext cx="9168385" cy="4641428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243839" indent="-243839" defTabSz="1300480">
              <a:lnSpc>
                <a:spcPct val="95000"/>
              </a:lnSpc>
              <a:spcBef>
                <a:spcPts val="1900"/>
              </a:spcBef>
              <a:buClr>
                <a:srgbClr val="99CB38"/>
              </a:buClr>
              <a:buSzPct val="80000"/>
              <a:buFont typeface="Arial"/>
              <a:defRPr sz="2400" spc="13">
                <a:latin typeface="Calibri"/>
                <a:ea typeface="Calibri"/>
                <a:cs typeface="Calibri"/>
                <a:sym typeface="Calibri"/>
              </a:defRPr>
            </a:lvl1pPr>
            <a:lvl2pPr marL="548639" indent="-274319" defTabSz="1300480">
              <a:lnSpc>
                <a:spcPct val="95000"/>
              </a:lnSpc>
              <a:spcBef>
                <a:spcPts val="1900"/>
              </a:spcBef>
              <a:buClr>
                <a:srgbClr val="99CB38"/>
              </a:buClr>
              <a:buSzPct val="100000"/>
              <a:buFont typeface="Arial"/>
              <a:buChar char="●"/>
              <a:defRPr sz="2400" spc="13">
                <a:latin typeface="Calibri"/>
                <a:ea typeface="Calibri"/>
                <a:cs typeface="Calibri"/>
                <a:sym typeface="Calibri"/>
              </a:defRPr>
            </a:lvl2pPr>
            <a:lvl3pPr marL="862148" indent="-313508" defTabSz="1300480">
              <a:lnSpc>
                <a:spcPct val="95000"/>
              </a:lnSpc>
              <a:spcBef>
                <a:spcPts val="1900"/>
              </a:spcBef>
              <a:buClr>
                <a:srgbClr val="99CB38"/>
              </a:buClr>
              <a:buSzPct val="100000"/>
              <a:buFont typeface="Arial"/>
              <a:buChar char="●"/>
              <a:defRPr sz="2400" spc="13">
                <a:latin typeface="Calibri"/>
                <a:ea typeface="Calibri"/>
                <a:cs typeface="Calibri"/>
                <a:sym typeface="Calibri"/>
              </a:defRPr>
            </a:lvl3pPr>
            <a:lvl4pPr marL="1136468" indent="-313508" defTabSz="1300480">
              <a:lnSpc>
                <a:spcPct val="95000"/>
              </a:lnSpc>
              <a:spcBef>
                <a:spcPts val="1900"/>
              </a:spcBef>
              <a:buClr>
                <a:srgbClr val="99CB38"/>
              </a:buClr>
              <a:buSzPct val="100000"/>
              <a:buFont typeface="Arial"/>
              <a:buChar char="●"/>
              <a:defRPr sz="2400" spc="13">
                <a:latin typeface="Calibri"/>
                <a:ea typeface="Calibri"/>
                <a:cs typeface="Calibri"/>
                <a:sym typeface="Calibri"/>
              </a:defRPr>
            </a:lvl4pPr>
            <a:lvl5pPr marL="1410788" indent="-313508" defTabSz="1300480">
              <a:lnSpc>
                <a:spcPct val="95000"/>
              </a:lnSpc>
              <a:spcBef>
                <a:spcPts val="1900"/>
              </a:spcBef>
              <a:buClr>
                <a:srgbClr val="99CB38"/>
              </a:buClr>
              <a:buSzPct val="100000"/>
              <a:buFont typeface="Arial"/>
              <a:buChar char="●"/>
              <a:defRPr sz="2400" spc="13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145255" y="7702465"/>
            <a:ext cx="776243" cy="834137"/>
          </a:xfrm>
          <a:prstGeom prst="rect">
            <a:avLst/>
          </a:prstGeom>
        </p:spPr>
        <p:txBody>
          <a:bodyPr lIns="48767" tIns="48767" rIns="48767" bIns="48767" anchor="ctr">
            <a:normAutofit/>
          </a:bodyPr>
          <a:lstStyle>
            <a:lvl1pPr defTabSz="650240">
              <a:defRPr sz="5000">
                <a:solidFill>
                  <a:srgbClr val="87A89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text"/>
          <p:cNvSpPr txBox="1">
            <a:spLocks noGrp="1"/>
          </p:cNvSpPr>
          <p:nvPr>
            <p:ph type="title"/>
          </p:nvPr>
        </p:nvSpPr>
        <p:spPr>
          <a:xfrm>
            <a:off x="443306" y="1775786"/>
            <a:ext cx="12118188" cy="890454"/>
          </a:xfrm>
          <a:prstGeom prst="rect">
            <a:avLst/>
          </a:prstGeom>
        </p:spPr>
        <p:txBody>
          <a:bodyPr lIns="130026" tIns="130026" rIns="130026" bIns="130026" anchor="t"/>
          <a:lstStyle>
            <a:lvl1pPr algn="l" defTabSz="1733973">
              <a:defRPr sz="5800" b="1">
                <a:solidFill>
                  <a:srgbClr val="F55E6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r>
              <a:t>Titeltext</a:t>
            </a:r>
          </a:p>
        </p:txBody>
      </p:sp>
      <p:sp>
        <p:nvSpPr>
          <p:cNvPr id="127" name="Textebene 1…"/>
          <p:cNvSpPr txBox="1">
            <a:spLocks noGrp="1"/>
          </p:cNvSpPr>
          <p:nvPr>
            <p:ph type="body" idx="1"/>
          </p:nvPr>
        </p:nvSpPr>
        <p:spPr>
          <a:xfrm>
            <a:off x="443306" y="2858275"/>
            <a:ext cx="12118188" cy="4858881"/>
          </a:xfrm>
          <a:prstGeom prst="rect">
            <a:avLst/>
          </a:prstGeom>
        </p:spPr>
        <p:txBody>
          <a:bodyPr lIns="130026" tIns="130026" rIns="130026" bIns="130026" anchor="t"/>
          <a:lstStyle>
            <a:lvl1pPr marL="762000" indent="-647700" defTabSz="1733973">
              <a:lnSpc>
                <a:spcPct val="115000"/>
              </a:lnSpc>
              <a:spcBef>
                <a:spcPts val="0"/>
              </a:spcBef>
              <a:buClr>
                <a:srgbClr val="5E696C"/>
              </a:buClr>
              <a:buSzPts val="3400"/>
              <a:buFont typeface="Helvetica"/>
              <a:buChar char="●"/>
              <a:defRPr sz="34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367971" indent="-771071" defTabSz="1733973">
              <a:lnSpc>
                <a:spcPct val="115000"/>
              </a:lnSpc>
              <a:spcBef>
                <a:spcPts val="0"/>
              </a:spcBef>
              <a:buClr>
                <a:srgbClr val="5E696C"/>
              </a:buClr>
              <a:buSzPts val="3400"/>
              <a:buFont typeface="Helvetica"/>
              <a:buChar char="○"/>
              <a:defRPr sz="34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171" indent="-771071" defTabSz="1733973">
              <a:lnSpc>
                <a:spcPct val="115000"/>
              </a:lnSpc>
              <a:spcBef>
                <a:spcPts val="0"/>
              </a:spcBef>
              <a:buClr>
                <a:srgbClr val="5E696C"/>
              </a:buClr>
              <a:buSzPts val="3400"/>
              <a:buFont typeface="Helvetica"/>
              <a:buChar char="■"/>
              <a:defRPr sz="34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282371" indent="-771071" defTabSz="1733973">
              <a:lnSpc>
                <a:spcPct val="115000"/>
              </a:lnSpc>
              <a:spcBef>
                <a:spcPts val="0"/>
              </a:spcBef>
              <a:buClr>
                <a:srgbClr val="5E696C"/>
              </a:buClr>
              <a:buSzPts val="3400"/>
              <a:buFont typeface="Helvetica"/>
              <a:buChar char="●"/>
              <a:defRPr sz="34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739571" indent="-771071" defTabSz="1733973">
              <a:lnSpc>
                <a:spcPct val="115000"/>
              </a:lnSpc>
              <a:spcBef>
                <a:spcPts val="0"/>
              </a:spcBef>
              <a:buClr>
                <a:srgbClr val="5E696C"/>
              </a:buClr>
              <a:buSzPts val="3400"/>
              <a:buFont typeface="Helvetica"/>
              <a:buChar char="○"/>
              <a:defRPr sz="34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356622" y="7905851"/>
            <a:ext cx="498774" cy="501354"/>
          </a:xfrm>
          <a:prstGeom prst="rect">
            <a:avLst/>
          </a:prstGeom>
        </p:spPr>
        <p:txBody>
          <a:bodyPr lIns="130026" tIns="130026" rIns="130026" bIns="130026" anchor="ctr"/>
          <a:lstStyle>
            <a:lvl1pPr algn="r" defTabSz="1733973">
              <a:defRPr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145255" y="7702465"/>
            <a:ext cx="776243" cy="834137"/>
          </a:xfrm>
          <a:prstGeom prst="rect">
            <a:avLst/>
          </a:prstGeom>
        </p:spPr>
        <p:txBody>
          <a:bodyPr lIns="48767" tIns="48767" rIns="48767" bIns="48767" anchor="ctr">
            <a:normAutofit/>
          </a:bodyPr>
          <a:lstStyle>
            <a:lvl1pPr defTabSz="650240">
              <a:defRPr sz="5000">
                <a:solidFill>
                  <a:srgbClr val="87A89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eschlecht und psychische Gesundhe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rPr lang="de-AT" dirty="0" err="1"/>
              <a:t>Softskillkurs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Gender Studies</a:t>
            </a:r>
            <a:endParaRPr dirty="0"/>
          </a:p>
        </p:txBody>
      </p:sp>
      <p:sp>
        <p:nvSpPr>
          <p:cNvPr id="145" name="Dr. Barbara Rothmüller…"/>
          <p:cNvSpPr txBox="1">
            <a:spLocks noGrp="1"/>
          </p:cNvSpPr>
          <p:nvPr>
            <p:ph type="subTitle" sz="half" idx="1"/>
          </p:nvPr>
        </p:nvSpPr>
        <p:spPr>
          <a:xfrm>
            <a:off x="1270000" y="5731569"/>
            <a:ext cx="10464800" cy="26123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60831">
              <a:defRPr sz="2880"/>
            </a:pPr>
            <a:r>
              <a:rPr dirty="0"/>
              <a:t>Dr. Barbara Rothmüller</a:t>
            </a:r>
          </a:p>
          <a:p>
            <a:pPr defTabSz="560831">
              <a:defRPr sz="2880"/>
            </a:pPr>
            <a:endParaRPr dirty="0"/>
          </a:p>
          <a:p>
            <a:pPr defTabSz="560831">
              <a:defRPr sz="2880"/>
            </a:pPr>
            <a:endParaRPr dirty="0"/>
          </a:p>
          <a:p>
            <a:pPr defTabSz="560831">
              <a:defRPr sz="2880"/>
            </a:pPr>
            <a:endParaRPr dirty="0"/>
          </a:p>
          <a:p>
            <a:pPr defTabSz="560831">
              <a:defRPr sz="2880"/>
            </a:pPr>
            <a:endParaRPr dirty="0"/>
          </a:p>
          <a:p>
            <a:pPr defTabSz="560831">
              <a:defRPr sz="2304"/>
            </a:pPr>
            <a:r>
              <a:rPr dirty="0" err="1"/>
              <a:t>Wintersemester</a:t>
            </a:r>
            <a:r>
              <a:rPr dirty="0"/>
              <a:t> 202</a:t>
            </a:r>
            <a:r>
              <a:rPr lang="de-AT" dirty="0"/>
              <a:t>2</a:t>
            </a:r>
            <a:r>
              <a:rPr dirty="0"/>
              <a:t>/2</a:t>
            </a:r>
            <a:r>
              <a:rPr lang="de-AT" dirty="0"/>
              <a:t>3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111346" y="2026036"/>
            <a:ext cx="11132724" cy="6247728"/>
          </a:xfrm>
          <a:prstGeom prst="rect">
            <a:avLst/>
          </a:prstGeom>
        </p:spPr>
        <p:txBody>
          <a:bodyPr/>
          <a:lstStyle/>
          <a:p>
            <a:pPr marL="202874" indent="-202874" defTabSz="1014374">
              <a:lnSpc>
                <a:spcPct val="85500"/>
              </a:lnSpc>
              <a:spcBef>
                <a:spcPts val="600"/>
              </a:spcBef>
              <a:buSzTx/>
              <a:buNone/>
              <a:defRPr sz="2651" b="1" u="sng" spc="0">
                <a:solidFill>
                  <a:srgbClr val="FF0000"/>
                </a:solidFill>
              </a:defRPr>
            </a:pPr>
            <a:r>
              <a:rPr dirty="0" err="1"/>
              <a:t>Naturalisierung</a:t>
            </a:r>
            <a:r>
              <a:rPr dirty="0"/>
              <a:t>:</a:t>
            </a:r>
            <a:r>
              <a:rPr u="none" dirty="0"/>
              <a:t> </a:t>
            </a:r>
            <a:r>
              <a:rPr b="0" u="none" dirty="0" err="1">
                <a:solidFill>
                  <a:srgbClr val="000000"/>
                </a:solidFill>
              </a:rPr>
              <a:t>zentraler</a:t>
            </a:r>
            <a:r>
              <a:rPr b="0" u="none" dirty="0">
                <a:solidFill>
                  <a:srgbClr val="000000"/>
                </a:solidFill>
              </a:rPr>
              <a:t> Teil des </a:t>
            </a:r>
            <a:r>
              <a:rPr b="0" u="none" dirty="0" err="1">
                <a:solidFill>
                  <a:srgbClr val="000000"/>
                </a:solidFill>
              </a:rPr>
              <a:t>sozialen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Geschlechterregimes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endParaRPr sz="1716" spc="10" dirty="0"/>
          </a:p>
          <a:p>
            <a:pPr defTabSz="1014374">
              <a:lnSpc>
                <a:spcPct val="85500"/>
              </a:lnSpc>
              <a:spcBef>
                <a:spcPts val="600"/>
              </a:spcBef>
              <a:defRPr sz="2340" spc="0"/>
            </a:pP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wissenschaftlich</a:t>
            </a:r>
            <a:r>
              <a:rPr dirty="0"/>
              <a:t>! </a:t>
            </a:r>
            <a:r>
              <a:rPr dirty="0" err="1"/>
              <a:t>Sondern</a:t>
            </a:r>
            <a:r>
              <a:rPr dirty="0"/>
              <a:t> </a:t>
            </a:r>
            <a:r>
              <a:rPr dirty="0" err="1"/>
              <a:t>Alltagsverstand</a:t>
            </a:r>
            <a:endParaRPr lang="de-AT" dirty="0"/>
          </a:p>
          <a:p>
            <a:pPr defTabSz="1014374">
              <a:lnSpc>
                <a:spcPct val="85500"/>
              </a:lnSpc>
              <a:spcBef>
                <a:spcPts val="600"/>
              </a:spcBef>
              <a:defRPr sz="2340" spc="0"/>
            </a:pPr>
            <a:r>
              <a:rPr dirty="0" err="1"/>
              <a:t>Wissenschaftlich</a:t>
            </a:r>
            <a:r>
              <a:rPr dirty="0"/>
              <a:t>: </a:t>
            </a:r>
            <a:r>
              <a:rPr dirty="0" err="1"/>
              <a:t>Wodurch</a:t>
            </a:r>
            <a:r>
              <a:rPr dirty="0"/>
              <a:t> </a:t>
            </a:r>
            <a:r>
              <a:rPr dirty="0" err="1"/>
              <a:t>entsteht</a:t>
            </a:r>
            <a:r>
              <a:rPr dirty="0"/>
              <a:t> der </a:t>
            </a:r>
            <a:r>
              <a:rPr dirty="0" err="1"/>
              <a:t>Eindruck</a:t>
            </a:r>
            <a:r>
              <a:rPr dirty="0"/>
              <a:t> der </a:t>
            </a:r>
            <a:r>
              <a:rPr dirty="0" err="1"/>
              <a:t>Natürlichkeit</a:t>
            </a:r>
            <a:r>
              <a:rPr dirty="0"/>
              <a:t> der </a:t>
            </a:r>
            <a:r>
              <a:rPr dirty="0" err="1"/>
              <a:t>Geschlechterordnung</a:t>
            </a:r>
            <a:r>
              <a:rPr dirty="0"/>
              <a:t>? (</a:t>
            </a:r>
            <a:r>
              <a:rPr dirty="0" err="1"/>
              <a:t>Hegemonie</a:t>
            </a:r>
            <a:r>
              <a:rPr dirty="0"/>
              <a:t> der </a:t>
            </a:r>
            <a:r>
              <a:rPr dirty="0" err="1"/>
              <a:t>Biologie</a:t>
            </a:r>
            <a:r>
              <a:rPr dirty="0"/>
              <a:t>. Aber: </a:t>
            </a:r>
            <a:r>
              <a:rPr lang="de-AT" dirty="0"/>
              <a:t>Q</a:t>
            </a:r>
            <a:r>
              <a:rPr dirty="0" err="1"/>
              <a:t>ueere</a:t>
            </a:r>
            <a:r>
              <a:rPr dirty="0"/>
              <a:t> </a:t>
            </a:r>
            <a:r>
              <a:rPr dirty="0" err="1"/>
              <a:t>Tiere</a:t>
            </a:r>
            <a:r>
              <a:rPr dirty="0"/>
              <a:t>!</a:t>
            </a:r>
            <a:r>
              <a:rPr lang="de-AT" dirty="0"/>
              <a:t> Vgl. Lied der deutschen Rapperin </a:t>
            </a:r>
            <a:r>
              <a:rPr lang="de-AT" i="1" dirty="0" err="1"/>
              <a:t>Sookee</a:t>
            </a:r>
            <a:r>
              <a:rPr dirty="0"/>
              <a:t>)</a:t>
            </a:r>
            <a:endParaRPr sz="1716" spc="10" dirty="0"/>
          </a:p>
          <a:p>
            <a:pPr marL="202874" indent="-202874" defTabSz="1014374">
              <a:lnSpc>
                <a:spcPct val="85500"/>
              </a:lnSpc>
              <a:spcBef>
                <a:spcPts val="600"/>
              </a:spcBef>
              <a:buSzTx/>
              <a:buNone/>
              <a:defRPr sz="2651" spc="11"/>
            </a:pPr>
            <a:endParaRPr sz="1716" spc="10" dirty="0"/>
          </a:p>
          <a:p>
            <a:pPr marL="202874" indent="-202874" defTabSz="1014374">
              <a:lnSpc>
                <a:spcPct val="85500"/>
              </a:lnSpc>
              <a:spcBef>
                <a:spcPts val="600"/>
              </a:spcBef>
              <a:buSzTx/>
              <a:buNone/>
              <a:defRPr sz="2340" spc="0"/>
            </a:pPr>
            <a:r>
              <a:rPr dirty="0" err="1"/>
              <a:t>Geschlechterdifferenzen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 in </a:t>
            </a:r>
            <a:r>
              <a:rPr dirty="0" err="1"/>
              <a:t>Interaktionen</a:t>
            </a:r>
            <a:r>
              <a:rPr dirty="0"/>
              <a:t> </a:t>
            </a:r>
            <a:r>
              <a:rPr dirty="0" err="1"/>
              <a:t>ständig</a:t>
            </a:r>
            <a:r>
              <a:rPr dirty="0"/>
              <a:t> </a:t>
            </a:r>
            <a:r>
              <a:rPr dirty="0" err="1"/>
              <a:t>reproduziert</a:t>
            </a:r>
            <a:r>
              <a:rPr dirty="0"/>
              <a:t> und </a:t>
            </a:r>
            <a:r>
              <a:rPr dirty="0" err="1"/>
              <a:t>bestätigt</a:t>
            </a:r>
            <a:r>
              <a:rPr dirty="0"/>
              <a:t>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dirty="0" err="1"/>
              <a:t>erzeugen</a:t>
            </a:r>
            <a:r>
              <a:rPr dirty="0"/>
              <a:t> stabile </a:t>
            </a:r>
            <a:r>
              <a:rPr dirty="0" err="1"/>
              <a:t>Ungleichheiten</a:t>
            </a:r>
            <a:r>
              <a:rPr dirty="0"/>
              <a:t> (und </a:t>
            </a:r>
            <a:r>
              <a:rPr dirty="0" err="1"/>
              <a:t>werden</a:t>
            </a:r>
            <a:r>
              <a:rPr dirty="0"/>
              <a:t> </a:t>
            </a:r>
            <a:r>
              <a:rPr dirty="0" err="1"/>
              <a:t>verinnerlicht</a:t>
            </a:r>
            <a:r>
              <a:rPr dirty="0"/>
              <a:t>)</a:t>
            </a:r>
            <a:r>
              <a:rPr sz="2651" spc="11" dirty="0"/>
              <a:t> </a:t>
            </a:r>
            <a:r>
              <a:rPr dirty="0"/>
              <a:t>= </a:t>
            </a:r>
            <a:r>
              <a:rPr dirty="0" err="1"/>
              <a:t>Institutionalisierung</a:t>
            </a:r>
            <a:endParaRPr sz="1716" spc="10" dirty="0"/>
          </a:p>
          <a:p>
            <a:pPr marL="202874" indent="-202874" defTabSz="1014374">
              <a:lnSpc>
                <a:spcPct val="85500"/>
              </a:lnSpc>
              <a:spcBef>
                <a:spcPts val="600"/>
              </a:spcBef>
              <a:buSzTx/>
              <a:buNone/>
              <a:defRPr sz="2651" spc="11"/>
            </a:pPr>
            <a:endParaRPr sz="1716" spc="10" dirty="0"/>
          </a:p>
          <a:p>
            <a:pPr marL="202874" indent="-202874" algn="ctr" defTabSz="1014374">
              <a:lnSpc>
                <a:spcPct val="120000"/>
              </a:lnSpc>
              <a:spcBef>
                <a:spcPts val="200"/>
              </a:spcBef>
              <a:buSzTx/>
              <a:buNone/>
              <a:defRPr sz="2340" spc="0"/>
            </a:pPr>
            <a:r>
              <a:rPr dirty="0" err="1"/>
              <a:t>Geschlechterdifferenz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nicht</a:t>
            </a:r>
            <a:r>
              <a:rPr dirty="0"/>
              <a:t> die </a:t>
            </a:r>
            <a:r>
              <a:rPr dirty="0" err="1"/>
              <a:t>Ursache</a:t>
            </a:r>
            <a:r>
              <a:rPr dirty="0"/>
              <a:t>, </a:t>
            </a:r>
            <a:endParaRPr lang="de-AT" dirty="0"/>
          </a:p>
          <a:p>
            <a:pPr marL="202874" indent="-202874" algn="ctr" defTabSz="1014374">
              <a:lnSpc>
                <a:spcPct val="120000"/>
              </a:lnSpc>
              <a:spcBef>
                <a:spcPts val="200"/>
              </a:spcBef>
              <a:buSzTx/>
              <a:buNone/>
              <a:defRPr sz="2340" spc="0"/>
            </a:pPr>
            <a:r>
              <a:rPr dirty="0" err="1"/>
              <a:t>sondern</a:t>
            </a:r>
            <a:r>
              <a:rPr dirty="0"/>
              <a:t> die </a:t>
            </a:r>
            <a:r>
              <a:rPr dirty="0" err="1"/>
              <a:t>Folge</a:t>
            </a:r>
            <a:r>
              <a:rPr dirty="0"/>
              <a:t> von</a:t>
            </a:r>
            <a:r>
              <a:rPr lang="de-AT" dirty="0"/>
              <a:t> </a:t>
            </a:r>
            <a:r>
              <a:rPr dirty="0" err="1"/>
              <a:t>Geschlechterungleichheit</a:t>
            </a:r>
            <a:r>
              <a:rPr dirty="0"/>
              <a:t>. </a:t>
            </a:r>
          </a:p>
          <a:p>
            <a:pPr marL="202874" indent="-202874" defTabSz="1014374">
              <a:lnSpc>
                <a:spcPct val="120000"/>
              </a:lnSpc>
              <a:spcBef>
                <a:spcPts val="200"/>
              </a:spcBef>
              <a:buSzTx/>
              <a:buNone/>
              <a:defRPr sz="2340" spc="0"/>
            </a:pPr>
            <a:endParaRPr dirty="0"/>
          </a:p>
          <a:p>
            <a:pPr marL="202874" indent="-202874" defTabSz="1014374">
              <a:lnSpc>
                <a:spcPct val="120000"/>
              </a:lnSpc>
              <a:spcBef>
                <a:spcPts val="200"/>
              </a:spcBef>
              <a:buSzTx/>
              <a:buNone/>
              <a:defRPr sz="2184" spc="0"/>
            </a:pPr>
            <a:r>
              <a:rPr dirty="0"/>
              <a:t>Argument: </a:t>
            </a:r>
          </a:p>
          <a:p>
            <a:pPr marL="202874" indent="-202874" defTabSz="1014374">
              <a:lnSpc>
                <a:spcPct val="120000"/>
              </a:lnSpc>
              <a:spcBef>
                <a:spcPts val="200"/>
              </a:spcBef>
              <a:buSzTx/>
              <a:buNone/>
              <a:defRPr sz="2184" spc="0"/>
            </a:pPr>
            <a:r>
              <a:rPr i="1" dirty="0" err="1"/>
              <a:t>Geschlechterdifferenz</a:t>
            </a:r>
            <a:r>
              <a:rPr i="1" dirty="0"/>
              <a:t> </a:t>
            </a:r>
            <a:r>
              <a:rPr i="1" dirty="0" err="1"/>
              <a:t>ist</a:t>
            </a:r>
            <a:r>
              <a:rPr i="1" dirty="0"/>
              <a:t> die </a:t>
            </a:r>
            <a:r>
              <a:rPr i="1" dirty="0" err="1"/>
              <a:t>Folge</a:t>
            </a:r>
            <a:r>
              <a:rPr i="1" dirty="0"/>
              <a:t> </a:t>
            </a:r>
            <a:r>
              <a:rPr i="1" dirty="0" err="1"/>
              <a:t>sozialer</a:t>
            </a:r>
            <a:r>
              <a:rPr i="1" dirty="0"/>
              <a:t> </a:t>
            </a:r>
            <a:r>
              <a:rPr i="1" dirty="0" err="1"/>
              <a:t>Ungleichheit</a:t>
            </a:r>
            <a:r>
              <a:rPr i="1" dirty="0"/>
              <a:t>, </a:t>
            </a:r>
            <a:r>
              <a:rPr i="1" dirty="0" err="1"/>
              <a:t>u.a.</a:t>
            </a:r>
            <a:r>
              <a:rPr i="1" dirty="0"/>
              <a:t> in </a:t>
            </a:r>
            <a:r>
              <a:rPr i="1" dirty="0" err="1"/>
              <a:t>Bildungsinstitutionen</a:t>
            </a:r>
            <a:r>
              <a:rPr i="1" dirty="0"/>
              <a:t>. </a:t>
            </a:r>
            <a:endParaRPr spc="13" dirty="0"/>
          </a:p>
          <a:p>
            <a:pPr marL="202874" indent="-202874" defTabSz="1014374">
              <a:lnSpc>
                <a:spcPct val="120000"/>
              </a:lnSpc>
              <a:spcBef>
                <a:spcPts val="200"/>
              </a:spcBef>
              <a:buSzTx/>
              <a:buNone/>
              <a:defRPr sz="2184" i="1" spc="0"/>
            </a:pPr>
            <a:r>
              <a:rPr dirty="0" err="1"/>
              <a:t>Diskriminierung</a:t>
            </a:r>
            <a:r>
              <a:rPr dirty="0"/>
              <a:t> und </a:t>
            </a:r>
            <a:r>
              <a:rPr dirty="0" err="1"/>
              <a:t>sexistische</a:t>
            </a:r>
            <a:r>
              <a:rPr dirty="0"/>
              <a:t> Stereotype </a:t>
            </a:r>
            <a:r>
              <a:rPr dirty="0" err="1"/>
              <a:t>sind</a:t>
            </a:r>
            <a:r>
              <a:rPr dirty="0"/>
              <a:t> </a:t>
            </a:r>
            <a:r>
              <a:rPr dirty="0" err="1"/>
              <a:t>weit</a:t>
            </a:r>
            <a:r>
              <a:rPr dirty="0"/>
              <a:t> </a:t>
            </a:r>
            <a:r>
              <a:rPr dirty="0" err="1"/>
              <a:t>verbreitet</a:t>
            </a:r>
            <a:r>
              <a:rPr dirty="0"/>
              <a:t> </a:t>
            </a:r>
            <a:r>
              <a:rPr dirty="0" err="1"/>
              <a:t>unter</a:t>
            </a:r>
            <a:r>
              <a:rPr dirty="0"/>
              <a:t> </a:t>
            </a:r>
            <a:r>
              <a:rPr dirty="0" err="1"/>
              <a:t>Lehrpersonen</a:t>
            </a:r>
            <a:r>
              <a:rPr dirty="0"/>
              <a:t>. </a:t>
            </a:r>
            <a:endParaRPr spc="13" dirty="0"/>
          </a:p>
          <a:p>
            <a:pPr marL="202874" indent="-202874" defTabSz="1014374">
              <a:lnSpc>
                <a:spcPct val="120000"/>
              </a:lnSpc>
              <a:spcBef>
                <a:spcPts val="200"/>
              </a:spcBef>
              <a:buSzTx/>
              <a:buNone/>
              <a:defRPr sz="2184" i="1" spc="0"/>
            </a:pPr>
            <a:r>
              <a:rPr dirty="0" err="1"/>
              <a:t>Buben</a:t>
            </a:r>
            <a:r>
              <a:rPr dirty="0"/>
              <a:t> und </a:t>
            </a:r>
            <a:r>
              <a:rPr dirty="0" err="1"/>
              <a:t>Mädchen</a:t>
            </a:r>
            <a:r>
              <a:rPr dirty="0"/>
              <a:t> </a:t>
            </a:r>
            <a:r>
              <a:rPr dirty="0" err="1"/>
              <a:t>zeigen</a:t>
            </a:r>
            <a:r>
              <a:rPr dirty="0"/>
              <a:t> </a:t>
            </a:r>
            <a:r>
              <a:rPr dirty="0" err="1"/>
              <a:t>daher</a:t>
            </a:r>
            <a:r>
              <a:rPr dirty="0"/>
              <a:t> </a:t>
            </a:r>
            <a:r>
              <a:rPr dirty="0" err="1"/>
              <a:t>unterschiedliche</a:t>
            </a:r>
            <a:r>
              <a:rPr dirty="0"/>
              <a:t> </a:t>
            </a:r>
            <a:r>
              <a:rPr dirty="0" err="1"/>
              <a:t>Fähigkeiten</a:t>
            </a:r>
            <a:r>
              <a:rPr dirty="0"/>
              <a:t> in der Schule.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928875" y="2232852"/>
            <a:ext cx="9440981" cy="41261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89870" indent="-189870" defTabSz="949350">
              <a:spcBef>
                <a:spcPts val="600"/>
              </a:spcBef>
              <a:buSzTx/>
              <a:buNone/>
              <a:defRPr sz="2482" b="1" u="sng" spc="0">
                <a:solidFill>
                  <a:srgbClr val="FF0000"/>
                </a:solidFill>
              </a:defRPr>
            </a:pPr>
            <a:r>
              <a:rPr dirty="0" err="1"/>
              <a:t>Ahistorizität</a:t>
            </a:r>
            <a:r>
              <a:rPr dirty="0"/>
              <a:t>:</a:t>
            </a:r>
            <a:r>
              <a:rPr b="0" u="none" dirty="0"/>
              <a:t> </a:t>
            </a:r>
            <a:r>
              <a:rPr b="0" u="none" dirty="0" err="1">
                <a:solidFill>
                  <a:srgbClr val="000000"/>
                </a:solidFill>
              </a:rPr>
              <a:t>Geschlechterdichotomie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scheint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räumlich</a:t>
            </a:r>
            <a:r>
              <a:rPr b="0" u="none" dirty="0">
                <a:solidFill>
                  <a:srgbClr val="000000"/>
                </a:solidFill>
              </a:rPr>
              <a:t> und </a:t>
            </a:r>
            <a:r>
              <a:rPr b="0" u="none" dirty="0" err="1">
                <a:solidFill>
                  <a:srgbClr val="000000"/>
                </a:solidFill>
              </a:rPr>
              <a:t>zeitlich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stabil</a:t>
            </a:r>
            <a:endParaRPr spc="10" dirty="0"/>
          </a:p>
          <a:p>
            <a:pPr marL="0" indent="0" defTabSz="949350">
              <a:spcBef>
                <a:spcPts val="600"/>
              </a:spcBef>
              <a:buSzTx/>
              <a:buNone/>
              <a:defRPr sz="2482" spc="10"/>
            </a:pPr>
            <a:endParaRPr spc="10" dirty="0"/>
          </a:p>
          <a:p>
            <a:pPr marL="0" indent="0" defTabSz="949350">
              <a:spcBef>
                <a:spcPts val="600"/>
              </a:spcBef>
              <a:buSzTx/>
              <a:buNone/>
              <a:defRPr sz="2482" spc="0"/>
            </a:pPr>
            <a:r>
              <a:rPr dirty="0" err="1"/>
              <a:t>Koloniale</a:t>
            </a:r>
            <a:r>
              <a:rPr dirty="0"/>
              <a:t> und </a:t>
            </a:r>
            <a:r>
              <a:rPr dirty="0" err="1"/>
              <a:t>eurozentrische</a:t>
            </a:r>
            <a:r>
              <a:rPr dirty="0"/>
              <a:t> </a:t>
            </a:r>
            <a:r>
              <a:rPr dirty="0" err="1"/>
              <a:t>Perspektive</a:t>
            </a:r>
            <a:r>
              <a:rPr dirty="0"/>
              <a:t>: </a:t>
            </a:r>
            <a:r>
              <a:rPr dirty="0" err="1"/>
              <a:t>ignoriert</a:t>
            </a:r>
            <a:r>
              <a:rPr dirty="0"/>
              <a:t> </a:t>
            </a:r>
            <a:r>
              <a:rPr dirty="0" err="1"/>
              <a:t>Kontext</a:t>
            </a:r>
            <a:r>
              <a:rPr dirty="0"/>
              <a:t> und </a:t>
            </a:r>
            <a:r>
              <a:rPr dirty="0" err="1"/>
              <a:t>sozialen</a:t>
            </a:r>
            <a:r>
              <a:rPr dirty="0"/>
              <a:t> </a:t>
            </a:r>
            <a:r>
              <a:rPr dirty="0" err="1"/>
              <a:t>Wandel</a:t>
            </a:r>
            <a:r>
              <a:rPr dirty="0"/>
              <a:t> von </a:t>
            </a:r>
            <a:r>
              <a:rPr dirty="0" err="1"/>
              <a:t>Geschlechterverhältnissen</a:t>
            </a:r>
            <a:endParaRPr dirty="0"/>
          </a:p>
          <a:p>
            <a:pPr marL="0" indent="0" defTabSz="949350">
              <a:spcBef>
                <a:spcPts val="600"/>
              </a:spcBef>
              <a:buSzTx/>
              <a:buNone/>
              <a:defRPr sz="2482" spc="10"/>
            </a:pPr>
            <a:endParaRPr dirty="0"/>
          </a:p>
          <a:p>
            <a:pPr marL="0" indent="0" defTabSz="949350">
              <a:spcBef>
                <a:spcPts val="600"/>
              </a:spcBef>
              <a:buSzTx/>
              <a:buNone/>
              <a:defRPr sz="2482" spc="0"/>
            </a:pPr>
            <a:r>
              <a:rPr lang="de-AT" dirty="0"/>
              <a:t>Keine lineare Entwicklung: </a:t>
            </a:r>
            <a:r>
              <a:rPr dirty="0"/>
              <a:t>Re-</a:t>
            </a:r>
            <a:r>
              <a:rPr dirty="0" err="1"/>
              <a:t>Traditionalisierung</a:t>
            </a:r>
            <a:r>
              <a:rPr dirty="0"/>
              <a:t> und </a:t>
            </a:r>
            <a:r>
              <a:rPr dirty="0" err="1"/>
              <a:t>rhetorische</a:t>
            </a:r>
            <a:r>
              <a:rPr dirty="0"/>
              <a:t> </a:t>
            </a:r>
            <a:r>
              <a:rPr dirty="0" err="1"/>
              <a:t>Modernisierung</a:t>
            </a:r>
            <a:r>
              <a:rPr lang="de-AT" dirty="0"/>
              <a:t> </a:t>
            </a:r>
            <a:endParaRPr dirty="0"/>
          </a:p>
          <a:p>
            <a:pPr marL="0" indent="0" defTabSz="949350">
              <a:spcBef>
                <a:spcPts val="600"/>
              </a:spcBef>
              <a:buSzTx/>
              <a:buNone/>
              <a:defRPr sz="2482" spc="10"/>
            </a:pPr>
            <a:endParaRPr dirty="0"/>
          </a:p>
          <a:p>
            <a:pPr marL="189870" indent="-189870" defTabSz="949350">
              <a:spcBef>
                <a:spcPts val="600"/>
              </a:spcBef>
              <a:buSzTx/>
              <a:buNone/>
              <a:defRPr sz="2482" spc="0"/>
            </a:pPr>
            <a:r>
              <a:rPr lang="de-AT" dirty="0"/>
              <a:t>Warum so stabil? – aufgrund der </a:t>
            </a:r>
            <a:r>
              <a:rPr dirty="0" err="1"/>
              <a:t>Erfahrungsresistenz</a:t>
            </a:r>
            <a:r>
              <a:rPr dirty="0"/>
              <a:t> von </a:t>
            </a:r>
            <a:r>
              <a:rPr dirty="0" err="1"/>
              <a:t>Stereotypen</a:t>
            </a:r>
            <a:r>
              <a:rPr dirty="0"/>
              <a:t>: </a:t>
            </a:r>
            <a:r>
              <a:rPr dirty="0" err="1"/>
              <a:t>selektive</a:t>
            </a:r>
            <a:r>
              <a:rPr dirty="0"/>
              <a:t> </a:t>
            </a:r>
            <a:r>
              <a:rPr dirty="0" err="1"/>
              <a:t>Wahrnehmung</a:t>
            </a:r>
            <a:r>
              <a:rPr dirty="0"/>
              <a:t> und </a:t>
            </a:r>
            <a:r>
              <a:rPr dirty="0" err="1"/>
              <a:t>Suche</a:t>
            </a:r>
            <a:r>
              <a:rPr dirty="0"/>
              <a:t> </a:t>
            </a:r>
            <a:r>
              <a:rPr dirty="0" err="1"/>
              <a:t>nach</a:t>
            </a:r>
            <a:r>
              <a:rPr dirty="0"/>
              <a:t> </a:t>
            </a:r>
            <a:r>
              <a:rPr dirty="0" err="1"/>
              <a:t>Fällen</a:t>
            </a:r>
            <a:r>
              <a:rPr dirty="0"/>
              <a:t>, die die </a:t>
            </a:r>
            <a:r>
              <a:rPr dirty="0" err="1"/>
              <a:t>Vorurteile</a:t>
            </a:r>
            <a:r>
              <a:rPr dirty="0"/>
              <a:t> </a:t>
            </a:r>
            <a:r>
              <a:rPr dirty="0" err="1"/>
              <a:t>bestätigen</a:t>
            </a:r>
            <a:r>
              <a:rPr lang="de-AT" dirty="0"/>
              <a:t> (ist nicht wissenschaftlich!)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"/>
          <p:cNvSpPr txBox="1">
            <a:spLocks noGrp="1"/>
          </p:cNvSpPr>
          <p:nvPr>
            <p:ph type="title"/>
          </p:nvPr>
        </p:nvSpPr>
        <p:spPr>
          <a:xfrm>
            <a:off x="926049" y="1609343"/>
            <a:ext cx="10338818" cy="1413934"/>
          </a:xfrm>
          <a:prstGeom prst="rect">
            <a:avLst/>
          </a:prstGeom>
        </p:spPr>
        <p:txBody>
          <a:bodyPr/>
          <a:lstStyle>
            <a:lvl1pPr>
              <a:defRPr sz="4400" b="1" spc="-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Gender: vom Alltagsverstand zur Wissenschaftlichkeit</a:t>
            </a:r>
          </a:p>
        </p:txBody>
      </p:sp>
      <p:sp>
        <p:nvSpPr>
          <p:cNvPr id="175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592941" y="3577698"/>
            <a:ext cx="10338818" cy="4680858"/>
          </a:xfrm>
          <a:prstGeom prst="rect">
            <a:avLst/>
          </a:prstGeom>
        </p:spPr>
        <p:txBody>
          <a:bodyPr/>
          <a:lstStyle/>
          <a:p>
            <a:pPr marL="260095" indent="-260095">
              <a:spcBef>
                <a:spcPts val="800"/>
              </a:spcBef>
              <a:buSzTx/>
              <a:buNone/>
              <a:defRPr u="sng" spc="0"/>
            </a:pPr>
            <a:r>
              <a:rPr dirty="0" err="1"/>
              <a:t>Wissenschaftliche</a:t>
            </a:r>
            <a:r>
              <a:rPr dirty="0"/>
              <a:t> </a:t>
            </a:r>
            <a:r>
              <a:rPr dirty="0" err="1"/>
              <a:t>Basisannahmen</a:t>
            </a:r>
            <a:endParaRPr dirty="0"/>
          </a:p>
          <a:p>
            <a:pPr marL="260095" indent="-260095">
              <a:spcBef>
                <a:spcPts val="800"/>
              </a:spcBef>
              <a:buSzTx/>
              <a:buNone/>
              <a:defRPr spc="10"/>
            </a:pPr>
            <a:endParaRPr dirty="0"/>
          </a:p>
          <a:p>
            <a:pPr marL="259079" indent="-259079">
              <a:spcBef>
                <a:spcPts val="800"/>
              </a:spcBef>
              <a:defRPr spc="0"/>
            </a:pPr>
            <a:r>
              <a:rPr dirty="0"/>
              <a:t>Es </a:t>
            </a:r>
            <a:r>
              <a:rPr dirty="0" err="1"/>
              <a:t>gibt</a:t>
            </a:r>
            <a:r>
              <a:rPr dirty="0"/>
              <a:t> </a:t>
            </a:r>
            <a:r>
              <a:rPr dirty="0" err="1"/>
              <a:t>mehr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zwei</a:t>
            </a:r>
            <a:r>
              <a:rPr dirty="0"/>
              <a:t> </a:t>
            </a:r>
            <a:r>
              <a:rPr dirty="0" err="1"/>
              <a:t>Geschlechter</a:t>
            </a:r>
            <a:r>
              <a:rPr dirty="0"/>
              <a:t>. </a:t>
            </a:r>
          </a:p>
          <a:p>
            <a:pPr marL="259079" indent="-259079">
              <a:spcBef>
                <a:spcPts val="800"/>
              </a:spcBef>
              <a:defRPr spc="0"/>
            </a:pPr>
            <a:r>
              <a:rPr dirty="0"/>
              <a:t>Die </a:t>
            </a:r>
            <a:r>
              <a:rPr lang="de-AT" dirty="0" err="1"/>
              <a:t>Genderd</a:t>
            </a:r>
            <a:r>
              <a:rPr dirty="0" err="1"/>
              <a:t>ifferenz</a:t>
            </a:r>
            <a:r>
              <a:rPr dirty="0"/>
              <a:t>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Alltag</a:t>
            </a:r>
            <a:r>
              <a:rPr dirty="0"/>
              <a:t> </a:t>
            </a:r>
            <a:r>
              <a:rPr dirty="0" err="1"/>
              <a:t>hergestellt</a:t>
            </a:r>
            <a:r>
              <a:rPr dirty="0"/>
              <a:t> und </a:t>
            </a:r>
            <a:r>
              <a:rPr dirty="0" err="1"/>
              <a:t>verfestigt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. Die </a:t>
            </a:r>
            <a:r>
              <a:rPr dirty="0" err="1"/>
              <a:t>Herstellung</a:t>
            </a:r>
            <a:r>
              <a:rPr dirty="0"/>
              <a:t> von </a:t>
            </a:r>
            <a:r>
              <a:rPr dirty="0" err="1"/>
              <a:t>Geschlecht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wissenschaftlich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rekonstruieren</a:t>
            </a:r>
            <a:r>
              <a:rPr dirty="0"/>
              <a:t>.</a:t>
            </a:r>
          </a:p>
          <a:p>
            <a:pPr marL="259079" indent="-259079">
              <a:spcBef>
                <a:spcPts val="800"/>
              </a:spcBef>
              <a:defRPr spc="0"/>
            </a:pPr>
            <a:r>
              <a:rPr dirty="0" err="1"/>
              <a:t>Intersektionale</a:t>
            </a:r>
            <a:r>
              <a:rPr dirty="0"/>
              <a:t> </a:t>
            </a:r>
            <a:r>
              <a:rPr dirty="0" err="1"/>
              <a:t>Perspektiven</a:t>
            </a:r>
            <a:r>
              <a:rPr dirty="0"/>
              <a:t> </a:t>
            </a:r>
            <a:r>
              <a:rPr dirty="0" err="1"/>
              <a:t>zeigen</a:t>
            </a:r>
            <a:r>
              <a:rPr dirty="0"/>
              <a:t> </a:t>
            </a:r>
            <a:r>
              <a:rPr dirty="0" err="1"/>
              <a:t>sozial</a:t>
            </a:r>
            <a:r>
              <a:rPr dirty="0"/>
              <a:t> </a:t>
            </a:r>
            <a:r>
              <a:rPr dirty="0" err="1"/>
              <a:t>relevante</a:t>
            </a:r>
            <a:r>
              <a:rPr dirty="0"/>
              <a:t> </a:t>
            </a:r>
            <a:r>
              <a:rPr dirty="0" err="1"/>
              <a:t>Unterschiede</a:t>
            </a:r>
            <a:r>
              <a:rPr dirty="0"/>
              <a:t> </a:t>
            </a:r>
            <a:r>
              <a:rPr dirty="0" err="1"/>
              <a:t>zwischen</a:t>
            </a:r>
            <a:r>
              <a:rPr dirty="0"/>
              <a:t> Frauen* und </a:t>
            </a:r>
            <a:r>
              <a:rPr dirty="0" err="1"/>
              <a:t>Gemeinsamkeiten</a:t>
            </a:r>
            <a:r>
              <a:rPr dirty="0"/>
              <a:t> von </a:t>
            </a:r>
            <a:r>
              <a:rPr dirty="0" err="1"/>
              <a:t>Männern</a:t>
            </a:r>
            <a:r>
              <a:rPr dirty="0"/>
              <a:t>* und Frauen*.</a:t>
            </a:r>
          </a:p>
          <a:p>
            <a:pPr marL="259079" indent="-259079">
              <a:spcBef>
                <a:spcPts val="800"/>
              </a:spcBef>
              <a:defRPr spc="0"/>
            </a:pPr>
            <a:r>
              <a:rPr dirty="0" err="1"/>
              <a:t>Verschiebung</a:t>
            </a:r>
            <a:r>
              <a:rPr dirty="0"/>
              <a:t> des </a:t>
            </a:r>
            <a:r>
              <a:rPr dirty="0" err="1"/>
              <a:t>Fokus</a:t>
            </a:r>
            <a:r>
              <a:rPr dirty="0"/>
              <a:t> auf das </a:t>
            </a:r>
            <a:r>
              <a:rPr dirty="0" err="1"/>
              <a:t>Werden</a:t>
            </a:r>
            <a:r>
              <a:rPr dirty="0"/>
              <a:t> und Machen – und </a:t>
            </a:r>
            <a:r>
              <a:rPr dirty="0" err="1"/>
              <a:t>nicht</a:t>
            </a:r>
            <a:r>
              <a:rPr dirty="0"/>
              <a:t> das Sein; auf das </a:t>
            </a:r>
            <a:r>
              <a:rPr dirty="0" err="1"/>
              <a:t>Nicht-Binäre</a:t>
            </a:r>
            <a:r>
              <a:rPr dirty="0"/>
              <a:t> (Inter-, </a:t>
            </a:r>
            <a:r>
              <a:rPr dirty="0" err="1"/>
              <a:t>Transgeschlechtlichkeit</a:t>
            </a:r>
            <a:r>
              <a:rPr dirty="0"/>
              <a:t>, Bi-, </a:t>
            </a:r>
            <a:r>
              <a:rPr dirty="0" err="1"/>
              <a:t>Asexualität</a:t>
            </a:r>
            <a:r>
              <a:rPr dirty="0"/>
              <a:t>), auf </a:t>
            </a:r>
            <a:r>
              <a:rPr dirty="0" err="1"/>
              <a:t>Fluidität</a:t>
            </a:r>
            <a:r>
              <a:rPr dirty="0"/>
              <a:t>, </a:t>
            </a:r>
            <a:r>
              <a:rPr dirty="0" err="1"/>
              <a:t>Kontext</a:t>
            </a:r>
            <a:r>
              <a:rPr dirty="0"/>
              <a:t>, und </a:t>
            </a:r>
            <a:r>
              <a:rPr lang="de-AT" dirty="0"/>
              <a:t>"</a:t>
            </a:r>
            <a:r>
              <a:rPr dirty="0" err="1"/>
              <a:t>Widerstand</a:t>
            </a:r>
            <a:r>
              <a:rPr lang="de-AT" dirty="0"/>
              <a:t>“ gegen Geschlechternormen im Alltag</a:t>
            </a:r>
            <a:endParaRPr dirty="0"/>
          </a:p>
          <a:p>
            <a:pPr marL="259079" indent="-259079">
              <a:spcBef>
                <a:spcPts val="800"/>
              </a:spcBef>
              <a:defRPr spc="0"/>
            </a:pPr>
            <a:r>
              <a:rPr dirty="0" err="1"/>
              <a:t>Selbstreflexion</a:t>
            </a:r>
            <a:r>
              <a:rPr dirty="0"/>
              <a:t> auf </a:t>
            </a:r>
            <a:r>
              <a:rPr lang="de-AT" dirty="0"/>
              <a:t>K</a:t>
            </a:r>
            <a:r>
              <a:rPr dirty="0"/>
              <a:t>o-</a:t>
            </a:r>
            <a:r>
              <a:rPr dirty="0" err="1"/>
              <a:t>Konstruktion</a:t>
            </a:r>
            <a:r>
              <a:rPr dirty="0"/>
              <a:t> von </a:t>
            </a:r>
            <a:r>
              <a:rPr dirty="0" err="1"/>
              <a:t>Unterschieden</a:t>
            </a:r>
            <a:r>
              <a:rPr dirty="0"/>
              <a:t>! (</a:t>
            </a:r>
            <a:r>
              <a:rPr i="1" dirty="0" err="1"/>
              <a:t>Reifizierung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337;p62"/>
          <p:cNvSpPr txBox="1">
            <a:spLocks noGrp="1"/>
          </p:cNvSpPr>
          <p:nvPr>
            <p:ph type="title"/>
          </p:nvPr>
        </p:nvSpPr>
        <p:spPr>
          <a:xfrm>
            <a:off x="-527542" y="1416459"/>
            <a:ext cx="9162859" cy="89045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03097">
              <a:defRPr sz="414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Geschlecht als Spektrum</a:t>
            </a:r>
          </a:p>
        </p:txBody>
      </p:sp>
      <p:pic>
        <p:nvPicPr>
          <p:cNvPr id="178" name="Google Shape;338;p62" descr="Google Shape;338;p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57" y="2743466"/>
            <a:ext cx="4389121" cy="543221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Google Shape;339;p62"/>
          <p:cNvSpPr txBox="1"/>
          <p:nvPr/>
        </p:nvSpPr>
        <p:spPr>
          <a:xfrm>
            <a:off x="5687786" y="7794702"/>
            <a:ext cx="8285442" cy="463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30026" tIns="130026" rIns="130026" bIns="130026">
            <a:spAutoFit/>
          </a:bodyPr>
          <a:lstStyle/>
          <a:p>
            <a:pPr algn="l" defTabSz="1733973">
              <a:spcBef>
                <a:spcPts val="300"/>
              </a:spcBef>
              <a:defRPr sz="1400" b="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Bild </a:t>
            </a:r>
            <a:r>
              <a:rPr dirty="0" err="1"/>
              <a:t>aus</a:t>
            </a:r>
            <a:r>
              <a:rPr dirty="0"/>
              <a:t>: Barker/Scheele (2016): </a:t>
            </a:r>
            <a:r>
              <a:rPr i="1" dirty="0"/>
              <a:t>Queer. A graphic history. </a:t>
            </a:r>
          </a:p>
        </p:txBody>
      </p:sp>
      <p:sp>
        <p:nvSpPr>
          <p:cNvPr id="180" name="Google Shape;340;p62"/>
          <p:cNvSpPr txBox="1"/>
          <p:nvPr/>
        </p:nvSpPr>
        <p:spPr>
          <a:xfrm>
            <a:off x="5868550" y="2743466"/>
            <a:ext cx="6189707" cy="506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30026" tIns="130026" rIns="130026" bIns="130026">
            <a:spAutoFit/>
          </a:bodyPr>
          <a:lstStyle/>
          <a:p>
            <a:pPr algn="l" defTabSz="1733973">
              <a:defRPr b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Maskulinität</a:t>
            </a:r>
            <a:r>
              <a:rPr dirty="0"/>
              <a:t> und </a:t>
            </a:r>
            <a:r>
              <a:rPr dirty="0" err="1"/>
              <a:t>Femininität</a:t>
            </a:r>
            <a:r>
              <a:rPr dirty="0"/>
              <a:t> </a:t>
            </a:r>
            <a:r>
              <a:rPr dirty="0" err="1"/>
              <a:t>sind</a:t>
            </a:r>
            <a:r>
              <a:rPr dirty="0"/>
              <a:t> </a:t>
            </a:r>
            <a:r>
              <a:rPr dirty="0" err="1"/>
              <a:t>mehrere</a:t>
            </a:r>
            <a:r>
              <a:rPr dirty="0"/>
              <a:t> </a:t>
            </a:r>
            <a:r>
              <a:rPr dirty="0" err="1"/>
              <a:t>Dimensionen</a:t>
            </a:r>
            <a:r>
              <a:rPr dirty="0"/>
              <a:t>: </a:t>
            </a:r>
          </a:p>
          <a:p>
            <a:pPr algn="l" defTabSz="1733973">
              <a:defRPr b="0">
                <a:latin typeface="Arial"/>
                <a:ea typeface="Arial"/>
                <a:cs typeface="Arial"/>
                <a:sym typeface="Arial"/>
              </a:defRPr>
            </a:pPr>
            <a:endParaRPr i="1" dirty="0">
              <a:solidFill>
                <a:srgbClr val="222222"/>
              </a:solidFill>
            </a:endParaRPr>
          </a:p>
          <a:p>
            <a:pPr algn="l" defTabSz="1733973">
              <a:defRPr b="0" i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“Man </a:t>
            </a:r>
            <a:r>
              <a:rPr dirty="0" err="1"/>
              <a:t>darf</a:t>
            </a:r>
            <a:r>
              <a:rPr dirty="0"/>
              <a:t> die Welt </a:t>
            </a:r>
            <a:r>
              <a:rPr dirty="0" err="1"/>
              <a:t>nicht</a:t>
            </a:r>
            <a:r>
              <a:rPr dirty="0"/>
              <a:t> in </a:t>
            </a:r>
            <a:r>
              <a:rPr dirty="0" err="1"/>
              <a:t>Böcke</a:t>
            </a:r>
            <a:r>
              <a:rPr dirty="0"/>
              <a:t> und </a:t>
            </a:r>
            <a:r>
              <a:rPr dirty="0" err="1"/>
              <a:t>Schafe</a:t>
            </a:r>
            <a:r>
              <a:rPr dirty="0"/>
              <a:t> </a:t>
            </a:r>
            <a:r>
              <a:rPr dirty="0" err="1"/>
              <a:t>einteilen</a:t>
            </a:r>
            <a:r>
              <a:rPr dirty="0"/>
              <a:t>.” </a:t>
            </a:r>
          </a:p>
          <a:p>
            <a:pPr algn="l" defTabSz="1733973">
              <a:defRPr b="0">
                <a:latin typeface="Arial"/>
                <a:ea typeface="Arial"/>
                <a:cs typeface="Arial"/>
                <a:sym typeface="Arial"/>
              </a:defRPr>
            </a:pPr>
            <a:endParaRPr i="1" dirty="0">
              <a:solidFill>
                <a:srgbClr val="222222"/>
              </a:solidFill>
            </a:endParaRPr>
          </a:p>
          <a:p>
            <a:pPr algn="l" defTabSz="1733973">
              <a:defRPr b="0" i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“Die </a:t>
            </a:r>
            <a:r>
              <a:rPr dirty="0" err="1"/>
              <a:t>lebendige</a:t>
            </a:r>
            <a:r>
              <a:rPr dirty="0"/>
              <a:t> Welt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Kontinuum</a:t>
            </a:r>
            <a:r>
              <a:rPr dirty="0"/>
              <a:t> in </a:t>
            </a:r>
            <a:r>
              <a:rPr dirty="0" err="1"/>
              <a:t>allen</a:t>
            </a:r>
            <a:r>
              <a:rPr dirty="0"/>
              <a:t> </a:t>
            </a:r>
            <a:r>
              <a:rPr dirty="0" err="1"/>
              <a:t>ihren</a:t>
            </a:r>
            <a:r>
              <a:rPr dirty="0"/>
              <a:t> </a:t>
            </a:r>
            <a:r>
              <a:rPr dirty="0" err="1"/>
              <a:t>Aspekten</a:t>
            </a:r>
            <a:r>
              <a:rPr dirty="0"/>
              <a:t>. Je </a:t>
            </a:r>
            <a:r>
              <a:rPr dirty="0" err="1"/>
              <a:t>eher</a:t>
            </a:r>
            <a:r>
              <a:rPr dirty="0"/>
              <a:t> </a:t>
            </a:r>
            <a:r>
              <a:rPr dirty="0" err="1"/>
              <a:t>wir</a:t>
            </a:r>
            <a:r>
              <a:rPr dirty="0"/>
              <a:t> </a:t>
            </a:r>
            <a:r>
              <a:rPr dirty="0" err="1"/>
              <a:t>uns</a:t>
            </a:r>
            <a:r>
              <a:rPr dirty="0"/>
              <a:t> </a:t>
            </a:r>
            <a:r>
              <a:rPr dirty="0" err="1"/>
              <a:t>dessen</a:t>
            </a:r>
            <a:r>
              <a:rPr dirty="0"/>
              <a:t> in </a:t>
            </a:r>
            <a:r>
              <a:rPr dirty="0" err="1"/>
              <a:t>Bezug</a:t>
            </a:r>
            <a:r>
              <a:rPr dirty="0"/>
              <a:t> auf </a:t>
            </a:r>
            <a:r>
              <a:rPr dirty="0" err="1"/>
              <a:t>menschliches</a:t>
            </a:r>
            <a:r>
              <a:rPr dirty="0"/>
              <a:t> </a:t>
            </a:r>
            <a:r>
              <a:rPr dirty="0" err="1"/>
              <a:t>Sexualverhalten</a:t>
            </a:r>
            <a:r>
              <a:rPr dirty="0"/>
              <a:t> </a:t>
            </a:r>
            <a:r>
              <a:rPr dirty="0" err="1"/>
              <a:t>bewusst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, </a:t>
            </a:r>
            <a:r>
              <a:rPr dirty="0" err="1"/>
              <a:t>umso</a:t>
            </a:r>
            <a:r>
              <a:rPr dirty="0"/>
              <a:t> </a:t>
            </a:r>
            <a:r>
              <a:rPr dirty="0" err="1"/>
              <a:t>eher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 </a:t>
            </a:r>
            <a:r>
              <a:rPr dirty="0" err="1"/>
              <a:t>wir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einem</a:t>
            </a:r>
            <a:r>
              <a:rPr dirty="0"/>
              <a:t> </a:t>
            </a:r>
            <a:r>
              <a:rPr dirty="0" err="1"/>
              <a:t>wirklichen</a:t>
            </a:r>
            <a:r>
              <a:rPr dirty="0"/>
              <a:t> </a:t>
            </a:r>
            <a:r>
              <a:rPr dirty="0" err="1"/>
              <a:t>Verständnis</a:t>
            </a:r>
            <a:r>
              <a:rPr dirty="0"/>
              <a:t> der </a:t>
            </a:r>
            <a:r>
              <a:rPr dirty="0" err="1"/>
              <a:t>Realitäten</a:t>
            </a:r>
            <a:r>
              <a:rPr dirty="0"/>
              <a:t> </a:t>
            </a:r>
            <a:r>
              <a:rPr dirty="0" err="1"/>
              <a:t>gelangen</a:t>
            </a:r>
            <a:r>
              <a:rPr dirty="0"/>
              <a:t>.”</a:t>
            </a:r>
            <a:r>
              <a:rPr lang="de-AT" dirty="0"/>
              <a:t> (Alfred Kinsey)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UNADJUSTEDNONRAW_thumb_1c74.jpg" descr="UNADJUSTEDNONRAW_thumb_1c74.jpg"/>
          <p:cNvPicPr>
            <a:picLocks noChangeAspect="1"/>
          </p:cNvPicPr>
          <p:nvPr/>
        </p:nvPicPr>
        <p:blipFill>
          <a:blip r:embed="rId2"/>
          <a:srcRect l="49637" t="15234" r="6806"/>
          <a:stretch>
            <a:fillRect/>
          </a:stretch>
        </p:blipFill>
        <p:spPr>
          <a:xfrm>
            <a:off x="3428865" y="2302382"/>
            <a:ext cx="6420038" cy="703904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(www.genderbread.org)"/>
          <p:cNvSpPr txBox="1"/>
          <p:nvPr/>
        </p:nvSpPr>
        <p:spPr>
          <a:xfrm>
            <a:off x="10126256" y="9032189"/>
            <a:ext cx="1972488" cy="29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b="0"/>
            </a:lvl1pPr>
          </a:lstStyle>
          <a:p>
            <a:r>
              <a:t>(www.genderbread.org)</a:t>
            </a:r>
          </a:p>
        </p:txBody>
      </p:sp>
      <p:sp>
        <p:nvSpPr>
          <p:cNvPr id="184" name="Geschlechtsidentität ≠ Darstellung ≠ Körper ≠ Begehren"/>
          <p:cNvSpPr txBox="1"/>
          <p:nvPr/>
        </p:nvSpPr>
        <p:spPr>
          <a:xfrm>
            <a:off x="819917" y="1428662"/>
            <a:ext cx="11637747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r>
              <a:rPr dirty="0" err="1"/>
              <a:t>Geschlechtsidentität</a:t>
            </a:r>
            <a:r>
              <a:rPr dirty="0"/>
              <a:t> ≠ </a:t>
            </a:r>
            <a:r>
              <a:rPr dirty="0" err="1"/>
              <a:t>Darstellung</a:t>
            </a:r>
            <a:r>
              <a:rPr dirty="0"/>
              <a:t> ≠ </a:t>
            </a:r>
            <a:r>
              <a:rPr dirty="0" err="1"/>
              <a:t>Körper</a:t>
            </a:r>
            <a:r>
              <a:rPr dirty="0"/>
              <a:t> ≠ </a:t>
            </a:r>
            <a:r>
              <a:rPr dirty="0" err="1"/>
              <a:t>Begehren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"/>
          <p:cNvSpPr txBox="1">
            <a:spLocks noGrp="1"/>
          </p:cNvSpPr>
          <p:nvPr>
            <p:ph type="title"/>
          </p:nvPr>
        </p:nvSpPr>
        <p:spPr>
          <a:xfrm>
            <a:off x="926049" y="1234588"/>
            <a:ext cx="10338818" cy="10439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 spc="-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de-AT" dirty="0"/>
              <a:t>Sexuelle Konfigurationen</a:t>
            </a:r>
            <a:endParaRPr dirty="0"/>
          </a:p>
        </p:txBody>
      </p:sp>
      <p:sp>
        <p:nvSpPr>
          <p:cNvPr id="175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607931" y="2788171"/>
            <a:ext cx="10338818" cy="51855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0095" indent="-260095">
              <a:spcBef>
                <a:spcPts val="800"/>
              </a:spcBef>
              <a:buSzTx/>
              <a:buNone/>
              <a:defRPr spc="10"/>
            </a:pPr>
            <a:endParaRPr dirty="0"/>
          </a:p>
          <a:p>
            <a:pPr marL="0" indent="0">
              <a:spcBef>
                <a:spcPts val="800"/>
              </a:spcBef>
              <a:buNone/>
              <a:defRPr spc="0"/>
            </a:pPr>
            <a:r>
              <a:rPr lang="de-AT" dirty="0"/>
              <a:t>Sexuelle Orientierung ist nur </a:t>
            </a:r>
            <a:r>
              <a:rPr lang="de-AT" i="1" dirty="0"/>
              <a:t>ein</a:t>
            </a:r>
            <a:r>
              <a:rPr lang="de-AT" dirty="0"/>
              <a:t> Aspekt menschlicher Sexualität:</a:t>
            </a:r>
          </a:p>
          <a:p>
            <a:pPr marL="259079" indent="-259079">
              <a:spcBef>
                <a:spcPts val="800"/>
              </a:spcBef>
              <a:defRPr spc="0"/>
            </a:pPr>
            <a:r>
              <a:rPr lang="de-AT" dirty="0"/>
              <a:t>Begehren richtet sich auf Menschen je nach Geschlecht, Alter, Ethnizität, …</a:t>
            </a:r>
            <a:endParaRPr dirty="0"/>
          </a:p>
          <a:p>
            <a:pPr marL="259079" indent="-259079">
              <a:spcBef>
                <a:spcPts val="800"/>
              </a:spcBef>
              <a:defRPr spc="0"/>
            </a:pPr>
            <a:r>
              <a:rPr lang="de-AT" dirty="0"/>
              <a:t>Sexuelle Identität ≠ community-Zugehörigkeit ≠ Attraktion und Begehren ≠ sexuelles Verhalten und Praktiken</a:t>
            </a:r>
          </a:p>
          <a:p>
            <a:pPr marL="259079" indent="-259079">
              <a:spcBef>
                <a:spcPts val="800"/>
              </a:spcBef>
              <a:defRPr spc="0"/>
            </a:pPr>
            <a:r>
              <a:rPr lang="de-AT" dirty="0"/>
              <a:t>Beziehungsarrangements und Intimitätsformen definieren ebenfalls die Sexualität, </a:t>
            </a:r>
            <a:r>
              <a:rPr lang="de-AT" dirty="0" err="1"/>
              <a:t>zb</a:t>
            </a:r>
            <a:r>
              <a:rPr lang="de-AT" dirty="0"/>
              <a:t> konsensuelle Nicht-Monogamie und Partneranzahl</a:t>
            </a:r>
          </a:p>
          <a:p>
            <a:pPr marL="259079" indent="-259079">
              <a:spcBef>
                <a:spcPts val="800"/>
              </a:spcBef>
              <a:defRPr spc="0"/>
            </a:pPr>
            <a:r>
              <a:rPr lang="de-AT" dirty="0"/>
              <a:t>Auch das Ausmaß an sexueller Lust ist relevant: Asexualität und </a:t>
            </a:r>
            <a:r>
              <a:rPr lang="de-AT" dirty="0" err="1"/>
              <a:t>Demisexualität</a:t>
            </a:r>
            <a:r>
              <a:rPr lang="de-AT" dirty="0"/>
              <a:t> vs. Allosexualität</a:t>
            </a:r>
            <a:endParaRPr dirty="0"/>
          </a:p>
          <a:p>
            <a:pPr marL="0" indent="0">
              <a:spcBef>
                <a:spcPts val="800"/>
              </a:spcBef>
              <a:buNone/>
              <a:defRPr spc="0"/>
            </a:pPr>
            <a:endParaRPr dirty="0"/>
          </a:p>
          <a:p>
            <a:pPr marL="0" indent="0">
              <a:spcBef>
                <a:spcPts val="800"/>
              </a:spcBef>
              <a:buNone/>
              <a:defRPr spc="0"/>
            </a:pPr>
            <a:r>
              <a:rPr lang="de-AT" dirty="0"/>
              <a:t>Bestehende Theorien von Sexualität und Intimität sind oft unterkomplex, daher:</a:t>
            </a:r>
            <a:endParaRPr dirty="0"/>
          </a:p>
          <a:p>
            <a:pPr marL="0" indent="0">
              <a:spcBef>
                <a:spcPts val="800"/>
              </a:spcBef>
              <a:buNone/>
              <a:defRPr spc="0"/>
            </a:pPr>
            <a:r>
              <a:rPr lang="de-AT" i="1" dirty="0"/>
              <a:t>Sexual </a:t>
            </a:r>
            <a:r>
              <a:rPr lang="de-AT" i="1" dirty="0" err="1"/>
              <a:t>configurations</a:t>
            </a:r>
            <a:r>
              <a:rPr lang="de-AT" i="1" dirty="0"/>
              <a:t> </a:t>
            </a:r>
            <a:r>
              <a:rPr lang="de-AT" i="1" dirty="0" err="1"/>
              <a:t>theory</a:t>
            </a:r>
            <a:r>
              <a:rPr lang="de-AT" i="1" dirty="0"/>
              <a:t> </a:t>
            </a:r>
            <a:r>
              <a:rPr lang="de-AT" dirty="0"/>
              <a:t>(Sari van Anders, 2015)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27491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1BC556A-5EA0-E196-E9CF-B11C56A53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69" y="1204607"/>
            <a:ext cx="11673662" cy="7529509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2B8FE78-50AE-CF0B-8D2E-AF68CD2962D4}"/>
              </a:ext>
            </a:extLst>
          </p:cNvPr>
          <p:cNvSpPr txBox="1"/>
          <p:nvPr/>
        </p:nvSpPr>
        <p:spPr>
          <a:xfrm>
            <a:off x="7584315" y="8893936"/>
            <a:ext cx="6504316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AT" sz="1400" b="0" dirty="0"/>
              <a:t>Quelle: van Anders, 2015: 1188</a:t>
            </a:r>
            <a:endParaRPr lang="de-DE" sz="1400" b="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7A307BD-4474-F255-4D5D-D56122F0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92888" y="377604"/>
            <a:ext cx="10338818" cy="10439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 spc="-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de-AT" dirty="0"/>
              <a:t>Intersektionale Diversität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028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02895E7-923D-9317-2A07-0745DDF64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1492" y="96839"/>
            <a:ext cx="8013125" cy="9028874"/>
          </a:xfrm>
          <a:prstGeom prst="rect">
            <a:avLst/>
          </a:prstGeo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885ACF6-C020-140A-69EA-3D258BA603B4}"/>
              </a:ext>
            </a:extLst>
          </p:cNvPr>
          <p:cNvSpPr txBox="1"/>
          <p:nvPr/>
        </p:nvSpPr>
        <p:spPr>
          <a:xfrm>
            <a:off x="2731492" y="9125713"/>
            <a:ext cx="650138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1733973">
              <a:spcBef>
                <a:spcPts val="300"/>
              </a:spcBef>
              <a:defRPr sz="1400" b="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AT" dirty="0"/>
              <a:t>Bild aus: Barker/Scheele (2016): </a:t>
            </a:r>
            <a:r>
              <a:rPr lang="de-AT" i="1" dirty="0"/>
              <a:t>Queer. A </a:t>
            </a:r>
            <a:r>
              <a:rPr lang="de-AT" i="1" dirty="0" err="1"/>
              <a:t>graphic</a:t>
            </a:r>
            <a:r>
              <a:rPr lang="de-AT" i="1" dirty="0"/>
              <a:t> </a:t>
            </a:r>
            <a:r>
              <a:rPr lang="de-AT" i="1" dirty="0" err="1"/>
              <a:t>history</a:t>
            </a:r>
            <a:r>
              <a:rPr lang="de-AT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11316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"/>
          <p:cNvSpPr txBox="1">
            <a:spLocks noGrp="1"/>
          </p:cNvSpPr>
          <p:nvPr>
            <p:ph type="title"/>
          </p:nvPr>
        </p:nvSpPr>
        <p:spPr>
          <a:xfrm>
            <a:off x="926049" y="1234588"/>
            <a:ext cx="10338818" cy="10439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 spc="-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de-AT" dirty="0"/>
              <a:t>Intersektionalität</a:t>
            </a:r>
            <a:endParaRPr dirty="0"/>
          </a:p>
        </p:txBody>
      </p:sp>
      <p:sp>
        <p:nvSpPr>
          <p:cNvPr id="175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607931" y="2788170"/>
            <a:ext cx="10338818" cy="58986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0095" indent="-260095">
              <a:spcBef>
                <a:spcPts val="800"/>
              </a:spcBef>
              <a:buSzTx/>
              <a:buNone/>
              <a:defRPr spc="10"/>
            </a:pPr>
            <a:r>
              <a:rPr lang="de-AT" dirty="0" err="1"/>
              <a:t>Intersectionality</a:t>
            </a:r>
            <a:r>
              <a:rPr lang="de-AT" dirty="0"/>
              <a:t>: </a:t>
            </a:r>
            <a:r>
              <a:rPr lang="de-AT" dirty="0" err="1"/>
              <a:t>Kimberlé</a:t>
            </a:r>
            <a:r>
              <a:rPr lang="de-AT" dirty="0"/>
              <a:t> Crenshaw (1989)</a:t>
            </a:r>
            <a:endParaRPr dirty="0"/>
          </a:p>
          <a:p>
            <a:pPr marL="0" indent="0">
              <a:spcBef>
                <a:spcPts val="800"/>
              </a:spcBef>
              <a:buNone/>
              <a:defRPr spc="0"/>
            </a:pPr>
            <a:r>
              <a:rPr lang="de-AT" dirty="0"/>
              <a:t>Kritik an Vorstellung, dass es eine globale „</a:t>
            </a:r>
            <a:r>
              <a:rPr lang="de-AT" dirty="0" err="1"/>
              <a:t>sisterhood</a:t>
            </a:r>
            <a:r>
              <a:rPr lang="de-AT" dirty="0"/>
              <a:t>“ von Frauen gibt</a:t>
            </a:r>
          </a:p>
          <a:p>
            <a:pPr>
              <a:spcBef>
                <a:spcPts val="800"/>
              </a:spcBef>
              <a:buFont typeface="Wingdings" pitchFamily="2" charset="2"/>
              <a:buChar char="à"/>
              <a:defRPr spc="0"/>
            </a:pPr>
            <a:r>
              <a:rPr lang="de-AT" dirty="0">
                <a:sym typeface="Wingdings" pitchFamily="2" charset="2"/>
              </a:rPr>
              <a:t>Frauen sind sehr unterschiedlich!</a:t>
            </a:r>
          </a:p>
          <a:p>
            <a:pPr>
              <a:spcBef>
                <a:spcPts val="800"/>
              </a:spcBef>
              <a:buFont typeface="Wingdings" pitchFamily="2" charset="2"/>
              <a:buChar char="à"/>
              <a:defRPr spc="0"/>
            </a:pPr>
            <a:r>
              <a:rPr lang="de-AT" dirty="0">
                <a:sym typeface="Wingdings" pitchFamily="2" charset="2"/>
              </a:rPr>
              <a:t>Lesbische Frauen, Schwarze Frauen, Arbeiterinnen, … haben oft nicht besonders viel gemeinsam mit den liberalen weißen Feministinnen bürgerlicher Herkunft</a:t>
            </a:r>
          </a:p>
          <a:p>
            <a:pPr>
              <a:spcBef>
                <a:spcPts val="800"/>
              </a:spcBef>
              <a:buFont typeface="Wingdings" pitchFamily="2" charset="2"/>
              <a:buChar char="à"/>
              <a:defRPr spc="0"/>
            </a:pPr>
            <a:r>
              <a:rPr lang="de-AT" dirty="0">
                <a:sym typeface="Wingdings" pitchFamily="2" charset="2"/>
              </a:rPr>
              <a:t>Aber: nicht „</a:t>
            </a:r>
            <a:r>
              <a:rPr lang="de-AT" dirty="0" err="1">
                <a:sym typeface="Wingdings" pitchFamily="2" charset="2"/>
              </a:rPr>
              <a:t>oppression</a:t>
            </a:r>
            <a:r>
              <a:rPr lang="de-AT" dirty="0">
                <a:sym typeface="Wingdings" pitchFamily="2" charset="2"/>
              </a:rPr>
              <a:t> </a:t>
            </a:r>
            <a:r>
              <a:rPr lang="de-AT" dirty="0" err="1">
                <a:sym typeface="Wingdings" pitchFamily="2" charset="2"/>
              </a:rPr>
              <a:t>olympics</a:t>
            </a:r>
            <a:r>
              <a:rPr lang="de-AT" dirty="0">
                <a:sym typeface="Wingdings" pitchFamily="2" charset="2"/>
              </a:rPr>
              <a:t>“ (Davis/Martinez, 1993)</a:t>
            </a:r>
          </a:p>
          <a:p>
            <a:pPr>
              <a:spcBef>
                <a:spcPts val="800"/>
              </a:spcBef>
              <a:buFont typeface="Wingdings" pitchFamily="2" charset="2"/>
              <a:buChar char="à"/>
              <a:defRPr spc="0"/>
            </a:pPr>
            <a:endParaRPr lang="de-AT" dirty="0">
              <a:sym typeface="Wingdings" pitchFamily="2" charset="2"/>
            </a:endParaRPr>
          </a:p>
          <a:p>
            <a:pPr marL="0" indent="0">
              <a:spcBef>
                <a:spcPts val="800"/>
              </a:spcBef>
              <a:buNone/>
              <a:defRPr spc="0"/>
            </a:pPr>
            <a:r>
              <a:rPr lang="de-AT" dirty="0">
                <a:sym typeface="Wingdings" pitchFamily="2" charset="2"/>
              </a:rPr>
              <a:t>Meist drei zentrale Kategorien als Achsen der Differenz (Klinger/Knapp, 2005) berücksichtigt: </a:t>
            </a:r>
          </a:p>
          <a:p>
            <a:pPr lvl="1">
              <a:spcBef>
                <a:spcPts val="800"/>
              </a:spcBef>
              <a:defRPr spc="0"/>
            </a:pPr>
            <a:r>
              <a:rPr lang="de-AT" dirty="0">
                <a:sym typeface="Wingdings" pitchFamily="2" charset="2"/>
              </a:rPr>
              <a:t>Geschlecht - Patriarchat</a:t>
            </a:r>
          </a:p>
          <a:p>
            <a:pPr lvl="1">
              <a:spcBef>
                <a:spcPts val="800"/>
              </a:spcBef>
              <a:defRPr spc="0"/>
            </a:pPr>
            <a:r>
              <a:rPr lang="de-AT" dirty="0" err="1">
                <a:sym typeface="Wingdings" pitchFamily="2" charset="2"/>
              </a:rPr>
              <a:t>race</a:t>
            </a:r>
            <a:r>
              <a:rPr lang="de-AT" dirty="0">
                <a:sym typeface="Wingdings" pitchFamily="2" charset="2"/>
              </a:rPr>
              <a:t>/Ethnizität – Rassistische Herrschaftsverhältnisse</a:t>
            </a:r>
          </a:p>
          <a:p>
            <a:pPr lvl="1">
              <a:spcBef>
                <a:spcPts val="800"/>
              </a:spcBef>
              <a:defRPr spc="0"/>
            </a:pPr>
            <a:r>
              <a:rPr lang="de-AT" dirty="0">
                <a:sym typeface="Wingdings" pitchFamily="2" charset="2"/>
              </a:rPr>
              <a:t>Klasse - Kapitalismus</a:t>
            </a:r>
          </a:p>
          <a:p>
            <a:pPr marL="0" indent="0">
              <a:spcBef>
                <a:spcPts val="800"/>
              </a:spcBef>
              <a:buNone/>
              <a:defRPr spc="0"/>
            </a:pPr>
            <a:endParaRPr lang="de-AT" dirty="0">
              <a:sym typeface="Wingdings" pitchFamily="2" charset="2"/>
            </a:endParaRPr>
          </a:p>
          <a:p>
            <a:pPr marL="0" indent="0">
              <a:spcBef>
                <a:spcPts val="800"/>
              </a:spcBef>
              <a:buNone/>
              <a:defRPr spc="0"/>
            </a:pPr>
            <a:r>
              <a:rPr lang="de-AT" dirty="0">
                <a:sym typeface="Wingdings" pitchFamily="2" charset="2"/>
              </a:rPr>
              <a:t>Welche weiteren Differenzen sind Ihrer Ansicht nach bedeutsam?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267359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"/>
          <p:cNvSpPr txBox="1">
            <a:spLocks noGrp="1"/>
          </p:cNvSpPr>
          <p:nvPr>
            <p:ph type="title"/>
          </p:nvPr>
        </p:nvSpPr>
        <p:spPr>
          <a:xfrm>
            <a:off x="926049" y="1234588"/>
            <a:ext cx="10338818" cy="10439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 spc="-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de-AT" dirty="0"/>
              <a:t>Hegemoniale Männlichkeit</a:t>
            </a:r>
            <a:endParaRPr dirty="0"/>
          </a:p>
        </p:txBody>
      </p:sp>
      <p:sp>
        <p:nvSpPr>
          <p:cNvPr id="175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607931" y="2788171"/>
            <a:ext cx="10338818" cy="51855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0095" indent="-260095">
              <a:spcBef>
                <a:spcPts val="800"/>
              </a:spcBef>
              <a:buSzTx/>
              <a:buNone/>
              <a:defRPr spc="10"/>
            </a:pPr>
            <a:r>
              <a:rPr lang="de-AT" dirty="0" err="1"/>
              <a:t>Raewyn</a:t>
            </a:r>
            <a:r>
              <a:rPr lang="de-AT" dirty="0"/>
              <a:t> Connell: „Der gemachte Mann“ (2006)</a:t>
            </a:r>
            <a:endParaRPr dirty="0"/>
          </a:p>
          <a:p>
            <a:pPr marL="0" indent="0">
              <a:spcBef>
                <a:spcPts val="800"/>
              </a:spcBef>
              <a:buNone/>
              <a:defRPr spc="0"/>
            </a:pPr>
            <a:r>
              <a:rPr lang="de-AT" dirty="0"/>
              <a:t>Männlichkeit (und alle anderen sozialen Geschlechter) sind eine Praxis, die von sozialstrukturellen Umständen geprägt sind.</a:t>
            </a:r>
          </a:p>
          <a:p>
            <a:pPr marL="0" indent="0">
              <a:spcBef>
                <a:spcPts val="800"/>
              </a:spcBef>
              <a:buNone/>
              <a:defRPr spc="0"/>
            </a:pPr>
            <a:r>
              <a:rPr lang="de-AT" dirty="0">
                <a:sym typeface="Wingdings" pitchFamily="2" charset="2"/>
              </a:rPr>
              <a:t>Männer sind unterschiedlich, aber ihre Art und Weise, männlich zu sein, ist systematisch aufeinander bezogen.</a:t>
            </a:r>
          </a:p>
          <a:p>
            <a:pPr>
              <a:spcBef>
                <a:spcPts val="800"/>
              </a:spcBef>
              <a:buFont typeface="Wingdings" pitchFamily="2" charset="2"/>
              <a:buChar char="à"/>
              <a:defRPr spc="0"/>
            </a:pPr>
            <a:r>
              <a:rPr lang="de-AT" dirty="0">
                <a:sym typeface="Wingdings" pitchFamily="2" charset="2"/>
              </a:rPr>
              <a:t>Hegemoniale Männlichkeit: Privilegien, Macht, Erfolg, meist gewaltförmig und heteronormativ, bilden die legitime Norm</a:t>
            </a:r>
          </a:p>
          <a:p>
            <a:pPr>
              <a:spcBef>
                <a:spcPts val="800"/>
              </a:spcBef>
              <a:buFont typeface="Wingdings" pitchFamily="2" charset="2"/>
              <a:buChar char="à"/>
              <a:defRPr spc="0"/>
            </a:pPr>
            <a:r>
              <a:rPr lang="de-AT" dirty="0">
                <a:sym typeface="Wingdings" pitchFamily="2" charset="2"/>
              </a:rPr>
              <a:t>Komplizenhafte Männlichkeit: entsprechen nicht unbedingt der Norm, aber profitieren von der „patriarchalen Dividende“ </a:t>
            </a:r>
          </a:p>
          <a:p>
            <a:pPr>
              <a:spcBef>
                <a:spcPts val="800"/>
              </a:spcBef>
              <a:buFont typeface="Wingdings" pitchFamily="2" charset="2"/>
              <a:buChar char="à"/>
              <a:defRPr spc="0"/>
            </a:pPr>
            <a:r>
              <a:rPr lang="de-AT" dirty="0">
                <a:sym typeface="Wingdings" pitchFamily="2" charset="2"/>
              </a:rPr>
              <a:t>Marginalisierte Männlichkeit: Männer ohne Privilegien und Macht, oft klassenspezifisch marginalisiert</a:t>
            </a:r>
          </a:p>
          <a:p>
            <a:pPr>
              <a:spcBef>
                <a:spcPts val="800"/>
              </a:spcBef>
              <a:buFont typeface="Wingdings" pitchFamily="2" charset="2"/>
              <a:buChar char="à"/>
              <a:defRPr spc="0"/>
            </a:pPr>
            <a:r>
              <a:rPr lang="de-AT" dirty="0">
                <a:sym typeface="Wingdings" pitchFamily="2" charset="2"/>
              </a:rPr>
              <a:t>Untergeordnete Männlichkeit: Unterdrückte Männer aufgrund ihrer Abweichung von der hegemonialen Geschlechterordnung, </a:t>
            </a:r>
            <a:r>
              <a:rPr lang="de-AT" dirty="0" err="1">
                <a:sym typeface="Wingdings" pitchFamily="2" charset="2"/>
              </a:rPr>
              <a:t>zb</a:t>
            </a:r>
            <a:r>
              <a:rPr lang="de-AT" dirty="0">
                <a:sym typeface="Wingdings" pitchFamily="2" charset="2"/>
              </a:rPr>
              <a:t> Diskriminierung schwuler Männer</a:t>
            </a:r>
          </a:p>
        </p:txBody>
      </p:sp>
    </p:spTree>
    <p:extLst>
      <p:ext uri="{BB962C8B-B14F-4D97-AF65-F5344CB8AC3E}">
        <p14:creationId xmlns:p14="http://schemas.microsoft.com/office/powerpoint/2010/main" val="30641008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el 1"/>
          <p:cNvSpPr txBox="1">
            <a:spLocks noGrp="1"/>
          </p:cNvSpPr>
          <p:nvPr>
            <p:ph type="title"/>
          </p:nvPr>
        </p:nvSpPr>
        <p:spPr>
          <a:xfrm>
            <a:off x="1345996" y="1609343"/>
            <a:ext cx="10338818" cy="1413934"/>
          </a:xfrm>
          <a:prstGeom prst="rect">
            <a:avLst/>
          </a:prstGeom>
        </p:spPr>
        <p:txBody>
          <a:bodyPr/>
          <a:lstStyle>
            <a:lvl1pPr>
              <a:defRPr sz="4400" b="1" spc="-100"/>
            </a:lvl1pPr>
          </a:lstStyle>
          <a:p>
            <a:r>
              <a:t>Gender: vom Alltagsverstand zur Wissenschaftlichkeit</a:t>
            </a:r>
          </a:p>
        </p:txBody>
      </p:sp>
      <p:sp>
        <p:nvSpPr>
          <p:cNvPr id="148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931212" y="3728719"/>
            <a:ext cx="9168385" cy="4641428"/>
          </a:xfrm>
          <a:prstGeom prst="rect">
            <a:avLst/>
          </a:prstGeom>
        </p:spPr>
        <p:txBody>
          <a:bodyPr/>
          <a:lstStyle/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rPr dirty="0" err="1"/>
              <a:t>Annahmen</a:t>
            </a:r>
            <a:r>
              <a:rPr dirty="0"/>
              <a:t> des </a:t>
            </a:r>
            <a:r>
              <a:rPr dirty="0" err="1"/>
              <a:t>Alltagsverstandes</a:t>
            </a:r>
            <a:r>
              <a:rPr dirty="0"/>
              <a:t>: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10"/>
            </a:pPr>
            <a:endParaRPr dirty="0"/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rPr dirty="0"/>
              <a:t>„Es </a:t>
            </a:r>
            <a:r>
              <a:rPr dirty="0" err="1"/>
              <a:t>gibt</a:t>
            </a:r>
            <a:r>
              <a:rPr dirty="0"/>
              <a:t> </a:t>
            </a:r>
            <a:r>
              <a:rPr dirty="0" err="1"/>
              <a:t>zwei</a:t>
            </a:r>
            <a:r>
              <a:rPr dirty="0"/>
              <a:t> – und </a:t>
            </a:r>
            <a:r>
              <a:rPr dirty="0" err="1"/>
              <a:t>nur</a:t>
            </a:r>
            <a:r>
              <a:rPr dirty="0"/>
              <a:t> </a:t>
            </a:r>
            <a:r>
              <a:rPr dirty="0" err="1"/>
              <a:t>zwei</a:t>
            </a:r>
            <a:r>
              <a:rPr dirty="0"/>
              <a:t> – </a:t>
            </a:r>
            <a:r>
              <a:rPr dirty="0" err="1"/>
              <a:t>Geschlechter</a:t>
            </a:r>
            <a:r>
              <a:rPr dirty="0"/>
              <a:t>.“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rPr dirty="0"/>
              <a:t>„Die </a:t>
            </a:r>
            <a:r>
              <a:rPr dirty="0" err="1"/>
              <a:t>Geschlechter</a:t>
            </a:r>
            <a:r>
              <a:rPr dirty="0"/>
              <a:t> </a:t>
            </a:r>
            <a:r>
              <a:rPr dirty="0" err="1"/>
              <a:t>unterscheiden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in </a:t>
            </a:r>
            <a:r>
              <a:rPr dirty="0" err="1"/>
              <a:t>wesentlichen</a:t>
            </a:r>
            <a:r>
              <a:rPr dirty="0"/>
              <a:t> </a:t>
            </a:r>
            <a:r>
              <a:rPr dirty="0" err="1"/>
              <a:t>Merkmalen</a:t>
            </a:r>
            <a:r>
              <a:rPr dirty="0"/>
              <a:t>.“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rPr dirty="0"/>
              <a:t>„Die </a:t>
            </a:r>
            <a:r>
              <a:rPr dirty="0" err="1"/>
              <a:t>Geschlechterdifferenz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natürlich</a:t>
            </a:r>
            <a:r>
              <a:rPr dirty="0"/>
              <a:t> </a:t>
            </a:r>
            <a:r>
              <a:rPr dirty="0" err="1"/>
              <a:t>gegeben</a:t>
            </a:r>
            <a:r>
              <a:rPr dirty="0"/>
              <a:t>.“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rPr dirty="0"/>
              <a:t>„Die </a:t>
            </a:r>
            <a:r>
              <a:rPr dirty="0" err="1"/>
              <a:t>Geschlechterdifferenz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stabil</a:t>
            </a:r>
            <a:r>
              <a:rPr dirty="0"/>
              <a:t>.“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8F894-C4F4-F9DE-F301-0E65ED52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Intersektionalität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CE13B9-DD0C-679F-C68C-03A9B416227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70000" y="5671487"/>
            <a:ext cx="10464800" cy="1130300"/>
          </a:xfrm>
        </p:spPr>
        <p:txBody>
          <a:bodyPr/>
          <a:lstStyle/>
          <a:p>
            <a:r>
              <a:rPr lang="de-DE" dirty="0" err="1"/>
              <a:t>Privilegienfragebogen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42343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8F894-C4F4-F9DE-F301-0E65ED52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Oppression </a:t>
            </a:r>
            <a:br>
              <a:rPr lang="de-DE" dirty="0"/>
            </a:br>
            <a:r>
              <a:rPr lang="de-DE" dirty="0"/>
              <a:t>Olympics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CE13B9-DD0C-679F-C68C-03A9B416227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70000" y="5671487"/>
            <a:ext cx="10464800" cy="1130300"/>
          </a:xfrm>
        </p:spPr>
        <p:txBody>
          <a:bodyPr/>
          <a:lstStyle/>
          <a:p>
            <a:r>
              <a:rPr lang="de-DE" dirty="0"/>
              <a:t>Text und Diskussion</a:t>
            </a:r>
          </a:p>
        </p:txBody>
      </p:sp>
    </p:spTree>
    <p:extLst>
      <p:ext uri="{BB962C8B-B14F-4D97-AF65-F5344CB8AC3E}">
        <p14:creationId xmlns:p14="http://schemas.microsoft.com/office/powerpoint/2010/main" val="315310230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8F894-C4F4-F9DE-F301-0E65ED52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Pandemie</a:t>
            </a:r>
            <a:br>
              <a:rPr lang="de-DE" dirty="0"/>
            </a:br>
            <a:r>
              <a:rPr lang="de-DE" dirty="0"/>
              <a:t>erleben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CE13B9-DD0C-679F-C68C-03A9B416227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70000" y="5671487"/>
            <a:ext cx="10464800" cy="1130300"/>
          </a:xfrm>
        </p:spPr>
        <p:txBody>
          <a:bodyPr/>
          <a:lstStyle/>
          <a:p>
            <a:r>
              <a:rPr lang="de-DE" dirty="0"/>
              <a:t>Leitfragen und Austausch</a:t>
            </a:r>
          </a:p>
        </p:txBody>
      </p:sp>
    </p:spTree>
    <p:extLst>
      <p:ext uri="{BB962C8B-B14F-4D97-AF65-F5344CB8AC3E}">
        <p14:creationId xmlns:p14="http://schemas.microsoft.com/office/powerpoint/2010/main" val="10466234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"/>
          <p:cNvSpPr txBox="1">
            <a:spLocks noGrp="1"/>
          </p:cNvSpPr>
          <p:nvPr>
            <p:ph type="title"/>
          </p:nvPr>
        </p:nvSpPr>
        <p:spPr>
          <a:xfrm>
            <a:off x="926049" y="1234588"/>
            <a:ext cx="10338818" cy="10439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 spc="-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de-AT" dirty="0"/>
              <a:t>Was hat die Pandemie mit mir gemacht?</a:t>
            </a:r>
            <a:endParaRPr dirty="0"/>
          </a:p>
        </p:txBody>
      </p:sp>
      <p:sp>
        <p:nvSpPr>
          <p:cNvPr id="175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607931" y="2788171"/>
            <a:ext cx="10338818" cy="51855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Leitfragen für den Austausch:</a:t>
            </a:r>
          </a:p>
          <a:p>
            <a:pPr marL="0" indent="0">
              <a:buNone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1.) Wie haben Sie die Pandemie im Verlauf persönlich erlebt? </a:t>
            </a:r>
          </a:p>
          <a:p>
            <a:pPr marL="0" indent="0">
              <a:buNone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2.) Mussten Sie besondere Belastungen bewältigen? Welche? Wer hat Sie unterstützt? Mussten Sie andere Menschen unterstützen, die von den Pandemiefolgen belastet waren?</a:t>
            </a:r>
          </a:p>
          <a:p>
            <a:pPr marL="0" indent="0">
              <a:buNone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3.) Welche Auswirkungen hatte bzw. hat die Pandemie auf Ihre sozialen Beziehungen (Freundschaften, intime Beziehungen, Familie, Arbeitsbeziehungen, soziale Beziehung an der Universität)?</a:t>
            </a:r>
          </a:p>
          <a:p>
            <a:pPr marL="0" indent="0">
              <a:buNone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4.) Was hat sich in der Pandemie zum Positiven verändert? Was haben Sie gemacht, damit es Ihnen gut geht?</a:t>
            </a:r>
          </a:p>
        </p:txBody>
      </p:sp>
    </p:spTree>
    <p:extLst>
      <p:ext uri="{BB962C8B-B14F-4D97-AF65-F5344CB8AC3E}">
        <p14:creationId xmlns:p14="http://schemas.microsoft.com/office/powerpoint/2010/main" val="117303231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8F894-C4F4-F9DE-F301-0E65ED52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Interviewmaterial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CE13B9-DD0C-679F-C68C-03A9B416227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70000" y="5671487"/>
            <a:ext cx="10464800" cy="1130300"/>
          </a:xfrm>
        </p:spPr>
        <p:txBody>
          <a:bodyPr/>
          <a:lstStyle/>
          <a:p>
            <a:r>
              <a:rPr lang="de-DE" dirty="0"/>
              <a:t>Transkripte analysieren</a:t>
            </a:r>
          </a:p>
        </p:txBody>
      </p:sp>
    </p:spTree>
    <p:extLst>
      <p:ext uri="{BB962C8B-B14F-4D97-AF65-F5344CB8AC3E}">
        <p14:creationId xmlns:p14="http://schemas.microsoft.com/office/powerpoint/2010/main" val="136196533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CE13B9-DD0C-679F-C68C-03A9B416227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70000" y="3310128"/>
            <a:ext cx="10464800" cy="3491659"/>
          </a:xfrm>
        </p:spPr>
        <p:txBody>
          <a:bodyPr>
            <a:normAutofit/>
          </a:bodyPr>
          <a:lstStyle/>
          <a:p>
            <a:r>
              <a:rPr lang="de-DE" dirty="0"/>
              <a:t>Welche Formen von Intimität und intimen Beziehungen werden von den IP gelebt?</a:t>
            </a:r>
          </a:p>
          <a:p>
            <a:endParaRPr lang="de-DE" dirty="0"/>
          </a:p>
          <a:p>
            <a:r>
              <a:rPr lang="de-DE" dirty="0"/>
              <a:t>Wie hat die Pandemie diese verändert?</a:t>
            </a:r>
          </a:p>
          <a:p>
            <a:endParaRPr lang="de-DE" dirty="0"/>
          </a:p>
          <a:p>
            <a:r>
              <a:rPr lang="de-DE" dirty="0"/>
              <a:t>Spielt Geschlecht dabei (</a:t>
            </a:r>
            <a:r>
              <a:rPr lang="de-DE" dirty="0" err="1"/>
              <a:t>k</a:t>
            </a:r>
            <a:r>
              <a:rPr lang="de-DE" dirty="0"/>
              <a:t>)eine Rolle? Inwiefern?</a:t>
            </a:r>
          </a:p>
        </p:txBody>
      </p:sp>
    </p:spTree>
    <p:extLst>
      <p:ext uri="{BB962C8B-B14F-4D97-AF65-F5344CB8AC3E}">
        <p14:creationId xmlns:p14="http://schemas.microsoft.com/office/powerpoint/2010/main" val="6326014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733973" y="3928532"/>
            <a:ext cx="9767148" cy="4216401"/>
          </a:xfrm>
          <a:prstGeom prst="rect">
            <a:avLst/>
          </a:prstGeom>
        </p:spPr>
        <p:txBody>
          <a:bodyPr/>
          <a:lstStyle/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„Es gibt zwei – und nur zwei – Geschlechter.“ </a:t>
            </a:r>
          </a:p>
          <a:p>
            <a:pPr marL="0" indent="0">
              <a:spcBef>
                <a:spcPts val="800"/>
              </a:spcBef>
              <a:buSzTx/>
              <a:buNone/>
              <a:defRPr sz="2600" spc="0">
                <a:solidFill>
                  <a:srgbClr val="FF0000"/>
                </a:solidFill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behauptet Binarität</a:t>
            </a:r>
            <a:endParaRPr spc="10"/>
          </a:p>
          <a:p>
            <a:pPr marL="260095" indent="-260095">
              <a:spcBef>
                <a:spcPts val="800"/>
              </a:spcBef>
              <a:buSzTx/>
              <a:buNone/>
              <a:defRPr sz="2600" spc="10"/>
            </a:pPr>
            <a:endParaRPr spc="10"/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„Die Geschlechter unterscheiden sich in wesentlichen Merkmalen.“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„Die Geschlechterdifferenz ist natürlich gegeben.“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„Die Geschlechterdifferenz ist stabil.“</a:t>
            </a:r>
          </a:p>
        </p:txBody>
      </p:sp>
      <p:sp>
        <p:nvSpPr>
          <p:cNvPr id="151" name="Titel 1"/>
          <p:cNvSpPr txBox="1">
            <a:spLocks noGrp="1"/>
          </p:cNvSpPr>
          <p:nvPr>
            <p:ph type="title"/>
          </p:nvPr>
        </p:nvSpPr>
        <p:spPr>
          <a:xfrm>
            <a:off x="1345996" y="1609343"/>
            <a:ext cx="10338818" cy="1413934"/>
          </a:xfrm>
          <a:prstGeom prst="rect">
            <a:avLst/>
          </a:prstGeom>
        </p:spPr>
        <p:txBody>
          <a:bodyPr/>
          <a:lstStyle>
            <a:lvl1pPr>
              <a:defRPr sz="4400" b="1" spc="-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Gender: vom Alltagsverstand zur Wissenschaftlichkeit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el 1"/>
          <p:cNvSpPr txBox="1">
            <a:spLocks noGrp="1"/>
          </p:cNvSpPr>
          <p:nvPr>
            <p:ph type="title"/>
          </p:nvPr>
        </p:nvSpPr>
        <p:spPr>
          <a:xfrm>
            <a:off x="1345996" y="1609343"/>
            <a:ext cx="10338818" cy="1413934"/>
          </a:xfrm>
          <a:prstGeom prst="rect">
            <a:avLst/>
          </a:prstGeom>
        </p:spPr>
        <p:txBody>
          <a:bodyPr/>
          <a:lstStyle>
            <a:lvl1pPr>
              <a:defRPr sz="4400" b="1" spc="-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Gender: vom Alltagsverstand zur Wissenschaftlichkeit</a:t>
            </a:r>
          </a:p>
        </p:txBody>
      </p:sp>
      <p:sp>
        <p:nvSpPr>
          <p:cNvPr id="154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733973" y="3928532"/>
            <a:ext cx="9767148" cy="4216401"/>
          </a:xfrm>
          <a:prstGeom prst="rect">
            <a:avLst/>
          </a:prstGeom>
        </p:spPr>
        <p:txBody>
          <a:bodyPr/>
          <a:lstStyle/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„Es gibt zwei – und nur zwei – Geschlechter.“ 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„Die Geschlechter unterscheiden sich in wesentlichen Merkmalen.“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>
                <a:solidFill>
                  <a:srgbClr val="FF0000"/>
                </a:solidFill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behauptet Differenz</a:t>
            </a:r>
            <a:endParaRPr spc="10"/>
          </a:p>
          <a:p>
            <a:pPr marL="260095" indent="-260095">
              <a:spcBef>
                <a:spcPts val="800"/>
              </a:spcBef>
              <a:buSzTx/>
              <a:buNone/>
              <a:defRPr sz="2600" spc="10"/>
            </a:pPr>
            <a:endParaRPr spc="10"/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„Die Geschlechterdifferenz ist natürlich gegeben.“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„Die Geschlechterdifferenz ist stabil.“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el 1"/>
          <p:cNvSpPr txBox="1">
            <a:spLocks noGrp="1"/>
          </p:cNvSpPr>
          <p:nvPr>
            <p:ph type="title"/>
          </p:nvPr>
        </p:nvSpPr>
        <p:spPr>
          <a:xfrm>
            <a:off x="1345996" y="1609343"/>
            <a:ext cx="10338818" cy="1413934"/>
          </a:xfrm>
          <a:prstGeom prst="rect">
            <a:avLst/>
          </a:prstGeom>
        </p:spPr>
        <p:txBody>
          <a:bodyPr/>
          <a:lstStyle>
            <a:lvl1pPr>
              <a:defRPr sz="4400" b="1" spc="-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Gender: vom Alltagsverstand zur Wissenschaftlichkeit</a:t>
            </a:r>
          </a:p>
        </p:txBody>
      </p:sp>
      <p:sp>
        <p:nvSpPr>
          <p:cNvPr id="157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733973" y="3928532"/>
            <a:ext cx="9767148" cy="4216401"/>
          </a:xfrm>
          <a:prstGeom prst="rect">
            <a:avLst/>
          </a:prstGeom>
        </p:spPr>
        <p:txBody>
          <a:bodyPr/>
          <a:lstStyle/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„Es gibt zwei – und nur zwei – Geschlechter.“ 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„Die Geschlechter unterscheiden sich in wesentlichen Merkmalen.“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„Die Geschlechterdifferenz ist natürlich gegeben.“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>
                <a:solidFill>
                  <a:srgbClr val="FF0000"/>
                </a:solidFill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behauptet Naturalisierung</a:t>
            </a:r>
            <a:endParaRPr spc="10"/>
          </a:p>
          <a:p>
            <a:pPr marL="260095" indent="-260095">
              <a:spcBef>
                <a:spcPts val="800"/>
              </a:spcBef>
              <a:buSzTx/>
              <a:buNone/>
              <a:defRPr sz="2600" spc="10"/>
            </a:pPr>
            <a:endParaRPr spc="10"/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„Die Geschlechterdifferenz ist stabil.“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el 1"/>
          <p:cNvSpPr txBox="1">
            <a:spLocks noGrp="1"/>
          </p:cNvSpPr>
          <p:nvPr>
            <p:ph type="title"/>
          </p:nvPr>
        </p:nvSpPr>
        <p:spPr>
          <a:xfrm>
            <a:off x="1345996" y="1609343"/>
            <a:ext cx="10338818" cy="1413934"/>
          </a:xfrm>
          <a:prstGeom prst="rect">
            <a:avLst/>
          </a:prstGeom>
        </p:spPr>
        <p:txBody>
          <a:bodyPr/>
          <a:lstStyle>
            <a:lvl1pPr>
              <a:defRPr sz="4400" b="1" spc="-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Gender: vom Alltagsverstand zur Wissenschaftlichkeit</a:t>
            </a:r>
          </a:p>
        </p:txBody>
      </p:sp>
      <p:sp>
        <p:nvSpPr>
          <p:cNvPr id="160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733973" y="3928532"/>
            <a:ext cx="9767148" cy="4216401"/>
          </a:xfrm>
          <a:prstGeom prst="rect">
            <a:avLst/>
          </a:prstGeom>
        </p:spPr>
        <p:txBody>
          <a:bodyPr/>
          <a:lstStyle/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„Es gibt zwei – und nur zwei – Geschlechter.“ 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„Die Geschlechter unterscheiden sich in wesentlichen Merkmalen.“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„Die Geschlechterdifferenz ist natürlich gegeben.“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/>
            </a:pPr>
            <a:r>
              <a:t>„Die Geschlechterdifferenz ist stabil.“</a:t>
            </a:r>
          </a:p>
          <a:p>
            <a:pPr marL="260095" indent="-260095">
              <a:spcBef>
                <a:spcPts val="800"/>
              </a:spcBef>
              <a:buSzTx/>
              <a:buNone/>
              <a:defRPr sz="2600" spc="0">
                <a:solidFill>
                  <a:srgbClr val="FF0000"/>
                </a:solidFill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behauptet Ahistorizität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2091266" y="2598299"/>
            <a:ext cx="9003908" cy="5099728"/>
          </a:xfrm>
          <a:prstGeom prst="rect">
            <a:avLst/>
          </a:prstGeom>
        </p:spPr>
        <p:txBody>
          <a:bodyPr/>
          <a:lstStyle/>
          <a:p>
            <a:pPr marL="260095" indent="-260095">
              <a:lnSpc>
                <a:spcPct val="85500"/>
              </a:lnSpc>
              <a:spcBef>
                <a:spcPts val="800"/>
              </a:spcBef>
              <a:buSzTx/>
              <a:buNone/>
              <a:defRPr sz="2600" b="1" u="sng" spc="0">
                <a:solidFill>
                  <a:srgbClr val="FF0000"/>
                </a:solidFill>
              </a:defRPr>
            </a:pPr>
            <a:r>
              <a:rPr dirty="0" err="1"/>
              <a:t>Binarität</a:t>
            </a:r>
            <a:r>
              <a:rPr dirty="0"/>
              <a:t>: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zwei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einander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ausschließende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Positionen</a:t>
            </a:r>
            <a:r>
              <a:rPr b="0" u="none" dirty="0">
                <a:solidFill>
                  <a:srgbClr val="000000"/>
                </a:solidFill>
              </a:rPr>
              <a:t>, die </a:t>
            </a:r>
            <a:r>
              <a:rPr b="0" u="none" dirty="0" err="1">
                <a:solidFill>
                  <a:srgbClr val="000000"/>
                </a:solidFill>
              </a:rPr>
              <a:t>hierarchisch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geordnet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sind</a:t>
            </a:r>
            <a:r>
              <a:rPr b="0" u="none" dirty="0">
                <a:solidFill>
                  <a:srgbClr val="000000"/>
                </a:solidFill>
              </a:rPr>
              <a:t> = </a:t>
            </a:r>
            <a:r>
              <a:rPr b="0" u="none" dirty="0" err="1">
                <a:solidFill>
                  <a:srgbClr val="000000"/>
                </a:solidFill>
              </a:rPr>
              <a:t>dichotom</a:t>
            </a:r>
            <a:endParaRPr b="0" u="none" dirty="0">
              <a:solidFill>
                <a:srgbClr val="000000"/>
              </a:solidFill>
            </a:endParaRPr>
          </a:p>
          <a:p>
            <a:pPr marL="0" indent="0">
              <a:lnSpc>
                <a:spcPct val="85500"/>
              </a:lnSpc>
              <a:spcBef>
                <a:spcPts val="800"/>
              </a:spcBef>
              <a:buSzTx/>
              <a:buNone/>
              <a:defRPr sz="2600" spc="10"/>
            </a:pPr>
            <a:endParaRPr b="0" u="none" dirty="0">
              <a:solidFill>
                <a:srgbClr val="000000"/>
              </a:solidFill>
            </a:endParaRPr>
          </a:p>
          <a:p>
            <a:pPr marL="260095" indent="-260095">
              <a:lnSpc>
                <a:spcPct val="85500"/>
              </a:lnSpc>
              <a:spcBef>
                <a:spcPts val="800"/>
              </a:spcBef>
              <a:buSzTx/>
              <a:buNone/>
              <a:defRPr sz="2600" spc="0"/>
            </a:pPr>
            <a:r>
              <a:rPr dirty="0" err="1"/>
              <a:t>strenges</a:t>
            </a:r>
            <a:r>
              <a:rPr dirty="0"/>
              <a:t> </a:t>
            </a:r>
            <a:r>
              <a:rPr dirty="0" err="1"/>
              <a:t>entweder</a:t>
            </a:r>
            <a:r>
              <a:rPr dirty="0"/>
              <a:t> / </a:t>
            </a:r>
            <a:r>
              <a:rPr dirty="0" err="1"/>
              <a:t>oder</a:t>
            </a:r>
            <a:r>
              <a:rPr lang="de-AT" dirty="0"/>
              <a:t> als Denkschema</a:t>
            </a:r>
            <a:r>
              <a:rPr dirty="0"/>
              <a:t>:</a:t>
            </a:r>
          </a:p>
          <a:p>
            <a:pPr marL="523701" lvl="1" indent="-249381">
              <a:lnSpc>
                <a:spcPct val="81000"/>
              </a:lnSpc>
              <a:spcBef>
                <a:spcPts val="800"/>
              </a:spcBef>
              <a:buFontTx/>
              <a:defRPr sz="2600" spc="0">
                <a:solidFill>
                  <a:srgbClr val="262626"/>
                </a:solidFill>
              </a:defRPr>
            </a:pPr>
            <a:r>
              <a:rPr dirty="0"/>
              <a:t> Mann / Frau </a:t>
            </a:r>
          </a:p>
          <a:p>
            <a:pPr marL="523701" lvl="1" indent="-249381">
              <a:lnSpc>
                <a:spcPct val="81000"/>
              </a:lnSpc>
              <a:spcBef>
                <a:spcPts val="800"/>
              </a:spcBef>
              <a:buFontTx/>
              <a:defRPr sz="2600" spc="0">
                <a:solidFill>
                  <a:srgbClr val="262626"/>
                </a:solidFill>
              </a:defRPr>
            </a:pPr>
            <a:r>
              <a:rPr dirty="0"/>
              <a:t> homo / hetero</a:t>
            </a:r>
          </a:p>
          <a:p>
            <a:pPr marL="523701" lvl="1" indent="-249381">
              <a:lnSpc>
                <a:spcPct val="81000"/>
              </a:lnSpc>
              <a:spcBef>
                <a:spcPts val="800"/>
              </a:spcBef>
              <a:buFontTx/>
              <a:defRPr sz="2600" spc="0">
                <a:solidFill>
                  <a:srgbClr val="262626"/>
                </a:solidFill>
              </a:defRPr>
            </a:pPr>
            <a:r>
              <a:rPr dirty="0"/>
              <a:t> </a:t>
            </a:r>
            <a:r>
              <a:rPr dirty="0" err="1"/>
              <a:t>Wir</a:t>
            </a:r>
            <a:r>
              <a:rPr dirty="0"/>
              <a:t> / die </a:t>
            </a:r>
            <a:r>
              <a:rPr dirty="0" err="1"/>
              <a:t>Anderen</a:t>
            </a:r>
            <a:endParaRPr dirty="0"/>
          </a:p>
          <a:p>
            <a:pPr marL="260095" indent="-260095">
              <a:lnSpc>
                <a:spcPct val="85500"/>
              </a:lnSpc>
              <a:spcBef>
                <a:spcPts val="800"/>
              </a:spcBef>
              <a:buSzTx/>
              <a:buNone/>
              <a:defRPr sz="2600" spc="10">
                <a:solidFill>
                  <a:srgbClr val="FF0000"/>
                </a:solidFill>
              </a:defRPr>
            </a:pPr>
            <a:endParaRPr dirty="0"/>
          </a:p>
          <a:p>
            <a:pPr marL="260095" indent="-260095">
              <a:lnSpc>
                <a:spcPct val="85500"/>
              </a:lnSpc>
              <a:spcBef>
                <a:spcPts val="800"/>
              </a:spcBef>
              <a:buSzTx/>
              <a:buNone/>
              <a:defRPr sz="2600" spc="0"/>
            </a:pPr>
            <a:r>
              <a:rPr dirty="0"/>
              <a:t>Position </a:t>
            </a:r>
            <a:r>
              <a:rPr dirty="0" err="1"/>
              <a:t>konstituiert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Negation</a:t>
            </a:r>
          </a:p>
          <a:p>
            <a:pPr marL="260095" indent="-260095">
              <a:lnSpc>
                <a:spcPct val="85500"/>
              </a:lnSpc>
              <a:spcBef>
                <a:spcPts val="800"/>
              </a:spcBef>
              <a:buSzTx/>
              <a:buNone/>
              <a:defRPr sz="2600" spc="0"/>
            </a:pPr>
            <a:endParaRPr spc="10" dirty="0"/>
          </a:p>
          <a:p>
            <a:pPr marL="260095" indent="-260095">
              <a:lnSpc>
                <a:spcPct val="85500"/>
              </a:lnSpc>
              <a:spcBef>
                <a:spcPts val="800"/>
              </a:spcBef>
              <a:buSzTx/>
              <a:buNone/>
              <a:defRPr sz="2600" spc="0"/>
            </a:pPr>
            <a:r>
              <a:rPr dirty="0">
                <a:latin typeface="Wingdings"/>
                <a:ea typeface="Wingdings"/>
                <a:cs typeface="Wingdings"/>
                <a:sym typeface="Wingdings"/>
              </a:rPr>
              <a:t>  </a:t>
            </a:r>
            <a:r>
              <a:rPr dirty="0" err="1"/>
              <a:t>Grundlage</a:t>
            </a:r>
            <a:r>
              <a:rPr dirty="0"/>
              <a:t> für </a:t>
            </a:r>
            <a:r>
              <a:rPr dirty="0" err="1"/>
              <a:t>sexistisches</a:t>
            </a:r>
            <a:r>
              <a:rPr dirty="0"/>
              <a:t>, homophobes und </a:t>
            </a:r>
            <a:r>
              <a:rPr dirty="0" err="1"/>
              <a:t>rassistisches</a:t>
            </a:r>
            <a:r>
              <a:rPr dirty="0"/>
              <a:t> </a:t>
            </a:r>
            <a:r>
              <a:rPr dirty="0" err="1"/>
              <a:t>Denken</a:t>
            </a:r>
            <a:r>
              <a:rPr dirty="0"/>
              <a:t>!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rafik 5" descr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859" y="2310346"/>
            <a:ext cx="6489321" cy="554687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Inhaltsplatzhalter 9"/>
          <p:cNvSpPr txBox="1">
            <a:spLocks noGrp="1"/>
          </p:cNvSpPr>
          <p:nvPr>
            <p:ph type="body" sz="quarter" idx="1"/>
          </p:nvPr>
        </p:nvSpPr>
        <p:spPr>
          <a:xfrm>
            <a:off x="1345996" y="7365514"/>
            <a:ext cx="9615193" cy="983419"/>
          </a:xfrm>
          <a:prstGeom prst="rect">
            <a:avLst/>
          </a:prstGeom>
        </p:spPr>
        <p:txBody>
          <a:bodyPr/>
          <a:lstStyle/>
          <a:p>
            <a:pPr marL="0" indent="0" defTabSz="1027379">
              <a:spcBef>
                <a:spcPts val="1500"/>
              </a:spcBef>
              <a:buSzTx/>
              <a:buNone/>
              <a:defRPr sz="1896" spc="10"/>
            </a:pPr>
            <a:endParaRPr/>
          </a:p>
          <a:p>
            <a:pPr marL="0" indent="0" defTabSz="1027379">
              <a:spcBef>
                <a:spcPts val="1500"/>
              </a:spcBef>
              <a:buSzTx/>
              <a:buNone/>
              <a:defRPr sz="1896" spc="0"/>
            </a:pPr>
            <a:r>
              <a:t>	Bild aus: Barker, Meg-John / Scheele, Julia (2016): </a:t>
            </a:r>
            <a:r>
              <a:rPr i="1"/>
              <a:t>Queer. A graphic history. </a:t>
            </a:r>
          </a:p>
        </p:txBody>
      </p:sp>
      <p:sp>
        <p:nvSpPr>
          <p:cNvPr id="166" name="Inhaltsplatzhalter 9"/>
          <p:cNvSpPr txBox="1"/>
          <p:nvPr/>
        </p:nvSpPr>
        <p:spPr>
          <a:xfrm>
            <a:off x="540937" y="1219199"/>
            <a:ext cx="9615193" cy="983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7" tIns="48767" rIns="48767" bIns="48767">
            <a:normAutofit lnSpcReduction="10000"/>
          </a:bodyPr>
          <a:lstStyle/>
          <a:p>
            <a:pPr algn="l" defTabSz="1066393">
              <a:lnSpc>
                <a:spcPct val="95000"/>
              </a:lnSpc>
              <a:spcBef>
                <a:spcPts val="1600"/>
              </a:spcBef>
              <a:defRPr sz="1968" b="0" spc="1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1066393">
              <a:lnSpc>
                <a:spcPct val="95000"/>
              </a:lnSpc>
              <a:spcBef>
                <a:spcPts val="1600"/>
              </a:spcBef>
              <a:defRPr sz="1968" b="0">
                <a:latin typeface="Calibri"/>
                <a:ea typeface="Calibri"/>
                <a:cs typeface="Calibri"/>
                <a:sym typeface="Calibri"/>
              </a:defRPr>
            </a:pPr>
            <a:r>
              <a:t>	</a:t>
            </a:r>
            <a:r>
              <a:rPr sz="2788"/>
              <a:t>Binaritäten werden verbunden:</a:t>
            </a:r>
            <a:r>
              <a:rPr sz="2788" i="1"/>
              <a:t>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487107" y="2178303"/>
            <a:ext cx="10338819" cy="578147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47091" indent="-247091" defTabSz="1235455">
              <a:spcBef>
                <a:spcPts val="800"/>
              </a:spcBef>
              <a:buSzTx/>
              <a:buNone/>
              <a:defRPr sz="2470" b="1" u="sng" spc="0">
                <a:solidFill>
                  <a:srgbClr val="FF0000"/>
                </a:solidFill>
              </a:defRPr>
            </a:pPr>
            <a:r>
              <a:rPr dirty="0" err="1"/>
              <a:t>Differenz</a:t>
            </a:r>
            <a:r>
              <a:rPr dirty="0"/>
              <a:t>: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Unterschiede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zwischen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Geschlechtern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sind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u.a.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u="none" dirty="0" err="1">
                <a:solidFill>
                  <a:srgbClr val="000000"/>
                </a:solidFill>
              </a:rPr>
              <a:t>sozial</a:t>
            </a:r>
            <a:r>
              <a:rPr b="0" u="none" dirty="0">
                <a:solidFill>
                  <a:srgbClr val="000000"/>
                </a:solidFill>
              </a:rPr>
              <a:t> </a:t>
            </a:r>
            <a:r>
              <a:rPr b="0" i="1" u="none" dirty="0" err="1">
                <a:solidFill>
                  <a:srgbClr val="000000"/>
                </a:solidFill>
              </a:rPr>
              <a:t>konstruiert</a:t>
            </a:r>
            <a:endParaRPr b="0" i="1" u="none" dirty="0">
              <a:solidFill>
                <a:srgbClr val="000000"/>
              </a:solidFill>
            </a:endParaRPr>
          </a:p>
          <a:p>
            <a:pPr marL="247091" indent="-247091" defTabSz="1235455">
              <a:spcBef>
                <a:spcPts val="800"/>
              </a:spcBef>
              <a:buSzTx/>
              <a:buNone/>
              <a:defRPr sz="2470" spc="11"/>
            </a:pPr>
            <a:endParaRPr lang="de-AT" dirty="0"/>
          </a:p>
          <a:p>
            <a:pPr marL="247091" indent="-247091" defTabSz="1235455">
              <a:spcBef>
                <a:spcPts val="800"/>
              </a:spcBef>
              <a:buSzTx/>
              <a:buNone/>
              <a:defRPr sz="2470" spc="11"/>
            </a:pPr>
            <a:r>
              <a:rPr lang="de-AT" dirty="0"/>
              <a:t>Auch von Frauen wird die Zweigeschlechtlichkeit konstruiert: Historischer </a:t>
            </a:r>
            <a:r>
              <a:rPr lang="de-AT" i="1" dirty="0"/>
              <a:t>Differenzfeminismus</a:t>
            </a:r>
            <a:r>
              <a:rPr lang="de-AT" dirty="0"/>
              <a:t> bedauert, dass Frauen im Patriarchat ihr natürliches Wesen nicht entfalten können, wonach diese im Gegensatz zu Männern friedfertig und fürsorglich seien.</a:t>
            </a:r>
          </a:p>
          <a:p>
            <a:pPr marL="247091" indent="-247091" defTabSz="1235455">
              <a:spcBef>
                <a:spcPts val="800"/>
              </a:spcBef>
              <a:buSzTx/>
              <a:buNone/>
              <a:defRPr sz="2470" spc="11"/>
            </a:pPr>
            <a:endParaRPr b="0" i="1" u="none" dirty="0">
              <a:solidFill>
                <a:srgbClr val="000000"/>
              </a:solidFill>
            </a:endParaRPr>
          </a:p>
          <a:p>
            <a:pPr marL="247091" indent="-247091" defTabSz="1235455">
              <a:spcBef>
                <a:spcPts val="800"/>
              </a:spcBef>
              <a:buSzTx/>
              <a:buNone/>
              <a:defRPr sz="2470" spc="0"/>
            </a:pPr>
            <a:r>
              <a:rPr lang="de-AT" dirty="0">
                <a:sym typeface="Wingdings" pitchFamily="2" charset="2"/>
              </a:rPr>
              <a:t>Abgrenzungsfolie für junge Feminist*innen im deutschsprachigen Raum seit den 1990er Jahren, die den Fokus auf Mutterschaft und Sorgearbeit kritisieren.</a:t>
            </a:r>
          </a:p>
          <a:p>
            <a:pPr marL="247091" indent="-247091" defTabSz="1235455">
              <a:spcBef>
                <a:spcPts val="800"/>
              </a:spcBef>
              <a:buSzTx/>
              <a:buNone/>
              <a:defRPr sz="2470" spc="11"/>
            </a:pPr>
            <a:endParaRPr dirty="0"/>
          </a:p>
          <a:p>
            <a:pPr marL="247091" indent="-247091" defTabSz="1235455">
              <a:spcBef>
                <a:spcPts val="800"/>
              </a:spcBef>
              <a:buSzTx/>
              <a:buNone/>
              <a:defRPr sz="2470" spc="0"/>
            </a:pPr>
            <a:r>
              <a:rPr dirty="0"/>
              <a:t>Was </a:t>
            </a:r>
            <a:r>
              <a:rPr dirty="0" err="1"/>
              <a:t>sind</a:t>
            </a:r>
            <a:r>
              <a:rPr dirty="0"/>
              <a:t> </a:t>
            </a:r>
            <a:r>
              <a:rPr i="1" dirty="0" err="1"/>
              <a:t>relevante</a:t>
            </a:r>
            <a:r>
              <a:rPr dirty="0"/>
              <a:t> </a:t>
            </a:r>
            <a:r>
              <a:rPr dirty="0" err="1"/>
              <a:t>Differenzen</a:t>
            </a:r>
            <a:r>
              <a:rPr dirty="0"/>
              <a:t>? </a:t>
            </a:r>
            <a:r>
              <a:rPr dirty="0" err="1"/>
              <a:t>Wissenschaftliches</a:t>
            </a:r>
            <a:r>
              <a:rPr dirty="0"/>
              <a:t> </a:t>
            </a:r>
            <a:r>
              <a:rPr dirty="0" err="1"/>
              <a:t>Sehen</a:t>
            </a:r>
            <a:r>
              <a:rPr dirty="0"/>
              <a:t> </a:t>
            </a:r>
            <a:r>
              <a:rPr dirty="0" err="1"/>
              <a:t>lernen</a:t>
            </a:r>
            <a:r>
              <a:rPr dirty="0"/>
              <a:t>!</a:t>
            </a:r>
          </a:p>
          <a:p>
            <a:pPr marL="0" indent="0" defTabSz="1235455">
              <a:spcBef>
                <a:spcPts val="800"/>
              </a:spcBef>
              <a:buSzTx/>
              <a:buNone/>
              <a:defRPr sz="2470" spc="11"/>
            </a:pPr>
            <a:r>
              <a:rPr lang="de-AT" dirty="0">
                <a:sym typeface="Wingdings" pitchFamily="2" charset="2"/>
              </a:rPr>
              <a:t> </a:t>
            </a:r>
            <a:r>
              <a:rPr lang="de-AT" dirty="0"/>
              <a:t>Suche nach statistischen Unterschieden findet </a:t>
            </a:r>
            <a:r>
              <a:rPr lang="de-AT" i="1" dirty="0"/>
              <a:t>per definitionem </a:t>
            </a:r>
            <a:r>
              <a:rPr lang="de-AT" dirty="0"/>
              <a:t>IMMER 5% signifikante Unterschiede </a:t>
            </a:r>
          </a:p>
          <a:p>
            <a:pPr marL="0" indent="0" defTabSz="1235455">
              <a:spcBef>
                <a:spcPts val="800"/>
              </a:spcBef>
              <a:buSzTx/>
              <a:buNone/>
              <a:defRPr sz="2470" spc="11"/>
            </a:pPr>
            <a:endParaRPr lang="de-AT" dirty="0"/>
          </a:p>
          <a:p>
            <a:pPr marL="247091" indent="-247091" defTabSz="1235455">
              <a:spcBef>
                <a:spcPts val="800"/>
              </a:spcBef>
              <a:buSzTx/>
              <a:buNone/>
              <a:defRPr sz="2470" spc="0"/>
            </a:pPr>
            <a:r>
              <a:rPr lang="de-AT" dirty="0"/>
              <a:t>Kritik: Gemeinsamkeiten der Geschlechter – und Unterschiede innerhalb der Geschlechter (intersektional!) – werden oft nicht berücksichtigt.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1256</Words>
  <Application>Microsoft Macintosh PowerPoint</Application>
  <PresentationFormat>Benutzerdefiniert</PresentationFormat>
  <Paragraphs>156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8" baseType="lpstr"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Lato</vt:lpstr>
      <vt:lpstr>Playfair Display</vt:lpstr>
      <vt:lpstr>Trebuchet MS</vt:lpstr>
      <vt:lpstr>Wingdings</vt:lpstr>
      <vt:lpstr>White</vt:lpstr>
      <vt:lpstr>Softskillkurs  Gender Studies</vt:lpstr>
      <vt:lpstr>Gender: vom Alltagsverstand zur Wissenschaftlichkeit</vt:lpstr>
      <vt:lpstr>Gender: vom Alltagsverstand zur Wissenschaftlichkeit</vt:lpstr>
      <vt:lpstr>Gender: vom Alltagsverstand zur Wissenschaftlichkeit</vt:lpstr>
      <vt:lpstr>Gender: vom Alltagsverstand zur Wissenschaftlichkeit</vt:lpstr>
      <vt:lpstr>Gender: vom Alltagsverstand zur Wissenschaftlichkeit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Gender: vom Alltagsverstand zur Wissenschaftlichkeit</vt:lpstr>
      <vt:lpstr>Geschlecht als Spektrum</vt:lpstr>
      <vt:lpstr>PowerPoint-Präsentation</vt:lpstr>
      <vt:lpstr>Sexuelle Konfigurationen</vt:lpstr>
      <vt:lpstr>Intersektionale Diversität</vt:lpstr>
      <vt:lpstr>PowerPoint-Präsentation</vt:lpstr>
      <vt:lpstr>Intersektionalität</vt:lpstr>
      <vt:lpstr>Hegemoniale Männlichkeit</vt:lpstr>
      <vt:lpstr>Intersektionalität </vt:lpstr>
      <vt:lpstr>Oppression  Olympics</vt:lpstr>
      <vt:lpstr>Pandemie erleben</vt:lpstr>
      <vt:lpstr>Was hat die Pandemie mit mir gemacht?</vt:lpstr>
      <vt:lpstr>Interviewmaterial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Geschlecht und psychische Gesundheit</dc:title>
  <cp:lastModifiedBy>Barbara Rothmüller</cp:lastModifiedBy>
  <cp:revision>19</cp:revision>
  <dcterms:modified xsi:type="dcterms:W3CDTF">2022-09-24T07:13:54Z</dcterms:modified>
</cp:coreProperties>
</file>