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3"/>
  </p:notesMasterIdLst>
  <p:sldIdLst>
    <p:sldId id="256" r:id="rId2"/>
    <p:sldId id="265" r:id="rId3"/>
    <p:sldId id="269" r:id="rId4"/>
    <p:sldId id="294" r:id="rId5"/>
    <p:sldId id="273" r:id="rId6"/>
    <p:sldId id="301" r:id="rId7"/>
    <p:sldId id="296" r:id="rId8"/>
    <p:sldId id="297" r:id="rId9"/>
    <p:sldId id="299" r:id="rId10"/>
    <p:sldId id="274" r:id="rId11"/>
    <p:sldId id="275" r:id="rId12"/>
    <p:sldId id="279" r:id="rId13"/>
    <p:sldId id="281" r:id="rId14"/>
    <p:sldId id="282" r:id="rId15"/>
    <p:sldId id="293" r:id="rId16"/>
    <p:sldId id="284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3877">
          <p15:clr>
            <a:srgbClr val="A4A3A4"/>
          </p15:clr>
        </p15:guide>
        <p15:guide id="5" orient="horz" pos="4000">
          <p15:clr>
            <a:srgbClr val="A4A3A4"/>
          </p15:clr>
        </p15:guide>
        <p15:guide id="6" orient="horz" pos="4266">
          <p15:clr>
            <a:srgbClr val="A4A3A4"/>
          </p15:clr>
        </p15:guide>
        <p15:guide id="7" pos="273">
          <p15:clr>
            <a:srgbClr val="A4A3A4"/>
          </p15:clr>
        </p15:guide>
        <p15:guide id="8" pos="137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16"/>
    <a:srgbClr val="0083BE"/>
    <a:srgbClr val="A0116A"/>
    <a:srgbClr val="BF1238"/>
    <a:srgbClr val="EEC209"/>
    <a:srgbClr val="0A3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/>
    <p:restoredTop sz="94692"/>
  </p:normalViewPr>
  <p:slideViewPr>
    <p:cSldViewPr showGuides="1">
      <p:cViewPr varScale="1">
        <p:scale>
          <a:sx n="94" d="100"/>
          <a:sy n="94" d="100"/>
        </p:scale>
        <p:origin x="876" y="90"/>
      </p:cViewPr>
      <p:guideLst>
        <p:guide orient="horz" pos="103"/>
        <p:guide orient="horz" pos="635"/>
        <p:guide orient="horz" pos="1136"/>
        <p:guide orient="horz" pos="3877"/>
        <p:guide orient="horz" pos="4000"/>
        <p:guide orient="horz" pos="4266"/>
        <p:guide pos="273"/>
        <p:guide pos="137"/>
        <p:guide pos="5488"/>
        <p:guide pos="5625"/>
        <p:guide pos="2768"/>
        <p:guide pos="29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D7F24-E364-4F2B-A073-CB337B5ABF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58C0A-770B-4596-8158-ADD7DC805236}">
      <dgm:prSet/>
      <dgm:spPr/>
      <dgm:t>
        <a:bodyPr/>
        <a:lstStyle/>
        <a:p>
          <a:r>
            <a:rPr lang="de-DE"/>
            <a:t>Wissen </a:t>
          </a:r>
          <a:endParaRPr lang="en-US"/>
        </a:p>
      </dgm:t>
    </dgm:pt>
    <dgm:pt modelId="{23BD620C-B489-4B53-8E66-64D0129D8D87}" type="parTrans" cxnId="{DF98E6F9-0875-4901-AC1D-CA8CBEBE7824}">
      <dgm:prSet/>
      <dgm:spPr/>
      <dgm:t>
        <a:bodyPr/>
        <a:lstStyle/>
        <a:p>
          <a:endParaRPr lang="en-US"/>
        </a:p>
      </dgm:t>
    </dgm:pt>
    <dgm:pt modelId="{5AA8D3A4-1882-401F-ACDA-092DBC81CF56}" type="sibTrans" cxnId="{DF98E6F9-0875-4901-AC1D-CA8CBEBE7824}">
      <dgm:prSet/>
      <dgm:spPr/>
      <dgm:t>
        <a:bodyPr/>
        <a:lstStyle/>
        <a:p>
          <a:endParaRPr lang="en-US"/>
        </a:p>
      </dgm:t>
    </dgm:pt>
    <dgm:pt modelId="{38A8ABBF-3E7D-40FE-8CC9-2429343415D1}">
      <dgm:prSet/>
      <dgm:spPr/>
      <dgm:t>
        <a:bodyPr/>
        <a:lstStyle/>
        <a:p>
          <a:r>
            <a:rPr lang="de-DE" dirty="0"/>
            <a:t>Soziales- und globales Funktionsniveau </a:t>
          </a:r>
          <a:endParaRPr lang="en-US" dirty="0"/>
        </a:p>
      </dgm:t>
    </dgm:pt>
    <dgm:pt modelId="{181C7992-E3DF-4F4F-B081-5AEC1CA011CE}" type="parTrans" cxnId="{F1598199-CD8F-4727-B4B1-BCF0EE46C6EF}">
      <dgm:prSet/>
      <dgm:spPr/>
      <dgm:t>
        <a:bodyPr/>
        <a:lstStyle/>
        <a:p>
          <a:endParaRPr lang="en-US"/>
        </a:p>
      </dgm:t>
    </dgm:pt>
    <dgm:pt modelId="{2DDADE7E-E5C4-4D6C-B4CF-1FFBC348DB26}" type="sibTrans" cxnId="{F1598199-CD8F-4727-B4B1-BCF0EE46C6EF}">
      <dgm:prSet/>
      <dgm:spPr/>
      <dgm:t>
        <a:bodyPr/>
        <a:lstStyle/>
        <a:p>
          <a:endParaRPr lang="en-US"/>
        </a:p>
      </dgm:t>
    </dgm:pt>
    <dgm:pt modelId="{20BA814E-2951-4FFB-92D0-24A8572DE4AB}">
      <dgm:prSet/>
      <dgm:spPr/>
      <dgm:t>
        <a:bodyPr/>
        <a:lstStyle/>
        <a:p>
          <a:r>
            <a:rPr lang="de-DE"/>
            <a:t>Psychische Befindlichkeit</a:t>
          </a:r>
          <a:endParaRPr lang="en-US"/>
        </a:p>
      </dgm:t>
    </dgm:pt>
    <dgm:pt modelId="{E6204882-9CEC-4A94-980B-2C80C5B6F63F}" type="parTrans" cxnId="{12284EC3-D802-4799-AF78-F8D31DF3B665}">
      <dgm:prSet/>
      <dgm:spPr/>
      <dgm:t>
        <a:bodyPr/>
        <a:lstStyle/>
        <a:p>
          <a:endParaRPr lang="en-US"/>
        </a:p>
      </dgm:t>
    </dgm:pt>
    <dgm:pt modelId="{5FBC13F6-5219-4D77-9491-94800D9344B7}" type="sibTrans" cxnId="{12284EC3-D802-4799-AF78-F8D31DF3B665}">
      <dgm:prSet/>
      <dgm:spPr/>
      <dgm:t>
        <a:bodyPr/>
        <a:lstStyle/>
        <a:p>
          <a:endParaRPr lang="en-US"/>
        </a:p>
      </dgm:t>
    </dgm:pt>
    <dgm:pt modelId="{DFC5774B-B497-4900-8C74-D1DA61A26386}">
      <dgm:prSet/>
      <dgm:spPr/>
      <dgm:t>
        <a:bodyPr/>
        <a:lstStyle/>
        <a:p>
          <a:r>
            <a:rPr lang="de-DE" dirty="0" err="1"/>
            <a:t>Expressed</a:t>
          </a:r>
          <a:r>
            <a:rPr lang="de-DE" dirty="0"/>
            <a:t> </a:t>
          </a:r>
          <a:r>
            <a:rPr lang="de-DE" dirty="0" err="1"/>
            <a:t>Emotions</a:t>
          </a:r>
          <a:endParaRPr lang="en-US" dirty="0"/>
        </a:p>
      </dgm:t>
    </dgm:pt>
    <dgm:pt modelId="{EC5BF8F0-A044-418F-805C-12FC98DE3641}" type="parTrans" cxnId="{48D802A5-3F7F-4FEC-A675-F20DB49E14E5}">
      <dgm:prSet/>
      <dgm:spPr/>
      <dgm:t>
        <a:bodyPr/>
        <a:lstStyle/>
        <a:p>
          <a:endParaRPr lang="en-US"/>
        </a:p>
      </dgm:t>
    </dgm:pt>
    <dgm:pt modelId="{5D3D6693-3479-42F0-800A-BF139167BA2D}" type="sibTrans" cxnId="{48D802A5-3F7F-4FEC-A675-F20DB49E14E5}">
      <dgm:prSet/>
      <dgm:spPr/>
      <dgm:t>
        <a:bodyPr/>
        <a:lstStyle/>
        <a:p>
          <a:endParaRPr lang="en-US"/>
        </a:p>
      </dgm:t>
    </dgm:pt>
    <dgm:pt modelId="{2094D77C-38C7-4562-AE65-006B27B5322B}">
      <dgm:prSet/>
      <dgm:spPr/>
      <dgm:t>
        <a:bodyPr/>
        <a:lstStyle/>
        <a:p>
          <a:r>
            <a:rPr lang="de-DE"/>
            <a:t>Lebensqualität</a:t>
          </a:r>
          <a:endParaRPr lang="en-US"/>
        </a:p>
      </dgm:t>
    </dgm:pt>
    <dgm:pt modelId="{C2680716-F99B-48B3-BA6E-32ECA07BDC50}" type="parTrans" cxnId="{09BA964C-D8ED-4B55-A474-80C7D5EFBB37}">
      <dgm:prSet/>
      <dgm:spPr/>
      <dgm:t>
        <a:bodyPr/>
        <a:lstStyle/>
        <a:p>
          <a:endParaRPr lang="en-US"/>
        </a:p>
      </dgm:t>
    </dgm:pt>
    <dgm:pt modelId="{11D62D79-CAB8-46D0-A570-8522BFF3EE91}" type="sibTrans" cxnId="{09BA964C-D8ED-4B55-A474-80C7D5EFBB37}">
      <dgm:prSet/>
      <dgm:spPr/>
      <dgm:t>
        <a:bodyPr/>
        <a:lstStyle/>
        <a:p>
          <a:endParaRPr lang="en-US"/>
        </a:p>
      </dgm:t>
    </dgm:pt>
    <dgm:pt modelId="{7632C8B0-0B40-4E12-A4AE-410C167EE1D1}">
      <dgm:prSet/>
      <dgm:spPr/>
      <dgm:t>
        <a:bodyPr/>
        <a:lstStyle/>
        <a:p>
          <a:r>
            <a:rPr lang="de-DE" dirty="0" err="1"/>
            <a:t>Patient:innen</a:t>
          </a:r>
          <a:r>
            <a:rPr lang="de-DE" dirty="0"/>
            <a:t> -zufriedenheit</a:t>
          </a:r>
          <a:endParaRPr lang="en-US" dirty="0"/>
        </a:p>
      </dgm:t>
    </dgm:pt>
    <dgm:pt modelId="{302AD27E-CE48-4099-B6B4-AED5F0285E2B}" type="parTrans" cxnId="{C19645EB-C745-4E7A-9C75-CE1EB8D1E91F}">
      <dgm:prSet/>
      <dgm:spPr/>
      <dgm:t>
        <a:bodyPr/>
        <a:lstStyle/>
        <a:p>
          <a:endParaRPr lang="en-US"/>
        </a:p>
      </dgm:t>
    </dgm:pt>
    <dgm:pt modelId="{84082C0A-D3B6-4CBE-B635-C75CE99F5673}" type="sibTrans" cxnId="{C19645EB-C745-4E7A-9C75-CE1EB8D1E91F}">
      <dgm:prSet/>
      <dgm:spPr/>
      <dgm:t>
        <a:bodyPr/>
        <a:lstStyle/>
        <a:p>
          <a:endParaRPr lang="en-US"/>
        </a:p>
      </dgm:t>
    </dgm:pt>
    <dgm:pt modelId="{F30945D7-8D69-B148-80D2-9AA176C6627B}" type="pres">
      <dgm:prSet presAssocID="{EC6D7F24-E364-4F2B-A073-CB337B5ABF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987432A-2A6E-434D-A2B3-F4F067D51AB1}" type="pres">
      <dgm:prSet presAssocID="{7D958C0A-770B-4596-8158-ADD7DC8052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D9D599-D2DC-694E-B4EC-F61EF7FB4347}" type="pres">
      <dgm:prSet presAssocID="{5AA8D3A4-1882-401F-ACDA-092DBC81CF56}" presName="sibTrans" presStyleCnt="0"/>
      <dgm:spPr/>
    </dgm:pt>
    <dgm:pt modelId="{9ECB4A4D-20E7-3E4D-9908-F90A5498F758}" type="pres">
      <dgm:prSet presAssocID="{38A8ABBF-3E7D-40FE-8CC9-2429343415D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41B665-12A1-9846-8ED3-875B37A2EB31}" type="pres">
      <dgm:prSet presAssocID="{2DDADE7E-E5C4-4D6C-B4CF-1FFBC348DB26}" presName="sibTrans" presStyleCnt="0"/>
      <dgm:spPr/>
    </dgm:pt>
    <dgm:pt modelId="{0EC51419-CCC1-5247-9391-AD185A75391E}" type="pres">
      <dgm:prSet presAssocID="{20BA814E-2951-4FFB-92D0-24A8572DE4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7184E1-A898-5B4A-B056-7A976A137A68}" type="pres">
      <dgm:prSet presAssocID="{5FBC13F6-5219-4D77-9491-94800D9344B7}" presName="sibTrans" presStyleCnt="0"/>
      <dgm:spPr/>
    </dgm:pt>
    <dgm:pt modelId="{4164CC06-7006-8C4A-A8C3-D8724ED73A2B}" type="pres">
      <dgm:prSet presAssocID="{DFC5774B-B497-4900-8C74-D1DA61A2638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263938-7325-CA49-B8FE-837B93C61451}" type="pres">
      <dgm:prSet presAssocID="{5D3D6693-3479-42F0-800A-BF139167BA2D}" presName="sibTrans" presStyleCnt="0"/>
      <dgm:spPr/>
    </dgm:pt>
    <dgm:pt modelId="{73C3751D-CF69-0045-B62D-5FB03CBDBFE4}" type="pres">
      <dgm:prSet presAssocID="{2094D77C-38C7-4562-AE65-006B27B532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2A5880-E3A0-A946-A334-13C527C58AA8}" type="pres">
      <dgm:prSet presAssocID="{11D62D79-CAB8-46D0-A570-8522BFF3EE91}" presName="sibTrans" presStyleCnt="0"/>
      <dgm:spPr/>
    </dgm:pt>
    <dgm:pt modelId="{447D903E-2989-664C-9581-4DD064BD4CB6}" type="pres">
      <dgm:prSet presAssocID="{7632C8B0-0B40-4E12-A4AE-410C167EE1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1598199-CD8F-4727-B4B1-BCF0EE46C6EF}" srcId="{EC6D7F24-E364-4F2B-A073-CB337B5ABF6B}" destId="{38A8ABBF-3E7D-40FE-8CC9-2429343415D1}" srcOrd="1" destOrd="0" parTransId="{181C7992-E3DF-4F4F-B081-5AEC1CA011CE}" sibTransId="{2DDADE7E-E5C4-4D6C-B4CF-1FFBC348DB26}"/>
    <dgm:cxn modelId="{061888E4-FF7A-A649-8A66-0E4254E11ECA}" type="presOf" srcId="{7D958C0A-770B-4596-8158-ADD7DC805236}" destId="{8987432A-2A6E-434D-A2B3-F4F067D51AB1}" srcOrd="0" destOrd="0" presId="urn:microsoft.com/office/officeart/2005/8/layout/default"/>
    <dgm:cxn modelId="{12284EC3-D802-4799-AF78-F8D31DF3B665}" srcId="{EC6D7F24-E364-4F2B-A073-CB337B5ABF6B}" destId="{20BA814E-2951-4FFB-92D0-24A8572DE4AB}" srcOrd="2" destOrd="0" parTransId="{E6204882-9CEC-4A94-980B-2C80C5B6F63F}" sibTransId="{5FBC13F6-5219-4D77-9491-94800D9344B7}"/>
    <dgm:cxn modelId="{C19645EB-C745-4E7A-9C75-CE1EB8D1E91F}" srcId="{EC6D7F24-E364-4F2B-A073-CB337B5ABF6B}" destId="{7632C8B0-0B40-4E12-A4AE-410C167EE1D1}" srcOrd="5" destOrd="0" parTransId="{302AD27E-CE48-4099-B6B4-AED5F0285E2B}" sibTransId="{84082C0A-D3B6-4CBE-B635-C75CE99F5673}"/>
    <dgm:cxn modelId="{09BA964C-D8ED-4B55-A474-80C7D5EFBB37}" srcId="{EC6D7F24-E364-4F2B-A073-CB337B5ABF6B}" destId="{2094D77C-38C7-4562-AE65-006B27B5322B}" srcOrd="4" destOrd="0" parTransId="{C2680716-F99B-48B3-BA6E-32ECA07BDC50}" sibTransId="{11D62D79-CAB8-46D0-A570-8522BFF3EE91}"/>
    <dgm:cxn modelId="{48D802A5-3F7F-4FEC-A675-F20DB49E14E5}" srcId="{EC6D7F24-E364-4F2B-A073-CB337B5ABF6B}" destId="{DFC5774B-B497-4900-8C74-D1DA61A26386}" srcOrd="3" destOrd="0" parTransId="{EC5BF8F0-A044-418F-805C-12FC98DE3641}" sibTransId="{5D3D6693-3479-42F0-800A-BF139167BA2D}"/>
    <dgm:cxn modelId="{82FC67B8-A81F-094C-970E-243D918B5DEE}" type="presOf" srcId="{38A8ABBF-3E7D-40FE-8CC9-2429343415D1}" destId="{9ECB4A4D-20E7-3E4D-9908-F90A5498F758}" srcOrd="0" destOrd="0" presId="urn:microsoft.com/office/officeart/2005/8/layout/default"/>
    <dgm:cxn modelId="{DF98E6F9-0875-4901-AC1D-CA8CBEBE7824}" srcId="{EC6D7F24-E364-4F2B-A073-CB337B5ABF6B}" destId="{7D958C0A-770B-4596-8158-ADD7DC805236}" srcOrd="0" destOrd="0" parTransId="{23BD620C-B489-4B53-8E66-64D0129D8D87}" sibTransId="{5AA8D3A4-1882-401F-ACDA-092DBC81CF56}"/>
    <dgm:cxn modelId="{CB60F559-8016-3848-BCAD-CE60FFFF2985}" type="presOf" srcId="{7632C8B0-0B40-4E12-A4AE-410C167EE1D1}" destId="{447D903E-2989-664C-9581-4DD064BD4CB6}" srcOrd="0" destOrd="0" presId="urn:microsoft.com/office/officeart/2005/8/layout/default"/>
    <dgm:cxn modelId="{4756A87F-3F38-BA47-B890-3D24C482DA8C}" type="presOf" srcId="{EC6D7F24-E364-4F2B-A073-CB337B5ABF6B}" destId="{F30945D7-8D69-B148-80D2-9AA176C6627B}" srcOrd="0" destOrd="0" presId="urn:microsoft.com/office/officeart/2005/8/layout/default"/>
    <dgm:cxn modelId="{0EB5EFFB-BF12-6847-8053-BED27AB8B4B3}" type="presOf" srcId="{20BA814E-2951-4FFB-92D0-24A8572DE4AB}" destId="{0EC51419-CCC1-5247-9391-AD185A75391E}" srcOrd="0" destOrd="0" presId="urn:microsoft.com/office/officeart/2005/8/layout/default"/>
    <dgm:cxn modelId="{2690673D-AB2D-DF4B-8AD4-630C4B1911EA}" type="presOf" srcId="{2094D77C-38C7-4562-AE65-006B27B5322B}" destId="{73C3751D-CF69-0045-B62D-5FB03CBDBFE4}" srcOrd="0" destOrd="0" presId="urn:microsoft.com/office/officeart/2005/8/layout/default"/>
    <dgm:cxn modelId="{5D3EDA1C-BE73-744E-BE97-88A29617B51E}" type="presOf" srcId="{DFC5774B-B497-4900-8C74-D1DA61A26386}" destId="{4164CC06-7006-8C4A-A8C3-D8724ED73A2B}" srcOrd="0" destOrd="0" presId="urn:microsoft.com/office/officeart/2005/8/layout/default"/>
    <dgm:cxn modelId="{CAB476FD-9775-5B48-B488-E4C0E5251C51}" type="presParOf" srcId="{F30945D7-8D69-B148-80D2-9AA176C6627B}" destId="{8987432A-2A6E-434D-A2B3-F4F067D51AB1}" srcOrd="0" destOrd="0" presId="urn:microsoft.com/office/officeart/2005/8/layout/default"/>
    <dgm:cxn modelId="{9F97FCFC-163C-844C-8BA0-66D4D74A32A6}" type="presParOf" srcId="{F30945D7-8D69-B148-80D2-9AA176C6627B}" destId="{A0D9D599-D2DC-694E-B4EC-F61EF7FB4347}" srcOrd="1" destOrd="0" presId="urn:microsoft.com/office/officeart/2005/8/layout/default"/>
    <dgm:cxn modelId="{75C4757C-C1A6-4C4C-B530-12A0D4A17126}" type="presParOf" srcId="{F30945D7-8D69-B148-80D2-9AA176C6627B}" destId="{9ECB4A4D-20E7-3E4D-9908-F90A5498F758}" srcOrd="2" destOrd="0" presId="urn:microsoft.com/office/officeart/2005/8/layout/default"/>
    <dgm:cxn modelId="{29703347-6314-B34E-BD5F-46BACC5A3B24}" type="presParOf" srcId="{F30945D7-8D69-B148-80D2-9AA176C6627B}" destId="{5A41B665-12A1-9846-8ED3-875B37A2EB31}" srcOrd="3" destOrd="0" presId="urn:microsoft.com/office/officeart/2005/8/layout/default"/>
    <dgm:cxn modelId="{8058A653-537B-F848-8AA8-52DE58732ACC}" type="presParOf" srcId="{F30945D7-8D69-B148-80D2-9AA176C6627B}" destId="{0EC51419-CCC1-5247-9391-AD185A75391E}" srcOrd="4" destOrd="0" presId="urn:microsoft.com/office/officeart/2005/8/layout/default"/>
    <dgm:cxn modelId="{CE8BC7C1-D5C1-164A-8B66-7F3B26371993}" type="presParOf" srcId="{F30945D7-8D69-B148-80D2-9AA176C6627B}" destId="{F97184E1-A898-5B4A-B056-7A976A137A68}" srcOrd="5" destOrd="0" presId="urn:microsoft.com/office/officeart/2005/8/layout/default"/>
    <dgm:cxn modelId="{79DDC374-3CCB-624D-8378-2A9ECD3AF101}" type="presParOf" srcId="{F30945D7-8D69-B148-80D2-9AA176C6627B}" destId="{4164CC06-7006-8C4A-A8C3-D8724ED73A2B}" srcOrd="6" destOrd="0" presId="urn:microsoft.com/office/officeart/2005/8/layout/default"/>
    <dgm:cxn modelId="{8D6B8448-8567-2A47-9786-041223F43FF9}" type="presParOf" srcId="{F30945D7-8D69-B148-80D2-9AA176C6627B}" destId="{0F263938-7325-CA49-B8FE-837B93C61451}" srcOrd="7" destOrd="0" presId="urn:microsoft.com/office/officeart/2005/8/layout/default"/>
    <dgm:cxn modelId="{EB6FA9AC-1CFA-2845-AA62-63A558F7493C}" type="presParOf" srcId="{F30945D7-8D69-B148-80D2-9AA176C6627B}" destId="{73C3751D-CF69-0045-B62D-5FB03CBDBFE4}" srcOrd="8" destOrd="0" presId="urn:microsoft.com/office/officeart/2005/8/layout/default"/>
    <dgm:cxn modelId="{161A642D-8E68-D745-B45B-0B283B53BEF0}" type="presParOf" srcId="{F30945D7-8D69-B148-80D2-9AA176C6627B}" destId="{452A5880-E3A0-A946-A334-13C527C58AA8}" srcOrd="9" destOrd="0" presId="urn:microsoft.com/office/officeart/2005/8/layout/default"/>
    <dgm:cxn modelId="{49376ACF-6495-D64F-8D29-DD2400339AAE}" type="presParOf" srcId="{F30945D7-8D69-B148-80D2-9AA176C6627B}" destId="{447D903E-2989-664C-9581-4DD064BD4C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7432A-2A6E-434D-A2B3-F4F067D51AB1}">
      <dsp:nvSpPr>
        <dsp:cNvPr id="0" name=""/>
        <dsp:cNvSpPr/>
      </dsp:nvSpPr>
      <dsp:spPr>
        <a:xfrm>
          <a:off x="59910" y="1791"/>
          <a:ext cx="2625243" cy="1575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/>
            <a:t>Wissen </a:t>
          </a:r>
          <a:endParaRPr lang="en-US" sz="2600" kern="1200"/>
        </a:p>
      </dsp:txBody>
      <dsp:txXfrm>
        <a:off x="59910" y="1791"/>
        <a:ext cx="2625243" cy="1575146"/>
      </dsp:txXfrm>
    </dsp:sp>
    <dsp:sp modelId="{9ECB4A4D-20E7-3E4D-9908-F90A5498F758}">
      <dsp:nvSpPr>
        <dsp:cNvPr id="0" name=""/>
        <dsp:cNvSpPr/>
      </dsp:nvSpPr>
      <dsp:spPr>
        <a:xfrm>
          <a:off x="2947678" y="1791"/>
          <a:ext cx="2625243" cy="1575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/>
            <a:t>Soziales- und globales Funktionsniveau </a:t>
          </a:r>
          <a:endParaRPr lang="en-US" sz="2600" kern="1200" dirty="0"/>
        </a:p>
      </dsp:txBody>
      <dsp:txXfrm>
        <a:off x="2947678" y="1791"/>
        <a:ext cx="2625243" cy="1575146"/>
      </dsp:txXfrm>
    </dsp:sp>
    <dsp:sp modelId="{0EC51419-CCC1-5247-9391-AD185A75391E}">
      <dsp:nvSpPr>
        <dsp:cNvPr id="0" name=""/>
        <dsp:cNvSpPr/>
      </dsp:nvSpPr>
      <dsp:spPr>
        <a:xfrm>
          <a:off x="5835446" y="1791"/>
          <a:ext cx="2625243" cy="1575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/>
            <a:t>Psychische Befindlichkeit</a:t>
          </a:r>
          <a:endParaRPr lang="en-US" sz="2600" kern="1200"/>
        </a:p>
      </dsp:txBody>
      <dsp:txXfrm>
        <a:off x="5835446" y="1791"/>
        <a:ext cx="2625243" cy="1575146"/>
      </dsp:txXfrm>
    </dsp:sp>
    <dsp:sp modelId="{4164CC06-7006-8C4A-A8C3-D8724ED73A2B}">
      <dsp:nvSpPr>
        <dsp:cNvPr id="0" name=""/>
        <dsp:cNvSpPr/>
      </dsp:nvSpPr>
      <dsp:spPr>
        <a:xfrm>
          <a:off x="59910" y="1839462"/>
          <a:ext cx="2625243" cy="1575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/>
            <a:t>Expressed</a:t>
          </a:r>
          <a:r>
            <a:rPr lang="de-DE" sz="2600" kern="1200" dirty="0"/>
            <a:t> </a:t>
          </a:r>
          <a:r>
            <a:rPr lang="de-DE" sz="2600" kern="1200" dirty="0" err="1"/>
            <a:t>Emotions</a:t>
          </a:r>
          <a:endParaRPr lang="en-US" sz="2600" kern="1200" dirty="0"/>
        </a:p>
      </dsp:txBody>
      <dsp:txXfrm>
        <a:off x="59910" y="1839462"/>
        <a:ext cx="2625243" cy="1575146"/>
      </dsp:txXfrm>
    </dsp:sp>
    <dsp:sp modelId="{73C3751D-CF69-0045-B62D-5FB03CBDBFE4}">
      <dsp:nvSpPr>
        <dsp:cNvPr id="0" name=""/>
        <dsp:cNvSpPr/>
      </dsp:nvSpPr>
      <dsp:spPr>
        <a:xfrm>
          <a:off x="2947678" y="1839462"/>
          <a:ext cx="2625243" cy="1575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/>
            <a:t>Lebensqualität</a:t>
          </a:r>
          <a:endParaRPr lang="en-US" sz="2600" kern="1200"/>
        </a:p>
      </dsp:txBody>
      <dsp:txXfrm>
        <a:off x="2947678" y="1839462"/>
        <a:ext cx="2625243" cy="1575146"/>
      </dsp:txXfrm>
    </dsp:sp>
    <dsp:sp modelId="{447D903E-2989-664C-9581-4DD064BD4CB6}">
      <dsp:nvSpPr>
        <dsp:cNvPr id="0" name=""/>
        <dsp:cNvSpPr/>
      </dsp:nvSpPr>
      <dsp:spPr>
        <a:xfrm>
          <a:off x="5835446" y="1839462"/>
          <a:ext cx="2625243" cy="1575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/>
            <a:t>Patient:innen</a:t>
          </a:r>
          <a:r>
            <a:rPr lang="de-DE" sz="2600" kern="1200" dirty="0"/>
            <a:t> -zufriedenheit</a:t>
          </a:r>
          <a:endParaRPr lang="en-US" sz="2600" kern="1200" dirty="0"/>
        </a:p>
      </dsp:txBody>
      <dsp:txXfrm>
        <a:off x="5835446" y="1839462"/>
        <a:ext cx="2625243" cy="157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24.11.2022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074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Lüscher, Froböse, </a:t>
            </a:r>
            <a:r>
              <a:rPr lang="de-DE" sz="1200" dirty="0" err="1"/>
              <a:t>Pitschel</a:t>
            </a:r>
            <a:r>
              <a:rPr lang="de-DE" sz="1200" dirty="0"/>
              <a:t>-Walz, Bäuml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125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0083BE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print"/>
          <a:srcRect t="4538"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0083BE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rgbClr val="0083BE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0083BE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0083BE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24. November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81327"/>
            <a:ext cx="8314952" cy="390947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Universität Freiburg</a:t>
            </a:r>
            <a:r>
              <a:rPr kumimoji="0" lang="de-DE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FACULTÉ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DES LETTRES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ET DES SCIENCES HUMAINES</a:t>
            </a:r>
            <a:r>
              <a:rPr lang="de-CH" sz="800" kern="120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/ PHILOSOPHISCHE FAKULTÄT</a:t>
            </a:r>
            <a:r>
              <a:rPr kumimoji="0" lang="de-DE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/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Antonie Schmelzeisen &amp; Carla Sewczyk | 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Psychoedukation für Psychosen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29 11 2022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90092" y="6350001"/>
            <a:ext cx="553908" cy="497240"/>
          </a:xfrm>
          <a:prstGeom prst="rect">
            <a:avLst/>
          </a:prstGeom>
        </p:spPr>
      </p:pic>
      <p:cxnSp>
        <p:nvCxnSpPr>
          <p:cNvPr id="6" name="Gerade Verbindung 5"/>
          <p:cNvCxnSpPr/>
          <p:nvPr/>
        </p:nvCxnSpPr>
        <p:spPr>
          <a:xfrm>
            <a:off x="0" y="6269831"/>
            <a:ext cx="9144000" cy="0"/>
          </a:xfrm>
          <a:prstGeom prst="line">
            <a:avLst/>
          </a:prstGeom>
          <a:ln w="63500">
            <a:solidFill>
              <a:srgbClr val="008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rgbClr val="0083B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rgbClr val="0083BE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33388" y="2132856"/>
            <a:ext cx="8278811" cy="4021882"/>
          </a:xfrm>
        </p:spPr>
        <p:txBody>
          <a:bodyPr/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Psychoedukation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dirty="0"/>
              <a:t>für Psychosen</a:t>
            </a:r>
            <a:endParaRPr lang="de-DE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800" dirty="0"/>
              <a:t>Carla </a:t>
            </a:r>
            <a:r>
              <a:rPr lang="de-DE" sz="1800" dirty="0" err="1"/>
              <a:t>Sewczyk</a:t>
            </a:r>
            <a:r>
              <a:rPr lang="de-DE" sz="1800" dirty="0"/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100" dirty="0"/>
              <a:t>Carla.Sewczyk@unifr.ch</a:t>
            </a:r>
            <a:endParaRPr lang="de-DE" sz="1400" dirty="0"/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800" dirty="0"/>
              <a:t>Antonie Schmelzeisen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100" dirty="0"/>
              <a:t>Antonie.Schmelzeisen@unifr.ch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1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1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Psychosen (Grundlagen und Intervention)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/>
              <a:t>WS 22/23, 29.11.2022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Cochrane review: Psychoedukation für Schizophrenie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95536" y="1008063"/>
            <a:ext cx="8280920" cy="5146675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Cochrane Gesellschaft (Non-profit </a:t>
            </a:r>
            <a:r>
              <a:rPr lang="de-DE" sz="1600" dirty="0" err="1"/>
              <a:t>organization</a:t>
            </a:r>
            <a:r>
              <a:rPr lang="de-DE" sz="1600" dirty="0"/>
              <a:t>) veröffentlicht systematische Reviews → GRADE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44 Studien (RCTs)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N = 5142 (Studiengrößen: 20 – 286; 18-60)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Schizophrenie und schizoaffektive Störung (DSM, ICD, CCMD)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Studien sind beschrieben nach Länge der Intervention und Einzel- oder Gruppensitzungen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33 Skalen → 10 Erhebungsbereiche (z.B. Compliance, </a:t>
            </a:r>
            <a:r>
              <a:rPr lang="de-DE" sz="1600" dirty="0" err="1"/>
              <a:t>QoL</a:t>
            </a:r>
            <a:r>
              <a:rPr lang="de-DE" sz="1600" dirty="0"/>
              <a:t>, Globales Funktionsniveau etc.) </a:t>
            </a:r>
          </a:p>
          <a:p>
            <a:pPr marL="457200" lvl="0" indent="-305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●"/>
            </a:pPr>
            <a:endParaRPr lang="de-DE" sz="1400" dirty="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marL="15128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None/>
            </a:pPr>
            <a:endParaRPr lang="de-DE" sz="1400" dirty="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marL="15128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None/>
            </a:pPr>
            <a:endParaRPr lang="de-DE" sz="1400" dirty="0">
              <a:solidFill>
                <a:schemeClr val="dk1"/>
              </a:solidFill>
              <a:highlight>
                <a:schemeClr val="accent4"/>
              </a:highlight>
            </a:endParaRPr>
          </a:p>
          <a:p>
            <a:pPr marL="114300">
              <a:buClr>
                <a:schemeClr val="dk1"/>
              </a:buClr>
              <a:buSzPts val="1800"/>
              <a:buNone/>
            </a:pPr>
            <a:endParaRPr lang="de-CH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0523F-835E-33DC-6527-3295FF749537}"/>
              </a:ext>
            </a:extLst>
          </p:cNvPr>
          <p:cNvSpPr txBox="1"/>
          <p:nvPr/>
        </p:nvSpPr>
        <p:spPr>
          <a:xfrm>
            <a:off x="7668344" y="5922268"/>
            <a:ext cx="16196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" sz="700" dirty="0">
                <a:solidFill>
                  <a:schemeClr val="tx2"/>
                </a:solidFill>
              </a:rPr>
              <a:t>Xia, </a:t>
            </a:r>
            <a:r>
              <a:rPr lang="de" sz="700" dirty="0" err="1">
                <a:solidFill>
                  <a:schemeClr val="tx2"/>
                </a:solidFill>
              </a:rPr>
              <a:t>Merinder</a:t>
            </a:r>
            <a:r>
              <a:rPr lang="de" sz="700" dirty="0">
                <a:solidFill>
                  <a:schemeClr val="tx2"/>
                </a:solidFill>
              </a:rPr>
              <a:t> &amp; </a:t>
            </a:r>
            <a:r>
              <a:rPr lang="de" sz="700" dirty="0" err="1">
                <a:solidFill>
                  <a:schemeClr val="tx2"/>
                </a:solidFill>
              </a:rPr>
              <a:t>Belgamwar</a:t>
            </a:r>
            <a:r>
              <a:rPr lang="de" sz="700" dirty="0">
                <a:solidFill>
                  <a:schemeClr val="tx2"/>
                </a:solidFill>
              </a:rPr>
              <a:t>, 2011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0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Qualität der Studien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7544" y="1008063"/>
            <a:ext cx="8352928" cy="5146675"/>
          </a:xfrm>
        </p:spPr>
        <p:txBody>
          <a:bodyPr/>
          <a:lstStyle/>
          <a:p>
            <a:pPr marL="457200" indent="-342900">
              <a:buSzPts val="1800"/>
              <a:buFont typeface="Arial" pitchFamily="34" charset="0"/>
              <a:buChar char="●"/>
            </a:pPr>
            <a:r>
              <a:rPr lang="de-DE" sz="1600" dirty="0"/>
              <a:t>Moderates Risiko von Bias </a:t>
            </a:r>
            <a:r>
              <a:rPr lang="de-DE" sz="1600" dirty="0">
                <a:sym typeface="Wingdings" pitchFamily="2" charset="2"/>
              </a:rPr>
              <a:t> Überbewertung positiver Auswirkungen von PE</a:t>
            </a:r>
          </a:p>
          <a:p>
            <a:pPr marL="457200" indent="-342900">
              <a:buSzPts val="1800"/>
              <a:buFont typeface="Arial" pitchFamily="34" charset="0"/>
              <a:buChar char="●"/>
            </a:pPr>
            <a:endParaRPr lang="de-DE" sz="1600" dirty="0">
              <a:sym typeface="Wingdings" pitchFamily="2" charset="2"/>
            </a:endParaRPr>
          </a:p>
          <a:p>
            <a:pPr marL="457200" indent="-342900">
              <a:buSzPts val="1800"/>
              <a:buFont typeface="Arial" pitchFamily="34" charset="0"/>
              <a:buChar char="●"/>
            </a:pPr>
            <a:r>
              <a:rPr lang="de-DE" sz="1600" dirty="0" err="1">
                <a:sym typeface="Wingdings" pitchFamily="2" charset="2"/>
              </a:rPr>
              <a:t>Randomisierungsprozess</a:t>
            </a:r>
            <a:r>
              <a:rPr lang="de-DE" sz="1600" dirty="0">
                <a:sym typeface="Wingdings" pitchFamily="2" charset="2"/>
              </a:rPr>
              <a:t> von nur 7 Studien beschrieben</a:t>
            </a:r>
          </a:p>
          <a:p>
            <a:pPr marL="673200" lvl="2" indent="-342900">
              <a:buSzPts val="1800"/>
              <a:buFont typeface="Courier New" panose="02070309020205020404" pitchFamily="49" charset="0"/>
              <a:buChar char="o"/>
            </a:pPr>
            <a:r>
              <a:rPr lang="de-DE" sz="1600" dirty="0">
                <a:sym typeface="Wingdings" pitchFamily="2" charset="2"/>
              </a:rPr>
              <a:t>Selektions-bias</a:t>
            </a:r>
          </a:p>
          <a:p>
            <a:pPr marL="673200" lvl="2" indent="-342900">
              <a:buSzPts val="1800"/>
              <a:buFont typeface="Courier New" panose="02070309020205020404" pitchFamily="49" charset="0"/>
              <a:buChar char="o"/>
            </a:pPr>
            <a:endParaRPr lang="de-DE" sz="1600" dirty="0">
              <a:sym typeface="Wingdings" pitchFamily="2" charset="2"/>
            </a:endParaRPr>
          </a:p>
          <a:p>
            <a:pPr marL="457200" indent="-342900">
              <a:buSzPts val="1800"/>
              <a:buFont typeface="Arial" pitchFamily="34" charset="0"/>
              <a:buChar char="●"/>
            </a:pPr>
            <a:r>
              <a:rPr lang="de-DE" sz="1600" dirty="0"/>
              <a:t>9 Studien haben “</a:t>
            </a:r>
            <a:r>
              <a:rPr lang="de-DE" sz="1600" dirty="0" err="1"/>
              <a:t>Blinding</a:t>
            </a:r>
            <a:r>
              <a:rPr lang="de-DE" sz="1600" dirty="0"/>
              <a:t>“ verwendet </a:t>
            </a:r>
            <a:r>
              <a:rPr lang="de-DE" sz="1600" dirty="0">
                <a:sym typeface="Wingdings" pitchFamily="2" charset="2"/>
              </a:rPr>
              <a:t> Überbewertung positiver Auswirkungen und Unterschätzung negativer Auswirkungen</a:t>
            </a:r>
          </a:p>
          <a:p>
            <a:pPr marL="457200" indent="-342900">
              <a:buSzPts val="1800"/>
              <a:buFont typeface="Arial" pitchFamily="34" charset="0"/>
              <a:buChar char="●"/>
            </a:pPr>
            <a:endParaRPr lang="de-DE" sz="1600" dirty="0">
              <a:sym typeface="Wingdings" pitchFamily="2" charset="2"/>
            </a:endParaRPr>
          </a:p>
          <a:p>
            <a:pPr marL="457200" indent="-342900">
              <a:buSzPts val="1800"/>
              <a:buFont typeface="Arial" pitchFamily="34" charset="0"/>
              <a:buChar char="●"/>
            </a:pPr>
            <a:r>
              <a:rPr lang="de-DE" sz="1600" dirty="0">
                <a:sym typeface="Wingdings" pitchFamily="2" charset="2"/>
              </a:rPr>
              <a:t>Die meisten Studien (36) haben eine </a:t>
            </a:r>
            <a:r>
              <a:rPr lang="de-DE" sz="1600" dirty="0" err="1">
                <a:sym typeface="Wingdings" pitchFamily="2" charset="2"/>
              </a:rPr>
              <a:t>Intent-to-treat</a:t>
            </a:r>
            <a:r>
              <a:rPr lang="de-DE" sz="1600" dirty="0">
                <a:sym typeface="Wingdings" pitchFamily="2" charset="2"/>
              </a:rPr>
              <a:t> Analyse verwendet. </a:t>
            </a:r>
          </a:p>
          <a:p>
            <a:pPr marL="457200" indent="-342900">
              <a:buSzPts val="1800"/>
              <a:buFont typeface="Arial" pitchFamily="34" charset="0"/>
              <a:buChar char="●"/>
            </a:pPr>
            <a:endParaRPr lang="de-DE" sz="1600" dirty="0">
              <a:sym typeface="Wingdings" pitchFamily="2" charset="2"/>
            </a:endParaRPr>
          </a:p>
          <a:p>
            <a:pPr marL="457200" indent="-342900">
              <a:buSzPts val="1800"/>
              <a:buFont typeface="Arial" pitchFamily="34" charset="0"/>
              <a:buChar char="●"/>
            </a:pPr>
            <a:r>
              <a:rPr lang="de-DE" sz="1600" dirty="0">
                <a:sym typeface="Wingdings" pitchFamily="2" charset="2"/>
              </a:rPr>
              <a:t>Studienqualität deutlich geringer bei Studien aus China (31/44)</a:t>
            </a:r>
          </a:p>
          <a:p>
            <a:pPr marL="114300">
              <a:buSzPts val="1800"/>
              <a:buNone/>
            </a:pPr>
            <a:endParaRPr lang="de-DE" sz="1600" dirty="0">
              <a:sym typeface="Wingdings" pitchFamily="2" charset="2"/>
            </a:endParaRPr>
          </a:p>
          <a:p>
            <a:pPr marL="114300">
              <a:buSzPts val="1800"/>
              <a:buNone/>
            </a:pPr>
            <a:r>
              <a:rPr lang="de-DE" sz="1600" dirty="0">
                <a:sym typeface="Wingdings" pitchFamily="2" charset="2"/>
              </a:rPr>
              <a:t> Überbewertung von positiven Auswirkungen von PE</a:t>
            </a:r>
            <a:endParaRPr lang="de-DE" sz="1600" dirty="0"/>
          </a:p>
          <a:p>
            <a:pPr marL="114300">
              <a:buClr>
                <a:schemeClr val="dk1"/>
              </a:buClr>
              <a:buSzPts val="1800"/>
              <a:buNone/>
            </a:pPr>
            <a:endParaRPr lang="de-CH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5DD1A3-4FF6-4331-9ACF-EF91DC67A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7590"/>
            <a:ext cx="648072" cy="648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359136-10D6-945D-3250-429661821586}"/>
              </a:ext>
            </a:extLst>
          </p:cNvPr>
          <p:cNvSpPr txBox="1"/>
          <p:nvPr/>
        </p:nvSpPr>
        <p:spPr>
          <a:xfrm>
            <a:off x="7668344" y="5922268"/>
            <a:ext cx="16196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" sz="700" dirty="0">
                <a:solidFill>
                  <a:schemeClr val="tx2"/>
                </a:solidFill>
              </a:rPr>
              <a:t>Xia, </a:t>
            </a:r>
            <a:r>
              <a:rPr lang="de" sz="700" dirty="0" err="1">
                <a:solidFill>
                  <a:schemeClr val="tx2"/>
                </a:solidFill>
              </a:rPr>
              <a:t>Merinder</a:t>
            </a:r>
            <a:r>
              <a:rPr lang="de" sz="700" dirty="0">
                <a:solidFill>
                  <a:schemeClr val="tx2"/>
                </a:solidFill>
              </a:rPr>
              <a:t> &amp; </a:t>
            </a:r>
            <a:r>
              <a:rPr lang="de" sz="700" dirty="0" err="1">
                <a:solidFill>
                  <a:schemeClr val="tx2"/>
                </a:solidFill>
              </a:rPr>
              <a:t>Belgamwar</a:t>
            </a:r>
            <a:r>
              <a:rPr lang="de" sz="700" dirty="0">
                <a:solidFill>
                  <a:schemeClr val="tx2"/>
                </a:solidFill>
              </a:rPr>
              <a:t>, 2011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4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Ergebnisse: Compliance mit Medikamention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0" y="1006822"/>
            <a:ext cx="4355976" cy="4870450"/>
          </a:xfrm>
        </p:spPr>
        <p:txBody>
          <a:bodyPr/>
          <a:lstStyle/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Schedule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Assessmnent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Insight (SAI)</a:t>
            </a:r>
          </a:p>
          <a:p>
            <a:pPr marL="914400" lvl="1" indent="-304800">
              <a:lnSpc>
                <a:spcPct val="100000"/>
              </a:lnSpc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Therapieeinhaltung</a:t>
            </a:r>
          </a:p>
          <a:p>
            <a:pPr marL="914400" lvl="1" indent="-304800">
              <a:lnSpc>
                <a:spcPct val="100000"/>
              </a:lnSpc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Krankheits- und Symptomerkennung</a:t>
            </a:r>
          </a:p>
          <a:p>
            <a:pPr marL="914400" lvl="1" indent="-304800">
              <a:lnSpc>
                <a:spcPct val="100000"/>
              </a:lnSpc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Symptom </a:t>
            </a:r>
            <a:r>
              <a:rPr lang="de-DE" sz="1400" b="0" dirty="0" err="1">
                <a:solidFill>
                  <a:schemeClr val="dk1"/>
                </a:solidFill>
              </a:rPr>
              <a:t>re-labelling</a:t>
            </a:r>
            <a:endParaRPr lang="de-DE" sz="1400" b="0" dirty="0">
              <a:solidFill>
                <a:schemeClr val="dk1"/>
              </a:solidFill>
            </a:endParaRPr>
          </a:p>
          <a:p>
            <a:pPr marL="457200" lvl="1" indent="-342900">
              <a:buSzPts val="1800"/>
              <a:buFont typeface="Arial" pitchFamily="34" charset="0"/>
              <a:buChar char="●"/>
            </a:pPr>
            <a:endParaRPr lang="de-DE" sz="1600" dirty="0"/>
          </a:p>
          <a:p>
            <a:pPr marL="457200" indent="-342900">
              <a:buSzPts val="1800"/>
              <a:buFont typeface="Arial" pitchFamily="34" charset="0"/>
              <a:buChar char="●"/>
            </a:pPr>
            <a:r>
              <a:rPr lang="de-DE" sz="1600" dirty="0"/>
              <a:t>19 RCTs </a:t>
            </a:r>
          </a:p>
          <a:p>
            <a:pPr marL="457200" indent="-342900">
              <a:buSzPts val="1800"/>
              <a:buFont typeface="Arial" pitchFamily="34" charset="0"/>
              <a:buChar char="●"/>
            </a:pPr>
            <a:endParaRPr lang="de-DE" sz="1600" dirty="0"/>
          </a:p>
          <a:p>
            <a:pPr marL="457200" indent="-342900">
              <a:lnSpc>
                <a:spcPct val="100000"/>
              </a:lnSpc>
              <a:buSzPts val="1800"/>
              <a:buFont typeface="Arial" pitchFamily="34" charset="0"/>
              <a:buChar char="●"/>
            </a:pPr>
            <a:r>
              <a:rPr lang="de-DE" sz="1600" dirty="0"/>
              <a:t>PE erweist eine erhöhte Therapieeinhaltung mit Medikamenten vgl. mit Standard Behandlung</a:t>
            </a:r>
          </a:p>
          <a:p>
            <a:pPr marL="114300">
              <a:lnSpc>
                <a:spcPct val="100000"/>
              </a:lnSpc>
              <a:buSzPts val="1800"/>
              <a:buNone/>
            </a:pPr>
            <a:endParaRPr lang="de-DE" sz="1600" dirty="0"/>
          </a:p>
          <a:p>
            <a:pPr marL="914400" lvl="1" indent="-304800">
              <a:lnSpc>
                <a:spcPct val="100000"/>
              </a:lnSpc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Trotz Risiko scheint PE Betroffenen zu helfen, regulärer Medikamente einzunehmen. </a:t>
            </a:r>
          </a:p>
          <a:p>
            <a:pPr marL="13401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None/>
            </a:pPr>
            <a:endParaRPr lang="de-DE" sz="1489" dirty="0">
              <a:solidFill>
                <a:schemeClr val="dk1"/>
              </a:solidFill>
            </a:endParaRPr>
          </a:p>
          <a:p>
            <a:pPr marL="13401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None/>
            </a:pPr>
            <a:endParaRPr lang="de-DE" sz="1489" dirty="0">
              <a:solidFill>
                <a:schemeClr val="dk1"/>
              </a:solidFill>
            </a:endParaRPr>
          </a:p>
          <a:p>
            <a:pPr marL="13401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None/>
            </a:pPr>
            <a:endParaRPr lang="de-DE" sz="1489" dirty="0">
              <a:solidFill>
                <a:schemeClr val="dk1"/>
              </a:solidFill>
            </a:endParaRPr>
          </a:p>
          <a:p>
            <a:pPr marL="13401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"/>
              <a:buNone/>
            </a:pPr>
            <a:endParaRPr lang="de-DE" sz="1489" dirty="0">
              <a:solidFill>
                <a:schemeClr val="dk1"/>
              </a:solidFill>
            </a:endParaRPr>
          </a:p>
          <a:p>
            <a:pPr marL="114300">
              <a:lnSpc>
                <a:spcPct val="100000"/>
              </a:lnSpc>
              <a:buClr>
                <a:schemeClr val="dk1"/>
              </a:buClr>
              <a:buSzPts val="1800"/>
              <a:buNone/>
            </a:pPr>
            <a:endParaRPr lang="de-CH" sz="1400" dirty="0"/>
          </a:p>
        </p:txBody>
      </p:sp>
      <p:pic>
        <p:nvPicPr>
          <p:cNvPr id="4" name="Google Shape;127;p24">
            <a:extLst>
              <a:ext uri="{FF2B5EF4-FFF2-40B4-BE49-F238E27FC236}">
                <a16:creationId xmlns:a16="http://schemas.microsoft.com/office/drawing/2014/main" id="{007DFC63-7671-7A2B-7FD2-58F1E9ECE1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5976" y="1124744"/>
            <a:ext cx="4787662" cy="4178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CDAB9-267C-6B30-4980-6C61B4F6A989}"/>
              </a:ext>
            </a:extLst>
          </p:cNvPr>
          <p:cNvSpPr txBox="1"/>
          <p:nvPr/>
        </p:nvSpPr>
        <p:spPr>
          <a:xfrm>
            <a:off x="7668344" y="5922268"/>
            <a:ext cx="16196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" sz="700" dirty="0">
                <a:solidFill>
                  <a:schemeClr val="tx2"/>
                </a:solidFill>
              </a:rPr>
              <a:t>Xia, </a:t>
            </a:r>
            <a:r>
              <a:rPr lang="de" sz="700" dirty="0" err="1">
                <a:solidFill>
                  <a:schemeClr val="tx2"/>
                </a:solidFill>
              </a:rPr>
              <a:t>Merinder</a:t>
            </a:r>
            <a:r>
              <a:rPr lang="de" sz="700" dirty="0">
                <a:solidFill>
                  <a:schemeClr val="tx2"/>
                </a:solidFill>
              </a:rPr>
              <a:t> &amp; </a:t>
            </a:r>
            <a:r>
              <a:rPr lang="de" sz="700" dirty="0" err="1">
                <a:solidFill>
                  <a:schemeClr val="tx2"/>
                </a:solidFill>
              </a:rPr>
              <a:t>Belgamwar</a:t>
            </a:r>
            <a:r>
              <a:rPr lang="de" sz="700" dirty="0">
                <a:solidFill>
                  <a:schemeClr val="tx2"/>
                </a:solidFill>
              </a:rPr>
              <a:t>, 2011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Ergebnisse: Rückfallprävention (alle Gründe)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0" y="1008063"/>
            <a:ext cx="4067944" cy="5146675"/>
          </a:xfrm>
        </p:spPr>
        <p:txBody>
          <a:bodyPr/>
          <a:lstStyle/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18 RCTs </a:t>
            </a:r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Mittel- und Langzeitinterventionen zeigten weniger Rückfälle in den PE Gruppen</a:t>
            </a:r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Daten bei kurzen Interventionen waren heterogen</a:t>
            </a:r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5 Jahre Langzeitstudie, PE weniger Rückfälle (kein signifikanter Unterschied) </a:t>
            </a:r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Kann durch die Einhaltung der medikamentösen Therapie beeinflusst sein.</a:t>
            </a:r>
          </a:p>
          <a:p>
            <a:pPr marL="114300">
              <a:lnSpc>
                <a:spcPct val="100000"/>
              </a:lnSpc>
              <a:buClr>
                <a:schemeClr val="dk1"/>
              </a:buClr>
              <a:buSzPts val="1800"/>
              <a:buNone/>
            </a:pPr>
            <a:endParaRPr lang="de-CH" sz="1400" dirty="0"/>
          </a:p>
        </p:txBody>
      </p:sp>
      <p:pic>
        <p:nvPicPr>
          <p:cNvPr id="4" name="Google Shape;135;p25">
            <a:extLst>
              <a:ext uri="{FF2B5EF4-FFF2-40B4-BE49-F238E27FC236}">
                <a16:creationId xmlns:a16="http://schemas.microsoft.com/office/drawing/2014/main" id="{1A865F3C-7F1B-3488-EB36-EE50E4A898E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67944" y="1008063"/>
            <a:ext cx="5032199" cy="429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3F439-229C-ECD2-E79E-D7BDF49B1175}"/>
              </a:ext>
            </a:extLst>
          </p:cNvPr>
          <p:cNvSpPr txBox="1"/>
          <p:nvPr/>
        </p:nvSpPr>
        <p:spPr>
          <a:xfrm>
            <a:off x="7668344" y="5922268"/>
            <a:ext cx="16196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" sz="700" dirty="0">
                <a:solidFill>
                  <a:schemeClr val="tx2"/>
                </a:solidFill>
              </a:rPr>
              <a:t>Xia, </a:t>
            </a:r>
            <a:r>
              <a:rPr lang="de" sz="700" dirty="0" err="1">
                <a:solidFill>
                  <a:schemeClr val="tx2"/>
                </a:solidFill>
              </a:rPr>
              <a:t>Merinder</a:t>
            </a:r>
            <a:r>
              <a:rPr lang="de" sz="700" dirty="0">
                <a:solidFill>
                  <a:schemeClr val="tx2"/>
                </a:solidFill>
              </a:rPr>
              <a:t> &amp; </a:t>
            </a:r>
            <a:r>
              <a:rPr lang="de" sz="700" dirty="0" err="1">
                <a:solidFill>
                  <a:schemeClr val="tx2"/>
                </a:solidFill>
              </a:rPr>
              <a:t>Belgamwar</a:t>
            </a:r>
            <a:r>
              <a:rPr lang="de" sz="700" dirty="0">
                <a:solidFill>
                  <a:schemeClr val="tx2"/>
                </a:solidFill>
              </a:rPr>
              <a:t>, 2011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0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en-US" sz="2000" dirty="0" err="1"/>
              <a:t>Verwendung</a:t>
            </a:r>
            <a:r>
              <a:rPr lang="en-US" sz="2000" dirty="0"/>
              <a:t> von </a:t>
            </a:r>
            <a:r>
              <a:rPr lang="en-US" sz="2000" dirty="0" err="1"/>
              <a:t>Diensten</a:t>
            </a:r>
            <a:r>
              <a:rPr lang="en-US" sz="2000" dirty="0"/>
              <a:t> – </a:t>
            </a:r>
            <a:r>
              <a:rPr lang="en-US" sz="2000" dirty="0" err="1"/>
              <a:t>Tage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Krankenhaus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69268" y="815413"/>
            <a:ext cx="8208912" cy="1461459"/>
          </a:xfrm>
        </p:spPr>
        <p:txBody>
          <a:bodyPr vert="horz" lIns="0" tIns="0" rIns="0" bIns="0" rtlCol="0">
            <a:noAutofit/>
          </a:bodyPr>
          <a:lstStyle/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en-US" sz="1600" dirty="0"/>
              <a:t>N = 200 (</a:t>
            </a:r>
            <a:r>
              <a:rPr lang="en-US" sz="1600" dirty="0" err="1"/>
              <a:t>kleine</a:t>
            </a:r>
            <a:r>
              <a:rPr lang="en-US" sz="1600" dirty="0"/>
              <a:t> </a:t>
            </a:r>
            <a:r>
              <a:rPr lang="en-US" sz="1600" dirty="0" err="1"/>
              <a:t>Studien</a:t>
            </a:r>
            <a:r>
              <a:rPr lang="en-US" sz="1600" dirty="0"/>
              <a:t>)  - </a:t>
            </a:r>
            <a:r>
              <a:rPr lang="en-US" sz="1600" dirty="0" err="1"/>
              <a:t>Erhöhtes</a:t>
            </a:r>
            <a:r>
              <a:rPr lang="en-US" sz="1600" dirty="0"/>
              <a:t> </a:t>
            </a:r>
            <a:r>
              <a:rPr lang="en-US" sz="1600" dirty="0" err="1"/>
              <a:t>Risiko</a:t>
            </a:r>
            <a:r>
              <a:rPr lang="en-US" sz="1600" dirty="0"/>
              <a:t> von bias</a:t>
            </a:r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en-US" sz="1600" dirty="0"/>
              <a:t>Patient:innen, die </a:t>
            </a:r>
            <a:r>
              <a:rPr lang="en-US" sz="1600" dirty="0" err="1"/>
              <a:t>mit</a:t>
            </a:r>
            <a:r>
              <a:rPr lang="en-US" sz="1600" dirty="0"/>
              <a:t> PE </a:t>
            </a:r>
            <a:r>
              <a:rPr lang="en-US" sz="1600" dirty="0" err="1"/>
              <a:t>behandelt</a:t>
            </a:r>
            <a:r>
              <a:rPr lang="en-US" sz="1600" dirty="0"/>
              <a:t> </a:t>
            </a:r>
            <a:r>
              <a:rPr lang="en-US" sz="1600" dirty="0" err="1"/>
              <a:t>wurden</a:t>
            </a:r>
            <a:r>
              <a:rPr lang="en-US" sz="1600" dirty="0"/>
              <a:t>, </a:t>
            </a:r>
            <a:r>
              <a:rPr lang="en-US" sz="1600" dirty="0" err="1"/>
              <a:t>verbrachten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</a:t>
            </a:r>
            <a:r>
              <a:rPr lang="en-US" sz="1600" dirty="0" err="1"/>
              <a:t>Durchschnitt</a:t>
            </a:r>
            <a:r>
              <a:rPr lang="en-US" sz="1600" dirty="0"/>
              <a:t> </a:t>
            </a:r>
            <a:r>
              <a:rPr lang="en-US" sz="1600" dirty="0" err="1"/>
              <a:t>weniger</a:t>
            </a:r>
            <a:r>
              <a:rPr lang="en-US" sz="1600" dirty="0"/>
              <a:t> </a:t>
            </a:r>
            <a:r>
              <a:rPr lang="en-US" sz="1600" dirty="0" err="1"/>
              <a:t>Tage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</a:t>
            </a:r>
            <a:r>
              <a:rPr lang="en-US" sz="1600" dirty="0" err="1"/>
              <a:t>Krankenhaus</a:t>
            </a:r>
            <a:endParaRPr lang="en-US" sz="1600" dirty="0"/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Drei Tage über zwölf Wochen // acht Tage über ein ganzes Jahr hinweg </a:t>
            </a:r>
          </a:p>
          <a:p>
            <a:pPr marL="285750" indent="-285750">
              <a:buChar char="•"/>
            </a:pPr>
            <a:endParaRPr lang="en-US" sz="1600" dirty="0"/>
          </a:p>
          <a:p>
            <a:pPr marL="285750" indent="-285750">
              <a:buChar char="•"/>
            </a:pPr>
            <a:endParaRPr lang="de-CH" sz="1600" dirty="0"/>
          </a:p>
        </p:txBody>
      </p:sp>
      <p:pic>
        <p:nvPicPr>
          <p:cNvPr id="4" name="Content Placeholder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F0F519B9-5882-3FB7-8F9D-2AFCA948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93" y="2564904"/>
            <a:ext cx="6948414" cy="3189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14156-24DA-E46A-CCDF-489E2460F453}"/>
              </a:ext>
            </a:extLst>
          </p:cNvPr>
          <p:cNvSpPr txBox="1"/>
          <p:nvPr/>
        </p:nvSpPr>
        <p:spPr>
          <a:xfrm>
            <a:off x="7668344" y="5922268"/>
            <a:ext cx="16196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" sz="700" dirty="0">
                <a:solidFill>
                  <a:schemeClr val="tx2"/>
                </a:solidFill>
              </a:rPr>
              <a:t>Xia, </a:t>
            </a:r>
            <a:r>
              <a:rPr lang="de" sz="700" dirty="0" err="1">
                <a:solidFill>
                  <a:schemeClr val="tx2"/>
                </a:solidFill>
              </a:rPr>
              <a:t>Merinder</a:t>
            </a:r>
            <a:r>
              <a:rPr lang="de" sz="700" dirty="0">
                <a:solidFill>
                  <a:schemeClr val="tx2"/>
                </a:solidFill>
              </a:rPr>
              <a:t> &amp; </a:t>
            </a:r>
            <a:r>
              <a:rPr lang="de" sz="700" dirty="0" err="1">
                <a:solidFill>
                  <a:schemeClr val="tx2"/>
                </a:solidFill>
              </a:rPr>
              <a:t>Belgamwar</a:t>
            </a:r>
            <a:r>
              <a:rPr lang="de" sz="700" dirty="0">
                <a:solidFill>
                  <a:schemeClr val="tx2"/>
                </a:solidFill>
              </a:rPr>
              <a:t>, 2011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Weitere Ergebnisse: </a:t>
            </a:r>
            <a:endParaRPr lang="de-CH" dirty="0"/>
          </a:p>
        </p:txBody>
      </p:sp>
      <p:graphicFrame>
        <p:nvGraphicFramePr>
          <p:cNvPr id="6" name="Google Shape;142;p26">
            <a:extLst>
              <a:ext uri="{FF2B5EF4-FFF2-40B4-BE49-F238E27FC236}">
                <a16:creationId xmlns:a16="http://schemas.microsoft.com/office/drawing/2014/main" id="{C9CFBE64-BBFC-6786-30AA-AA4357EAB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09918"/>
              </p:ext>
            </p:extLst>
          </p:nvPr>
        </p:nvGraphicFramePr>
        <p:xfrm>
          <a:off x="311700" y="1720800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C88F87-F2EF-E11D-DA6E-B1168D588B42}"/>
              </a:ext>
            </a:extLst>
          </p:cNvPr>
          <p:cNvSpPr txBox="1"/>
          <p:nvPr/>
        </p:nvSpPr>
        <p:spPr>
          <a:xfrm>
            <a:off x="7668344" y="5922268"/>
            <a:ext cx="161967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r>
              <a:rPr lang="de" sz="700" dirty="0">
                <a:solidFill>
                  <a:schemeClr val="tx2"/>
                </a:solidFill>
              </a:rPr>
              <a:t>Xia, </a:t>
            </a:r>
            <a:r>
              <a:rPr lang="de" sz="700" dirty="0" err="1">
                <a:solidFill>
                  <a:schemeClr val="tx2"/>
                </a:solidFill>
              </a:rPr>
              <a:t>Merinder</a:t>
            </a:r>
            <a:r>
              <a:rPr lang="de" sz="700" dirty="0">
                <a:solidFill>
                  <a:schemeClr val="tx2"/>
                </a:solidFill>
              </a:rPr>
              <a:t> &amp; </a:t>
            </a:r>
            <a:r>
              <a:rPr lang="de" sz="700" dirty="0" err="1">
                <a:solidFill>
                  <a:schemeClr val="tx2"/>
                </a:solidFill>
              </a:rPr>
              <a:t>Belgamwar</a:t>
            </a:r>
            <a:r>
              <a:rPr lang="de" sz="700" dirty="0">
                <a:solidFill>
                  <a:schemeClr val="tx2"/>
                </a:solidFill>
              </a:rPr>
              <a:t>, 2011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Einzel- vs. Gruppenpsychoedukation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7544" y="1008063"/>
            <a:ext cx="8208912" cy="5146675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Keine Unterschiede in dem Cochrane Review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de-DE"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i="1" dirty="0"/>
              <a:t>Exkurs: </a:t>
            </a:r>
            <a:r>
              <a:rPr lang="de-DE" sz="1600" dirty="0"/>
              <a:t>Meta-analyse von Lincoln, Wilhelm &amp; </a:t>
            </a:r>
            <a:r>
              <a:rPr lang="de-DE" sz="1600" dirty="0" err="1"/>
              <a:t>Nestoriuc</a:t>
            </a:r>
            <a:r>
              <a:rPr lang="de-DE" sz="1600" dirty="0"/>
              <a:t> (2007)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600" dirty="0"/>
              <a:t> </a:t>
            </a:r>
            <a:endParaRPr lang="de-DE" dirty="0"/>
          </a:p>
          <a:p>
            <a:pPr marL="914400" lvl="1" indent="-304800">
              <a:lnSpc>
                <a:spcPct val="100000"/>
              </a:lnSpc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PE Interventionen mit </a:t>
            </a:r>
            <a:r>
              <a:rPr lang="de-DE" sz="1400" b="0" dirty="0" err="1">
                <a:solidFill>
                  <a:schemeClr val="dk1"/>
                </a:solidFill>
              </a:rPr>
              <a:t>Patient:innen</a:t>
            </a:r>
            <a:r>
              <a:rPr lang="de-DE" sz="1400" b="0" dirty="0">
                <a:solidFill>
                  <a:schemeClr val="dk1"/>
                </a:solidFill>
              </a:rPr>
              <a:t> und deren Familie &gt; Einzelsitzungen</a:t>
            </a:r>
          </a:p>
          <a:p>
            <a:pPr marL="914400" lvl="1" indent="-304800">
              <a:lnSpc>
                <a:spcPct val="100000"/>
              </a:lnSpc>
              <a:buClr>
                <a:schemeClr val="dk1"/>
              </a:buClr>
              <a:buSzPts val="1200"/>
              <a:buFont typeface="Arial" pitchFamily="34" charset="0"/>
              <a:buChar char="○"/>
            </a:pPr>
            <a:endParaRPr lang="de-DE" sz="1400" b="0" dirty="0">
              <a:solidFill>
                <a:schemeClr val="dk1"/>
              </a:solidFill>
            </a:endParaRPr>
          </a:p>
          <a:p>
            <a:pPr marL="914400" lvl="1" indent="-304800">
              <a:lnSpc>
                <a:spcPct val="100000"/>
              </a:lnSpc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Wirkung von PE auf </a:t>
            </a:r>
            <a:r>
              <a:rPr lang="de-DE" sz="1400" b="0" dirty="0" err="1">
                <a:solidFill>
                  <a:schemeClr val="dk1"/>
                </a:solidFill>
              </a:rPr>
              <a:t>Rückfallprevention</a:t>
            </a:r>
            <a:r>
              <a:rPr lang="de-DE" sz="1400" b="0" dirty="0">
                <a:solidFill>
                  <a:schemeClr val="dk1"/>
                </a:solidFill>
              </a:rPr>
              <a:t> nur signifikant, wenn die Familie mit einbezogen wurde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1400" dirty="0">
              <a:solidFill>
                <a:schemeClr val="dk1"/>
              </a:solidFill>
            </a:endParaRPr>
          </a:p>
        </p:txBody>
      </p:sp>
      <p:sp>
        <p:nvSpPr>
          <p:cNvPr id="5" name="Google Shape;150;p27">
            <a:extLst>
              <a:ext uri="{FF2B5EF4-FFF2-40B4-BE49-F238E27FC236}">
                <a16:creationId xmlns:a16="http://schemas.microsoft.com/office/drawing/2014/main" id="{DEE83444-E678-A0FD-58DE-0D243E3E31C1}"/>
              </a:ext>
            </a:extLst>
          </p:cNvPr>
          <p:cNvSpPr txBox="1"/>
          <p:nvPr/>
        </p:nvSpPr>
        <p:spPr>
          <a:xfrm>
            <a:off x="7236296" y="5846852"/>
            <a:ext cx="20382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700" dirty="0">
                <a:solidFill>
                  <a:schemeClr val="tx2"/>
                </a:solidFill>
              </a:rPr>
              <a:t>(Xia, </a:t>
            </a:r>
            <a:r>
              <a:rPr lang="de" sz="700" dirty="0" err="1">
                <a:solidFill>
                  <a:schemeClr val="tx2"/>
                </a:solidFill>
              </a:rPr>
              <a:t>Merinder</a:t>
            </a:r>
            <a:r>
              <a:rPr lang="de" sz="700" dirty="0">
                <a:solidFill>
                  <a:schemeClr val="tx2"/>
                </a:solidFill>
              </a:rPr>
              <a:t> &amp; </a:t>
            </a:r>
            <a:r>
              <a:rPr lang="de" sz="700" dirty="0" err="1">
                <a:solidFill>
                  <a:schemeClr val="tx2"/>
                </a:solidFill>
              </a:rPr>
              <a:t>Belgamwar</a:t>
            </a:r>
            <a:r>
              <a:rPr lang="de" sz="700" dirty="0">
                <a:solidFill>
                  <a:schemeClr val="tx2"/>
                </a:solidFill>
              </a:rPr>
              <a:t>, 2011; Lincoln, Wilhelm &amp; </a:t>
            </a:r>
            <a:r>
              <a:rPr lang="de" sz="700" dirty="0" err="1">
                <a:solidFill>
                  <a:schemeClr val="tx2"/>
                </a:solidFill>
              </a:rPr>
              <a:t>Nestoriuc</a:t>
            </a:r>
            <a:r>
              <a:rPr lang="de" sz="700" dirty="0">
                <a:solidFill>
                  <a:schemeClr val="tx2"/>
                </a:solidFill>
              </a:rPr>
              <a:t> 2007) )</a:t>
            </a:r>
            <a:endParaRPr sz="7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8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Münchner COGPIP-Studie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7544" y="1008063"/>
            <a:ext cx="8208912" cy="5146675"/>
          </a:xfrm>
        </p:spPr>
        <p:txBody>
          <a:bodyPr/>
          <a:lstStyle/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COGPIP = </a:t>
            </a:r>
            <a:r>
              <a:rPr lang="de-DE" sz="1600" dirty="0" err="1"/>
              <a:t>Cognitive</a:t>
            </a:r>
            <a:r>
              <a:rPr lang="de-DE" sz="1600" dirty="0"/>
              <a:t> </a:t>
            </a:r>
            <a:r>
              <a:rPr lang="de-DE" sz="1600" dirty="0" err="1"/>
              <a:t>Determiants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Psychoeducation</a:t>
            </a:r>
            <a:r>
              <a:rPr lang="de-DE" sz="1600" dirty="0"/>
              <a:t> and Information in </a:t>
            </a:r>
            <a:r>
              <a:rPr lang="de-DE" sz="1600" dirty="0" err="1"/>
              <a:t>Schizophrenic</a:t>
            </a:r>
            <a:r>
              <a:rPr lang="de-DE" sz="1600" dirty="0"/>
              <a:t> </a:t>
            </a:r>
            <a:r>
              <a:rPr lang="de-DE" sz="1600" dirty="0" err="1"/>
              <a:t>Psychoses</a:t>
            </a:r>
            <a:endParaRPr lang="de-DE" sz="1600" dirty="0"/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Verlaufsuntersuchung zur Identifikation von kognitiven Prognosefaktoren für den Therapieerfolg von Psychoedukation (Gruppentherapie, inkl. Angehörigengruppe)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N = 116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Zuteilung entweder zu einem kognitiven Training oder Kontrollgruppe (Standard Behandlung)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Anschließend nahmen alle über vier Wochen an acht PE Gruppensitzungen teil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 err="1"/>
              <a:t>Pre</a:t>
            </a:r>
            <a:r>
              <a:rPr lang="de-DE" sz="1600" dirty="0"/>
              <a:t>-Messung, Post-Messung und Follow-</a:t>
            </a:r>
            <a:r>
              <a:rPr lang="de-DE" sz="1600" dirty="0" err="1"/>
              <a:t>up</a:t>
            </a:r>
            <a:r>
              <a:rPr lang="de-DE" sz="1600" dirty="0"/>
              <a:t> (9 Monate)</a:t>
            </a:r>
          </a:p>
          <a:p>
            <a:pPr marL="114300">
              <a:lnSpc>
                <a:spcPct val="100000"/>
              </a:lnSpc>
              <a:buClr>
                <a:schemeClr val="dk1"/>
              </a:buClr>
              <a:buSzPts val="1800"/>
              <a:buNone/>
            </a:pPr>
            <a:endParaRPr lang="de-CH" sz="1400" dirty="0"/>
          </a:p>
        </p:txBody>
      </p:sp>
      <p:sp>
        <p:nvSpPr>
          <p:cNvPr id="4" name="Google Shape;143;p26">
            <a:extLst>
              <a:ext uri="{FF2B5EF4-FFF2-40B4-BE49-F238E27FC236}">
                <a16:creationId xmlns:a16="http://schemas.microsoft.com/office/drawing/2014/main" id="{B1C0889D-8F10-0457-2EEB-B39E67DD1DFC}"/>
              </a:ext>
            </a:extLst>
          </p:cNvPr>
          <p:cNvSpPr txBox="1"/>
          <p:nvPr/>
        </p:nvSpPr>
        <p:spPr>
          <a:xfrm>
            <a:off x="7910588" y="5962393"/>
            <a:ext cx="20382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dirty="0">
                <a:solidFill>
                  <a:schemeClr val="tx2"/>
                </a:solidFill>
              </a:rPr>
              <a:t>Pischel-Walz et al., 2013 </a:t>
            </a:r>
            <a:endParaRPr sz="7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8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en-US" dirty="0" err="1"/>
              <a:t>Münchner</a:t>
            </a:r>
            <a:r>
              <a:rPr lang="en-US" dirty="0"/>
              <a:t> COGPIP-</a:t>
            </a:r>
            <a:r>
              <a:rPr lang="en-US" dirty="0" err="1"/>
              <a:t>Studie</a:t>
            </a:r>
            <a:r>
              <a:rPr lang="en-US" dirty="0"/>
              <a:t>: </a:t>
            </a:r>
            <a:r>
              <a:rPr lang="en-US" dirty="0" err="1"/>
              <a:t>Ergebnisse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7544" y="1008063"/>
            <a:ext cx="8208912" cy="5146675"/>
          </a:xfrm>
        </p:spPr>
        <p:txBody>
          <a:bodyPr/>
          <a:lstStyle/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Die kognitiven Fähigkeiten der </a:t>
            </a:r>
            <a:r>
              <a:rPr lang="de-DE" sz="1600" dirty="0" err="1"/>
              <a:t>Patient:innen</a:t>
            </a:r>
            <a:r>
              <a:rPr lang="de-DE" sz="1600" dirty="0"/>
              <a:t> beeinflussen den Wissensstand nach der Psychoedukation </a:t>
            </a:r>
          </a:p>
          <a:p>
            <a:pPr marL="914400" lvl="1" indent="-3048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Psychopathologie kein Prädiktor für den Wissenserwerb</a:t>
            </a:r>
          </a:p>
          <a:p>
            <a:pPr marL="457200" lvl="1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endParaRPr lang="de-DE" sz="1600" dirty="0"/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Psychopathologie ist ein Prädiktor für die Compliance </a:t>
            </a:r>
          </a:p>
          <a:p>
            <a:pPr marL="914400" lvl="1" indent="-3048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Die kognitiven Fähigkeiten aber nicht 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Kognitive Fähigkeiten haben keine Auswirkung auf die stationäre Wiederaufnahme im 9-Monats-Verlauf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Nach 9 Monaten haben </a:t>
            </a:r>
            <a:r>
              <a:rPr lang="de-DE" sz="1600" dirty="0" err="1"/>
              <a:t>Patient:innen</a:t>
            </a:r>
            <a:r>
              <a:rPr lang="de-DE" sz="1600" dirty="0"/>
              <a:t> mit mehr kognitiven Beeinträchtigungen vergleichbare Wiederaufnahmeraten, Krankheitswissen und Compliance </a:t>
            </a:r>
          </a:p>
          <a:p>
            <a:pPr marL="914400" lvl="1" indent="-304800">
              <a:lnSpc>
                <a:spcPct val="100000"/>
              </a:lnSpc>
              <a:spcAft>
                <a:spcPts val="1200"/>
              </a:spcAft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400" b="0" dirty="0">
                <a:solidFill>
                  <a:schemeClr val="dk1"/>
                </a:solidFill>
              </a:rPr>
              <a:t>PE für </a:t>
            </a:r>
            <a:r>
              <a:rPr lang="de-DE" sz="1400" b="0" dirty="0" err="1">
                <a:solidFill>
                  <a:schemeClr val="dk1"/>
                </a:solidFill>
              </a:rPr>
              <a:t>Patient:innen</a:t>
            </a:r>
            <a:r>
              <a:rPr lang="de-DE" sz="1400" b="0" dirty="0">
                <a:solidFill>
                  <a:schemeClr val="dk1"/>
                </a:solidFill>
              </a:rPr>
              <a:t> mit stärkeren kognitiven Defiziten anzubieten scheint sich daher zu lohnen</a:t>
            </a:r>
          </a:p>
        </p:txBody>
      </p:sp>
      <p:sp>
        <p:nvSpPr>
          <p:cNvPr id="5" name="Google Shape;143;p26">
            <a:extLst>
              <a:ext uri="{FF2B5EF4-FFF2-40B4-BE49-F238E27FC236}">
                <a16:creationId xmlns:a16="http://schemas.microsoft.com/office/drawing/2014/main" id="{ADFACAE0-1904-3EB4-7570-5A547492D788}"/>
              </a:ext>
            </a:extLst>
          </p:cNvPr>
          <p:cNvSpPr txBox="1"/>
          <p:nvPr/>
        </p:nvSpPr>
        <p:spPr>
          <a:xfrm>
            <a:off x="7910588" y="5962393"/>
            <a:ext cx="20382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dirty="0">
                <a:solidFill>
                  <a:schemeClr val="tx2"/>
                </a:solidFill>
              </a:rPr>
              <a:t>Pischel-Walz et al., 2013 </a:t>
            </a:r>
            <a:endParaRPr sz="7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Bedeutung für die Praxis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7544" y="980728"/>
            <a:ext cx="8136904" cy="5328592"/>
          </a:xfrm>
        </p:spPr>
        <p:txBody>
          <a:bodyPr/>
          <a:lstStyle/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Familieninterventionen &gt; Einzelsitzungen bei PE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Wirksamkeit von PE insbesondere bei: </a:t>
            </a:r>
          </a:p>
          <a:p>
            <a:pPr marL="673200" lvl="1" indent="-342900">
              <a:lnSpc>
                <a:spcPct val="100000"/>
              </a:lnSpc>
              <a:buSzPts val="1800"/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dk1"/>
                </a:solidFill>
              </a:rPr>
              <a:t>Einhaltung von Behandlungen (mit Medikamenten)</a:t>
            </a:r>
          </a:p>
          <a:p>
            <a:pPr marL="673200" lvl="1" indent="-342900">
              <a:lnSpc>
                <a:spcPct val="100000"/>
              </a:lnSpc>
              <a:buSzPts val="1800"/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dk1"/>
                </a:solidFill>
              </a:rPr>
              <a:t>Rückfallprävention </a:t>
            </a:r>
          </a:p>
          <a:p>
            <a:pPr marL="673200" lvl="1" indent="-342900">
              <a:lnSpc>
                <a:spcPct val="100000"/>
              </a:lnSpc>
              <a:buSzPts val="1800"/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dk1"/>
                </a:solidFill>
              </a:rPr>
              <a:t>Im Durchschnitt Reduzierung von Krankenhausaufenthalt </a:t>
            </a:r>
          </a:p>
          <a:p>
            <a:pPr marL="330300" lvl="1">
              <a:lnSpc>
                <a:spcPct val="100000"/>
              </a:lnSpc>
              <a:buSzPts val="1800"/>
              <a:buNone/>
            </a:pPr>
            <a:endParaRPr lang="de-DE" sz="1400" b="0" dirty="0">
              <a:solidFill>
                <a:schemeClr val="dk1"/>
              </a:solidFill>
            </a:endParaRPr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Kognitive Fähigkeiten der Patient:innen spielen eine wichtige Rolle bei PE </a:t>
            </a:r>
          </a:p>
          <a:p>
            <a:pPr marL="673200" lvl="2" indent="-342900">
              <a:lnSpc>
                <a:spcPct val="100000"/>
              </a:lnSpc>
              <a:spcAft>
                <a:spcPts val="1200"/>
              </a:spcAft>
              <a:buSzPts val="1800"/>
              <a:buFont typeface="Courier New" panose="02070309020205020404" pitchFamily="49" charset="0"/>
              <a:buChar char="o"/>
            </a:pPr>
            <a:r>
              <a:rPr lang="de-DE" sz="1600" dirty="0"/>
              <a:t>Metakognitive Strategietrainings (mit positive Auswirkung auf verbale Lern- und Gedächtnisleistungen) können sich positive auf PE auswirken. 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Ökonomische und klinische Bedeutsamkeit von PE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Psychoedukation wirksam, jedoch nicht als singuläre Intervention</a:t>
            </a:r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Signifikante Effekte durch Kombination von PE mit kognitiver Therapie sowie Angehörigenarbeit zu beobachten </a:t>
            </a:r>
          </a:p>
          <a:p>
            <a:pPr marL="457200" indent="-342900">
              <a:lnSpc>
                <a:spcPct val="100000"/>
              </a:lnSpc>
              <a:spcAft>
                <a:spcPts val="1200"/>
              </a:spcAft>
              <a:buSzPts val="1800"/>
              <a:buFont typeface="Arial" pitchFamily="34" charset="0"/>
              <a:buChar char="●"/>
            </a:pPr>
            <a:r>
              <a:rPr lang="de-DE" sz="1600" dirty="0"/>
              <a:t>Weitere Forschung nötig, um spezifische Wirkfaktoren bzw. Art und Umfang einer psychoedukativen Intervention zu beurteilen</a:t>
            </a:r>
          </a:p>
          <a:p>
            <a:pPr marL="457200" indent="-342900">
              <a:spcAft>
                <a:spcPts val="1200"/>
              </a:spcAft>
              <a:buSzPts val="1800"/>
              <a:buFont typeface="Arial" pitchFamily="34" charset="0"/>
              <a:buChar char="●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5175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Inhalte der Präsentation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Definition und Ziele der Psychoedukation (PE)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Durchführung der Psychoedukation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Psychoedukation in der Praxis: APES</a:t>
            </a:r>
          </a:p>
          <a:p>
            <a:pPr marL="787500" lvl="2" indent="-457200"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dk1"/>
                </a:solidFill>
              </a:rPr>
              <a:t>Beispiel APES – Inselmodell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Besonderheiten der Psychoedukation bei Psychosen</a:t>
            </a:r>
          </a:p>
          <a:p>
            <a:pPr marL="787500" lvl="2" indent="-457200"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dk1"/>
                </a:solidFill>
              </a:rPr>
              <a:t>Motivations- und Lösungsansätze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Cochrane Review – Meta-analyse zur Psychoedukation 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COGPIP-Studie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Bedeutung für die Praxis 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Diskussion</a:t>
            </a: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de-DE" dirty="0">
                <a:solidFill>
                  <a:schemeClr val="dk1"/>
                </a:solidFill>
              </a:rPr>
              <a:t>Literaturangaben</a:t>
            </a:r>
          </a:p>
          <a:p>
            <a:pPr marL="571500" lvl="5" indent="-457200">
              <a:buClr>
                <a:schemeClr val="dk1"/>
              </a:buClr>
              <a:buSzPts val="1800"/>
              <a:buAutoNum type="arabicPeriod"/>
            </a:pPr>
            <a:endParaRPr lang="de-DE" dirty="0">
              <a:solidFill>
                <a:schemeClr val="dk1"/>
              </a:solidFill>
            </a:endParaRPr>
          </a:p>
          <a:p>
            <a:pPr marL="571500" lvl="5" indent="-457200">
              <a:buClr>
                <a:schemeClr val="dk1"/>
              </a:buClr>
              <a:buSzPts val="1800"/>
              <a:buAutoNum type="arabicPeriod"/>
            </a:pPr>
            <a:endParaRPr lang="de-DE" dirty="0">
              <a:solidFill>
                <a:schemeClr val="dk1"/>
              </a:solidFill>
            </a:endParaRPr>
          </a:p>
          <a:p>
            <a:endParaRPr lang="de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Diskussion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7544" y="1047403"/>
            <a:ext cx="8208912" cy="512396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/>
              <a:t>Lohnt sich der Mehraufwand, Angehörige mit in die PE einzubeziehen?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de-DE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/>
              <a:t>Warum machen nur 34% der Angehörigen bei der PE mit und wie könnte man dem entgegenwirken?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de-DE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/>
              <a:t>Stimmt ihr der S3-Leitlinie zu, dass PE Teil des A-Kriteriums ist in der Behandlung angesichts der niedrigen Qualität der Studien?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de-DE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dirty="0"/>
              <a:t>Sollte PE nur angeboten werden, wenn die Teilnehmer:innen ein gewisses kognitives Niveau haben?</a:t>
            </a:r>
          </a:p>
        </p:txBody>
      </p:sp>
    </p:spTree>
    <p:extLst>
      <p:ext uri="{BB962C8B-B14F-4D97-AF65-F5344CB8AC3E}">
        <p14:creationId xmlns:p14="http://schemas.microsoft.com/office/powerpoint/2010/main" val="40332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Literatur</a:t>
            </a:r>
            <a:r>
              <a:rPr lang="de-DE" dirty="0">
                <a:effectLst/>
              </a:rPr>
              <a:t/>
            </a:r>
            <a:br>
              <a:rPr lang="de-DE" dirty="0">
                <a:effectLst/>
              </a:rPr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67544" y="1008063"/>
            <a:ext cx="8208912" cy="5146675"/>
          </a:xfrm>
        </p:spPr>
        <p:txBody>
          <a:bodyPr/>
          <a:lstStyle/>
          <a:p>
            <a:pPr marL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/>
              <a:t>Bäuml, J., </a:t>
            </a:r>
            <a:r>
              <a:rPr lang="de-DE" sz="1400" dirty="0" err="1"/>
              <a:t>Pitschel</a:t>
            </a:r>
            <a:r>
              <a:rPr lang="de-DE" sz="1400" dirty="0"/>
              <a:t>-Walz, G., Berger, H., Gunia, H., Heinz, A., Juckel, G. (2010). </a:t>
            </a:r>
            <a:r>
              <a:rPr lang="de-DE" sz="1400" i="1" dirty="0"/>
              <a:t>Arbeitsbuch </a:t>
            </a:r>
            <a:r>
              <a:rPr lang="de-DE" sz="1400" i="1" dirty="0" err="1"/>
              <a:t>PsychoEdukation</a:t>
            </a:r>
            <a:r>
              <a:rPr lang="de-DE" sz="1400" i="1" dirty="0"/>
              <a:t> bei Schizophrenie (APES) (</a:t>
            </a:r>
            <a:r>
              <a:rPr lang="de-DE" sz="1400" dirty="0"/>
              <a:t>2. Aufl.) Schattauer Verlag.</a:t>
            </a:r>
          </a:p>
          <a:p>
            <a:pPr marL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dirty="0"/>
              <a:t>Lüscher, S., Froböse, T., </a:t>
            </a:r>
            <a:r>
              <a:rPr lang="de-DE" sz="1400" dirty="0" err="1"/>
              <a:t>Pitschel</a:t>
            </a:r>
            <a:r>
              <a:rPr lang="de-DE" sz="1400" dirty="0"/>
              <a:t>-Walz, G., Bäuml, J. (2012). Psychoedukative Strategien bei schizophren erkrankten Patienten mit fehlender Krankheitseinsicht. </a:t>
            </a:r>
            <a:r>
              <a:rPr lang="de-DE" sz="1400" i="1" dirty="0"/>
              <a:t>Springer</a:t>
            </a:r>
            <a:r>
              <a:rPr lang="de-DE" sz="1400" dirty="0"/>
              <a:t>. </a:t>
            </a:r>
            <a:r>
              <a:rPr lang="de-DE" sz="1400" dirty="0" err="1"/>
              <a:t>Doi</a:t>
            </a:r>
            <a:r>
              <a:rPr lang="de-DE" sz="1400" dirty="0"/>
              <a:t>: 10.1007/s00278-012-0925-9</a:t>
            </a:r>
          </a:p>
          <a:p>
            <a:pPr marL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dirty="0"/>
              <a:t>Lincoln, T.M., Wilhelm, K., &amp; </a:t>
            </a:r>
            <a:r>
              <a:rPr lang="de-DE" sz="1400" dirty="0" err="1"/>
              <a:t>Nestoriuc</a:t>
            </a:r>
            <a:r>
              <a:rPr lang="de-DE" sz="1400" dirty="0"/>
              <a:t>, Y. (2007). </a:t>
            </a:r>
            <a:r>
              <a:rPr lang="de-DE" sz="1400" dirty="0" err="1"/>
              <a:t>Effectiveness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psychoeducation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relapse</a:t>
            </a:r>
            <a:r>
              <a:rPr lang="de-DE" sz="1400" dirty="0"/>
              <a:t>, </a:t>
            </a:r>
            <a:r>
              <a:rPr lang="de-DE" sz="1400" dirty="0" err="1"/>
              <a:t>symptoms</a:t>
            </a:r>
            <a:r>
              <a:rPr lang="de-DE" sz="1400" dirty="0"/>
              <a:t>, </a:t>
            </a:r>
            <a:r>
              <a:rPr lang="de-DE" sz="1400" dirty="0" err="1"/>
              <a:t>knowledge</a:t>
            </a:r>
            <a:r>
              <a:rPr lang="de-DE" sz="1400" dirty="0"/>
              <a:t>, </a:t>
            </a:r>
            <a:r>
              <a:rPr lang="de-DE" sz="1400" dirty="0" err="1"/>
              <a:t>adherence</a:t>
            </a:r>
            <a:r>
              <a:rPr lang="de-DE" sz="1400" dirty="0"/>
              <a:t> and </a:t>
            </a:r>
            <a:r>
              <a:rPr lang="de-DE" sz="1400" dirty="0" err="1"/>
              <a:t>functioning</a:t>
            </a:r>
            <a:r>
              <a:rPr lang="de-DE" sz="1400" dirty="0"/>
              <a:t> in </a:t>
            </a:r>
            <a:r>
              <a:rPr lang="de-DE" sz="1400" dirty="0" err="1"/>
              <a:t>psychotic</a:t>
            </a:r>
            <a:r>
              <a:rPr lang="de-DE" sz="1400" dirty="0"/>
              <a:t> </a:t>
            </a:r>
            <a:r>
              <a:rPr lang="de-DE" sz="1400" dirty="0" err="1"/>
              <a:t>disorders</a:t>
            </a:r>
            <a:r>
              <a:rPr lang="de-DE" sz="1400" dirty="0"/>
              <a:t>: A meta-analysis. </a:t>
            </a:r>
            <a:r>
              <a:rPr lang="de-DE" sz="1400" i="1" dirty="0" err="1"/>
              <a:t>Schizophrenia</a:t>
            </a:r>
            <a:r>
              <a:rPr lang="de-DE" sz="1400" i="1" dirty="0"/>
              <a:t> Research, </a:t>
            </a:r>
            <a:r>
              <a:rPr lang="de-DE" sz="1400" dirty="0"/>
              <a:t>96, 232-245. </a:t>
            </a:r>
            <a:r>
              <a:rPr lang="de-DE" sz="1400" dirty="0" err="1"/>
              <a:t>Doi</a:t>
            </a:r>
            <a:r>
              <a:rPr lang="de-DE" sz="1400" dirty="0"/>
              <a:t>: 10.1016/j.schres.2007.07.022</a:t>
            </a:r>
          </a:p>
          <a:p>
            <a:pPr marL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dirty="0"/>
              <a:t>Pischel-Walz, G., </a:t>
            </a:r>
            <a:r>
              <a:rPr lang="de-DE" sz="1400" dirty="0" err="1"/>
              <a:t>Gsottschneider</a:t>
            </a:r>
            <a:r>
              <a:rPr lang="de-DE" sz="1400" dirty="0"/>
              <a:t>, A., Froböse, T., Kraemer, S., Bäuml, J., &amp; Jahn, T. (2003). Neuropsychologie der Psychoedukation bei Schizophrenie: Ergebnisse der Münchner COGPIP-Studie. </a:t>
            </a:r>
            <a:r>
              <a:rPr lang="de-DE" sz="1400" i="1" dirty="0"/>
              <a:t>Nervenarzt, </a:t>
            </a:r>
            <a:r>
              <a:rPr lang="de-DE" sz="1400" dirty="0"/>
              <a:t>84. 79-90. </a:t>
            </a:r>
            <a:r>
              <a:rPr lang="de-DE" sz="1400" dirty="0" err="1"/>
              <a:t>Doi</a:t>
            </a:r>
            <a:r>
              <a:rPr lang="de-DE" sz="1400" dirty="0"/>
              <a:t>: 10.1007/s00115-011-3383-7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400" dirty="0"/>
              <a:t>Wiedemann, G., Klingberg, S., </a:t>
            </a:r>
            <a:r>
              <a:rPr lang="de-DE" sz="1400" dirty="0" err="1"/>
              <a:t>Pitschel</a:t>
            </a:r>
            <a:r>
              <a:rPr lang="de-DE" sz="1400" dirty="0"/>
              <a:t>-Walz, G. und Arbeitsgruppe Psychoedukation (2003). Psychoedukative Interventionen in der Behandlung von Patienten mit schizophrenen Störungen. </a:t>
            </a:r>
            <a:r>
              <a:rPr lang="de-DE" sz="1400" i="1" dirty="0"/>
              <a:t>Nervenarzt</a:t>
            </a:r>
            <a:r>
              <a:rPr lang="de-DE" sz="1400" dirty="0"/>
              <a:t>, 74:789–808. DOI 10.1007/s00115-003-1558-6</a:t>
            </a:r>
          </a:p>
          <a:p>
            <a:pPr marL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400" dirty="0"/>
              <a:t>Xia, J., </a:t>
            </a:r>
            <a:r>
              <a:rPr lang="de-DE" sz="1400" dirty="0" err="1"/>
              <a:t>Merinder</a:t>
            </a:r>
            <a:r>
              <a:rPr lang="de-DE" sz="1400" dirty="0"/>
              <a:t>, L.B., &amp; </a:t>
            </a:r>
            <a:r>
              <a:rPr lang="de-DE" sz="1400" dirty="0" err="1"/>
              <a:t>Belgamwar</a:t>
            </a:r>
            <a:r>
              <a:rPr lang="de-DE" sz="1400" dirty="0"/>
              <a:t>, M.R. (2011). </a:t>
            </a:r>
            <a:r>
              <a:rPr lang="de-DE" sz="1400" dirty="0" err="1"/>
              <a:t>Psychoeducation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schizophrenia</a:t>
            </a:r>
            <a:r>
              <a:rPr lang="de-DE" sz="1400" dirty="0"/>
              <a:t> (Review). </a:t>
            </a:r>
            <a:r>
              <a:rPr lang="de-DE" sz="1400" i="1" dirty="0"/>
              <a:t>Cochrane Database </a:t>
            </a:r>
            <a:r>
              <a:rPr lang="de-DE" sz="1400" i="1" dirty="0" err="1"/>
              <a:t>of</a:t>
            </a:r>
            <a:r>
              <a:rPr lang="de-DE" sz="1400" i="1" dirty="0"/>
              <a:t> </a:t>
            </a:r>
            <a:r>
              <a:rPr lang="de-DE" sz="1400" i="1" dirty="0" err="1"/>
              <a:t>Systematic</a:t>
            </a:r>
            <a:r>
              <a:rPr lang="de-DE" sz="1400" i="1" dirty="0"/>
              <a:t> Reviews, </a:t>
            </a:r>
            <a:r>
              <a:rPr lang="de-DE" sz="1400" dirty="0"/>
              <a:t>6. </a:t>
            </a:r>
            <a:r>
              <a:rPr lang="de-DE" sz="1400" dirty="0" err="1"/>
              <a:t>Doi</a:t>
            </a:r>
            <a:r>
              <a:rPr lang="de-DE" sz="1400" dirty="0"/>
              <a:t>: 10.1002/14651858.CD002831.pub2.</a:t>
            </a:r>
          </a:p>
          <a:p>
            <a:pPr marL="114300">
              <a:lnSpc>
                <a:spcPct val="100000"/>
              </a:lnSpc>
              <a:buClr>
                <a:schemeClr val="dk1"/>
              </a:buClr>
              <a:buSzPts val="1800"/>
              <a:buNone/>
            </a:pP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2613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Definition der psychoedukation (PE)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23528" y="1008063"/>
            <a:ext cx="8606160" cy="5146675"/>
          </a:xfrm>
        </p:spPr>
        <p:txBody>
          <a:bodyPr/>
          <a:lstStyle/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b="1" dirty="0"/>
              <a:t>Systematische, didaktisch-psychotherapeutische Interventionen,</a:t>
            </a:r>
            <a:r>
              <a:rPr lang="de-DE" sz="1600" dirty="0"/>
              <a:t> um </a:t>
            </a:r>
            <a:r>
              <a:rPr lang="de-DE" sz="1600" dirty="0" err="1"/>
              <a:t>Patient:innen</a:t>
            </a:r>
            <a:r>
              <a:rPr lang="de-DE" sz="1600" dirty="0"/>
              <a:t> und Angehörige über die Krankheit und ihre Behandlung zu </a:t>
            </a:r>
            <a:r>
              <a:rPr lang="de-DE" sz="1600" b="1" dirty="0"/>
              <a:t>informieren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de-DE" sz="1600" b="1"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um </a:t>
            </a:r>
            <a:r>
              <a:rPr lang="de-DE" sz="1600" b="1" dirty="0"/>
              <a:t>Krankheitsverständnis </a:t>
            </a:r>
            <a:r>
              <a:rPr lang="de-DE" sz="1600" dirty="0"/>
              <a:t>und den </a:t>
            </a:r>
            <a:r>
              <a:rPr lang="de-DE" sz="1600" b="1" dirty="0"/>
              <a:t>selbstverantwortlichen Umgang</a:t>
            </a:r>
            <a:r>
              <a:rPr lang="de-DE" sz="1600" dirty="0"/>
              <a:t> mit der Krankheit zu fördern 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de-DE" sz="1600"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und sie bei der </a:t>
            </a:r>
            <a:r>
              <a:rPr lang="de-DE" sz="1600" b="1" dirty="0"/>
              <a:t>Krankheitsbewältigung </a:t>
            </a:r>
            <a:r>
              <a:rPr lang="de-DE" sz="1600" dirty="0"/>
              <a:t>zu unterstützen.</a:t>
            </a:r>
          </a:p>
          <a:p>
            <a:pPr marL="13144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de-DE" sz="16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600" u="sng" dirty="0"/>
              <a:t>Ziele der PE: 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Wissensvermittlung über </a:t>
            </a:r>
            <a:r>
              <a:rPr lang="de-DE" sz="1600" b="1" dirty="0"/>
              <a:t>Diagnose</a:t>
            </a:r>
            <a:r>
              <a:rPr lang="de-DE" sz="1600" dirty="0"/>
              <a:t>, </a:t>
            </a:r>
            <a:r>
              <a:rPr lang="de-DE" sz="1600" b="1" dirty="0"/>
              <a:t>Verlauf</a:t>
            </a:r>
            <a:r>
              <a:rPr lang="de-DE" sz="1600" dirty="0"/>
              <a:t>, </a:t>
            </a:r>
            <a:r>
              <a:rPr lang="de-DE" sz="1600" b="1" dirty="0"/>
              <a:t>Ursachen </a:t>
            </a:r>
            <a:r>
              <a:rPr lang="de-DE" sz="1600" dirty="0"/>
              <a:t>und </a:t>
            </a:r>
            <a:r>
              <a:rPr lang="de-DE" sz="1600" b="1" dirty="0"/>
              <a:t>Behandlungsmöglichkeiten </a:t>
            </a:r>
            <a:endParaRPr lang="de-DE" sz="1600" dirty="0"/>
          </a:p>
          <a:p>
            <a:pPr marL="914400" lvl="1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-DE" sz="1600" dirty="0"/>
              <a:t>emotionale </a:t>
            </a:r>
            <a:r>
              <a:rPr lang="de-DE" sz="1600" b="1" dirty="0"/>
              <a:t>Entlastung</a:t>
            </a:r>
            <a:r>
              <a:rPr lang="de-DE" sz="1600" dirty="0"/>
              <a:t>, </a:t>
            </a:r>
            <a:r>
              <a:rPr lang="de-DE" sz="1600" b="0" dirty="0"/>
              <a:t>Förderung von </a:t>
            </a:r>
            <a:r>
              <a:rPr lang="de-DE" sz="1600" b="1" dirty="0"/>
              <a:t>Behandlungs- </a:t>
            </a:r>
            <a:r>
              <a:rPr lang="de-DE" sz="1600" dirty="0"/>
              <a:t>und</a:t>
            </a:r>
            <a:r>
              <a:rPr lang="de-DE" sz="1600" b="1" dirty="0"/>
              <a:t> Kooperationsbereitschaft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de-DE" sz="1600"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Erhöhung von </a:t>
            </a:r>
            <a:r>
              <a:rPr lang="de-DE" sz="1600" b="1" dirty="0"/>
              <a:t>Zuversicht und Kompetenz</a:t>
            </a:r>
            <a:r>
              <a:rPr lang="de-DE" sz="1600" dirty="0"/>
              <a:t>, eigene Probleme bewältigen zu können</a:t>
            </a:r>
          </a:p>
          <a:p>
            <a:pPr marL="914400" lvl="1" indent="-304165">
              <a:lnSpc>
                <a:spcPct val="100000"/>
              </a:lnSpc>
              <a:buSzPct val="100000"/>
              <a:buFont typeface="Arial" pitchFamily="34" charset="0"/>
              <a:buChar char="○"/>
            </a:pPr>
            <a:r>
              <a:rPr lang="de-DE" sz="1600" b="0" dirty="0"/>
              <a:t>Selbstwirksamkeitserwartung (Erwartung eigener Effektivität)</a:t>
            </a:r>
          </a:p>
          <a:p>
            <a:pPr marL="610235" lvl="1">
              <a:lnSpc>
                <a:spcPct val="100000"/>
              </a:lnSpc>
              <a:buSzPct val="100000"/>
              <a:buNone/>
            </a:pPr>
            <a:endParaRPr lang="de-DE" sz="800" b="0"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Verbesserung der Fähigkeit zur Bewältigung von aus der Störung resultierenden </a:t>
            </a:r>
            <a:r>
              <a:rPr lang="de-DE" sz="1600" b="1" dirty="0"/>
              <a:t>Alltagsproblemen und des innerfamiliären Umgangs</a:t>
            </a:r>
            <a:r>
              <a:rPr lang="de-DE" sz="1600" dirty="0"/>
              <a:t> mit der Erkrankung</a:t>
            </a:r>
          </a:p>
          <a:p>
            <a:pPr marL="914400" lvl="1" indent="-304165">
              <a:lnSpc>
                <a:spcPct val="100000"/>
              </a:lnSpc>
              <a:buSzPct val="100000"/>
              <a:buFont typeface="Arial" pitchFamily="34" charset="0"/>
              <a:buChar char="○"/>
            </a:pPr>
            <a:r>
              <a:rPr lang="de-DE" sz="1600" b="0" dirty="0"/>
              <a:t>Aufbau von Fähigkeiten zur Bewältigung von Krisen 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de-DE" sz="800" dirty="0"/>
          </a:p>
          <a:p>
            <a:pPr marL="114300">
              <a:lnSpc>
                <a:spcPct val="100000"/>
              </a:lnSpc>
              <a:buClr>
                <a:schemeClr val="dk1"/>
              </a:buClr>
              <a:buSzPts val="1800"/>
              <a:buNone/>
            </a:pPr>
            <a:endParaRPr lang="de-CH" sz="13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0C0D438-A5F3-0158-CA3F-53D5D801B19F}"/>
              </a:ext>
            </a:extLst>
          </p:cNvPr>
          <p:cNvSpPr txBox="1"/>
          <p:nvPr/>
        </p:nvSpPr>
        <p:spPr>
          <a:xfrm>
            <a:off x="8046132" y="6093296"/>
            <a:ext cx="2195736" cy="261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solidFill>
                  <a:schemeClr val="tx2"/>
                </a:solidFill>
              </a:rPr>
              <a:t>Wiedemann et al,, 2003</a:t>
            </a:r>
          </a:p>
        </p:txBody>
      </p:sp>
    </p:spTree>
    <p:extLst>
      <p:ext uri="{BB962C8B-B14F-4D97-AF65-F5344CB8AC3E}">
        <p14:creationId xmlns:p14="http://schemas.microsoft.com/office/powerpoint/2010/main" val="79507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Durchführung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23528" y="1008063"/>
            <a:ext cx="8712200" cy="5146675"/>
          </a:xfrm>
        </p:spPr>
        <p:txBody>
          <a:bodyPr/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i.d.R. in Gruppen (       Austausch möglich, ökonomischer)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Durchführung mit </a:t>
            </a:r>
            <a:r>
              <a:rPr lang="de-DE" sz="1600" dirty="0" err="1"/>
              <a:t>Patient:innen</a:t>
            </a:r>
            <a:r>
              <a:rPr lang="de-DE" sz="1600" dirty="0"/>
              <a:t> </a:t>
            </a:r>
            <a:r>
              <a:rPr lang="de-DE" sz="1600" b="1" dirty="0"/>
              <a:t>alleine</a:t>
            </a:r>
            <a:r>
              <a:rPr lang="de-DE" sz="1600" dirty="0"/>
              <a:t> oder unter </a:t>
            </a:r>
            <a:r>
              <a:rPr lang="de-DE" sz="1600" b="1" dirty="0"/>
              <a:t>Einbeziehung von Angehörigen</a:t>
            </a:r>
          </a:p>
          <a:p>
            <a:pPr marL="914400" lvl="1" indent="-317500">
              <a:lnSpc>
                <a:spcPct val="100000"/>
              </a:lnSpc>
              <a:buSzPts val="1400"/>
              <a:buFont typeface="Arial" pitchFamily="34" charset="0"/>
              <a:buChar char="○"/>
            </a:pPr>
            <a:r>
              <a:rPr lang="de-DE" sz="1600" b="0" dirty="0"/>
              <a:t>Umfrage 2006: 66% der befragten Einrichtungen führten PE nur für Patienten durch, 33% zogen Angehörige mit ein, 1% nur für Angehörige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de-DE" sz="1600" b="0" dirty="0"/>
          </a:p>
          <a:p>
            <a:pPr marL="5969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de-DE" sz="16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b="1" dirty="0"/>
              <a:t>diagnosespezifische</a:t>
            </a:r>
            <a:r>
              <a:rPr lang="de-DE" sz="1600" dirty="0"/>
              <a:t> Programme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600" b="0" dirty="0"/>
              <a:t>stationär, teilstationär, ambulant</a:t>
            </a:r>
          </a:p>
          <a:p>
            <a:pPr marL="59690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de-DE" sz="1600" b="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 sz="1600" dirty="0"/>
              <a:t>einmalige Informationsveranstaltungen oder langfristige Interventionen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-DE" sz="1600" b="0" dirty="0"/>
              <a:t>je mehr Zeit: Schwerpunkt von rein edukativer Maßnahme hin zu PT-Maßnahme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de-DE" sz="1600" b="0" dirty="0"/>
          </a:p>
          <a:p>
            <a:pPr marL="457200" indent="-342900" fontAlgn="base">
              <a:lnSpc>
                <a:spcPct val="100000"/>
              </a:lnSpc>
              <a:buSzPts val="1800"/>
              <a:buFont typeface="Arial" pitchFamily="34" charset="0"/>
              <a:buChar char="●"/>
            </a:pPr>
            <a:r>
              <a:rPr lang="de-DE" sz="1600" b="1" dirty="0"/>
              <a:t>S3-Leitlinien</a:t>
            </a:r>
            <a:r>
              <a:rPr lang="de-DE" sz="1600" dirty="0"/>
              <a:t> der DGPPN: </a:t>
            </a:r>
            <a:r>
              <a:rPr lang="de-DE" sz="1600" b="1" dirty="0"/>
              <a:t>Empfehlungskriterium A</a:t>
            </a:r>
          </a:p>
          <a:p>
            <a:pPr marL="914400" lvl="1" indent="-317500" fontAlgn="base">
              <a:lnSpc>
                <a:spcPct val="100000"/>
              </a:lnSpc>
              <a:buSzPts val="1400"/>
              <a:buFont typeface="Arial" pitchFamily="34" charset="0"/>
              <a:buChar char="○"/>
            </a:pPr>
            <a:r>
              <a:rPr lang="de-DE" sz="1600" b="0" dirty="0"/>
              <a:t>allgemein empfohlene Behandlungsmaßnahmen bei schizophren erkrankten </a:t>
            </a:r>
            <a:r>
              <a:rPr lang="de-DE" sz="1600" b="0" dirty="0" err="1"/>
              <a:t>Patient:innen</a:t>
            </a:r>
            <a:r>
              <a:rPr lang="de-DE" sz="1600" b="0" dirty="0"/>
              <a:t> unter Einbeziehung der Angehörigen und gemäß den Leitlinien der APA</a:t>
            </a:r>
            <a:endParaRPr lang="de-CH" sz="13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1052EC4-A656-6930-C021-2097F6812578}"/>
              </a:ext>
            </a:extLst>
          </p:cNvPr>
          <p:cNvSpPr txBox="1"/>
          <p:nvPr/>
        </p:nvSpPr>
        <p:spPr>
          <a:xfrm>
            <a:off x="8028384" y="6021288"/>
            <a:ext cx="1130780" cy="1890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solidFill>
                  <a:schemeClr val="tx2"/>
                </a:solidFill>
              </a:rPr>
              <a:t>Wiedemann et al,, 2003</a:t>
            </a:r>
          </a:p>
          <a:p>
            <a:r>
              <a:rPr lang="de-DE" sz="700" dirty="0">
                <a:solidFill>
                  <a:schemeClr val="tx2"/>
                </a:solidFill>
              </a:rPr>
              <a:t>Lüscher et al, 2012</a:t>
            </a:r>
          </a:p>
          <a:p>
            <a:endParaRPr lang="de-DE" sz="700" dirty="0">
              <a:solidFill>
                <a:schemeClr val="dk1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BCE534D-065C-F135-D54F-98A5AE36002F}"/>
              </a:ext>
            </a:extLst>
          </p:cNvPr>
          <p:cNvCxnSpPr>
            <a:cxnSpLocks/>
          </p:cNvCxnSpPr>
          <p:nvPr/>
        </p:nvCxnSpPr>
        <p:spPr>
          <a:xfrm>
            <a:off x="2483768" y="112474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3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63514"/>
            <a:ext cx="8822184" cy="484186"/>
          </a:xfrm>
        </p:spPr>
        <p:txBody>
          <a:bodyPr/>
          <a:lstStyle/>
          <a:p>
            <a:r>
              <a:rPr lang="de" dirty="0"/>
              <a:t>Psychoedukation in der Praxis - Bsp. APES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79512" y="1032644"/>
            <a:ext cx="4824536" cy="5146675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Inhalte des APES-Arbeitsbuchs: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dirty="0"/>
              <a:t>Therapiemanual für Patientengruppen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b="1" dirty="0"/>
              <a:t>Therapiemanual für Angehörigengruppen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dirty="0"/>
              <a:t>Psychodidaktische Grundlagen der Psychoedukation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dirty="0"/>
              <a:t>Biologische Grundlagen der Psychopharmakotherapie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dirty="0"/>
              <a:t>Psychotherapeutische Behandlungsmöglichkeiten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dirty="0"/>
              <a:t>Beschreibung aller deutschsprachigen Psychoedukationsmanuale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dirty="0"/>
              <a:t>Laienliteratur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dirty="0"/>
              <a:t>Selbsthilfeadressen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AutoNum type="arabicPeriod"/>
            </a:pPr>
            <a:r>
              <a:rPr lang="de-DE" sz="1600" dirty="0"/>
              <a:t>Wissenschaftliche Literatur zur Psychoedukation</a:t>
            </a:r>
          </a:p>
          <a:p>
            <a:pPr marL="114300">
              <a:buClr>
                <a:schemeClr val="dk1"/>
              </a:buClr>
              <a:buSzPts val="1800"/>
              <a:buNone/>
            </a:pPr>
            <a:endParaRPr lang="de-CH" sz="1600" dirty="0"/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DC126896-8FAF-0928-4593-F3E6464F51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22" t="2821" r="3469" b="8729"/>
          <a:stretch/>
        </p:blipFill>
        <p:spPr>
          <a:xfrm>
            <a:off x="5125169" y="1008063"/>
            <a:ext cx="3918987" cy="44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26">
            <a:extLst>
              <a:ext uri="{FF2B5EF4-FFF2-40B4-BE49-F238E27FC236}">
                <a16:creationId xmlns:a16="http://schemas.microsoft.com/office/drawing/2014/main" id="{0D915CFF-AF81-800D-CF5E-2E874DDBCA7D}"/>
              </a:ext>
            </a:extLst>
          </p:cNvPr>
          <p:cNvSpPr txBox="1"/>
          <p:nvPr/>
        </p:nvSpPr>
        <p:spPr>
          <a:xfrm>
            <a:off x="8172400" y="5986974"/>
            <a:ext cx="20382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dirty="0">
                <a:solidFill>
                  <a:schemeClr val="tx2"/>
                </a:solidFill>
              </a:rPr>
              <a:t>Bäuml et al, 2010 </a:t>
            </a:r>
            <a:endParaRPr sz="7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tx2"/>
              </a:solidFill>
            </a:endParaRPr>
          </a:p>
        </p:txBody>
      </p:sp>
      <p:sp>
        <p:nvSpPr>
          <p:cNvPr id="6" name="Google Shape;143;p26">
            <a:extLst>
              <a:ext uri="{FF2B5EF4-FFF2-40B4-BE49-F238E27FC236}">
                <a16:creationId xmlns:a16="http://schemas.microsoft.com/office/drawing/2014/main" id="{C540DA11-9996-E079-9C11-C865050EF0D3}"/>
              </a:ext>
            </a:extLst>
          </p:cNvPr>
          <p:cNvSpPr txBox="1"/>
          <p:nvPr/>
        </p:nvSpPr>
        <p:spPr>
          <a:xfrm>
            <a:off x="5047781" y="5435048"/>
            <a:ext cx="20382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Bäuml et al, 2010, S.9 </a:t>
            </a:r>
            <a:endParaRPr sz="7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4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343DC-F1A1-EE2D-9D27-1551F593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APES: </a:t>
            </a:r>
            <a:r>
              <a:rPr lang="de-DE" dirty="0" err="1"/>
              <a:t>inselmodell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67243D5-CE44-F0C1-8CC2-D79AE55495D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4"/>
          <a:stretch/>
        </p:blipFill>
        <p:spPr>
          <a:xfrm>
            <a:off x="395536" y="1412776"/>
            <a:ext cx="4298321" cy="4392488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928544-3763-7535-04C5-6E6F1F01177D}"/>
              </a:ext>
            </a:extLst>
          </p:cNvPr>
          <p:cNvSpPr txBox="1">
            <a:spLocks/>
          </p:cNvSpPr>
          <p:nvPr/>
        </p:nvSpPr>
        <p:spPr>
          <a:xfrm>
            <a:off x="4788024" y="764703"/>
            <a:ext cx="4141664" cy="5146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16000" indent="-21600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b="1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b="1" kern="1200">
                <a:solidFill>
                  <a:srgbClr val="0083B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ct val="100000"/>
              </a:lnSpc>
              <a:buSzPts val="1800"/>
              <a:buNone/>
            </a:pPr>
            <a:r>
              <a:rPr lang="de-DE" sz="1600" dirty="0"/>
              <a:t>Bsp. APES: Kapitel 5</a:t>
            </a:r>
          </a:p>
          <a:p>
            <a:pPr marL="114300">
              <a:lnSpc>
                <a:spcPct val="100000"/>
              </a:lnSpc>
              <a:buSzPts val="1800"/>
              <a:buNone/>
            </a:pPr>
            <a:r>
              <a:rPr lang="de-DE" sz="1600" b="1" dirty="0"/>
              <a:t>Medikamente und Nebenwirkungen</a:t>
            </a:r>
          </a:p>
          <a:p>
            <a:pPr marL="457200" indent="-342900">
              <a:lnSpc>
                <a:spcPct val="100000"/>
              </a:lnSpc>
              <a:buSzPts val="1800"/>
              <a:buFont typeface="Arial" pitchFamily="34" charset="0"/>
              <a:buChar char="●"/>
            </a:pPr>
            <a:endParaRPr lang="de-DE" sz="1600" dirty="0"/>
          </a:p>
          <a:p>
            <a:pPr marL="457200" indent="-342900">
              <a:lnSpc>
                <a:spcPct val="100000"/>
              </a:lnSpc>
              <a:buSzPts val="1800"/>
              <a:buFont typeface="Arial" pitchFamily="34" charset="0"/>
              <a:buChar char="●"/>
            </a:pPr>
            <a:r>
              <a:rPr lang="de-DE" sz="1600" dirty="0"/>
              <a:t>Vergleich von Nervenzellen mit einem Meer aufgrund des hohen Wassergehalts vom Gehirn</a:t>
            </a:r>
          </a:p>
          <a:p>
            <a:pPr marL="114300">
              <a:lnSpc>
                <a:spcPct val="100000"/>
              </a:lnSpc>
              <a:buSzPts val="1800"/>
              <a:buNone/>
            </a:pPr>
            <a:endParaRPr lang="de-DE" sz="1600" dirty="0"/>
          </a:p>
          <a:p>
            <a:pPr marL="457200" indent="-342900">
              <a:lnSpc>
                <a:spcPct val="100000"/>
              </a:lnSpc>
              <a:buSzPts val="1800"/>
              <a:buFont typeface="Arial" pitchFamily="34" charset="0"/>
              <a:buChar char="●"/>
            </a:pPr>
            <a:r>
              <a:rPr lang="de-DE" sz="1600" b="0" dirty="0"/>
              <a:t>Wenn Nervenzellen kommunizieren, müssen sie Boote aussenden</a:t>
            </a:r>
          </a:p>
          <a:p>
            <a:pPr marL="457200" indent="-342900">
              <a:lnSpc>
                <a:spcPct val="100000"/>
              </a:lnSpc>
              <a:buSzPts val="1800"/>
              <a:buFont typeface="Arial" pitchFamily="34" charset="0"/>
              <a:buChar char="●"/>
            </a:pPr>
            <a:r>
              <a:rPr lang="de-DE" sz="1600" dirty="0"/>
              <a:t>Anlegestellen = Rezeptoren, </a:t>
            </a:r>
          </a:p>
          <a:p>
            <a:pPr marL="114300">
              <a:lnSpc>
                <a:spcPct val="100000"/>
              </a:lnSpc>
              <a:buSzPts val="1800"/>
              <a:buNone/>
            </a:pPr>
            <a:r>
              <a:rPr lang="de-DE" sz="1600" dirty="0"/>
              <a:t>      Stress       Ausschüttung von Dopamin</a:t>
            </a:r>
          </a:p>
          <a:p>
            <a:pPr marL="457200" indent="-342900">
              <a:lnSpc>
                <a:spcPct val="100000"/>
              </a:lnSpc>
              <a:buSzPts val="1800"/>
              <a:buFont typeface="Arial" pitchFamily="34" charset="0"/>
              <a:buChar char="●"/>
            </a:pPr>
            <a:r>
              <a:rPr lang="de-DE" sz="1600" dirty="0"/>
              <a:t>Überstimulation der Nervenzelle kann durch Blockade des Anlegestegs durch Antipsychotika vermindert werden</a:t>
            </a:r>
          </a:p>
          <a:p>
            <a:pPr marL="457200" indent="-342900">
              <a:lnSpc>
                <a:spcPct val="100000"/>
              </a:lnSpc>
              <a:buSzPts val="1800"/>
              <a:buFont typeface="Arial" pitchFamily="34" charset="0"/>
              <a:buChar char="●"/>
            </a:pPr>
            <a:endParaRPr lang="de-DE" sz="1600" dirty="0"/>
          </a:p>
          <a:p>
            <a:pPr marL="114300">
              <a:lnSpc>
                <a:spcPct val="100000"/>
              </a:lnSpc>
              <a:buSzPts val="1800"/>
              <a:buNone/>
            </a:pPr>
            <a:r>
              <a:rPr lang="de-DE" sz="1600" dirty="0"/>
              <a:t>Verdeutlichung, dass Medikamente die besondere </a:t>
            </a:r>
            <a:r>
              <a:rPr lang="de-DE" sz="1600" b="1" dirty="0"/>
              <a:t>Stressanfälligkeit kompensiert</a:t>
            </a:r>
          </a:p>
          <a:p>
            <a:pPr marL="457200" indent="-342900">
              <a:lnSpc>
                <a:spcPct val="100000"/>
              </a:lnSpc>
              <a:buSzPts val="1800"/>
              <a:buFont typeface="Arial" pitchFamily="34" charset="0"/>
              <a:buChar char="●"/>
            </a:pPr>
            <a:endParaRPr lang="de-DE" sz="1600" b="0" dirty="0"/>
          </a:p>
          <a:p>
            <a:pPr marL="114300">
              <a:lnSpc>
                <a:spcPct val="100000"/>
              </a:lnSpc>
              <a:buClr>
                <a:schemeClr val="dk1"/>
              </a:buClr>
              <a:buSzPts val="1800"/>
              <a:buFont typeface="Arial" pitchFamily="34" charset="0"/>
              <a:buNone/>
            </a:pPr>
            <a:endParaRPr lang="de-CH" sz="1300" dirty="0"/>
          </a:p>
        </p:txBody>
      </p:sp>
      <p:sp>
        <p:nvSpPr>
          <p:cNvPr id="6" name="Google Shape;143;p26">
            <a:extLst>
              <a:ext uri="{FF2B5EF4-FFF2-40B4-BE49-F238E27FC236}">
                <a16:creationId xmlns:a16="http://schemas.microsoft.com/office/drawing/2014/main" id="{307EAFC9-DB64-F76E-8F07-F69910C4745C}"/>
              </a:ext>
            </a:extLst>
          </p:cNvPr>
          <p:cNvSpPr txBox="1"/>
          <p:nvPr/>
        </p:nvSpPr>
        <p:spPr>
          <a:xfrm>
            <a:off x="8172400" y="6014665"/>
            <a:ext cx="20382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dirty="0">
                <a:solidFill>
                  <a:schemeClr val="tx2"/>
                </a:solidFill>
              </a:rPr>
              <a:t>Bäuml et al, 2010 </a:t>
            </a:r>
            <a:endParaRPr sz="7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tx2"/>
              </a:solidFill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D07B38E-2DA9-D063-C04B-5BEC87533CD4}"/>
              </a:ext>
            </a:extLst>
          </p:cNvPr>
          <p:cNvCxnSpPr>
            <a:cxnSpLocks/>
          </p:cNvCxnSpPr>
          <p:nvPr/>
        </p:nvCxnSpPr>
        <p:spPr>
          <a:xfrm>
            <a:off x="5868144" y="335699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Google Shape;143;p26">
            <a:extLst>
              <a:ext uri="{FF2B5EF4-FFF2-40B4-BE49-F238E27FC236}">
                <a16:creationId xmlns:a16="http://schemas.microsoft.com/office/drawing/2014/main" id="{882F7204-B030-340F-9007-B98472E6802D}"/>
              </a:ext>
            </a:extLst>
          </p:cNvPr>
          <p:cNvSpPr txBox="1"/>
          <p:nvPr/>
        </p:nvSpPr>
        <p:spPr>
          <a:xfrm>
            <a:off x="301369" y="5756935"/>
            <a:ext cx="20382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Bäuml et al, 2010, S.25 </a:t>
            </a:r>
            <a:endParaRPr sz="7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5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D23F4-E4BA-77B2-FD16-C91DE459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PE bei Psychosen: Besonderheiten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116CF5-668C-7144-DC46-374A2445EB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Fehlende </a:t>
            </a:r>
            <a:r>
              <a:rPr lang="de-DE" sz="1600" b="1" dirty="0"/>
              <a:t>Krankheitseinsicht</a:t>
            </a:r>
            <a:r>
              <a:rPr lang="de-DE" sz="1600" dirty="0"/>
              <a:t> und fehlendes </a:t>
            </a:r>
            <a:r>
              <a:rPr lang="de-DE" sz="1600" b="1" dirty="0"/>
              <a:t>Krankheitsgefühl</a:t>
            </a:r>
          </a:p>
          <a:p>
            <a:pPr marL="914400" lvl="1" indent="-304165">
              <a:lnSpc>
                <a:spcPct val="100000"/>
              </a:lnSpc>
              <a:buSzPct val="100000"/>
              <a:buFont typeface="Arial" pitchFamily="34" charset="0"/>
              <a:buChar char="○"/>
            </a:pPr>
            <a:r>
              <a:rPr lang="de-DE" sz="1600" b="0" dirty="0"/>
              <a:t>u.a. wegen </a:t>
            </a:r>
            <a:r>
              <a:rPr lang="de-DE" sz="1600" dirty="0"/>
              <a:t>Symptomvielfalt</a:t>
            </a:r>
            <a:r>
              <a:rPr lang="de-DE" sz="1600" b="0" dirty="0"/>
              <a:t> der Psychose </a:t>
            </a:r>
          </a:p>
          <a:p>
            <a:pPr marL="914400" lvl="1" indent="-304165">
              <a:lnSpc>
                <a:spcPct val="100000"/>
              </a:lnSpc>
              <a:buSzPct val="100000"/>
              <a:buFont typeface="Arial" pitchFamily="34" charset="0"/>
              <a:buChar char="○"/>
            </a:pPr>
            <a:r>
              <a:rPr lang="de-DE" sz="1600" b="0" dirty="0"/>
              <a:t>Aber: keine Kontraindikation für Teilnahme an psychoedukativen Gruppen</a:t>
            </a: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de-DE" sz="1600"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 err="1"/>
              <a:t>Patient:innen</a:t>
            </a:r>
            <a:r>
              <a:rPr lang="de-DE" sz="1600" dirty="0"/>
              <a:t> oft wenig Interesse an PE-Gruppen, Ablehnung der Teilnahme</a:t>
            </a:r>
          </a:p>
          <a:p>
            <a:pPr marL="914400" lvl="1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-DE" sz="1600" b="0" dirty="0"/>
              <a:t>Gründe u.a., bereits alles zu wissen, Überforderung durch zu viel Programm</a:t>
            </a:r>
          </a:p>
          <a:p>
            <a:pPr marL="914400" lvl="1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-DE" sz="1600" b="0" dirty="0"/>
              <a:t>Zusagen, dann nicht erscheinen </a:t>
            </a:r>
          </a:p>
          <a:p>
            <a:pPr marL="610235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de-DE" sz="1600" b="0" dirty="0"/>
          </a:p>
          <a:p>
            <a:pPr marL="610235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de-DE" sz="600"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Kognitive Beeinträchtigung der </a:t>
            </a:r>
            <a:r>
              <a:rPr lang="de-DE" sz="1600" dirty="0" err="1"/>
              <a:t>Patient:innen</a:t>
            </a:r>
            <a:endParaRPr lang="de-DE" sz="1600" dirty="0"/>
          </a:p>
          <a:p>
            <a:pPr marL="914400" lvl="1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-DE" sz="1600" b="0" dirty="0"/>
              <a:t>Erschwerte Aufnahme- und Merkfähigkeit</a:t>
            </a:r>
          </a:p>
          <a:p>
            <a:pPr marL="914400" lvl="1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-DE" sz="1600" b="0" dirty="0"/>
              <a:t>Teils fehlende Interaktivität der PE</a:t>
            </a:r>
          </a:p>
          <a:p>
            <a:pPr marL="610235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de-DE" sz="1600" b="0" dirty="0"/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Fehlende Begleitung der </a:t>
            </a:r>
            <a:r>
              <a:rPr lang="de-DE" sz="1600" dirty="0" err="1"/>
              <a:t>Patient:innen</a:t>
            </a:r>
            <a:r>
              <a:rPr lang="de-DE" sz="1600" dirty="0"/>
              <a:t> nach Beenden der Gruppe </a:t>
            </a:r>
          </a:p>
          <a:p>
            <a:pPr marL="914400" lvl="1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-DE" sz="1600" b="0" dirty="0"/>
              <a:t>keine Unterstützung bei Integration des Gelernten in den Alltag (z.B. Überprüfung der Medikamente, von Stress und frühen Anzeichen eines Rückfalls) </a:t>
            </a:r>
            <a:endParaRPr lang="de-DE" sz="600" dirty="0">
              <a:solidFill>
                <a:schemeClr val="dk1"/>
              </a:solidFill>
            </a:endParaRPr>
          </a:p>
          <a:p>
            <a:endParaRPr lang="de-DE" dirty="0"/>
          </a:p>
        </p:txBody>
      </p:sp>
      <p:sp>
        <p:nvSpPr>
          <p:cNvPr id="4" name="Google Shape;143;p26">
            <a:extLst>
              <a:ext uri="{FF2B5EF4-FFF2-40B4-BE49-F238E27FC236}">
                <a16:creationId xmlns:a16="http://schemas.microsoft.com/office/drawing/2014/main" id="{7D6E482C-1EBE-D40F-1164-90C0C6B8CDD1}"/>
              </a:ext>
            </a:extLst>
          </p:cNvPr>
          <p:cNvSpPr txBox="1"/>
          <p:nvPr/>
        </p:nvSpPr>
        <p:spPr>
          <a:xfrm>
            <a:off x="8111790" y="5908532"/>
            <a:ext cx="206442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e-DE" sz="700" dirty="0">
                <a:solidFill>
                  <a:schemeClr val="tx2"/>
                </a:solidFill>
              </a:rPr>
              <a:t>Lincoln et al., 2007</a:t>
            </a:r>
          </a:p>
          <a:p>
            <a:r>
              <a:rPr lang="de-DE" sz="700" dirty="0">
                <a:solidFill>
                  <a:schemeClr val="tx2"/>
                </a:solidFill>
              </a:rPr>
              <a:t>Lüscher et al., 2012</a:t>
            </a:r>
          </a:p>
          <a:p>
            <a:endParaRPr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66F0C-51FE-DFCB-10B3-7ED5E989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46888"/>
            <a:ext cx="8712200" cy="484186"/>
          </a:xfrm>
        </p:spPr>
        <p:txBody>
          <a:bodyPr/>
          <a:lstStyle/>
          <a:p>
            <a:r>
              <a:rPr lang="de" dirty="0"/>
              <a:t>motivations- und lösungsansätze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AD241-028D-515F-F8DF-51C99DB0A7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3388" y="949468"/>
            <a:ext cx="8496300" cy="5146675"/>
          </a:xfrm>
        </p:spPr>
        <p:txBody>
          <a:bodyPr/>
          <a:lstStyle/>
          <a:p>
            <a:pPr marL="457200" indent="-325755">
              <a:lnSpc>
                <a:spcPct val="150000"/>
              </a:lnSpc>
              <a:buSzPct val="100000"/>
              <a:buFont typeface="Arial" pitchFamily="34" charset="0"/>
              <a:buChar char="●"/>
            </a:pPr>
            <a:r>
              <a:rPr lang="de-DE" sz="1600" dirty="0"/>
              <a:t>Nutzen der „doppelten Buchführung“: </a:t>
            </a:r>
          </a:p>
          <a:p>
            <a:pPr marL="914400" lvl="1" indent="-304165">
              <a:lnSpc>
                <a:spcPct val="100000"/>
              </a:lnSpc>
              <a:buSzPct val="100000"/>
              <a:buFont typeface="Arial" pitchFamily="34" charset="0"/>
              <a:buChar char="○"/>
            </a:pPr>
            <a:r>
              <a:rPr lang="de-DE" sz="1600" b="0" dirty="0"/>
              <a:t>Um sehr ablehnende </a:t>
            </a:r>
            <a:r>
              <a:rPr lang="de-DE" sz="1600" b="0" dirty="0" err="1"/>
              <a:t>Patient:innen</a:t>
            </a:r>
            <a:r>
              <a:rPr lang="de-DE" sz="1600" b="0" dirty="0"/>
              <a:t> auf den Boden einer guten therapeutischen Beziehung für einige Probesitzungen zu gewinnen </a:t>
            </a:r>
          </a:p>
          <a:p>
            <a:pPr marL="914400" lvl="1" indent="-304165">
              <a:lnSpc>
                <a:spcPct val="100000"/>
              </a:lnSpc>
              <a:buSzPct val="100000"/>
              <a:buFont typeface="Arial" pitchFamily="34" charset="0"/>
              <a:buChar char="○"/>
            </a:pPr>
            <a:r>
              <a:rPr lang="de-DE" sz="1600" b="0" dirty="0"/>
              <a:t>Feste Integration der PE in den Klinikalltag       Routine</a:t>
            </a:r>
          </a:p>
          <a:p>
            <a:pPr marL="610235" lvl="1">
              <a:lnSpc>
                <a:spcPct val="100000"/>
              </a:lnSpc>
              <a:buSzPct val="100000"/>
              <a:buNone/>
            </a:pPr>
            <a:endParaRPr lang="de-DE" sz="1600" b="0" dirty="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Schaffung eines wertschätzenden Gruppenklimas</a:t>
            </a:r>
          </a:p>
          <a:p>
            <a:pPr marL="914400" lvl="1" indent="-304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-DE" sz="1600" b="0" dirty="0"/>
              <a:t>Freiwilligkeit der Teilnahme</a:t>
            </a:r>
            <a:endParaRPr lang="de-DE" sz="1800" dirty="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Wiederholung der Inhalte zu Beginn der Sitzung, Interaktivität, Flip-Chart</a:t>
            </a:r>
          </a:p>
          <a:p>
            <a:pPr marL="914400" lvl="1" indent="-304165">
              <a:lnSpc>
                <a:spcPct val="100000"/>
              </a:lnSpc>
              <a:buSzPct val="100000"/>
              <a:buFont typeface="Arial" pitchFamily="34" charset="0"/>
              <a:buChar char="○"/>
            </a:pPr>
            <a:r>
              <a:rPr lang="de-DE" sz="1600" b="0" dirty="0"/>
              <a:t>Zeit und Geduld</a:t>
            </a:r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Sammeln der Symptome</a:t>
            </a:r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de-DE" sz="1600" dirty="0"/>
          </a:p>
          <a:p>
            <a:pPr marL="457200" indent="-325755">
              <a:lnSpc>
                <a:spcPct val="150000"/>
              </a:lnSpc>
              <a:buSzPct val="100000"/>
              <a:buFont typeface="Arial" pitchFamily="34" charset="0"/>
              <a:buChar char="●"/>
            </a:pPr>
            <a:r>
              <a:rPr lang="de-DE" sz="1600" dirty="0"/>
              <a:t>Erklärung des Vulnerabilitäts-Stress-Modells</a:t>
            </a:r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Aufbau einer Medikamenten-Compliance</a:t>
            </a:r>
          </a:p>
          <a:p>
            <a:pPr marL="914400" lvl="1" indent="-304165">
              <a:lnSpc>
                <a:spcPct val="100000"/>
              </a:lnSpc>
              <a:buSzPct val="100000"/>
              <a:buFont typeface="Arial" pitchFamily="34" charset="0"/>
              <a:buChar char="○"/>
            </a:pPr>
            <a:r>
              <a:rPr lang="de-DE" sz="1600" b="0" dirty="0"/>
              <a:t>Erläuterung der wechselseitigen Verschränkung von </a:t>
            </a:r>
            <a:r>
              <a:rPr lang="de-DE" sz="1600" b="0" dirty="0" err="1"/>
              <a:t>Pharmako</a:t>
            </a:r>
            <a:r>
              <a:rPr lang="de-DE" sz="1600" b="0" dirty="0"/>
              <a:t>- und Psychotherapie</a:t>
            </a:r>
          </a:p>
          <a:p>
            <a:pPr marL="610235" lvl="1">
              <a:lnSpc>
                <a:spcPct val="100000"/>
              </a:lnSpc>
              <a:buSzPct val="100000"/>
              <a:buNone/>
            </a:pPr>
            <a:endParaRPr lang="de-DE" sz="1600" b="0" dirty="0"/>
          </a:p>
          <a:p>
            <a:pPr marL="457200" lvl="0" indent="-3257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-DE" sz="1600" dirty="0"/>
              <a:t>Erarbeitung von Rezidivprophylaxe, Frühwarnzeichen, Krisenplan</a:t>
            </a:r>
          </a:p>
          <a:p>
            <a:endParaRPr lang="de-DE" dirty="0"/>
          </a:p>
        </p:txBody>
      </p:sp>
      <p:sp>
        <p:nvSpPr>
          <p:cNvPr id="4" name="Google Shape;143;p26">
            <a:extLst>
              <a:ext uri="{FF2B5EF4-FFF2-40B4-BE49-F238E27FC236}">
                <a16:creationId xmlns:a16="http://schemas.microsoft.com/office/drawing/2014/main" id="{6A10D06D-395F-F38D-1336-1A969773C6DA}"/>
              </a:ext>
            </a:extLst>
          </p:cNvPr>
          <p:cNvSpPr txBox="1"/>
          <p:nvPr/>
        </p:nvSpPr>
        <p:spPr>
          <a:xfrm>
            <a:off x="8172400" y="5908532"/>
            <a:ext cx="242446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e-DE" sz="700" dirty="0">
                <a:solidFill>
                  <a:schemeClr val="tx2"/>
                </a:solidFill>
              </a:rPr>
              <a:t>Lüscher et al, 2012</a:t>
            </a:r>
          </a:p>
          <a:p>
            <a:r>
              <a:rPr lang="de-DE" sz="700" dirty="0">
                <a:solidFill>
                  <a:schemeClr val="tx2"/>
                </a:solidFill>
              </a:rPr>
              <a:t>Bäuml et al., 2010</a:t>
            </a:r>
            <a:endParaRPr sz="600" dirty="0">
              <a:solidFill>
                <a:schemeClr val="tx2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C363487-B239-7867-D48E-C98EFF3009C4}"/>
              </a:ext>
            </a:extLst>
          </p:cNvPr>
          <p:cNvCxnSpPr>
            <a:cxnSpLocks/>
          </p:cNvCxnSpPr>
          <p:nvPr/>
        </p:nvCxnSpPr>
        <p:spPr>
          <a:xfrm>
            <a:off x="5220072" y="1916832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9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47902-3297-2031-4136-4628AFE0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Angehörigenarbeit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D5A248-4529-5FDA-A919-0437A2266F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3388" y="1008063"/>
            <a:ext cx="5722788" cy="5146675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dk1"/>
                </a:solidFill>
              </a:rPr>
              <a:t>Einige Probleme in der PE können durch Einbezug der Familienangehörigen gelöst werden: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de-DE" sz="1600" dirty="0">
                <a:solidFill>
                  <a:schemeClr val="dk1"/>
                </a:solidFill>
              </a:rPr>
              <a:t>Angehörige erkennen Stressanzeichen, können Symptome mit überwachen </a:t>
            </a:r>
          </a:p>
          <a:p>
            <a:pPr marL="914400" lvl="1" indent="-304800">
              <a:lnSpc>
                <a:spcPct val="100000"/>
              </a:lnSpc>
              <a:buClr>
                <a:schemeClr val="dk1"/>
              </a:buClr>
              <a:buSzPts val="1200"/>
              <a:buFont typeface="Arial" pitchFamily="34" charset="0"/>
              <a:buChar char="○"/>
            </a:pPr>
            <a:r>
              <a:rPr lang="de-DE" sz="1600" b="0" dirty="0">
                <a:solidFill>
                  <a:schemeClr val="dk1"/>
                </a:solidFill>
              </a:rPr>
              <a:t>können helfen, das erlernte Wissen in den Alltag zu übertragen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de-DE" sz="1600" dirty="0">
                <a:solidFill>
                  <a:schemeClr val="dk1"/>
                </a:solidFill>
              </a:rPr>
              <a:t>Aufklärung über Störung kann negative Kommunikation vermindern, Verständnis für </a:t>
            </a:r>
            <a:r>
              <a:rPr lang="de-DE" sz="1600" dirty="0" err="1">
                <a:solidFill>
                  <a:schemeClr val="dk1"/>
                </a:solidFill>
              </a:rPr>
              <a:t>Patient:innen</a:t>
            </a:r>
            <a:r>
              <a:rPr lang="de-DE" sz="1600" dirty="0">
                <a:solidFill>
                  <a:schemeClr val="dk1"/>
                </a:solidFill>
              </a:rPr>
              <a:t> fördern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lang="de-DE" sz="1600" b="0" dirty="0">
              <a:solidFill>
                <a:schemeClr val="dk1"/>
              </a:solidFill>
            </a:endParaRPr>
          </a:p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de-DE" sz="1600" b="0" dirty="0">
              <a:solidFill>
                <a:schemeClr val="dk1"/>
              </a:solidFill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de-DE" sz="1600" b="0" dirty="0">
                <a:solidFill>
                  <a:schemeClr val="dk1"/>
                </a:solidFill>
              </a:rPr>
              <a:t>Familienklima sehr wichtig (</a:t>
            </a:r>
            <a:r>
              <a:rPr lang="de-DE" sz="1600" b="0" dirty="0" err="1">
                <a:solidFill>
                  <a:schemeClr val="dk1"/>
                </a:solidFill>
              </a:rPr>
              <a:t>Expressed</a:t>
            </a:r>
            <a:r>
              <a:rPr lang="de-DE" sz="1600" b="0" dirty="0">
                <a:solidFill>
                  <a:schemeClr val="dk1"/>
                </a:solidFill>
              </a:rPr>
              <a:t> </a:t>
            </a:r>
            <a:r>
              <a:rPr lang="de-DE" sz="1600" b="0" dirty="0" err="1">
                <a:solidFill>
                  <a:schemeClr val="dk1"/>
                </a:solidFill>
              </a:rPr>
              <a:t>Emotions</a:t>
            </a:r>
            <a:r>
              <a:rPr lang="de-DE" sz="1600" b="0" dirty="0">
                <a:solidFill>
                  <a:schemeClr val="dk1"/>
                </a:solidFill>
              </a:rPr>
              <a:t>)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de-DE" sz="1600" b="0" dirty="0">
                <a:solidFill>
                  <a:schemeClr val="dk1"/>
                </a:solidFill>
              </a:rPr>
              <a:t>Integration der Familie reduziert medizinische Kosten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de-DE" sz="1600" dirty="0">
                <a:solidFill>
                  <a:schemeClr val="dk1"/>
                </a:solidFill>
              </a:rPr>
              <a:t>Abbau von Stereotypien über psychische Erkrankungen im Allgemeinen sowie über schizophrene Erkrankungen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lang="de-DE" sz="1600" dirty="0">
              <a:solidFill>
                <a:schemeClr val="dk1"/>
              </a:solidFill>
            </a:endParaRPr>
          </a:p>
          <a:p>
            <a:pPr marL="1524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de-DE"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600" b="1" dirty="0">
                <a:solidFill>
                  <a:schemeClr val="dk1"/>
                </a:solidFill>
              </a:rPr>
              <a:t>Aber</a:t>
            </a:r>
            <a:r>
              <a:rPr lang="de-DE" sz="1600" dirty="0">
                <a:solidFill>
                  <a:schemeClr val="dk1"/>
                </a:solidFill>
              </a:rPr>
              <a:t>: organisatorischer Mehraufwand für die Klinik</a:t>
            </a:r>
          </a:p>
        </p:txBody>
      </p:sp>
      <p:pic>
        <p:nvPicPr>
          <p:cNvPr id="4" name="Google Shape;131;p25">
            <a:extLst>
              <a:ext uri="{FF2B5EF4-FFF2-40B4-BE49-F238E27FC236}">
                <a16:creationId xmlns:a16="http://schemas.microsoft.com/office/drawing/2014/main" id="{FE27A990-179E-EF51-3839-902BD5DA55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00192" y="1028626"/>
            <a:ext cx="2554436" cy="46468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0F85FE1-6C42-6A03-07A8-DD2636C73125}"/>
              </a:ext>
            </a:extLst>
          </p:cNvPr>
          <p:cNvSpPr txBox="1"/>
          <p:nvPr/>
        </p:nvSpPr>
        <p:spPr>
          <a:xfrm>
            <a:off x="8028384" y="5912420"/>
            <a:ext cx="1115616" cy="540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solidFill>
                  <a:schemeClr val="tx2"/>
                </a:solidFill>
              </a:rPr>
              <a:t>Lincoln et al., 2007</a:t>
            </a:r>
          </a:p>
          <a:p>
            <a:r>
              <a:rPr lang="de-DE" sz="700" dirty="0">
                <a:solidFill>
                  <a:schemeClr val="tx2"/>
                </a:solidFill>
              </a:rPr>
              <a:t>Bäuml et al, 2010</a:t>
            </a:r>
          </a:p>
          <a:p>
            <a:r>
              <a:rPr lang="de-DE" sz="700" dirty="0">
                <a:solidFill>
                  <a:schemeClr val="tx2"/>
                </a:solidFill>
              </a:rPr>
              <a:t>Wiedemann et al., 2003</a:t>
            </a:r>
          </a:p>
        </p:txBody>
      </p:sp>
      <p:sp>
        <p:nvSpPr>
          <p:cNvPr id="5" name="Google Shape;143;p26">
            <a:extLst>
              <a:ext uri="{FF2B5EF4-FFF2-40B4-BE49-F238E27FC236}">
                <a16:creationId xmlns:a16="http://schemas.microsoft.com/office/drawing/2014/main" id="{B6E6FB93-2F79-4CBD-C104-45E93324FE80}"/>
              </a:ext>
            </a:extLst>
          </p:cNvPr>
          <p:cNvSpPr txBox="1"/>
          <p:nvPr/>
        </p:nvSpPr>
        <p:spPr>
          <a:xfrm>
            <a:off x="6228184" y="5601621"/>
            <a:ext cx="291581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FETZ, abgebildet in Wiedemann,  Klingberg, </a:t>
            </a:r>
            <a:r>
              <a:rPr lang="de-DE" sz="700" dirty="0" err="1">
                <a:solidFill>
                  <a:schemeClr val="bg1">
                    <a:lumMod val="75000"/>
                  </a:schemeClr>
                </a:solidFill>
              </a:rPr>
              <a:t>Pitschel</a:t>
            </a:r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-Walz, Arbeitsgruppe Psychoedukation, 2003, S. 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99517"/>
      </p:ext>
    </p:extLst>
  </p:cSld>
  <p:clrMapOvr>
    <a:masterClrMapping/>
  </p:clrMapOvr>
</p:sld>
</file>

<file path=ppt/theme/theme1.xml><?xml version="1.0" encoding="utf-8"?>
<a:theme xmlns:a="http://schemas.openxmlformats.org/drawingml/2006/main" name="04_UNIFR_PPT_Template_Admin_Lettres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04_UNIFR_PPT_Template_Admin_Lettres</Template>
  <TotalTime>0</TotalTime>
  <Words>1670</Words>
  <Application>Microsoft Office PowerPoint</Application>
  <PresentationFormat>Bildschirmpräsentation (4:3)</PresentationFormat>
  <Paragraphs>254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04_UNIFR_PPT_Template_Admin_Lettres</vt:lpstr>
      <vt:lpstr>PowerPoint-Präsentation</vt:lpstr>
      <vt:lpstr>Inhalte der Präsentation</vt:lpstr>
      <vt:lpstr>Definition der psychoedukation (PE)</vt:lpstr>
      <vt:lpstr>Durchführung</vt:lpstr>
      <vt:lpstr>Psychoedukation in der Praxis - Bsp. APES </vt:lpstr>
      <vt:lpstr>APES: inselmodell </vt:lpstr>
      <vt:lpstr>PE bei Psychosen: Besonderheiten</vt:lpstr>
      <vt:lpstr>motivations- und lösungsansätze</vt:lpstr>
      <vt:lpstr>Angehörigenarbeit</vt:lpstr>
      <vt:lpstr>Cochrane review: Psychoedukation für Schizophrenie</vt:lpstr>
      <vt:lpstr>Qualität der Studien </vt:lpstr>
      <vt:lpstr>Ergebnisse: Compliance mit Medikamention</vt:lpstr>
      <vt:lpstr>Ergebnisse: Rückfallprävention (alle Gründe)</vt:lpstr>
      <vt:lpstr>Verwendung von Diensten – Tage im Krankenhaus</vt:lpstr>
      <vt:lpstr>Weitere Ergebnisse: </vt:lpstr>
      <vt:lpstr>Einzel- vs. Gruppenpsychoedukation</vt:lpstr>
      <vt:lpstr>Münchner COGPIP-Studie</vt:lpstr>
      <vt:lpstr>Münchner COGPIP-Studie: Ergebnisse</vt:lpstr>
      <vt:lpstr>Bedeutung für die Praxis</vt:lpstr>
      <vt:lpstr>Diskussion</vt:lpstr>
      <vt:lpstr>Literatur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SCHMELZEISEN Antonie</dc:creator>
  <cp:lastModifiedBy>Müller Daniel, UPD Bern</cp:lastModifiedBy>
  <cp:revision>29</cp:revision>
  <dcterms:created xsi:type="dcterms:W3CDTF">2022-03-25T17:17:26Z</dcterms:created>
  <dcterms:modified xsi:type="dcterms:W3CDTF">2022-11-24T12:56:09Z</dcterms:modified>
</cp:coreProperties>
</file>