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2" r:id="rId4"/>
    <p:sldId id="273" r:id="rId5"/>
    <p:sldId id="259" r:id="rId6"/>
    <p:sldId id="270" r:id="rId7"/>
    <p:sldId id="271" r:id="rId8"/>
    <p:sldId id="276" r:id="rId9"/>
    <p:sldId id="277" r:id="rId10"/>
    <p:sldId id="278" r:id="rId11"/>
    <p:sldId id="279" r:id="rId12"/>
    <p:sldId id="260" r:id="rId13"/>
    <p:sldId id="275" r:id="rId14"/>
    <p:sldId id="261" r:id="rId15"/>
    <p:sldId id="262" r:id="rId16"/>
    <p:sldId id="280" r:id="rId17"/>
    <p:sldId id="283" r:id="rId18"/>
    <p:sldId id="284" r:id="rId19"/>
    <p:sldId id="285" r:id="rId20"/>
    <p:sldId id="286" r:id="rId21"/>
    <p:sldId id="287" r:id="rId22"/>
    <p:sldId id="288" r:id="rId23"/>
    <p:sldId id="289" r:id="rId24"/>
    <p:sldId id="281" r:id="rId25"/>
    <p:sldId id="282" r:id="rId26"/>
    <p:sldId id="290" r:id="rId27"/>
    <p:sldId id="291" r:id="rId28"/>
    <p:sldId id="292" r:id="rId29"/>
    <p:sldId id="293" r:id="rId30"/>
    <p:sldId id="294" r:id="rId31"/>
    <p:sldId id="295" r:id="rId32"/>
    <p:sldId id="296" r:id="rId33"/>
    <p:sldId id="297" r:id="rId34"/>
    <p:sldId id="298" r:id="rId35"/>
    <p:sldId id="265" r:id="rId36"/>
    <p:sldId id="266" r:id="rId37"/>
    <p:sldId id="267" r:id="rId38"/>
    <p:sldId id="268" r:id="rId3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23E98DA0-43AF-4197-93B9-1463EEF84BB0}" type="datetimeFigureOut">
              <a:rPr lang="de-DE" smtClean="0"/>
              <a:t>19.04.2024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7BE5223-2DDA-4398-A480-62855C998679}" type="slidenum">
              <a:rPr lang="de-DE" smtClean="0"/>
              <a:t>‹Nr.›</a:t>
            </a:fld>
            <a:endParaRPr lang="de-DE"/>
          </a:p>
        </p:txBody>
      </p:sp>
    </p:spTree>
    <p:extLst>
      <p:ext uri="{BB962C8B-B14F-4D97-AF65-F5344CB8AC3E}">
        <p14:creationId xmlns:p14="http://schemas.microsoft.com/office/powerpoint/2010/main" val="256784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3E98DA0-43AF-4197-93B9-1463EEF84BB0}" type="datetimeFigureOut">
              <a:rPr lang="de-DE" smtClean="0"/>
              <a:t>19.04.2024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7BE5223-2DDA-4398-A480-62855C998679}" type="slidenum">
              <a:rPr lang="de-DE" smtClean="0"/>
              <a:t>‹Nr.›</a:t>
            </a:fld>
            <a:endParaRPr lang="de-DE"/>
          </a:p>
        </p:txBody>
      </p:sp>
    </p:spTree>
    <p:extLst>
      <p:ext uri="{BB962C8B-B14F-4D97-AF65-F5344CB8AC3E}">
        <p14:creationId xmlns:p14="http://schemas.microsoft.com/office/powerpoint/2010/main" val="1718282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3E98DA0-43AF-4197-93B9-1463EEF84BB0}" type="datetimeFigureOut">
              <a:rPr lang="de-DE" smtClean="0"/>
              <a:t>19.04.2024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7BE5223-2DDA-4398-A480-62855C998679}" type="slidenum">
              <a:rPr lang="de-DE" smtClean="0"/>
              <a:t>‹Nr.›</a:t>
            </a:fld>
            <a:endParaRPr lang="de-DE"/>
          </a:p>
        </p:txBody>
      </p:sp>
    </p:spTree>
    <p:extLst>
      <p:ext uri="{BB962C8B-B14F-4D97-AF65-F5344CB8AC3E}">
        <p14:creationId xmlns:p14="http://schemas.microsoft.com/office/powerpoint/2010/main" val="1508800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3E98DA0-43AF-4197-93B9-1463EEF84BB0}" type="datetimeFigureOut">
              <a:rPr lang="de-DE" smtClean="0"/>
              <a:t>19.04.2024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7BE5223-2DDA-4398-A480-62855C998679}" type="slidenum">
              <a:rPr lang="de-DE" smtClean="0"/>
              <a:t>‹Nr.›</a:t>
            </a:fld>
            <a:endParaRPr lang="de-DE"/>
          </a:p>
        </p:txBody>
      </p:sp>
    </p:spTree>
    <p:extLst>
      <p:ext uri="{BB962C8B-B14F-4D97-AF65-F5344CB8AC3E}">
        <p14:creationId xmlns:p14="http://schemas.microsoft.com/office/powerpoint/2010/main" val="537599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fld id="{23E98DA0-43AF-4197-93B9-1463EEF84BB0}" type="datetimeFigureOut">
              <a:rPr lang="de-DE" smtClean="0"/>
              <a:t>19.04.2024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7BE5223-2DDA-4398-A480-62855C998679}" type="slidenum">
              <a:rPr lang="de-DE" smtClean="0"/>
              <a:t>‹Nr.›</a:t>
            </a:fld>
            <a:endParaRPr lang="de-DE"/>
          </a:p>
        </p:txBody>
      </p:sp>
    </p:spTree>
    <p:extLst>
      <p:ext uri="{BB962C8B-B14F-4D97-AF65-F5344CB8AC3E}">
        <p14:creationId xmlns:p14="http://schemas.microsoft.com/office/powerpoint/2010/main" val="4029679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23E98DA0-43AF-4197-93B9-1463EEF84BB0}" type="datetimeFigureOut">
              <a:rPr lang="de-DE" smtClean="0"/>
              <a:t>19.04.2024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77BE5223-2DDA-4398-A480-62855C998679}" type="slidenum">
              <a:rPr lang="de-DE" smtClean="0"/>
              <a:t>‹Nr.›</a:t>
            </a:fld>
            <a:endParaRPr lang="de-DE"/>
          </a:p>
        </p:txBody>
      </p:sp>
    </p:spTree>
    <p:extLst>
      <p:ext uri="{BB962C8B-B14F-4D97-AF65-F5344CB8AC3E}">
        <p14:creationId xmlns:p14="http://schemas.microsoft.com/office/powerpoint/2010/main" val="1593660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23E98DA0-43AF-4197-93B9-1463EEF84BB0}" type="datetimeFigureOut">
              <a:rPr lang="de-DE" smtClean="0"/>
              <a:t>19.04.2024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77BE5223-2DDA-4398-A480-62855C998679}" type="slidenum">
              <a:rPr lang="de-DE" smtClean="0"/>
              <a:t>‹Nr.›</a:t>
            </a:fld>
            <a:endParaRPr lang="de-DE"/>
          </a:p>
        </p:txBody>
      </p:sp>
    </p:spTree>
    <p:extLst>
      <p:ext uri="{BB962C8B-B14F-4D97-AF65-F5344CB8AC3E}">
        <p14:creationId xmlns:p14="http://schemas.microsoft.com/office/powerpoint/2010/main" val="52636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23E98DA0-43AF-4197-93B9-1463EEF84BB0}" type="datetimeFigureOut">
              <a:rPr lang="de-DE" smtClean="0"/>
              <a:t>19.04.2024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77BE5223-2DDA-4398-A480-62855C998679}" type="slidenum">
              <a:rPr lang="de-DE" smtClean="0"/>
              <a:t>‹Nr.›</a:t>
            </a:fld>
            <a:endParaRPr lang="de-DE"/>
          </a:p>
        </p:txBody>
      </p:sp>
    </p:spTree>
    <p:extLst>
      <p:ext uri="{BB962C8B-B14F-4D97-AF65-F5344CB8AC3E}">
        <p14:creationId xmlns:p14="http://schemas.microsoft.com/office/powerpoint/2010/main" val="1833647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3E98DA0-43AF-4197-93B9-1463EEF84BB0}" type="datetimeFigureOut">
              <a:rPr lang="de-DE" smtClean="0"/>
              <a:t>19.04.2024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77BE5223-2DDA-4398-A480-62855C998679}" type="slidenum">
              <a:rPr lang="de-DE" smtClean="0"/>
              <a:t>‹Nr.›</a:t>
            </a:fld>
            <a:endParaRPr lang="de-DE"/>
          </a:p>
        </p:txBody>
      </p:sp>
    </p:spTree>
    <p:extLst>
      <p:ext uri="{BB962C8B-B14F-4D97-AF65-F5344CB8AC3E}">
        <p14:creationId xmlns:p14="http://schemas.microsoft.com/office/powerpoint/2010/main" val="2478147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23E98DA0-43AF-4197-93B9-1463EEF84BB0}" type="datetimeFigureOut">
              <a:rPr lang="de-DE" smtClean="0"/>
              <a:t>19.04.2024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77BE5223-2DDA-4398-A480-62855C998679}" type="slidenum">
              <a:rPr lang="de-DE" smtClean="0"/>
              <a:t>‹Nr.›</a:t>
            </a:fld>
            <a:endParaRPr lang="de-DE"/>
          </a:p>
        </p:txBody>
      </p:sp>
    </p:spTree>
    <p:extLst>
      <p:ext uri="{BB962C8B-B14F-4D97-AF65-F5344CB8AC3E}">
        <p14:creationId xmlns:p14="http://schemas.microsoft.com/office/powerpoint/2010/main" val="1919206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23E98DA0-43AF-4197-93B9-1463EEF84BB0}" type="datetimeFigureOut">
              <a:rPr lang="de-DE" smtClean="0"/>
              <a:t>19.04.2024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77BE5223-2DDA-4398-A480-62855C998679}" type="slidenum">
              <a:rPr lang="de-DE" smtClean="0"/>
              <a:t>‹Nr.›</a:t>
            </a:fld>
            <a:endParaRPr lang="de-DE"/>
          </a:p>
        </p:txBody>
      </p:sp>
    </p:spTree>
    <p:extLst>
      <p:ext uri="{BB962C8B-B14F-4D97-AF65-F5344CB8AC3E}">
        <p14:creationId xmlns:p14="http://schemas.microsoft.com/office/powerpoint/2010/main" val="854329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E98DA0-43AF-4197-93B9-1463EEF84BB0}" type="datetimeFigureOut">
              <a:rPr lang="de-DE" smtClean="0"/>
              <a:t>19.04.2024</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BE5223-2DDA-4398-A480-62855C998679}" type="slidenum">
              <a:rPr lang="de-DE" smtClean="0"/>
              <a:t>‹Nr.›</a:t>
            </a:fld>
            <a:endParaRPr lang="de-DE"/>
          </a:p>
        </p:txBody>
      </p:sp>
    </p:spTree>
    <p:extLst>
      <p:ext uri="{BB962C8B-B14F-4D97-AF65-F5344CB8AC3E}">
        <p14:creationId xmlns:p14="http://schemas.microsoft.com/office/powerpoint/2010/main" val="985066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e-DE" sz="3600" dirty="0" smtClean="0"/>
              <a:t>Vor Marco Polo: Die Mongolen und Europa – mongolisch-europäischer Kulturzusammenstoß und Kulturkontakte durch Handel</a:t>
            </a:r>
            <a:endParaRPr lang="de-DE" sz="3600" dirty="0"/>
          </a:p>
        </p:txBody>
      </p:sp>
      <p:sp>
        <p:nvSpPr>
          <p:cNvPr id="3" name="Untertitel 2"/>
          <p:cNvSpPr>
            <a:spLocks noGrp="1"/>
          </p:cNvSpPr>
          <p:nvPr>
            <p:ph type="subTitle" idx="1"/>
          </p:nvPr>
        </p:nvSpPr>
        <p:spPr/>
        <p:txBody>
          <a:bodyPr/>
          <a:lstStyle/>
          <a:p>
            <a:r>
              <a:rPr lang="de-DE" dirty="0" smtClean="0"/>
              <a:t>Prof. Dr. Marina Münkler</a:t>
            </a:r>
          </a:p>
          <a:p>
            <a:r>
              <a:rPr lang="de-DE" dirty="0" smtClean="0"/>
              <a:t>TU Dresden</a:t>
            </a:r>
          </a:p>
          <a:p>
            <a:r>
              <a:rPr lang="de-DE" dirty="0" smtClean="0"/>
              <a:t>Gastprofessorin an der Universität Freiburg/Fribourg im FS 2024</a:t>
            </a:r>
            <a:endParaRPr lang="de-DE" dirty="0"/>
          </a:p>
        </p:txBody>
      </p:sp>
    </p:spTree>
    <p:extLst>
      <p:ext uri="{BB962C8B-B14F-4D97-AF65-F5344CB8AC3E}">
        <p14:creationId xmlns:p14="http://schemas.microsoft.com/office/powerpoint/2010/main" val="2510883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err="1"/>
              <a:t>Hedwigsaltar</a:t>
            </a:r>
            <a:r>
              <a:rPr lang="de-DE" dirty="0"/>
              <a:t> (1453) [Nationalmuseum Warschau]</a:t>
            </a:r>
          </a:p>
        </p:txBody>
      </p:sp>
      <p:pic>
        <p:nvPicPr>
          <p:cNvPr id="5" name="Inhaltsplatzhalt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51984" y="1484784"/>
            <a:ext cx="3135248" cy="4500000"/>
          </a:xfrm>
        </p:spPr>
      </p:pic>
      <p:sp>
        <p:nvSpPr>
          <p:cNvPr id="7" name="Textplatzhalter 6"/>
          <p:cNvSpPr>
            <a:spLocks noGrp="1"/>
          </p:cNvSpPr>
          <p:nvPr>
            <p:ph type="body" sz="half" idx="2"/>
          </p:nvPr>
        </p:nvSpPr>
        <p:spPr/>
        <p:txBody>
          <a:bodyPr/>
          <a:lstStyle/>
          <a:p>
            <a:r>
              <a:rPr lang="de-DE" dirty="0" smtClean="0"/>
              <a:t>Die Mongolen erscheinen vor den Toren von </a:t>
            </a:r>
            <a:r>
              <a:rPr lang="de-DE" dirty="0" err="1" smtClean="0"/>
              <a:t>Liegnitz</a:t>
            </a:r>
            <a:r>
              <a:rPr lang="de-DE" dirty="0" smtClean="0"/>
              <a:t> mit den aufgespießten Kopf Herzog Heinrichs</a:t>
            </a:r>
            <a:endParaRPr lang="de-DE" dirty="0"/>
          </a:p>
        </p:txBody>
      </p:sp>
      <p:sp>
        <p:nvSpPr>
          <p:cNvPr id="4" name="Foliennummernplatzhalter 3"/>
          <p:cNvSpPr>
            <a:spLocks noGrp="1"/>
          </p:cNvSpPr>
          <p:nvPr>
            <p:ph type="sldNum" sz="quarter" idx="12"/>
          </p:nvPr>
        </p:nvSpPr>
        <p:spPr/>
        <p:txBody>
          <a:bodyPr/>
          <a:lstStyle/>
          <a:p>
            <a:fld id="{81C3DCE5-6933-4A9B-9888-D7FA193496EF}" type="slidenum">
              <a:rPr lang="de-DE" smtClean="0">
                <a:solidFill>
                  <a:prstClr val="black">
                    <a:tint val="75000"/>
                  </a:prstClr>
                </a:solidFill>
              </a:rPr>
              <a:pPr/>
              <a:t>10</a:t>
            </a:fld>
            <a:endParaRPr lang="de-DE">
              <a:solidFill>
                <a:prstClr val="black">
                  <a:tint val="75000"/>
                </a:prstClr>
              </a:solidFill>
            </a:endParaRPr>
          </a:p>
        </p:txBody>
      </p:sp>
    </p:spTree>
    <p:extLst>
      <p:ext uri="{BB962C8B-B14F-4D97-AF65-F5344CB8AC3E}">
        <p14:creationId xmlns:p14="http://schemas.microsoft.com/office/powerpoint/2010/main" val="23521680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err="1"/>
              <a:t>Hedwigsaltar</a:t>
            </a:r>
            <a:r>
              <a:rPr lang="de-DE" dirty="0"/>
              <a:t> (1453) [Nationalmuseum Warschau]</a:t>
            </a:r>
          </a:p>
        </p:txBody>
      </p:sp>
      <p:pic>
        <p:nvPicPr>
          <p:cNvPr id="5" name="Inhaltsplatzhalt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66105" y="460978"/>
            <a:ext cx="3977640" cy="5477256"/>
          </a:xfrm>
        </p:spPr>
      </p:pic>
      <p:sp>
        <p:nvSpPr>
          <p:cNvPr id="7" name="Textplatzhalter 6"/>
          <p:cNvSpPr>
            <a:spLocks noGrp="1"/>
          </p:cNvSpPr>
          <p:nvPr>
            <p:ph type="body" sz="half" idx="2"/>
          </p:nvPr>
        </p:nvSpPr>
        <p:spPr/>
        <p:txBody>
          <a:bodyPr/>
          <a:lstStyle/>
          <a:p>
            <a:r>
              <a:rPr lang="de-DE" dirty="0" smtClean="0"/>
              <a:t>Hedwig sieht im Traum Ihren Sohn Heinrich dessen Seele von Engeln in den Himmel geleitet wird.</a:t>
            </a:r>
            <a:endParaRPr lang="de-DE" dirty="0"/>
          </a:p>
        </p:txBody>
      </p:sp>
      <p:sp>
        <p:nvSpPr>
          <p:cNvPr id="4" name="Foliennummernplatzhalter 3"/>
          <p:cNvSpPr>
            <a:spLocks noGrp="1"/>
          </p:cNvSpPr>
          <p:nvPr>
            <p:ph type="sldNum" sz="quarter" idx="12"/>
          </p:nvPr>
        </p:nvSpPr>
        <p:spPr/>
        <p:txBody>
          <a:bodyPr/>
          <a:lstStyle/>
          <a:p>
            <a:fld id="{81C3DCE5-6933-4A9B-9888-D7FA193496EF}" type="slidenum">
              <a:rPr lang="de-DE" smtClean="0">
                <a:solidFill>
                  <a:prstClr val="black">
                    <a:tint val="75000"/>
                  </a:prstClr>
                </a:solidFill>
              </a:rPr>
              <a:pPr/>
              <a:t>11</a:t>
            </a:fld>
            <a:endParaRPr lang="de-DE">
              <a:solidFill>
                <a:prstClr val="black">
                  <a:tint val="75000"/>
                </a:prstClr>
              </a:solidFill>
            </a:endParaRPr>
          </a:p>
        </p:txBody>
      </p:sp>
    </p:spTree>
    <p:extLst>
      <p:ext uri="{BB962C8B-B14F-4D97-AF65-F5344CB8AC3E}">
        <p14:creationId xmlns:p14="http://schemas.microsoft.com/office/powerpoint/2010/main" val="4170787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63444" y="274638"/>
            <a:ext cx="8229600" cy="1536407"/>
          </a:xfrm>
        </p:spPr>
        <p:txBody>
          <a:bodyPr>
            <a:normAutofit fontScale="90000"/>
          </a:bodyPr>
          <a:lstStyle/>
          <a:p>
            <a:r>
              <a:rPr lang="de-DE" sz="3100" dirty="0"/>
              <a:t>Darstellung der Schlacht bei </a:t>
            </a:r>
            <a:r>
              <a:rPr lang="de-DE" sz="3100" dirty="0" err="1"/>
              <a:t>Liegnitz</a:t>
            </a:r>
            <a:r>
              <a:rPr lang="de-DE" sz="3100" dirty="0"/>
              <a:t> aus einem Kodex der </a:t>
            </a:r>
            <a:r>
              <a:rPr lang="de-DE" sz="3100" dirty="0" err="1"/>
              <a:t>Hedwigslegende</a:t>
            </a:r>
            <a:r>
              <a:rPr lang="de-DE" sz="3100" dirty="0"/>
              <a:t> von 1353</a:t>
            </a:r>
            <a:br>
              <a:rPr lang="de-DE" sz="3100" dirty="0"/>
            </a:br>
            <a:r>
              <a:rPr lang="de-DE" dirty="0" smtClean="0"/>
              <a:t>„</a:t>
            </a:r>
            <a:r>
              <a:rPr lang="de-DE" sz="1600" dirty="0" err="1"/>
              <a:t>hic</a:t>
            </a:r>
            <a:r>
              <a:rPr lang="de-DE" sz="1600" dirty="0"/>
              <a:t> </a:t>
            </a:r>
            <a:r>
              <a:rPr lang="de-DE" sz="1600" dirty="0" err="1"/>
              <a:t>pugnat</a:t>
            </a:r>
            <a:r>
              <a:rPr lang="de-DE" sz="1600" dirty="0"/>
              <a:t> </a:t>
            </a:r>
            <a:r>
              <a:rPr lang="de-DE" sz="1600" dirty="0" err="1"/>
              <a:t>dux</a:t>
            </a:r>
            <a:r>
              <a:rPr lang="de-DE" sz="1600" dirty="0"/>
              <a:t> </a:t>
            </a:r>
            <a:r>
              <a:rPr lang="de-DE" sz="1600" dirty="0" err="1"/>
              <a:t>henricus</a:t>
            </a:r>
            <a:r>
              <a:rPr lang="de-DE" sz="1600" dirty="0"/>
              <a:t> </a:t>
            </a:r>
            <a:r>
              <a:rPr lang="de-DE" sz="1600" dirty="0" err="1"/>
              <a:t>filius</a:t>
            </a:r>
            <a:r>
              <a:rPr lang="de-DE" sz="1600" dirty="0"/>
              <a:t> </a:t>
            </a:r>
            <a:r>
              <a:rPr lang="de-DE" sz="1600" dirty="0" err="1"/>
              <a:t>sanctae</a:t>
            </a:r>
            <a:r>
              <a:rPr lang="de-DE" sz="1600" dirty="0"/>
              <a:t> </a:t>
            </a:r>
            <a:r>
              <a:rPr lang="de-DE" sz="1600" dirty="0" err="1"/>
              <a:t>hedwigis</a:t>
            </a:r>
            <a:r>
              <a:rPr lang="de-DE" sz="1600" dirty="0"/>
              <a:t> cum </a:t>
            </a:r>
            <a:r>
              <a:rPr lang="de-DE" sz="1600" dirty="0" err="1"/>
              <a:t>thartaris</a:t>
            </a:r>
            <a:r>
              <a:rPr lang="de-DE" sz="1600" dirty="0"/>
              <a:t> in </a:t>
            </a:r>
            <a:r>
              <a:rPr lang="de-DE" sz="1600" dirty="0" err="1"/>
              <a:t>campo</a:t>
            </a:r>
            <a:r>
              <a:rPr lang="de-DE" sz="1600" dirty="0"/>
              <a:t> </a:t>
            </a:r>
            <a:r>
              <a:rPr lang="de-DE" sz="1600" dirty="0" err="1"/>
              <a:t>quod</a:t>
            </a:r>
            <a:r>
              <a:rPr lang="de-DE" sz="1600" dirty="0"/>
              <a:t> </a:t>
            </a:r>
            <a:r>
              <a:rPr lang="de-DE" sz="1600" dirty="0" err="1"/>
              <a:t>dicitur</a:t>
            </a:r>
            <a:r>
              <a:rPr lang="de-DE" sz="1600" dirty="0"/>
              <a:t> </a:t>
            </a:r>
            <a:r>
              <a:rPr lang="de-DE" sz="1600" dirty="0" err="1"/>
              <a:t>wolstat</a:t>
            </a:r>
            <a:r>
              <a:rPr lang="de-DE" sz="1600" dirty="0"/>
              <a:t>“</a:t>
            </a:r>
            <a:br>
              <a:rPr lang="de-DE" sz="1600" dirty="0"/>
            </a:br>
            <a:r>
              <a:rPr lang="de-DE" sz="1600" dirty="0"/>
              <a:t>Hier kämpft Herzog Heinrich, Sohn der Hl. Hedwig, gegen die Tartaren im Feld, das Wahlstatt genannt wird </a:t>
            </a:r>
            <a:endParaRPr lang="de-DE" dirty="0"/>
          </a:p>
        </p:txBody>
      </p:sp>
      <p:pic>
        <p:nvPicPr>
          <p:cNvPr id="5" name="Inhaltsplatzhalt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8500" y="1987305"/>
            <a:ext cx="5715000" cy="3751753"/>
          </a:xfrm>
        </p:spPr>
      </p:pic>
      <p:sp>
        <p:nvSpPr>
          <p:cNvPr id="4" name="Foliennummernplatzhalter 3"/>
          <p:cNvSpPr>
            <a:spLocks noGrp="1"/>
          </p:cNvSpPr>
          <p:nvPr>
            <p:ph type="sldNum" sz="quarter" idx="12"/>
          </p:nvPr>
        </p:nvSpPr>
        <p:spPr/>
        <p:txBody>
          <a:bodyPr/>
          <a:lstStyle/>
          <a:p>
            <a:fld id="{72FA1E3D-2D46-448B-A6B7-8EBD642F63AA}" type="slidenum">
              <a:rPr lang="de-DE" smtClean="0">
                <a:solidFill>
                  <a:prstClr val="white">
                    <a:tint val="75000"/>
                  </a:prstClr>
                </a:solidFill>
              </a:rPr>
              <a:pPr/>
              <a:t>12</a:t>
            </a:fld>
            <a:endParaRPr lang="de-DE" dirty="0">
              <a:solidFill>
                <a:prstClr val="white">
                  <a:tint val="75000"/>
                </a:prstClr>
              </a:solidFill>
            </a:endParaRPr>
          </a:p>
        </p:txBody>
      </p:sp>
    </p:spTree>
    <p:extLst>
      <p:ext uri="{BB962C8B-B14F-4D97-AF65-F5344CB8AC3E}">
        <p14:creationId xmlns:p14="http://schemas.microsoft.com/office/powerpoint/2010/main" val="22960656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Zeitgenössische Erklärungen und Deutungen</a:t>
            </a:r>
            <a:endParaRPr lang="de-DE" dirty="0"/>
          </a:p>
        </p:txBody>
      </p:sp>
      <p:sp>
        <p:nvSpPr>
          <p:cNvPr id="3" name="Inhaltsplatzhalter 2"/>
          <p:cNvSpPr>
            <a:spLocks noGrp="1"/>
          </p:cNvSpPr>
          <p:nvPr>
            <p:ph idx="1"/>
          </p:nvPr>
        </p:nvSpPr>
        <p:spPr/>
        <p:txBody>
          <a:bodyPr>
            <a:normAutofit/>
          </a:bodyPr>
          <a:lstStyle/>
          <a:p>
            <a:r>
              <a:rPr lang="de-DE" dirty="0" smtClean="0"/>
              <a:t>Um 1220: christl. Priesterkönig Johannes und sein Heer unterstützt die Befreiung Jerusalems</a:t>
            </a:r>
          </a:p>
          <a:p>
            <a:r>
              <a:rPr lang="de-DE" dirty="0" smtClean="0"/>
              <a:t>ab 1235: Ta</a:t>
            </a:r>
            <a:r>
              <a:rPr lang="de-DE" b="1" dirty="0" smtClean="0"/>
              <a:t>r</a:t>
            </a:r>
            <a:r>
              <a:rPr lang="de-DE" dirty="0" smtClean="0"/>
              <a:t>taren: barbarische Völker von unerhörter Grausamkeit </a:t>
            </a:r>
          </a:p>
          <a:p>
            <a:r>
              <a:rPr lang="de-DE" dirty="0" smtClean="0"/>
              <a:t>Ab 1241: apokalyptische Völker läuten das Weltende ein</a:t>
            </a:r>
          </a:p>
        </p:txBody>
      </p:sp>
      <p:sp>
        <p:nvSpPr>
          <p:cNvPr id="4" name="Foliennummernplatzhalter 3"/>
          <p:cNvSpPr>
            <a:spLocks noGrp="1"/>
          </p:cNvSpPr>
          <p:nvPr>
            <p:ph type="sldNum" sz="quarter" idx="12"/>
          </p:nvPr>
        </p:nvSpPr>
        <p:spPr/>
        <p:txBody>
          <a:bodyPr/>
          <a:lstStyle/>
          <a:p>
            <a:fld id="{81C3DCE5-6933-4A9B-9888-D7FA193496EF}" type="slidenum">
              <a:rPr lang="de-DE" smtClean="0">
                <a:solidFill>
                  <a:prstClr val="black">
                    <a:tint val="75000"/>
                  </a:prstClr>
                </a:solidFill>
              </a:rPr>
              <a:pPr/>
              <a:t>13</a:t>
            </a:fld>
            <a:endParaRPr lang="de-DE">
              <a:solidFill>
                <a:prstClr val="black">
                  <a:tint val="75000"/>
                </a:prstClr>
              </a:solidFill>
            </a:endParaRPr>
          </a:p>
        </p:txBody>
      </p:sp>
    </p:spTree>
    <p:extLst>
      <p:ext uri="{BB962C8B-B14F-4D97-AF65-F5344CB8AC3E}">
        <p14:creationId xmlns:p14="http://schemas.microsoft.com/office/powerpoint/2010/main" val="8002916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Vorstellungen vom Weltende und Irritationen</a:t>
            </a:r>
            <a:endParaRPr lang="de-DE" dirty="0"/>
          </a:p>
        </p:txBody>
      </p:sp>
      <p:sp>
        <p:nvSpPr>
          <p:cNvPr id="3" name="Inhaltsplatzhalter 2"/>
          <p:cNvSpPr>
            <a:spLocks noGrp="1"/>
          </p:cNvSpPr>
          <p:nvPr>
            <p:ph idx="1"/>
          </p:nvPr>
        </p:nvSpPr>
        <p:spPr/>
        <p:txBody>
          <a:bodyPr>
            <a:normAutofit/>
          </a:bodyPr>
          <a:lstStyle/>
          <a:p>
            <a:r>
              <a:rPr lang="de-DE" dirty="0" smtClean="0"/>
              <a:t>Nach</a:t>
            </a:r>
            <a:r>
              <a:rPr lang="de-DE" dirty="0"/>
              <a:t> </a:t>
            </a:r>
            <a:r>
              <a:rPr lang="de-DE" dirty="0" smtClean="0"/>
              <a:t>1240/41: Bezeichnung der Mongolen als Tartaren </a:t>
            </a:r>
          </a:p>
          <a:p>
            <a:r>
              <a:rPr lang="de-DE" dirty="0" smtClean="0"/>
              <a:t>Abgeleitet von </a:t>
            </a:r>
            <a:r>
              <a:rPr lang="de-DE" i="1" dirty="0" err="1" smtClean="0"/>
              <a:t>tartarus</a:t>
            </a:r>
            <a:r>
              <a:rPr lang="de-DE" dirty="0" smtClean="0"/>
              <a:t> (</a:t>
            </a:r>
            <a:r>
              <a:rPr lang="de-DE" dirty="0" err="1" smtClean="0"/>
              <a:t>griech</a:t>
            </a:r>
            <a:r>
              <a:rPr lang="de-DE" dirty="0" smtClean="0"/>
              <a:t>. Unterwelt, Hölle)</a:t>
            </a:r>
          </a:p>
          <a:p>
            <a:r>
              <a:rPr lang="de-DE" dirty="0" smtClean="0"/>
              <a:t>Volk, das der Hölle entsprungen sei und sich anschicke, die ganze Welt zu erobern und zu unterjochen</a:t>
            </a:r>
          </a:p>
          <a:p>
            <a:r>
              <a:rPr lang="de-DE" dirty="0" smtClean="0"/>
              <a:t>Apokalyptisches Volk, das das Weltende einläutet?</a:t>
            </a:r>
          </a:p>
          <a:p>
            <a:r>
              <a:rPr lang="de-DE" dirty="0" smtClean="0"/>
              <a:t>1242 Rückzug der mongolischen Heere unter Khan Batu nach dem Tod Großkhans Ögödei</a:t>
            </a:r>
          </a:p>
          <a:p>
            <a:r>
              <a:rPr lang="de-DE" dirty="0" smtClean="0"/>
              <a:t>Irritation durch Verschwinden der ‚Tartaren‘ </a:t>
            </a:r>
          </a:p>
        </p:txBody>
      </p:sp>
      <p:sp>
        <p:nvSpPr>
          <p:cNvPr id="4" name="Foliennummernplatzhalter 3"/>
          <p:cNvSpPr>
            <a:spLocks noGrp="1"/>
          </p:cNvSpPr>
          <p:nvPr>
            <p:ph type="sldNum" sz="quarter" idx="12"/>
          </p:nvPr>
        </p:nvSpPr>
        <p:spPr/>
        <p:txBody>
          <a:bodyPr/>
          <a:lstStyle/>
          <a:p>
            <a:fld id="{72FA1E3D-2D46-448B-A6B7-8EBD642F63AA}" type="slidenum">
              <a:rPr lang="de-DE" smtClean="0">
                <a:solidFill>
                  <a:prstClr val="white">
                    <a:tint val="75000"/>
                  </a:prstClr>
                </a:solidFill>
              </a:rPr>
              <a:pPr/>
              <a:t>14</a:t>
            </a:fld>
            <a:endParaRPr lang="de-DE" dirty="0">
              <a:solidFill>
                <a:prstClr val="white">
                  <a:tint val="75000"/>
                </a:prstClr>
              </a:solidFill>
            </a:endParaRPr>
          </a:p>
        </p:txBody>
      </p:sp>
    </p:spTree>
    <p:extLst>
      <p:ext uri="{BB962C8B-B14F-4D97-AF65-F5344CB8AC3E}">
        <p14:creationId xmlns:p14="http://schemas.microsoft.com/office/powerpoint/2010/main" val="37156194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Die Mongolen als Menschfresser</a:t>
            </a:r>
            <a:br>
              <a:rPr lang="de-DE" dirty="0" smtClean="0"/>
            </a:br>
            <a:r>
              <a:rPr lang="de-DE" sz="2000" dirty="0"/>
              <a:t>(</a:t>
            </a:r>
            <a:r>
              <a:rPr lang="de-DE" sz="2000" dirty="0" err="1"/>
              <a:t>Matthaeus</a:t>
            </a:r>
            <a:r>
              <a:rPr lang="de-DE" sz="2000" dirty="0"/>
              <a:t> </a:t>
            </a:r>
            <a:r>
              <a:rPr lang="de-DE" sz="2000" dirty="0" err="1"/>
              <a:t>Parisiensis</a:t>
            </a:r>
            <a:r>
              <a:rPr lang="de-DE" sz="2000" dirty="0"/>
              <a:t>, </a:t>
            </a:r>
            <a:r>
              <a:rPr lang="de-DE" sz="2000" dirty="0" err="1"/>
              <a:t>Chronica</a:t>
            </a:r>
            <a:r>
              <a:rPr lang="de-DE" sz="2000" dirty="0"/>
              <a:t> </a:t>
            </a:r>
            <a:r>
              <a:rPr lang="de-DE" sz="2000" dirty="0" err="1"/>
              <a:t>Maiora</a:t>
            </a:r>
            <a:r>
              <a:rPr lang="de-DE" sz="2000" dirty="0"/>
              <a:t>, um 1259)</a:t>
            </a:r>
            <a:endParaRPr lang="de-DE" sz="2000" i="1" dirty="0"/>
          </a:p>
        </p:txBody>
      </p:sp>
      <p:pic>
        <p:nvPicPr>
          <p:cNvPr id="6" name="Inhaltsplatzhalt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1389" y="1907864"/>
            <a:ext cx="7050316" cy="3492000"/>
          </a:xfrm>
        </p:spPr>
      </p:pic>
      <p:sp>
        <p:nvSpPr>
          <p:cNvPr id="4" name="Foliennummernplatzhalter 3"/>
          <p:cNvSpPr>
            <a:spLocks noGrp="1"/>
          </p:cNvSpPr>
          <p:nvPr>
            <p:ph type="sldNum" sz="quarter" idx="12"/>
          </p:nvPr>
        </p:nvSpPr>
        <p:spPr/>
        <p:txBody>
          <a:bodyPr/>
          <a:lstStyle/>
          <a:p>
            <a:fld id="{72FA1E3D-2D46-448B-A6B7-8EBD642F63AA}" type="slidenum">
              <a:rPr lang="de-DE" smtClean="0">
                <a:solidFill>
                  <a:prstClr val="white">
                    <a:tint val="75000"/>
                  </a:prstClr>
                </a:solidFill>
              </a:rPr>
              <a:pPr/>
              <a:t>15</a:t>
            </a:fld>
            <a:endParaRPr lang="de-DE" dirty="0">
              <a:solidFill>
                <a:prstClr val="white">
                  <a:tint val="75000"/>
                </a:prstClr>
              </a:solidFill>
            </a:endParaRPr>
          </a:p>
        </p:txBody>
      </p:sp>
    </p:spTree>
    <p:extLst>
      <p:ext uri="{BB962C8B-B14F-4D97-AF65-F5344CB8AC3E}">
        <p14:creationId xmlns:p14="http://schemas.microsoft.com/office/powerpoint/2010/main" val="2750390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Kaiser, Papst und die Diener des Teufels</a:t>
            </a:r>
            <a:endParaRPr lang="de-DE" dirty="0"/>
          </a:p>
        </p:txBody>
      </p:sp>
      <p:sp>
        <p:nvSpPr>
          <p:cNvPr id="3" name="Inhaltsplatzhalter 2"/>
          <p:cNvSpPr>
            <a:spLocks noGrp="1"/>
          </p:cNvSpPr>
          <p:nvPr>
            <p:ph idx="1"/>
          </p:nvPr>
        </p:nvSpPr>
        <p:spPr/>
        <p:txBody>
          <a:bodyPr/>
          <a:lstStyle/>
          <a:p>
            <a:r>
              <a:rPr lang="de-DE" dirty="0" smtClean="0"/>
              <a:t>1230er </a:t>
            </a:r>
            <a:r>
              <a:rPr lang="de-DE" dirty="0"/>
              <a:t>J</a:t>
            </a:r>
            <a:r>
              <a:rPr lang="de-DE" dirty="0" smtClean="0"/>
              <a:t>ahre: Kaiser Friedrich II. und Papst Gregor IX. streiten um die Suprematie im Abendland</a:t>
            </a:r>
          </a:p>
          <a:p>
            <a:r>
              <a:rPr lang="de-DE" dirty="0" smtClean="0"/>
              <a:t>Beide nennen die Tartaren „Satans Boten und Diener des Tartarus“</a:t>
            </a:r>
          </a:p>
          <a:p>
            <a:r>
              <a:rPr lang="de-DE" dirty="0" smtClean="0"/>
              <a:t>Päpstliche Propaganda gegen Friedrich II.: Antichrist und heimlicher Verbündeter oder Auftraggeber der Tartaren</a:t>
            </a:r>
            <a:endParaRPr lang="de-DE" dirty="0"/>
          </a:p>
        </p:txBody>
      </p:sp>
      <p:sp>
        <p:nvSpPr>
          <p:cNvPr id="4" name="Foliennummernplatzhalter 3"/>
          <p:cNvSpPr>
            <a:spLocks noGrp="1"/>
          </p:cNvSpPr>
          <p:nvPr>
            <p:ph type="sldNum" sz="quarter" idx="12"/>
          </p:nvPr>
        </p:nvSpPr>
        <p:spPr/>
        <p:txBody>
          <a:bodyPr/>
          <a:lstStyle/>
          <a:p>
            <a:fld id="{81C3DCE5-6933-4A9B-9888-D7FA193496EF}" type="slidenum">
              <a:rPr lang="de-DE" smtClean="0">
                <a:solidFill>
                  <a:prstClr val="black">
                    <a:tint val="75000"/>
                  </a:prstClr>
                </a:solidFill>
              </a:rPr>
              <a:pPr/>
              <a:t>16</a:t>
            </a:fld>
            <a:endParaRPr lang="de-DE">
              <a:solidFill>
                <a:prstClr val="black">
                  <a:tint val="75000"/>
                </a:prstClr>
              </a:solidFill>
            </a:endParaRPr>
          </a:p>
        </p:txBody>
      </p:sp>
    </p:spTree>
    <p:extLst>
      <p:ext uri="{BB962C8B-B14F-4D97-AF65-F5344CB8AC3E}">
        <p14:creationId xmlns:p14="http://schemas.microsoft.com/office/powerpoint/2010/main" val="9233244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600" dirty="0"/>
              <a:t>Das erste Konzil von Lyon 1245</a:t>
            </a:r>
          </a:p>
        </p:txBody>
      </p:sp>
      <p:sp>
        <p:nvSpPr>
          <p:cNvPr id="3" name="Inhaltsplatzhalter 2"/>
          <p:cNvSpPr>
            <a:spLocks noGrp="1"/>
          </p:cNvSpPr>
          <p:nvPr>
            <p:ph idx="1"/>
          </p:nvPr>
        </p:nvSpPr>
        <p:spPr/>
        <p:txBody>
          <a:bodyPr>
            <a:normAutofit/>
          </a:bodyPr>
          <a:lstStyle/>
          <a:p>
            <a:r>
              <a:rPr lang="de-DE" dirty="0" smtClean="0"/>
              <a:t>Papst Innozenz IV. ruft 1245 Konzil von Lyon ein</a:t>
            </a:r>
          </a:p>
          <a:p>
            <a:r>
              <a:rPr lang="de-DE" dirty="0" smtClean="0"/>
              <a:t>Zentrale Themen: </a:t>
            </a:r>
          </a:p>
          <a:p>
            <a:r>
              <a:rPr lang="de-DE" dirty="0" smtClean="0"/>
              <a:t>Absetzung des Kaisers</a:t>
            </a:r>
          </a:p>
          <a:p>
            <a:r>
              <a:rPr lang="de-DE" dirty="0" smtClean="0"/>
              <a:t>Ausrufung eines neuen Kreuzzuges gegen die </a:t>
            </a:r>
            <a:r>
              <a:rPr lang="de-DE" dirty="0" err="1" smtClean="0"/>
              <a:t>Sarazenen</a:t>
            </a:r>
            <a:r>
              <a:rPr lang="de-DE" dirty="0" smtClean="0"/>
              <a:t> im Heiligen Land</a:t>
            </a:r>
          </a:p>
          <a:p>
            <a:r>
              <a:rPr lang="de-DE" dirty="0" smtClean="0"/>
              <a:t>Erörterung von Mitteln zum </a:t>
            </a:r>
            <a:r>
              <a:rPr lang="de-DE" dirty="0"/>
              <a:t>S</a:t>
            </a:r>
            <a:r>
              <a:rPr lang="de-DE" dirty="0" smtClean="0"/>
              <a:t>chutz der Christenheit vor den Tartaren</a:t>
            </a:r>
          </a:p>
          <a:p>
            <a:r>
              <a:rPr lang="de-DE" dirty="0" smtClean="0"/>
              <a:t>Schon vor Beginn des Konzils im März 1245: Aussendung von vier Gesandtschaften zu den Tartaren, zwei über Osteuropa und zwei über das Heilige Land</a:t>
            </a:r>
          </a:p>
          <a:p>
            <a:endParaRPr lang="de-DE" dirty="0"/>
          </a:p>
        </p:txBody>
      </p:sp>
      <p:sp>
        <p:nvSpPr>
          <p:cNvPr id="4" name="Foliennummernplatzhalter 3"/>
          <p:cNvSpPr>
            <a:spLocks noGrp="1"/>
          </p:cNvSpPr>
          <p:nvPr>
            <p:ph type="sldNum" sz="quarter" idx="12"/>
          </p:nvPr>
        </p:nvSpPr>
        <p:spPr/>
        <p:txBody>
          <a:bodyPr/>
          <a:lstStyle/>
          <a:p>
            <a:fld id="{81C3DCE5-6933-4A9B-9888-D7FA193496EF}" type="slidenum">
              <a:rPr lang="de-DE" smtClean="0">
                <a:solidFill>
                  <a:prstClr val="black">
                    <a:tint val="75000"/>
                  </a:prstClr>
                </a:solidFill>
              </a:rPr>
              <a:pPr/>
              <a:t>17</a:t>
            </a:fld>
            <a:endParaRPr lang="de-DE">
              <a:solidFill>
                <a:prstClr val="black">
                  <a:tint val="75000"/>
                </a:prstClr>
              </a:solidFill>
            </a:endParaRPr>
          </a:p>
        </p:txBody>
      </p:sp>
    </p:spTree>
    <p:extLst>
      <p:ext uri="{BB962C8B-B14F-4D97-AF65-F5344CB8AC3E}">
        <p14:creationId xmlns:p14="http://schemas.microsoft.com/office/powerpoint/2010/main" val="24729401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marL="342900" indent="-342900">
              <a:spcBef>
                <a:spcPct val="20000"/>
              </a:spcBef>
            </a:pPr>
            <a:r>
              <a:rPr lang="de-DE" sz="3600" dirty="0">
                <a:solidFill>
                  <a:prstClr val="black"/>
                </a:solidFill>
                <a:ea typeface="+mn-ea"/>
                <a:cs typeface="+mn-cs"/>
              </a:rPr>
              <a:t/>
            </a:r>
            <a:br>
              <a:rPr lang="de-DE" sz="3600" dirty="0">
                <a:solidFill>
                  <a:prstClr val="black"/>
                </a:solidFill>
                <a:ea typeface="+mn-ea"/>
                <a:cs typeface="+mn-cs"/>
              </a:rPr>
            </a:br>
            <a:r>
              <a:rPr lang="de-DE" sz="3600" dirty="0">
                <a:solidFill>
                  <a:prstClr val="black"/>
                </a:solidFill>
                <a:ea typeface="+mn-ea"/>
                <a:cs typeface="+mn-cs"/>
              </a:rPr>
              <a:t>Die ersten europäischen Gesandten </a:t>
            </a:r>
            <a:br>
              <a:rPr lang="de-DE" sz="3600" dirty="0">
                <a:solidFill>
                  <a:prstClr val="black"/>
                </a:solidFill>
                <a:ea typeface="+mn-ea"/>
                <a:cs typeface="+mn-cs"/>
              </a:rPr>
            </a:br>
            <a:r>
              <a:rPr lang="de-DE" sz="3600" dirty="0">
                <a:solidFill>
                  <a:prstClr val="black"/>
                </a:solidFill>
                <a:ea typeface="+mn-ea"/>
                <a:cs typeface="+mn-cs"/>
              </a:rPr>
              <a:t>zu den Mongolen</a:t>
            </a:r>
            <a:r>
              <a:rPr lang="de-DE" sz="3200" dirty="0">
                <a:solidFill>
                  <a:prstClr val="black"/>
                </a:solidFill>
                <a:ea typeface="+mn-ea"/>
                <a:cs typeface="+mn-cs"/>
              </a:rPr>
              <a:t/>
            </a:r>
            <a:br>
              <a:rPr lang="de-DE" sz="3200" dirty="0">
                <a:solidFill>
                  <a:prstClr val="black"/>
                </a:solidFill>
                <a:ea typeface="+mn-ea"/>
                <a:cs typeface="+mn-cs"/>
              </a:rPr>
            </a:br>
            <a:endParaRPr lang="de-DE" dirty="0"/>
          </a:p>
        </p:txBody>
      </p:sp>
      <p:sp>
        <p:nvSpPr>
          <p:cNvPr id="3" name="Inhaltsplatzhalter 2"/>
          <p:cNvSpPr>
            <a:spLocks noGrp="1"/>
          </p:cNvSpPr>
          <p:nvPr>
            <p:ph idx="1"/>
          </p:nvPr>
        </p:nvSpPr>
        <p:spPr/>
        <p:txBody>
          <a:bodyPr>
            <a:normAutofit lnSpcReduction="10000"/>
          </a:bodyPr>
          <a:lstStyle/>
          <a:p>
            <a:r>
              <a:rPr lang="de-DE" dirty="0" smtClean="0"/>
              <a:t>Zwei Franziskanergesandtschaften: Laurentius von Portugal und Johannes de </a:t>
            </a:r>
            <a:r>
              <a:rPr lang="de-DE" dirty="0" err="1" smtClean="0"/>
              <a:t>Plano</a:t>
            </a:r>
            <a:r>
              <a:rPr lang="de-DE" dirty="0" smtClean="0"/>
              <a:t> </a:t>
            </a:r>
            <a:r>
              <a:rPr lang="de-DE" dirty="0" err="1" smtClean="0"/>
              <a:t>Carpini</a:t>
            </a:r>
            <a:endParaRPr lang="de-DE" dirty="0" smtClean="0"/>
          </a:p>
          <a:p>
            <a:r>
              <a:rPr lang="de-DE" dirty="0" smtClean="0"/>
              <a:t>Zwei Dominikanergesandtschaften: </a:t>
            </a:r>
            <a:r>
              <a:rPr lang="de-DE" dirty="0" err="1" smtClean="0"/>
              <a:t>Ascelin</a:t>
            </a:r>
            <a:r>
              <a:rPr lang="de-DE" dirty="0" smtClean="0"/>
              <a:t> von </a:t>
            </a:r>
            <a:r>
              <a:rPr lang="de-DE" dirty="0" err="1" smtClean="0"/>
              <a:t>Cremona</a:t>
            </a:r>
            <a:r>
              <a:rPr lang="de-DE" dirty="0" smtClean="0"/>
              <a:t> und Andreas von </a:t>
            </a:r>
            <a:r>
              <a:rPr lang="de-DE" dirty="0" err="1" smtClean="0"/>
              <a:t>Longjumeau</a:t>
            </a:r>
            <a:endParaRPr lang="de-DE" dirty="0" smtClean="0"/>
          </a:p>
          <a:p>
            <a:r>
              <a:rPr lang="de-DE" dirty="0" smtClean="0"/>
              <a:t>Beglaubigungsschreiben und Briefe des Papstes an „Volk und König der Tartaren“</a:t>
            </a:r>
          </a:p>
          <a:p>
            <a:r>
              <a:rPr lang="de-DE" dirty="0" smtClean="0"/>
              <a:t>Ermahnung der Tartaren die </a:t>
            </a:r>
            <a:r>
              <a:rPr lang="de-DE" dirty="0" err="1" smtClean="0"/>
              <a:t>geschöpfliche</a:t>
            </a:r>
            <a:r>
              <a:rPr lang="de-DE" dirty="0" smtClean="0"/>
              <a:t> Ordnung der Welt zu respektieren</a:t>
            </a:r>
            <a:r>
              <a:rPr lang="de-DE" dirty="0"/>
              <a:t> </a:t>
            </a:r>
            <a:r>
              <a:rPr lang="de-DE" dirty="0" smtClean="0"/>
              <a:t>und von Eroberungen abzusehen</a:t>
            </a:r>
          </a:p>
          <a:p>
            <a:r>
              <a:rPr lang="de-DE" dirty="0" smtClean="0">
                <a:latin typeface="Calibri"/>
                <a:cs typeface="Calibri"/>
              </a:rPr>
              <a:t>→ </a:t>
            </a:r>
            <a:r>
              <a:rPr lang="de-DE" dirty="0" smtClean="0"/>
              <a:t>Kulturkontakt durch Mittel der Kulturbeziehungen nach Kulturzusammenstoß</a:t>
            </a:r>
            <a:endParaRPr lang="de-DE" dirty="0"/>
          </a:p>
        </p:txBody>
      </p:sp>
      <p:sp>
        <p:nvSpPr>
          <p:cNvPr id="4" name="Foliennummernplatzhalter 3"/>
          <p:cNvSpPr>
            <a:spLocks noGrp="1"/>
          </p:cNvSpPr>
          <p:nvPr>
            <p:ph type="sldNum" sz="quarter" idx="12"/>
          </p:nvPr>
        </p:nvSpPr>
        <p:spPr/>
        <p:txBody>
          <a:bodyPr/>
          <a:lstStyle/>
          <a:p>
            <a:fld id="{81C3DCE5-6933-4A9B-9888-D7FA193496EF}" type="slidenum">
              <a:rPr lang="de-DE" smtClean="0">
                <a:solidFill>
                  <a:prstClr val="black">
                    <a:tint val="75000"/>
                  </a:prstClr>
                </a:solidFill>
              </a:rPr>
              <a:pPr/>
              <a:t>18</a:t>
            </a:fld>
            <a:endParaRPr lang="de-DE">
              <a:solidFill>
                <a:prstClr val="black">
                  <a:tint val="75000"/>
                </a:prstClr>
              </a:solidFill>
            </a:endParaRPr>
          </a:p>
        </p:txBody>
      </p:sp>
    </p:spTree>
    <p:extLst>
      <p:ext uri="{BB962C8B-B14F-4D97-AF65-F5344CB8AC3E}">
        <p14:creationId xmlns:p14="http://schemas.microsoft.com/office/powerpoint/2010/main" val="18584092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Die Reise des Johannes de </a:t>
            </a:r>
            <a:r>
              <a:rPr lang="de-DE" dirty="0" err="1" smtClean="0"/>
              <a:t>Plano</a:t>
            </a:r>
            <a:r>
              <a:rPr lang="de-DE" dirty="0" smtClean="0"/>
              <a:t> </a:t>
            </a:r>
            <a:r>
              <a:rPr lang="de-DE" dirty="0" err="1" smtClean="0"/>
              <a:t>Carpini</a:t>
            </a:r>
            <a:r>
              <a:rPr lang="de-DE" dirty="0" smtClean="0"/>
              <a:t> und ihre Ergebnisse</a:t>
            </a:r>
            <a:endParaRPr lang="de-DE" dirty="0"/>
          </a:p>
        </p:txBody>
      </p:sp>
      <p:sp>
        <p:nvSpPr>
          <p:cNvPr id="3" name="Inhaltsplatzhalter 2"/>
          <p:cNvSpPr>
            <a:spLocks noGrp="1"/>
          </p:cNvSpPr>
          <p:nvPr>
            <p:ph idx="1"/>
          </p:nvPr>
        </p:nvSpPr>
        <p:spPr/>
        <p:txBody>
          <a:bodyPr>
            <a:normAutofit/>
          </a:bodyPr>
          <a:lstStyle/>
          <a:p>
            <a:r>
              <a:rPr lang="de-DE" dirty="0" smtClean="0"/>
              <a:t>Johannes de </a:t>
            </a:r>
            <a:r>
              <a:rPr lang="de-DE" dirty="0" err="1" smtClean="0"/>
              <a:t>Plano</a:t>
            </a:r>
            <a:r>
              <a:rPr lang="de-DE" dirty="0" smtClean="0"/>
              <a:t> </a:t>
            </a:r>
            <a:r>
              <a:rPr lang="de-DE" dirty="0" err="1" smtClean="0"/>
              <a:t>Carpini</a:t>
            </a:r>
            <a:r>
              <a:rPr lang="de-DE" dirty="0" smtClean="0"/>
              <a:t> reiste am 16. April 1245 von Lyon ab und kehrte am 1. November 1247 nach Lyon zurück</a:t>
            </a:r>
          </a:p>
          <a:p>
            <a:r>
              <a:rPr lang="de-DE" dirty="0" err="1" smtClean="0"/>
              <a:t>Carpini</a:t>
            </a:r>
            <a:r>
              <a:rPr lang="de-DE" dirty="0" smtClean="0"/>
              <a:t> gelangte bis zum mongolischen Großkhan nach Karakorum in der inneren Mongolei</a:t>
            </a:r>
          </a:p>
          <a:p>
            <a:r>
              <a:rPr lang="de-DE" dirty="0" smtClean="0"/>
              <a:t>Unterwerfungsbefehl des mongolischen Großkhans an Kaiser und Papst und Bericht über die Mongolen</a:t>
            </a:r>
          </a:p>
          <a:p>
            <a:r>
              <a:rPr lang="de-DE" dirty="0" smtClean="0"/>
              <a:t>Weltherrschaftsanspruch der Mongolen</a:t>
            </a:r>
            <a:endParaRPr lang="de-DE" dirty="0"/>
          </a:p>
        </p:txBody>
      </p:sp>
      <p:sp>
        <p:nvSpPr>
          <p:cNvPr id="4" name="Foliennummernplatzhalter 3"/>
          <p:cNvSpPr>
            <a:spLocks noGrp="1"/>
          </p:cNvSpPr>
          <p:nvPr>
            <p:ph type="sldNum" sz="quarter" idx="12"/>
          </p:nvPr>
        </p:nvSpPr>
        <p:spPr/>
        <p:txBody>
          <a:bodyPr/>
          <a:lstStyle/>
          <a:p>
            <a:fld id="{81C3DCE5-6933-4A9B-9888-D7FA193496EF}" type="slidenum">
              <a:rPr lang="de-DE" smtClean="0">
                <a:solidFill>
                  <a:prstClr val="black">
                    <a:tint val="75000"/>
                  </a:prstClr>
                </a:solidFill>
              </a:rPr>
              <a:pPr/>
              <a:t>19</a:t>
            </a:fld>
            <a:endParaRPr lang="de-DE">
              <a:solidFill>
                <a:prstClr val="black">
                  <a:tint val="75000"/>
                </a:prstClr>
              </a:solidFill>
            </a:endParaRPr>
          </a:p>
        </p:txBody>
      </p:sp>
    </p:spTree>
    <p:extLst>
      <p:ext uri="{BB962C8B-B14F-4D97-AF65-F5344CB8AC3E}">
        <p14:creationId xmlns:p14="http://schemas.microsoft.com/office/powerpoint/2010/main" val="34877308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Europa und die Mongolen in der ersten Hälfte des 13. Jahrhunderts</a:t>
            </a:r>
            <a:endParaRPr lang="de-DE" dirty="0"/>
          </a:p>
        </p:txBody>
      </p:sp>
      <p:sp>
        <p:nvSpPr>
          <p:cNvPr id="3" name="Inhaltsplatzhalter 2"/>
          <p:cNvSpPr>
            <a:spLocks noGrp="1"/>
          </p:cNvSpPr>
          <p:nvPr>
            <p:ph idx="1"/>
          </p:nvPr>
        </p:nvSpPr>
        <p:spPr/>
        <p:txBody>
          <a:bodyPr/>
          <a:lstStyle/>
          <a:p>
            <a:r>
              <a:rPr lang="de-DE" dirty="0" smtClean="0"/>
              <a:t>Verhältnis </a:t>
            </a:r>
            <a:r>
              <a:rPr lang="de-DE" dirty="0"/>
              <a:t>b</a:t>
            </a:r>
            <a:r>
              <a:rPr lang="de-DE" dirty="0" smtClean="0"/>
              <a:t>estimmt durch den Aufstieg der Mongolen zur beherrschenden Macht Asiens</a:t>
            </a:r>
          </a:p>
          <a:p>
            <a:r>
              <a:rPr lang="de-DE" dirty="0" smtClean="0"/>
              <a:t>Ab 1206 Beginn der mongolischen Expansion unter Temüdschin (Dschinghis Khan)</a:t>
            </a:r>
          </a:p>
          <a:p>
            <a:r>
              <a:rPr lang="de-DE" dirty="0" smtClean="0"/>
              <a:t>1218-1220 Eroberung des Reichs der Chwarezm, 1223 Eroberung des Gebietes bis zum Dnjepr, 1227  Vordringen bis nach Nordchina</a:t>
            </a:r>
          </a:p>
          <a:p>
            <a:r>
              <a:rPr lang="de-DE" dirty="0" smtClean="0"/>
              <a:t>In Europa und dem Heiligen Land vage Nachrichten von einer gewaltigen Heermacht im Rücken der Sarazenen</a:t>
            </a:r>
          </a:p>
          <a:p>
            <a:r>
              <a:rPr lang="de-DE" dirty="0" smtClean="0">
                <a:latin typeface="Calibri" panose="020F0502020204030204" pitchFamily="34" charset="0"/>
              </a:rPr>
              <a:t>→ Legende vom Priesterkönig Johannes</a:t>
            </a:r>
            <a:endParaRPr lang="de-DE" dirty="0" smtClean="0"/>
          </a:p>
        </p:txBody>
      </p:sp>
      <p:sp>
        <p:nvSpPr>
          <p:cNvPr id="4" name="Foliennummernplatzhalter 3"/>
          <p:cNvSpPr>
            <a:spLocks noGrp="1"/>
          </p:cNvSpPr>
          <p:nvPr>
            <p:ph type="sldNum" sz="quarter" idx="12"/>
          </p:nvPr>
        </p:nvSpPr>
        <p:spPr/>
        <p:txBody>
          <a:bodyPr/>
          <a:lstStyle/>
          <a:p>
            <a:fld id="{72FA1E3D-2D46-448B-A6B7-8EBD642F63AA}" type="slidenum">
              <a:rPr lang="de-DE" smtClean="0">
                <a:solidFill>
                  <a:prstClr val="white">
                    <a:tint val="75000"/>
                  </a:prstClr>
                </a:solidFill>
              </a:rPr>
              <a:pPr/>
              <a:t>2</a:t>
            </a:fld>
            <a:endParaRPr lang="de-DE" dirty="0">
              <a:solidFill>
                <a:prstClr val="white">
                  <a:tint val="75000"/>
                </a:prstClr>
              </a:solidFill>
            </a:endParaRPr>
          </a:p>
        </p:txBody>
      </p:sp>
    </p:spTree>
    <p:extLst>
      <p:ext uri="{BB962C8B-B14F-4D97-AF65-F5344CB8AC3E}">
        <p14:creationId xmlns:p14="http://schemas.microsoft.com/office/powerpoint/2010/main" val="18516815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Die </a:t>
            </a:r>
            <a:r>
              <a:rPr lang="de-DE" i="1" dirty="0" err="1" smtClean="0"/>
              <a:t>historia</a:t>
            </a:r>
            <a:r>
              <a:rPr lang="de-DE" i="1" dirty="0" smtClean="0"/>
              <a:t> </a:t>
            </a:r>
            <a:r>
              <a:rPr lang="de-DE" i="1" dirty="0" err="1" smtClean="0"/>
              <a:t>mongalorum</a:t>
            </a:r>
            <a:r>
              <a:rPr lang="de-DE" i="1" dirty="0" smtClean="0"/>
              <a:t> </a:t>
            </a:r>
            <a:r>
              <a:rPr lang="de-DE" dirty="0" smtClean="0"/>
              <a:t>des Johannes de </a:t>
            </a:r>
            <a:r>
              <a:rPr lang="de-DE" dirty="0" err="1" smtClean="0"/>
              <a:t>Plano</a:t>
            </a:r>
            <a:r>
              <a:rPr lang="de-DE" dirty="0" smtClean="0"/>
              <a:t> </a:t>
            </a:r>
            <a:r>
              <a:rPr lang="de-DE" dirty="0" err="1" smtClean="0"/>
              <a:t>Carpini</a:t>
            </a:r>
            <a:endParaRPr lang="de-DE" dirty="0"/>
          </a:p>
        </p:txBody>
      </p:sp>
      <p:sp>
        <p:nvSpPr>
          <p:cNvPr id="3" name="Inhaltsplatzhalter 2"/>
          <p:cNvSpPr>
            <a:spLocks noGrp="1"/>
          </p:cNvSpPr>
          <p:nvPr>
            <p:ph idx="1"/>
          </p:nvPr>
        </p:nvSpPr>
        <p:spPr/>
        <p:txBody>
          <a:bodyPr>
            <a:normAutofit/>
          </a:bodyPr>
          <a:lstStyle/>
          <a:p>
            <a:r>
              <a:rPr lang="de-DE" dirty="0" smtClean="0"/>
              <a:t>Systematischer Bericht über die Mongolen, ihre Lebensweise, ihre Absichten und ihre Geschichte</a:t>
            </a:r>
          </a:p>
          <a:p>
            <a:r>
              <a:rPr lang="de-DE" dirty="0" smtClean="0"/>
              <a:t>Korrektur des Namens Tartaren, neuer Name: Mongolen</a:t>
            </a:r>
          </a:p>
          <a:p>
            <a:r>
              <a:rPr lang="de-DE" dirty="0" smtClean="0"/>
              <a:t>Kein apokalyptisches Volk, aber Weltherrschaftsanspruch</a:t>
            </a:r>
          </a:p>
          <a:p>
            <a:r>
              <a:rPr lang="de-DE" dirty="0" smtClean="0"/>
              <a:t>Ratschläge, wie ihnen zu begegnen sei</a:t>
            </a:r>
          </a:p>
          <a:p>
            <a:r>
              <a:rPr lang="de-DE" dirty="0" smtClean="0"/>
              <a:t>Abfassung des Berichts noch auf der Rückreise und mündliche Berichterstattung bei osteuropäischen Herrschern, in franziskanischen Ordenshäusern und nach dem Papst beim französischen König</a:t>
            </a:r>
          </a:p>
          <a:p>
            <a:endParaRPr lang="de-DE" dirty="0" smtClean="0"/>
          </a:p>
        </p:txBody>
      </p:sp>
      <p:sp>
        <p:nvSpPr>
          <p:cNvPr id="4" name="Foliennummernplatzhalter 3"/>
          <p:cNvSpPr>
            <a:spLocks noGrp="1"/>
          </p:cNvSpPr>
          <p:nvPr>
            <p:ph type="sldNum" sz="quarter" idx="12"/>
          </p:nvPr>
        </p:nvSpPr>
        <p:spPr/>
        <p:txBody>
          <a:bodyPr/>
          <a:lstStyle/>
          <a:p>
            <a:fld id="{81C3DCE5-6933-4A9B-9888-D7FA193496EF}" type="slidenum">
              <a:rPr lang="de-DE" smtClean="0">
                <a:solidFill>
                  <a:prstClr val="black">
                    <a:tint val="75000"/>
                  </a:prstClr>
                </a:solidFill>
              </a:rPr>
              <a:pPr/>
              <a:t>20</a:t>
            </a:fld>
            <a:endParaRPr lang="de-DE">
              <a:solidFill>
                <a:prstClr val="black">
                  <a:tint val="75000"/>
                </a:prstClr>
              </a:solidFill>
            </a:endParaRPr>
          </a:p>
        </p:txBody>
      </p:sp>
    </p:spTree>
    <p:extLst>
      <p:ext uri="{BB962C8B-B14F-4D97-AF65-F5344CB8AC3E}">
        <p14:creationId xmlns:p14="http://schemas.microsoft.com/office/powerpoint/2010/main" val="19350357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Die Reiseroute des Johannes de </a:t>
            </a:r>
            <a:r>
              <a:rPr lang="de-DE" dirty="0" err="1" smtClean="0"/>
              <a:t>Plano</a:t>
            </a:r>
            <a:r>
              <a:rPr lang="de-DE" dirty="0" smtClean="0"/>
              <a:t> </a:t>
            </a:r>
            <a:r>
              <a:rPr lang="de-DE" dirty="0" err="1" smtClean="0"/>
              <a:t>Carpini</a:t>
            </a:r>
            <a:endParaRPr lang="de-DE" dirty="0"/>
          </a:p>
        </p:txBody>
      </p:sp>
      <p:pic>
        <p:nvPicPr>
          <p:cNvPr id="5" name="Inhaltsplatzhalt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99657" y="2132856"/>
            <a:ext cx="5789757" cy="3888000"/>
          </a:xfrm>
        </p:spPr>
      </p:pic>
      <p:sp>
        <p:nvSpPr>
          <p:cNvPr id="4" name="Foliennummernplatzhalter 3"/>
          <p:cNvSpPr>
            <a:spLocks noGrp="1"/>
          </p:cNvSpPr>
          <p:nvPr>
            <p:ph type="sldNum" sz="quarter" idx="12"/>
          </p:nvPr>
        </p:nvSpPr>
        <p:spPr/>
        <p:txBody>
          <a:bodyPr/>
          <a:lstStyle/>
          <a:p>
            <a:fld id="{81C3DCE5-6933-4A9B-9888-D7FA193496EF}" type="slidenum">
              <a:rPr lang="de-DE" smtClean="0">
                <a:solidFill>
                  <a:prstClr val="black">
                    <a:tint val="75000"/>
                  </a:prstClr>
                </a:solidFill>
              </a:rPr>
              <a:pPr/>
              <a:t>21</a:t>
            </a:fld>
            <a:endParaRPr lang="de-DE">
              <a:solidFill>
                <a:prstClr val="black">
                  <a:tint val="75000"/>
                </a:prstClr>
              </a:solidFill>
            </a:endParaRPr>
          </a:p>
        </p:txBody>
      </p:sp>
    </p:spTree>
    <p:extLst>
      <p:ext uri="{BB962C8B-B14F-4D97-AF65-F5344CB8AC3E}">
        <p14:creationId xmlns:p14="http://schemas.microsoft.com/office/powerpoint/2010/main" val="27307086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Die </a:t>
            </a:r>
            <a:r>
              <a:rPr lang="de-DE" i="1" dirty="0" err="1" smtClean="0"/>
              <a:t>historia</a:t>
            </a:r>
            <a:r>
              <a:rPr lang="de-DE" i="1" dirty="0" smtClean="0"/>
              <a:t> </a:t>
            </a:r>
            <a:r>
              <a:rPr lang="de-DE" i="1" dirty="0" err="1" smtClean="0"/>
              <a:t>mongalorum</a:t>
            </a:r>
            <a:r>
              <a:rPr lang="de-DE" i="1" dirty="0" smtClean="0"/>
              <a:t> </a:t>
            </a:r>
            <a:r>
              <a:rPr lang="de-DE" dirty="0" smtClean="0"/>
              <a:t>des Johannes de </a:t>
            </a:r>
            <a:r>
              <a:rPr lang="de-DE" dirty="0" err="1" smtClean="0"/>
              <a:t>Plano</a:t>
            </a:r>
            <a:r>
              <a:rPr lang="de-DE" dirty="0" smtClean="0"/>
              <a:t> </a:t>
            </a:r>
            <a:r>
              <a:rPr lang="de-DE" dirty="0" err="1" smtClean="0"/>
              <a:t>Carpini</a:t>
            </a:r>
            <a:endParaRPr lang="de-DE" dirty="0"/>
          </a:p>
        </p:txBody>
      </p:sp>
      <p:sp>
        <p:nvSpPr>
          <p:cNvPr id="3" name="Inhaltsplatzhalter 2"/>
          <p:cNvSpPr>
            <a:spLocks noGrp="1"/>
          </p:cNvSpPr>
          <p:nvPr>
            <p:ph idx="1"/>
          </p:nvPr>
        </p:nvSpPr>
        <p:spPr/>
        <p:txBody>
          <a:bodyPr>
            <a:normAutofit/>
          </a:bodyPr>
          <a:lstStyle/>
          <a:p>
            <a:r>
              <a:rPr lang="de-DE" dirty="0" smtClean="0"/>
              <a:t>Systematischer Bericht über die Mongolen, ihre Lebensweise, ihre Absichten und ihre Geschichte</a:t>
            </a:r>
          </a:p>
          <a:p>
            <a:r>
              <a:rPr lang="de-DE" dirty="0" smtClean="0"/>
              <a:t>Beschreibung ihrer Zivilisation (lebens- und Subsistenzformen) und Kultur (religiöse Riten, Glauben, Sitten und Gebräuche, Herrschaft und Geschichte)</a:t>
            </a:r>
          </a:p>
        </p:txBody>
      </p:sp>
      <p:sp>
        <p:nvSpPr>
          <p:cNvPr id="4" name="Foliennummernplatzhalter 3"/>
          <p:cNvSpPr>
            <a:spLocks noGrp="1"/>
          </p:cNvSpPr>
          <p:nvPr>
            <p:ph type="sldNum" sz="quarter" idx="12"/>
          </p:nvPr>
        </p:nvSpPr>
        <p:spPr/>
        <p:txBody>
          <a:bodyPr/>
          <a:lstStyle/>
          <a:p>
            <a:fld id="{81C3DCE5-6933-4A9B-9888-D7FA193496EF}" type="slidenum">
              <a:rPr lang="de-DE" smtClean="0">
                <a:solidFill>
                  <a:prstClr val="black">
                    <a:tint val="75000"/>
                  </a:prstClr>
                </a:solidFill>
              </a:rPr>
              <a:pPr/>
              <a:t>22</a:t>
            </a:fld>
            <a:endParaRPr lang="de-DE">
              <a:solidFill>
                <a:prstClr val="black">
                  <a:tint val="75000"/>
                </a:prstClr>
              </a:solidFill>
            </a:endParaRPr>
          </a:p>
        </p:txBody>
      </p:sp>
    </p:spTree>
    <p:extLst>
      <p:ext uri="{BB962C8B-B14F-4D97-AF65-F5344CB8AC3E}">
        <p14:creationId xmlns:p14="http://schemas.microsoft.com/office/powerpoint/2010/main" val="30275250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Die Gliederung der </a:t>
            </a:r>
            <a:r>
              <a:rPr lang="de-DE" i="1" dirty="0" err="1" smtClean="0"/>
              <a:t>historia</a:t>
            </a:r>
            <a:r>
              <a:rPr lang="de-DE" i="1" dirty="0" smtClean="0"/>
              <a:t> </a:t>
            </a:r>
            <a:r>
              <a:rPr lang="de-DE" i="1" dirty="0" err="1" smtClean="0"/>
              <a:t>mongalorum</a:t>
            </a:r>
            <a:endParaRPr lang="de-DE" i="1" dirty="0"/>
          </a:p>
        </p:txBody>
      </p:sp>
      <p:sp>
        <p:nvSpPr>
          <p:cNvPr id="3" name="Inhaltsplatzhalter 2"/>
          <p:cNvSpPr>
            <a:spLocks noGrp="1"/>
          </p:cNvSpPr>
          <p:nvPr>
            <p:ph idx="1"/>
          </p:nvPr>
        </p:nvSpPr>
        <p:spPr/>
        <p:txBody>
          <a:bodyPr>
            <a:normAutofit fontScale="85000" lnSpcReduction="20000"/>
          </a:bodyPr>
          <a:lstStyle/>
          <a:p>
            <a:pPr lvl="0"/>
            <a:r>
              <a:rPr lang="de-DE" dirty="0">
                <a:solidFill>
                  <a:prstClr val="black"/>
                </a:solidFill>
              </a:rPr>
              <a:t>Unterteilt in neun Bücher:</a:t>
            </a:r>
          </a:p>
          <a:p>
            <a:pPr lvl="0"/>
            <a:r>
              <a:rPr lang="de-DE" dirty="0">
                <a:solidFill>
                  <a:prstClr val="black"/>
                </a:solidFill>
              </a:rPr>
              <a:t>1. de </a:t>
            </a:r>
            <a:r>
              <a:rPr lang="de-DE" dirty="0" err="1" smtClean="0">
                <a:solidFill>
                  <a:prstClr val="black"/>
                </a:solidFill>
              </a:rPr>
              <a:t>terra</a:t>
            </a:r>
            <a:r>
              <a:rPr lang="de-DE" dirty="0" smtClean="0">
                <a:solidFill>
                  <a:prstClr val="black"/>
                </a:solidFill>
              </a:rPr>
              <a:t> (vom Land)</a:t>
            </a:r>
          </a:p>
          <a:p>
            <a:pPr lvl="0"/>
            <a:r>
              <a:rPr lang="de-DE" dirty="0" smtClean="0">
                <a:solidFill>
                  <a:prstClr val="black"/>
                </a:solidFill>
              </a:rPr>
              <a:t>2</a:t>
            </a:r>
            <a:r>
              <a:rPr lang="de-DE" dirty="0">
                <a:solidFill>
                  <a:prstClr val="black"/>
                </a:solidFill>
              </a:rPr>
              <a:t>. de </a:t>
            </a:r>
            <a:r>
              <a:rPr lang="de-DE" dirty="0" err="1" smtClean="0">
                <a:solidFill>
                  <a:prstClr val="black"/>
                </a:solidFill>
              </a:rPr>
              <a:t>hominibus</a:t>
            </a:r>
            <a:r>
              <a:rPr lang="de-DE" dirty="0" smtClean="0">
                <a:solidFill>
                  <a:prstClr val="black"/>
                </a:solidFill>
              </a:rPr>
              <a:t> (von den Menschen)</a:t>
            </a:r>
          </a:p>
          <a:p>
            <a:pPr lvl="0"/>
            <a:r>
              <a:rPr lang="de-DE" dirty="0" smtClean="0">
                <a:solidFill>
                  <a:prstClr val="black"/>
                </a:solidFill>
              </a:rPr>
              <a:t>3</a:t>
            </a:r>
            <a:r>
              <a:rPr lang="de-DE" dirty="0">
                <a:solidFill>
                  <a:prstClr val="black"/>
                </a:solidFill>
              </a:rPr>
              <a:t>. de </a:t>
            </a:r>
            <a:r>
              <a:rPr lang="de-DE" dirty="0" err="1" smtClean="0">
                <a:solidFill>
                  <a:prstClr val="black"/>
                </a:solidFill>
              </a:rPr>
              <a:t>ritu</a:t>
            </a:r>
            <a:r>
              <a:rPr lang="de-DE" dirty="0" smtClean="0">
                <a:solidFill>
                  <a:prstClr val="black"/>
                </a:solidFill>
              </a:rPr>
              <a:t> (von den [religiösen] Riten)</a:t>
            </a:r>
          </a:p>
          <a:p>
            <a:pPr lvl="0"/>
            <a:r>
              <a:rPr lang="de-DE" dirty="0" smtClean="0">
                <a:solidFill>
                  <a:prstClr val="black"/>
                </a:solidFill>
              </a:rPr>
              <a:t>4</a:t>
            </a:r>
            <a:r>
              <a:rPr lang="de-DE" dirty="0">
                <a:solidFill>
                  <a:prstClr val="black"/>
                </a:solidFill>
              </a:rPr>
              <a:t>. de </a:t>
            </a:r>
            <a:r>
              <a:rPr lang="de-DE" dirty="0" err="1" smtClean="0">
                <a:solidFill>
                  <a:prstClr val="black"/>
                </a:solidFill>
              </a:rPr>
              <a:t>moribus</a:t>
            </a:r>
            <a:r>
              <a:rPr lang="de-DE" dirty="0" smtClean="0">
                <a:solidFill>
                  <a:prstClr val="black"/>
                </a:solidFill>
              </a:rPr>
              <a:t> (von den Sitten)</a:t>
            </a:r>
          </a:p>
          <a:p>
            <a:pPr lvl="0"/>
            <a:r>
              <a:rPr lang="de-DE" dirty="0" smtClean="0">
                <a:solidFill>
                  <a:prstClr val="black"/>
                </a:solidFill>
              </a:rPr>
              <a:t>5</a:t>
            </a:r>
            <a:r>
              <a:rPr lang="de-DE" dirty="0">
                <a:solidFill>
                  <a:prstClr val="black"/>
                </a:solidFill>
              </a:rPr>
              <a:t>. de </a:t>
            </a:r>
            <a:r>
              <a:rPr lang="de-DE" dirty="0" err="1">
                <a:solidFill>
                  <a:prstClr val="black"/>
                </a:solidFill>
              </a:rPr>
              <a:t>ipsorum</a:t>
            </a:r>
            <a:r>
              <a:rPr lang="de-DE" dirty="0">
                <a:solidFill>
                  <a:prstClr val="black"/>
                </a:solidFill>
              </a:rPr>
              <a:t> </a:t>
            </a:r>
            <a:r>
              <a:rPr lang="de-DE" dirty="0" err="1" smtClean="0">
                <a:solidFill>
                  <a:prstClr val="black"/>
                </a:solidFill>
              </a:rPr>
              <a:t>imperio</a:t>
            </a:r>
            <a:r>
              <a:rPr lang="de-DE" dirty="0" smtClean="0">
                <a:solidFill>
                  <a:prstClr val="black"/>
                </a:solidFill>
              </a:rPr>
              <a:t> (von ihrem Herrschaftsbereich)</a:t>
            </a:r>
          </a:p>
          <a:p>
            <a:pPr lvl="0"/>
            <a:r>
              <a:rPr lang="de-DE" dirty="0" smtClean="0">
                <a:solidFill>
                  <a:prstClr val="black"/>
                </a:solidFill>
              </a:rPr>
              <a:t>6</a:t>
            </a:r>
            <a:r>
              <a:rPr lang="de-DE" dirty="0">
                <a:solidFill>
                  <a:prstClr val="black"/>
                </a:solidFill>
              </a:rPr>
              <a:t>. de </a:t>
            </a:r>
            <a:r>
              <a:rPr lang="de-DE" dirty="0" err="1" smtClean="0">
                <a:solidFill>
                  <a:prstClr val="black"/>
                </a:solidFill>
              </a:rPr>
              <a:t>bellis</a:t>
            </a:r>
            <a:r>
              <a:rPr lang="de-DE" dirty="0" smtClean="0">
                <a:solidFill>
                  <a:prstClr val="black"/>
                </a:solidFill>
              </a:rPr>
              <a:t> (von den Kriegen)</a:t>
            </a:r>
          </a:p>
          <a:p>
            <a:pPr lvl="0"/>
            <a:r>
              <a:rPr lang="de-DE" dirty="0" smtClean="0">
                <a:solidFill>
                  <a:prstClr val="black"/>
                </a:solidFill>
              </a:rPr>
              <a:t>7</a:t>
            </a:r>
            <a:r>
              <a:rPr lang="de-DE" dirty="0">
                <a:solidFill>
                  <a:prstClr val="black"/>
                </a:solidFill>
              </a:rPr>
              <a:t>. de </a:t>
            </a:r>
            <a:r>
              <a:rPr lang="de-DE" dirty="0" err="1">
                <a:solidFill>
                  <a:prstClr val="black"/>
                </a:solidFill>
              </a:rPr>
              <a:t>terris</a:t>
            </a:r>
            <a:r>
              <a:rPr lang="de-DE" dirty="0">
                <a:solidFill>
                  <a:prstClr val="black"/>
                </a:solidFill>
              </a:rPr>
              <a:t> quas </a:t>
            </a:r>
            <a:r>
              <a:rPr lang="de-DE" dirty="0" err="1">
                <a:solidFill>
                  <a:prstClr val="black"/>
                </a:solidFill>
              </a:rPr>
              <a:t>eorum</a:t>
            </a:r>
            <a:r>
              <a:rPr lang="de-DE" dirty="0">
                <a:solidFill>
                  <a:prstClr val="black"/>
                </a:solidFill>
              </a:rPr>
              <a:t> </a:t>
            </a:r>
            <a:r>
              <a:rPr lang="de-DE" dirty="0" err="1">
                <a:solidFill>
                  <a:prstClr val="black"/>
                </a:solidFill>
              </a:rPr>
              <a:t>dominio</a:t>
            </a:r>
            <a:r>
              <a:rPr lang="de-DE" dirty="0">
                <a:solidFill>
                  <a:prstClr val="black"/>
                </a:solidFill>
              </a:rPr>
              <a:t> </a:t>
            </a:r>
            <a:r>
              <a:rPr lang="de-DE" dirty="0" err="1" smtClean="0">
                <a:solidFill>
                  <a:prstClr val="black"/>
                </a:solidFill>
              </a:rPr>
              <a:t>subiugant</a:t>
            </a:r>
            <a:r>
              <a:rPr lang="de-DE" dirty="0" smtClean="0">
                <a:solidFill>
                  <a:prstClr val="black"/>
                </a:solidFill>
              </a:rPr>
              <a:t> (von den Ländern, die sie ihrer Herrschaft unterworfen haben)</a:t>
            </a:r>
          </a:p>
          <a:p>
            <a:pPr lvl="0"/>
            <a:r>
              <a:rPr lang="de-DE" dirty="0" smtClean="0">
                <a:solidFill>
                  <a:prstClr val="black"/>
                </a:solidFill>
              </a:rPr>
              <a:t>8</a:t>
            </a:r>
            <a:r>
              <a:rPr lang="de-DE" dirty="0">
                <a:solidFill>
                  <a:prstClr val="black"/>
                </a:solidFill>
              </a:rPr>
              <a:t>. </a:t>
            </a:r>
            <a:r>
              <a:rPr lang="de-DE" dirty="0" err="1">
                <a:solidFill>
                  <a:prstClr val="black"/>
                </a:solidFill>
              </a:rPr>
              <a:t>quomodo</a:t>
            </a:r>
            <a:r>
              <a:rPr lang="de-DE" dirty="0">
                <a:solidFill>
                  <a:prstClr val="black"/>
                </a:solidFill>
              </a:rPr>
              <a:t> </a:t>
            </a:r>
            <a:r>
              <a:rPr lang="de-DE" dirty="0" err="1">
                <a:solidFill>
                  <a:prstClr val="black"/>
                </a:solidFill>
              </a:rPr>
              <a:t>bello</a:t>
            </a:r>
            <a:r>
              <a:rPr lang="de-DE" dirty="0">
                <a:solidFill>
                  <a:prstClr val="black"/>
                </a:solidFill>
              </a:rPr>
              <a:t> </a:t>
            </a:r>
            <a:r>
              <a:rPr lang="de-DE" dirty="0" err="1">
                <a:solidFill>
                  <a:prstClr val="black"/>
                </a:solidFill>
              </a:rPr>
              <a:t>occuratur</a:t>
            </a:r>
            <a:r>
              <a:rPr lang="de-DE" dirty="0">
                <a:solidFill>
                  <a:prstClr val="black"/>
                </a:solidFill>
              </a:rPr>
              <a:t> </a:t>
            </a:r>
            <a:r>
              <a:rPr lang="de-DE" dirty="0" err="1" smtClean="0">
                <a:solidFill>
                  <a:prstClr val="black"/>
                </a:solidFill>
              </a:rPr>
              <a:t>eisdem</a:t>
            </a:r>
            <a:r>
              <a:rPr lang="de-DE" dirty="0" smtClean="0">
                <a:solidFill>
                  <a:prstClr val="black"/>
                </a:solidFill>
              </a:rPr>
              <a:t> (wie man ihnen im Krieg begegnen soll)</a:t>
            </a:r>
          </a:p>
          <a:p>
            <a:pPr lvl="0"/>
            <a:r>
              <a:rPr lang="de-DE" dirty="0" smtClean="0">
                <a:solidFill>
                  <a:prstClr val="black"/>
                </a:solidFill>
              </a:rPr>
              <a:t>9</a:t>
            </a:r>
            <a:r>
              <a:rPr lang="de-DE" dirty="0">
                <a:solidFill>
                  <a:prstClr val="black"/>
                </a:solidFill>
              </a:rPr>
              <a:t>. de via </a:t>
            </a:r>
            <a:r>
              <a:rPr lang="de-DE" dirty="0" err="1">
                <a:solidFill>
                  <a:prstClr val="black"/>
                </a:solidFill>
              </a:rPr>
              <a:t>quam</a:t>
            </a:r>
            <a:r>
              <a:rPr lang="de-DE" dirty="0">
                <a:solidFill>
                  <a:prstClr val="black"/>
                </a:solidFill>
              </a:rPr>
              <a:t> </a:t>
            </a:r>
            <a:r>
              <a:rPr lang="de-DE" dirty="0" err="1">
                <a:solidFill>
                  <a:prstClr val="black"/>
                </a:solidFill>
              </a:rPr>
              <a:t>fecimus</a:t>
            </a:r>
            <a:r>
              <a:rPr lang="de-DE" dirty="0">
                <a:solidFill>
                  <a:prstClr val="black"/>
                </a:solidFill>
              </a:rPr>
              <a:t> et </a:t>
            </a:r>
            <a:r>
              <a:rPr lang="de-DE" dirty="0" err="1">
                <a:solidFill>
                  <a:prstClr val="black"/>
                </a:solidFill>
              </a:rPr>
              <a:t>curia</a:t>
            </a:r>
            <a:r>
              <a:rPr lang="de-DE" dirty="0">
                <a:solidFill>
                  <a:prstClr val="black"/>
                </a:solidFill>
              </a:rPr>
              <a:t> </a:t>
            </a:r>
            <a:r>
              <a:rPr lang="de-DE" dirty="0" err="1">
                <a:solidFill>
                  <a:prstClr val="black"/>
                </a:solidFill>
              </a:rPr>
              <a:t>imperatoris</a:t>
            </a:r>
            <a:r>
              <a:rPr lang="de-DE" dirty="0">
                <a:solidFill>
                  <a:prstClr val="black"/>
                </a:solidFill>
              </a:rPr>
              <a:t> et </a:t>
            </a:r>
            <a:r>
              <a:rPr lang="de-DE" dirty="0" err="1">
                <a:solidFill>
                  <a:prstClr val="black"/>
                </a:solidFill>
              </a:rPr>
              <a:t>testimus</a:t>
            </a:r>
            <a:r>
              <a:rPr lang="de-DE" dirty="0">
                <a:solidFill>
                  <a:prstClr val="black"/>
                </a:solidFill>
              </a:rPr>
              <a:t>  </a:t>
            </a:r>
            <a:r>
              <a:rPr lang="de-DE" dirty="0" smtClean="0">
                <a:solidFill>
                  <a:prstClr val="black"/>
                </a:solidFill>
              </a:rPr>
              <a:t>(von dem Weg, den wir genommen haben, vom Hof des Kaisers und den Zeugen) </a:t>
            </a:r>
            <a:endParaRPr lang="de-DE" dirty="0">
              <a:solidFill>
                <a:prstClr val="black"/>
              </a:solidFill>
            </a:endParaRPr>
          </a:p>
          <a:p>
            <a:endParaRPr lang="de-DE" dirty="0"/>
          </a:p>
        </p:txBody>
      </p:sp>
      <p:sp>
        <p:nvSpPr>
          <p:cNvPr id="4" name="Foliennummernplatzhalter 3"/>
          <p:cNvSpPr>
            <a:spLocks noGrp="1"/>
          </p:cNvSpPr>
          <p:nvPr>
            <p:ph type="sldNum" sz="quarter" idx="12"/>
          </p:nvPr>
        </p:nvSpPr>
        <p:spPr/>
        <p:txBody>
          <a:bodyPr/>
          <a:lstStyle/>
          <a:p>
            <a:fld id="{81C3DCE5-6933-4A9B-9888-D7FA193496EF}" type="slidenum">
              <a:rPr lang="de-DE" smtClean="0">
                <a:solidFill>
                  <a:prstClr val="black">
                    <a:tint val="75000"/>
                  </a:prstClr>
                </a:solidFill>
              </a:rPr>
              <a:pPr/>
              <a:t>23</a:t>
            </a:fld>
            <a:endParaRPr lang="de-DE">
              <a:solidFill>
                <a:prstClr val="black">
                  <a:tint val="75000"/>
                </a:prstClr>
              </a:solidFill>
            </a:endParaRPr>
          </a:p>
        </p:txBody>
      </p:sp>
    </p:spTree>
    <p:extLst>
      <p:ext uri="{BB962C8B-B14F-4D97-AF65-F5344CB8AC3E}">
        <p14:creationId xmlns:p14="http://schemas.microsoft.com/office/powerpoint/2010/main" val="1851331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Der Fragenkatalog von Lyon an Peter von Russland </a:t>
            </a:r>
            <a:endParaRPr lang="de-DE" dirty="0"/>
          </a:p>
        </p:txBody>
      </p:sp>
      <p:sp>
        <p:nvSpPr>
          <p:cNvPr id="3" name="Inhaltsplatzhalter 2"/>
          <p:cNvSpPr>
            <a:spLocks noGrp="1"/>
          </p:cNvSpPr>
          <p:nvPr>
            <p:ph idx="1"/>
          </p:nvPr>
        </p:nvSpPr>
        <p:spPr/>
        <p:txBody>
          <a:bodyPr>
            <a:normAutofit lnSpcReduction="10000"/>
          </a:bodyPr>
          <a:lstStyle/>
          <a:p>
            <a:r>
              <a:rPr lang="de-DE" dirty="0" smtClean="0"/>
              <a:t>1. De </a:t>
            </a:r>
            <a:r>
              <a:rPr lang="de-DE" dirty="0" err="1" smtClean="0"/>
              <a:t>origine</a:t>
            </a:r>
            <a:r>
              <a:rPr lang="de-DE" dirty="0" smtClean="0"/>
              <a:t> (von ihrer Herkunft)</a:t>
            </a:r>
          </a:p>
          <a:p>
            <a:r>
              <a:rPr lang="de-DE" dirty="0" smtClean="0"/>
              <a:t>2. de </a:t>
            </a:r>
            <a:r>
              <a:rPr lang="de-DE" dirty="0" err="1" smtClean="0"/>
              <a:t>modo</a:t>
            </a:r>
            <a:r>
              <a:rPr lang="de-DE" dirty="0" smtClean="0"/>
              <a:t> </a:t>
            </a:r>
            <a:r>
              <a:rPr lang="de-DE" dirty="0" err="1" smtClean="0"/>
              <a:t>credendi</a:t>
            </a:r>
            <a:r>
              <a:rPr lang="de-DE" dirty="0" smtClean="0"/>
              <a:t> (von der Art ihres Glaubens)</a:t>
            </a:r>
          </a:p>
          <a:p>
            <a:r>
              <a:rPr lang="de-DE" dirty="0" smtClean="0"/>
              <a:t>3. de </a:t>
            </a:r>
            <a:r>
              <a:rPr lang="de-DE" dirty="0" err="1" smtClean="0"/>
              <a:t>ritu</a:t>
            </a:r>
            <a:r>
              <a:rPr lang="de-DE" dirty="0" smtClean="0"/>
              <a:t> </a:t>
            </a:r>
            <a:r>
              <a:rPr lang="de-DE" dirty="0" err="1" smtClean="0"/>
              <a:t>colendi</a:t>
            </a:r>
            <a:r>
              <a:rPr lang="de-DE" dirty="0" smtClean="0"/>
              <a:t> (von ihren </a:t>
            </a:r>
            <a:r>
              <a:rPr lang="de-DE" dirty="0"/>
              <a:t>R</a:t>
            </a:r>
            <a:r>
              <a:rPr lang="de-DE" dirty="0" smtClean="0"/>
              <a:t>iten)</a:t>
            </a:r>
          </a:p>
          <a:p>
            <a:r>
              <a:rPr lang="de-DE" dirty="0" smtClean="0"/>
              <a:t>4. de forma </a:t>
            </a:r>
            <a:r>
              <a:rPr lang="de-DE" dirty="0" err="1" smtClean="0"/>
              <a:t>vivendi</a:t>
            </a:r>
            <a:r>
              <a:rPr lang="de-DE" dirty="0" smtClean="0"/>
              <a:t> (von ihrer Lebensweise)</a:t>
            </a:r>
          </a:p>
          <a:p>
            <a:r>
              <a:rPr lang="de-DE" dirty="0" smtClean="0"/>
              <a:t>5. de </a:t>
            </a:r>
            <a:r>
              <a:rPr lang="de-DE" dirty="0" err="1" smtClean="0"/>
              <a:t>fortitudine</a:t>
            </a:r>
            <a:r>
              <a:rPr lang="de-DE" dirty="0" smtClean="0"/>
              <a:t> (von ihrer Stärke)</a:t>
            </a:r>
          </a:p>
          <a:p>
            <a:r>
              <a:rPr lang="de-DE" dirty="0" smtClean="0"/>
              <a:t>6. de </a:t>
            </a:r>
            <a:r>
              <a:rPr lang="de-DE" dirty="0" err="1" smtClean="0"/>
              <a:t>multitudine</a:t>
            </a:r>
            <a:r>
              <a:rPr lang="de-DE" dirty="0" smtClean="0"/>
              <a:t> (von ihrer Zahl)</a:t>
            </a:r>
          </a:p>
          <a:p>
            <a:r>
              <a:rPr lang="de-DE" dirty="0" smtClean="0"/>
              <a:t>7. de </a:t>
            </a:r>
            <a:r>
              <a:rPr lang="de-DE" dirty="0" err="1" smtClean="0"/>
              <a:t>intentione</a:t>
            </a:r>
            <a:r>
              <a:rPr lang="de-DE" dirty="0" smtClean="0"/>
              <a:t> (von ihren Absichten)</a:t>
            </a:r>
          </a:p>
          <a:p>
            <a:r>
              <a:rPr lang="de-DE" dirty="0" smtClean="0"/>
              <a:t>8. de </a:t>
            </a:r>
            <a:r>
              <a:rPr lang="de-DE" dirty="0" err="1" smtClean="0"/>
              <a:t>observantia</a:t>
            </a:r>
            <a:r>
              <a:rPr lang="de-DE" dirty="0" smtClean="0"/>
              <a:t> </a:t>
            </a:r>
            <a:r>
              <a:rPr lang="de-DE" dirty="0" err="1" smtClean="0"/>
              <a:t>foederis</a:t>
            </a:r>
            <a:r>
              <a:rPr lang="de-DE" dirty="0" smtClean="0"/>
              <a:t> (von der Behandlung von Verbündeten)</a:t>
            </a:r>
          </a:p>
          <a:p>
            <a:r>
              <a:rPr lang="de-DE" dirty="0" smtClean="0"/>
              <a:t>9. de </a:t>
            </a:r>
            <a:r>
              <a:rPr lang="de-DE" dirty="0" err="1" smtClean="0"/>
              <a:t>nuntiorum</a:t>
            </a:r>
            <a:r>
              <a:rPr lang="de-DE" dirty="0" smtClean="0"/>
              <a:t> </a:t>
            </a:r>
            <a:r>
              <a:rPr lang="de-DE" dirty="0" err="1" smtClean="0"/>
              <a:t>receptione</a:t>
            </a:r>
            <a:r>
              <a:rPr lang="de-DE" dirty="0" smtClean="0"/>
              <a:t> (von der Behandlung von Gesandten)</a:t>
            </a:r>
            <a:endParaRPr lang="de-DE" dirty="0"/>
          </a:p>
        </p:txBody>
      </p:sp>
      <p:sp>
        <p:nvSpPr>
          <p:cNvPr id="4" name="Foliennummernplatzhalter 3"/>
          <p:cNvSpPr>
            <a:spLocks noGrp="1"/>
          </p:cNvSpPr>
          <p:nvPr>
            <p:ph type="sldNum" sz="quarter" idx="12"/>
          </p:nvPr>
        </p:nvSpPr>
        <p:spPr/>
        <p:txBody>
          <a:bodyPr/>
          <a:lstStyle/>
          <a:p>
            <a:fld id="{81C3DCE5-6933-4A9B-9888-D7FA193496EF}" type="slidenum">
              <a:rPr lang="de-DE" smtClean="0">
                <a:solidFill>
                  <a:prstClr val="black">
                    <a:tint val="75000"/>
                  </a:prstClr>
                </a:solidFill>
              </a:rPr>
              <a:pPr/>
              <a:t>24</a:t>
            </a:fld>
            <a:endParaRPr lang="de-DE">
              <a:solidFill>
                <a:prstClr val="black">
                  <a:tint val="75000"/>
                </a:prstClr>
              </a:solidFill>
            </a:endParaRPr>
          </a:p>
        </p:txBody>
      </p:sp>
    </p:spTree>
    <p:extLst>
      <p:ext uri="{BB962C8B-B14F-4D97-AF65-F5344CB8AC3E}">
        <p14:creationId xmlns:p14="http://schemas.microsoft.com/office/powerpoint/2010/main" val="22353670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Die Systematik der Fragen und die aristotelische Kategorienlehre</a:t>
            </a:r>
            <a:endParaRPr lang="de-DE" dirty="0"/>
          </a:p>
        </p:txBody>
      </p:sp>
      <p:sp>
        <p:nvSpPr>
          <p:cNvPr id="3" name="Inhaltsplatzhalter 2"/>
          <p:cNvSpPr>
            <a:spLocks noGrp="1"/>
          </p:cNvSpPr>
          <p:nvPr>
            <p:ph idx="1"/>
          </p:nvPr>
        </p:nvSpPr>
        <p:spPr/>
        <p:txBody>
          <a:bodyPr>
            <a:normAutofit/>
          </a:bodyPr>
          <a:lstStyle/>
          <a:p>
            <a:r>
              <a:rPr lang="de-DE" dirty="0" smtClean="0"/>
              <a:t>Welcher Katalog steuerte die Fragen und Gliederungspunkte?</a:t>
            </a:r>
          </a:p>
          <a:p>
            <a:r>
              <a:rPr lang="de-DE" dirty="0" smtClean="0"/>
              <a:t>These: die aristotelische Kategorienlehre</a:t>
            </a:r>
          </a:p>
          <a:p>
            <a:r>
              <a:rPr lang="de-DE" dirty="0" smtClean="0"/>
              <a:t>Aristoteles: Die Kategorien</a:t>
            </a:r>
          </a:p>
          <a:p>
            <a:r>
              <a:rPr lang="de-DE" dirty="0" smtClean="0"/>
              <a:t>Nach Aristoteles lässt sich jeder beliebige Gegenstand anhand von zehn Kategorien bestimmen und beschreiben</a:t>
            </a:r>
          </a:p>
          <a:p>
            <a:r>
              <a:rPr lang="de-DE" dirty="0" smtClean="0"/>
              <a:t>Ein Seiendes kann so als Substanz beschrieben werden, das durch bestimmte Prädikate (</a:t>
            </a:r>
            <a:r>
              <a:rPr lang="de-DE" dirty="0" err="1" smtClean="0"/>
              <a:t>Akzidentien</a:t>
            </a:r>
            <a:r>
              <a:rPr lang="de-DE" dirty="0" smtClean="0"/>
              <a:t>) bestimmt ist</a:t>
            </a:r>
          </a:p>
          <a:p>
            <a:endParaRPr lang="de-DE" dirty="0" smtClean="0"/>
          </a:p>
          <a:p>
            <a:endParaRPr lang="de-DE" dirty="0"/>
          </a:p>
        </p:txBody>
      </p:sp>
      <p:sp>
        <p:nvSpPr>
          <p:cNvPr id="4" name="Foliennummernplatzhalter 3"/>
          <p:cNvSpPr>
            <a:spLocks noGrp="1"/>
          </p:cNvSpPr>
          <p:nvPr>
            <p:ph type="sldNum" sz="quarter" idx="12"/>
          </p:nvPr>
        </p:nvSpPr>
        <p:spPr/>
        <p:txBody>
          <a:bodyPr/>
          <a:lstStyle/>
          <a:p>
            <a:fld id="{81C3DCE5-6933-4A9B-9888-D7FA193496EF}" type="slidenum">
              <a:rPr lang="de-DE" smtClean="0">
                <a:solidFill>
                  <a:prstClr val="black">
                    <a:tint val="75000"/>
                  </a:prstClr>
                </a:solidFill>
              </a:rPr>
              <a:pPr/>
              <a:t>25</a:t>
            </a:fld>
            <a:endParaRPr lang="de-DE">
              <a:solidFill>
                <a:prstClr val="black">
                  <a:tint val="75000"/>
                </a:prstClr>
              </a:solidFill>
            </a:endParaRPr>
          </a:p>
        </p:txBody>
      </p:sp>
    </p:spTree>
    <p:extLst>
      <p:ext uri="{BB962C8B-B14F-4D97-AF65-F5344CB8AC3E}">
        <p14:creationId xmlns:p14="http://schemas.microsoft.com/office/powerpoint/2010/main" val="26190781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Ergründen, wer die Tartaren sind</a:t>
            </a:r>
            <a:endParaRPr lang="de-DE" dirty="0"/>
          </a:p>
        </p:txBody>
      </p:sp>
      <p:sp>
        <p:nvSpPr>
          <p:cNvPr id="3" name="Inhaltsplatzhalter 2"/>
          <p:cNvSpPr>
            <a:spLocks noGrp="1"/>
          </p:cNvSpPr>
          <p:nvPr>
            <p:ph idx="1"/>
          </p:nvPr>
        </p:nvSpPr>
        <p:spPr/>
        <p:txBody>
          <a:bodyPr>
            <a:normAutofit/>
          </a:bodyPr>
          <a:lstStyle/>
          <a:p>
            <a:r>
              <a:rPr lang="de-DE" dirty="0" smtClean="0"/>
              <a:t>Mongolen, nicht Tartaren</a:t>
            </a:r>
          </a:p>
          <a:p>
            <a:r>
              <a:rPr lang="de-DE" dirty="0" smtClean="0"/>
              <a:t>Nomadisches Reitervolk</a:t>
            </a:r>
          </a:p>
          <a:p>
            <a:r>
              <a:rPr lang="de-DE" dirty="0" smtClean="0"/>
              <a:t>Keine hochstehende Zivilisation (kein Ackerbau, keine Städte, nomadische Lebensweise)</a:t>
            </a:r>
          </a:p>
          <a:p>
            <a:r>
              <a:rPr lang="de-DE" dirty="0" smtClean="0"/>
              <a:t>Kultur (hierarchische Gesellschaftsstruktur, Krieger die wichtigste Schicht, aber keine gepanzerten Ritter, strikte Unterwerfung unter ihre Herren)</a:t>
            </a:r>
          </a:p>
          <a:p>
            <a:r>
              <a:rPr lang="de-DE" dirty="0" smtClean="0"/>
              <a:t>Sitten und Gebräuche (Geburts-, Heirats- und Bestattungsriten, Esskultur, Reinlichkeit, Verbote und </a:t>
            </a:r>
            <a:r>
              <a:rPr lang="de-DE" smtClean="0"/>
              <a:t>Tabus)</a:t>
            </a:r>
          </a:p>
        </p:txBody>
      </p:sp>
      <p:sp>
        <p:nvSpPr>
          <p:cNvPr id="4" name="Foliennummernplatzhalter 3"/>
          <p:cNvSpPr>
            <a:spLocks noGrp="1"/>
          </p:cNvSpPr>
          <p:nvPr>
            <p:ph type="sldNum" sz="quarter" idx="12"/>
          </p:nvPr>
        </p:nvSpPr>
        <p:spPr/>
        <p:txBody>
          <a:bodyPr/>
          <a:lstStyle/>
          <a:p>
            <a:fld id="{81C3DCE5-6933-4A9B-9888-D7FA193496EF}" type="slidenum">
              <a:rPr lang="de-DE" smtClean="0">
                <a:solidFill>
                  <a:prstClr val="black">
                    <a:tint val="75000"/>
                  </a:prstClr>
                </a:solidFill>
              </a:rPr>
              <a:pPr/>
              <a:t>26</a:t>
            </a:fld>
            <a:endParaRPr lang="de-DE">
              <a:solidFill>
                <a:prstClr val="black">
                  <a:tint val="75000"/>
                </a:prstClr>
              </a:solidFill>
            </a:endParaRPr>
          </a:p>
        </p:txBody>
      </p:sp>
    </p:spTree>
    <p:extLst>
      <p:ext uri="{BB962C8B-B14F-4D97-AF65-F5344CB8AC3E}">
        <p14:creationId xmlns:p14="http://schemas.microsoft.com/office/powerpoint/2010/main" val="36522272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Neue Hoffnungen und neue Gesandtschaften</a:t>
            </a:r>
            <a:endParaRPr lang="de-DE" dirty="0"/>
          </a:p>
        </p:txBody>
      </p:sp>
      <p:sp>
        <p:nvSpPr>
          <p:cNvPr id="3" name="Inhaltsplatzhalter 2"/>
          <p:cNvSpPr>
            <a:spLocks noGrp="1"/>
          </p:cNvSpPr>
          <p:nvPr>
            <p:ph idx="1"/>
          </p:nvPr>
        </p:nvSpPr>
        <p:spPr/>
        <p:txBody>
          <a:bodyPr>
            <a:normAutofit lnSpcReduction="10000"/>
          </a:bodyPr>
          <a:lstStyle/>
          <a:p>
            <a:r>
              <a:rPr lang="de-DE" dirty="0" smtClean="0"/>
              <a:t>Ludwig IX. von Frankreich nimmt 1245 das Kreuz, bricht 1248 zum Kreuzzug auf</a:t>
            </a:r>
          </a:p>
          <a:p>
            <a:r>
              <a:rPr lang="de-DE" dirty="0" smtClean="0"/>
              <a:t>Erneut Gerüchte über Bekehrung eines mongolischen Khans und mögliches Bündnis mit den Mongolen gegen die </a:t>
            </a:r>
            <a:r>
              <a:rPr lang="de-DE" dirty="0" err="1" smtClean="0"/>
              <a:t>Sarazenen</a:t>
            </a:r>
            <a:endParaRPr lang="de-DE" dirty="0" smtClean="0"/>
          </a:p>
          <a:p>
            <a:r>
              <a:rPr lang="de-DE" dirty="0" smtClean="0"/>
              <a:t>1248 Reise des Andreas von </a:t>
            </a:r>
            <a:r>
              <a:rPr lang="de-DE" dirty="0" err="1" smtClean="0"/>
              <a:t>Longjumeau</a:t>
            </a:r>
            <a:r>
              <a:rPr lang="de-DE" dirty="0" smtClean="0"/>
              <a:t> zu den Mongolen im Auftrag Ludwigs IX.</a:t>
            </a:r>
          </a:p>
          <a:p>
            <a:r>
              <a:rPr lang="de-DE" dirty="0" smtClean="0"/>
              <a:t>Gabe: kostbare Geschenke, Psalter und Stück vom Heiligen Kreuz</a:t>
            </a:r>
          </a:p>
          <a:p>
            <a:r>
              <a:rPr lang="de-DE" dirty="0" smtClean="0"/>
              <a:t>Rückkehr des Andreas mit Unterwerfungsaufforderung des Großkhans an Ludwig</a:t>
            </a:r>
          </a:p>
          <a:p>
            <a:r>
              <a:rPr lang="de-DE" dirty="0" smtClean="0"/>
              <a:t>Enttäuschung und Reue des Königs</a:t>
            </a:r>
            <a:endParaRPr lang="de-DE" dirty="0"/>
          </a:p>
        </p:txBody>
      </p:sp>
      <p:sp>
        <p:nvSpPr>
          <p:cNvPr id="4" name="Foliennummernplatzhalter 3"/>
          <p:cNvSpPr>
            <a:spLocks noGrp="1"/>
          </p:cNvSpPr>
          <p:nvPr>
            <p:ph type="sldNum" sz="quarter" idx="12"/>
          </p:nvPr>
        </p:nvSpPr>
        <p:spPr/>
        <p:txBody>
          <a:bodyPr/>
          <a:lstStyle/>
          <a:p>
            <a:fld id="{81C3DCE5-6933-4A9B-9888-D7FA193496EF}" type="slidenum">
              <a:rPr lang="de-DE" smtClean="0">
                <a:solidFill>
                  <a:prstClr val="black">
                    <a:tint val="75000"/>
                  </a:prstClr>
                </a:solidFill>
              </a:rPr>
              <a:pPr/>
              <a:t>27</a:t>
            </a:fld>
            <a:endParaRPr lang="de-DE">
              <a:solidFill>
                <a:prstClr val="black">
                  <a:tint val="75000"/>
                </a:prstClr>
              </a:solidFill>
            </a:endParaRPr>
          </a:p>
        </p:txBody>
      </p:sp>
    </p:spTree>
    <p:extLst>
      <p:ext uri="{BB962C8B-B14F-4D97-AF65-F5344CB8AC3E}">
        <p14:creationId xmlns:p14="http://schemas.microsoft.com/office/powerpoint/2010/main" val="22025914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Wilhelm von </a:t>
            </a:r>
            <a:r>
              <a:rPr lang="de-DE" dirty="0" err="1" smtClean="0"/>
              <a:t>Rubru</a:t>
            </a:r>
            <a:r>
              <a:rPr lang="de-DE" dirty="0" smtClean="0"/>
              <a:t>[c]</a:t>
            </a:r>
            <a:r>
              <a:rPr lang="de-DE" dirty="0" err="1" smtClean="0"/>
              <a:t>ks</a:t>
            </a:r>
            <a:r>
              <a:rPr lang="de-DE" dirty="0" smtClean="0"/>
              <a:t> Reise zu den Mongolen</a:t>
            </a:r>
            <a:endParaRPr lang="de-DE" dirty="0"/>
          </a:p>
        </p:txBody>
      </p:sp>
      <p:sp>
        <p:nvSpPr>
          <p:cNvPr id="3" name="Inhaltsplatzhalter 2"/>
          <p:cNvSpPr>
            <a:spLocks noGrp="1"/>
          </p:cNvSpPr>
          <p:nvPr>
            <p:ph idx="1"/>
          </p:nvPr>
        </p:nvSpPr>
        <p:spPr/>
        <p:txBody>
          <a:bodyPr>
            <a:normAutofit lnSpcReduction="10000"/>
          </a:bodyPr>
          <a:lstStyle/>
          <a:p>
            <a:r>
              <a:rPr lang="de-DE" dirty="0" smtClean="0"/>
              <a:t>1253 erneute Hoffnung auf Bekehrung eines mongolischen Khans</a:t>
            </a:r>
          </a:p>
          <a:p>
            <a:r>
              <a:rPr lang="de-DE" dirty="0" smtClean="0"/>
              <a:t>Erneute Aussendung eines Gesandten durch Ludwig, aber diesmal nicht als Gesandter, sondern als angeblicher Missionar</a:t>
            </a:r>
          </a:p>
          <a:p>
            <a:r>
              <a:rPr lang="de-DE" dirty="0" smtClean="0"/>
              <a:t>Franziskaner Wilhelm von </a:t>
            </a:r>
            <a:r>
              <a:rPr lang="de-DE" dirty="0" err="1" smtClean="0"/>
              <a:t>Rubruk</a:t>
            </a:r>
            <a:endParaRPr lang="de-DE" dirty="0" smtClean="0"/>
          </a:p>
          <a:p>
            <a:r>
              <a:rPr lang="de-DE" dirty="0" smtClean="0"/>
              <a:t>Reise von 1253 bis 1255</a:t>
            </a:r>
          </a:p>
          <a:p>
            <a:r>
              <a:rPr lang="de-DE" dirty="0" smtClean="0"/>
              <a:t>Reise vom und zurück in Heilige Land</a:t>
            </a:r>
            <a:endParaRPr lang="de-DE" dirty="0"/>
          </a:p>
          <a:p>
            <a:r>
              <a:rPr lang="de-DE" dirty="0" smtClean="0"/>
              <a:t>Ludwig 1255 nach Frankreich zurückgekehrt</a:t>
            </a:r>
          </a:p>
          <a:p>
            <a:r>
              <a:rPr lang="de-DE" dirty="0" smtClean="0"/>
              <a:t>Deshalb nicht mündlicher, sondern schriftlicher Bericht</a:t>
            </a:r>
          </a:p>
          <a:p>
            <a:r>
              <a:rPr lang="de-DE" dirty="0" smtClean="0"/>
              <a:t>Persönlicher Brief an den französischen König</a:t>
            </a:r>
          </a:p>
        </p:txBody>
      </p:sp>
      <p:sp>
        <p:nvSpPr>
          <p:cNvPr id="4" name="Foliennummernplatzhalter 3"/>
          <p:cNvSpPr>
            <a:spLocks noGrp="1"/>
          </p:cNvSpPr>
          <p:nvPr>
            <p:ph type="sldNum" sz="quarter" idx="12"/>
          </p:nvPr>
        </p:nvSpPr>
        <p:spPr/>
        <p:txBody>
          <a:bodyPr/>
          <a:lstStyle/>
          <a:p>
            <a:fld id="{81C3DCE5-6933-4A9B-9888-D7FA193496EF}" type="slidenum">
              <a:rPr lang="de-DE" smtClean="0">
                <a:solidFill>
                  <a:prstClr val="black">
                    <a:tint val="75000"/>
                  </a:prstClr>
                </a:solidFill>
              </a:rPr>
              <a:pPr/>
              <a:t>28</a:t>
            </a:fld>
            <a:endParaRPr lang="de-DE">
              <a:solidFill>
                <a:prstClr val="black">
                  <a:tint val="75000"/>
                </a:prstClr>
              </a:solidFill>
            </a:endParaRPr>
          </a:p>
        </p:txBody>
      </p:sp>
    </p:spTree>
    <p:extLst>
      <p:ext uri="{BB962C8B-B14F-4D97-AF65-F5344CB8AC3E}">
        <p14:creationId xmlns:p14="http://schemas.microsoft.com/office/powerpoint/2010/main" val="3385361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274638"/>
            <a:ext cx="8229600" cy="1354162"/>
          </a:xfrm>
        </p:spPr>
        <p:txBody>
          <a:bodyPr>
            <a:normAutofit fontScale="90000"/>
          </a:bodyPr>
          <a:lstStyle/>
          <a:p>
            <a:r>
              <a:rPr lang="de-DE" sz="4000" dirty="0"/>
              <a:t>Wilhelm von </a:t>
            </a:r>
            <a:r>
              <a:rPr lang="de-DE" sz="4000" dirty="0" err="1"/>
              <a:t>Rubru</a:t>
            </a:r>
            <a:r>
              <a:rPr lang="de-DE" sz="4000" dirty="0"/>
              <a:t>[c]k als Geheimer Gesandter des Französischen Königs </a:t>
            </a:r>
            <a:br>
              <a:rPr lang="de-DE" sz="4000" dirty="0"/>
            </a:br>
            <a:r>
              <a:rPr lang="de-DE" sz="2000" dirty="0"/>
              <a:t>(Corpus Christi College, Cambridge, MS 66, </a:t>
            </a:r>
            <a:r>
              <a:rPr lang="de-DE" sz="2000" dirty="0" err="1"/>
              <a:t>fol</a:t>
            </a:r>
            <a:r>
              <a:rPr lang="de-DE" sz="2000" dirty="0"/>
              <a:t>. 67r)</a:t>
            </a:r>
            <a:endParaRPr lang="de-DE" dirty="0"/>
          </a:p>
        </p:txBody>
      </p:sp>
      <p:pic>
        <p:nvPicPr>
          <p:cNvPr id="5" name="Inhaltsplatzhalt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83832" y="2060849"/>
            <a:ext cx="3025248" cy="4525963"/>
          </a:xfrm>
        </p:spPr>
      </p:pic>
      <p:sp>
        <p:nvSpPr>
          <p:cNvPr id="4" name="Foliennummernplatzhalter 3"/>
          <p:cNvSpPr>
            <a:spLocks noGrp="1"/>
          </p:cNvSpPr>
          <p:nvPr>
            <p:ph type="sldNum" sz="quarter" idx="12"/>
          </p:nvPr>
        </p:nvSpPr>
        <p:spPr/>
        <p:txBody>
          <a:bodyPr/>
          <a:lstStyle/>
          <a:p>
            <a:fld id="{81C3DCE5-6933-4A9B-9888-D7FA193496EF}" type="slidenum">
              <a:rPr lang="de-DE" smtClean="0">
                <a:solidFill>
                  <a:prstClr val="black">
                    <a:tint val="75000"/>
                  </a:prstClr>
                </a:solidFill>
              </a:rPr>
              <a:pPr/>
              <a:t>29</a:t>
            </a:fld>
            <a:endParaRPr lang="de-DE">
              <a:solidFill>
                <a:prstClr val="black">
                  <a:tint val="75000"/>
                </a:prstClr>
              </a:solidFill>
            </a:endParaRPr>
          </a:p>
        </p:txBody>
      </p:sp>
    </p:spTree>
    <p:extLst>
      <p:ext uri="{BB962C8B-B14F-4D97-AF65-F5344CB8AC3E}">
        <p14:creationId xmlns:p14="http://schemas.microsoft.com/office/powerpoint/2010/main" val="1453654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Mongolische Eroberungen ab 1206 unter </a:t>
            </a:r>
            <a:r>
              <a:rPr lang="de-DE" dirty="0" err="1" smtClean="0"/>
              <a:t>Dschinghis</a:t>
            </a:r>
            <a:r>
              <a:rPr lang="de-DE" dirty="0" smtClean="0"/>
              <a:t> Khan</a:t>
            </a:r>
            <a:endParaRPr lang="de-DE" dirty="0"/>
          </a:p>
        </p:txBody>
      </p:sp>
      <p:sp>
        <p:nvSpPr>
          <p:cNvPr id="4" name="Foliennummernplatzhalter 3"/>
          <p:cNvSpPr>
            <a:spLocks noGrp="1"/>
          </p:cNvSpPr>
          <p:nvPr>
            <p:ph type="sldNum" sz="quarter" idx="12"/>
          </p:nvPr>
        </p:nvSpPr>
        <p:spPr/>
        <p:txBody>
          <a:bodyPr/>
          <a:lstStyle/>
          <a:p>
            <a:fld id="{81C3DCE5-6933-4A9B-9888-D7FA193496EF}" type="slidenum">
              <a:rPr lang="de-DE" smtClean="0">
                <a:solidFill>
                  <a:prstClr val="black">
                    <a:tint val="75000"/>
                  </a:prstClr>
                </a:solidFill>
              </a:rPr>
              <a:pPr/>
              <a:t>3</a:t>
            </a:fld>
            <a:endParaRPr lang="de-DE">
              <a:solidFill>
                <a:prstClr val="black">
                  <a:tint val="75000"/>
                </a:prstClr>
              </a:solidFill>
            </a:endParaRPr>
          </a:p>
        </p:txBody>
      </p:sp>
      <p:pic>
        <p:nvPicPr>
          <p:cNvPr id="7" name="Inhaltsplatzhalt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42004" y="2034381"/>
            <a:ext cx="4507992" cy="3657600"/>
          </a:xfrm>
        </p:spPr>
      </p:pic>
    </p:spTree>
    <p:extLst>
      <p:ext uri="{BB962C8B-B14F-4D97-AF65-F5344CB8AC3E}">
        <p14:creationId xmlns:p14="http://schemas.microsoft.com/office/powerpoint/2010/main" val="34345659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Die Reiseroute Wilhelms von </a:t>
            </a:r>
            <a:r>
              <a:rPr lang="de-DE" dirty="0" err="1" smtClean="0"/>
              <a:t>Rubruk</a:t>
            </a:r>
            <a:endParaRPr lang="de-DE" dirty="0"/>
          </a:p>
        </p:txBody>
      </p:sp>
      <p:pic>
        <p:nvPicPr>
          <p:cNvPr id="5" name="Inhaltsplatzhalt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7568" y="1916832"/>
            <a:ext cx="7915812" cy="3384000"/>
          </a:xfrm>
        </p:spPr>
      </p:pic>
      <p:sp>
        <p:nvSpPr>
          <p:cNvPr id="4" name="Foliennummernplatzhalter 3"/>
          <p:cNvSpPr>
            <a:spLocks noGrp="1"/>
          </p:cNvSpPr>
          <p:nvPr>
            <p:ph type="sldNum" sz="quarter" idx="12"/>
          </p:nvPr>
        </p:nvSpPr>
        <p:spPr/>
        <p:txBody>
          <a:bodyPr/>
          <a:lstStyle/>
          <a:p>
            <a:fld id="{81C3DCE5-6933-4A9B-9888-D7FA193496EF}" type="slidenum">
              <a:rPr lang="de-DE" smtClean="0">
                <a:solidFill>
                  <a:prstClr val="black">
                    <a:tint val="75000"/>
                  </a:prstClr>
                </a:solidFill>
              </a:rPr>
              <a:pPr/>
              <a:t>30</a:t>
            </a:fld>
            <a:endParaRPr lang="de-DE">
              <a:solidFill>
                <a:prstClr val="black">
                  <a:tint val="75000"/>
                </a:prstClr>
              </a:solidFill>
            </a:endParaRPr>
          </a:p>
        </p:txBody>
      </p:sp>
    </p:spTree>
    <p:extLst>
      <p:ext uri="{BB962C8B-B14F-4D97-AF65-F5344CB8AC3E}">
        <p14:creationId xmlns:p14="http://schemas.microsoft.com/office/powerpoint/2010/main" val="39955431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Wilhelm von </a:t>
            </a:r>
            <a:r>
              <a:rPr lang="de-DE" dirty="0" err="1" smtClean="0"/>
              <a:t>Rubruk</a:t>
            </a:r>
            <a:r>
              <a:rPr lang="de-DE" dirty="0" smtClean="0"/>
              <a:t>: Itinerarium</a:t>
            </a:r>
            <a:endParaRPr lang="de-DE" dirty="0"/>
          </a:p>
        </p:txBody>
      </p:sp>
      <p:sp>
        <p:nvSpPr>
          <p:cNvPr id="3" name="Inhaltsplatzhalter 2"/>
          <p:cNvSpPr>
            <a:spLocks noGrp="1"/>
          </p:cNvSpPr>
          <p:nvPr>
            <p:ph idx="1"/>
          </p:nvPr>
        </p:nvSpPr>
        <p:spPr/>
        <p:txBody>
          <a:bodyPr>
            <a:normAutofit/>
          </a:bodyPr>
          <a:lstStyle/>
          <a:p>
            <a:r>
              <a:rPr lang="de-DE" dirty="0" smtClean="0"/>
              <a:t>Einziger Reisebericht im engeren Sinne</a:t>
            </a:r>
          </a:p>
          <a:p>
            <a:r>
              <a:rPr lang="de-DE" dirty="0" smtClean="0"/>
              <a:t>Beschreibung der eigenen Reise, der Reisemittel, des Weges, des Empfangs bei den Tartaren</a:t>
            </a:r>
          </a:p>
          <a:p>
            <a:r>
              <a:rPr lang="de-DE" dirty="0" smtClean="0"/>
              <a:t>Zivilisation, Herrschaft, </a:t>
            </a:r>
            <a:r>
              <a:rPr lang="de-DE" dirty="0"/>
              <a:t>K</a:t>
            </a:r>
            <a:r>
              <a:rPr lang="de-DE" dirty="0" smtClean="0"/>
              <a:t>riegführung, Sitten und Gebräuche, religiöse Riten, Erwägung ihrer Bekehrbarkeit zum christlichen Glauben Akzeptanz  </a:t>
            </a:r>
          </a:p>
          <a:p>
            <a:r>
              <a:rPr lang="de-DE" dirty="0" smtClean="0"/>
              <a:t>Fremde und eigene Perspektiven: der Barfüßer und die Stutenmilch  </a:t>
            </a:r>
            <a:endParaRPr lang="de-DE" dirty="0"/>
          </a:p>
        </p:txBody>
      </p:sp>
      <p:sp>
        <p:nvSpPr>
          <p:cNvPr id="4" name="Foliennummernplatzhalter 3"/>
          <p:cNvSpPr>
            <a:spLocks noGrp="1"/>
          </p:cNvSpPr>
          <p:nvPr>
            <p:ph type="sldNum" sz="quarter" idx="12"/>
          </p:nvPr>
        </p:nvSpPr>
        <p:spPr/>
        <p:txBody>
          <a:bodyPr/>
          <a:lstStyle/>
          <a:p>
            <a:fld id="{81C3DCE5-6933-4A9B-9888-D7FA193496EF}" type="slidenum">
              <a:rPr lang="de-DE" smtClean="0">
                <a:solidFill>
                  <a:prstClr val="black">
                    <a:tint val="75000"/>
                  </a:prstClr>
                </a:solidFill>
              </a:rPr>
              <a:pPr/>
              <a:t>31</a:t>
            </a:fld>
            <a:endParaRPr lang="de-DE">
              <a:solidFill>
                <a:prstClr val="black">
                  <a:tint val="75000"/>
                </a:prstClr>
              </a:solidFill>
            </a:endParaRPr>
          </a:p>
        </p:txBody>
      </p:sp>
    </p:spTree>
    <p:extLst>
      <p:ext uri="{BB962C8B-B14F-4D97-AF65-F5344CB8AC3E}">
        <p14:creationId xmlns:p14="http://schemas.microsoft.com/office/powerpoint/2010/main" val="36832287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Sinnlosigkeit der Mission</a:t>
            </a:r>
            <a:endParaRPr lang="de-DE" dirty="0"/>
          </a:p>
        </p:txBody>
      </p:sp>
      <p:sp>
        <p:nvSpPr>
          <p:cNvPr id="3" name="Inhaltsplatzhalter 2"/>
          <p:cNvSpPr>
            <a:spLocks noGrp="1"/>
          </p:cNvSpPr>
          <p:nvPr>
            <p:ph idx="1"/>
          </p:nvPr>
        </p:nvSpPr>
        <p:spPr/>
        <p:txBody>
          <a:bodyPr>
            <a:normAutofit lnSpcReduction="10000"/>
          </a:bodyPr>
          <a:lstStyle/>
          <a:p>
            <a:r>
              <a:rPr lang="de-DE" dirty="0" smtClean="0"/>
              <a:t>Zentral: Frage nach der Bekehrbarkeit der Mongolen</a:t>
            </a:r>
          </a:p>
          <a:p>
            <a:r>
              <a:rPr lang="de-DE" dirty="0" smtClean="0"/>
              <a:t>Glaubensdisput beim Großkhan</a:t>
            </a:r>
          </a:p>
          <a:p>
            <a:r>
              <a:rPr lang="de-DE" dirty="0" smtClean="0"/>
              <a:t>Vielgötterei versus Monotheismus</a:t>
            </a:r>
          </a:p>
          <a:p>
            <a:r>
              <a:rPr lang="de-DE" dirty="0" smtClean="0"/>
              <a:t>Das Problem der Nestorianer</a:t>
            </a:r>
          </a:p>
          <a:p>
            <a:r>
              <a:rPr lang="de-DE" dirty="0"/>
              <a:t>Das Problem der Vermittlung der </a:t>
            </a:r>
            <a:r>
              <a:rPr lang="de-DE" dirty="0" smtClean="0"/>
              <a:t>Trinität</a:t>
            </a:r>
          </a:p>
          <a:p>
            <a:r>
              <a:rPr lang="de-DE" dirty="0" smtClean="0"/>
              <a:t>Schlussfolgerung: Aussendung von einfachen Mönchen als Missionare sinnlos, nur Gesandtschaften effektiv</a:t>
            </a:r>
          </a:p>
          <a:p>
            <a:r>
              <a:rPr lang="de-DE" dirty="0" smtClean="0"/>
              <a:t>Bekehrung unwahrscheinlich</a:t>
            </a:r>
          </a:p>
          <a:p>
            <a:r>
              <a:rPr lang="de-DE" dirty="0" smtClean="0"/>
              <a:t>Prunk aber eventuell hilfreich</a:t>
            </a:r>
            <a:endParaRPr lang="de-DE" dirty="0"/>
          </a:p>
          <a:p>
            <a:endParaRPr lang="de-DE" dirty="0"/>
          </a:p>
        </p:txBody>
      </p:sp>
      <p:sp>
        <p:nvSpPr>
          <p:cNvPr id="4" name="Foliennummernplatzhalter 3"/>
          <p:cNvSpPr>
            <a:spLocks noGrp="1"/>
          </p:cNvSpPr>
          <p:nvPr>
            <p:ph type="sldNum" sz="quarter" idx="12"/>
          </p:nvPr>
        </p:nvSpPr>
        <p:spPr/>
        <p:txBody>
          <a:bodyPr/>
          <a:lstStyle/>
          <a:p>
            <a:fld id="{81C3DCE5-6933-4A9B-9888-D7FA193496EF}" type="slidenum">
              <a:rPr lang="de-DE" smtClean="0">
                <a:solidFill>
                  <a:prstClr val="black">
                    <a:tint val="75000"/>
                  </a:prstClr>
                </a:solidFill>
              </a:rPr>
              <a:pPr/>
              <a:t>32</a:t>
            </a:fld>
            <a:endParaRPr lang="de-DE">
              <a:solidFill>
                <a:prstClr val="black">
                  <a:tint val="75000"/>
                </a:prstClr>
              </a:solidFill>
            </a:endParaRPr>
          </a:p>
        </p:txBody>
      </p:sp>
    </p:spTree>
    <p:extLst>
      <p:ext uri="{BB962C8B-B14F-4D97-AF65-F5344CB8AC3E}">
        <p14:creationId xmlns:p14="http://schemas.microsoft.com/office/powerpoint/2010/main" val="13370182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Literaturangaben</a:t>
            </a:r>
            <a:endParaRPr lang="de-DE" dirty="0"/>
          </a:p>
        </p:txBody>
      </p:sp>
      <p:sp>
        <p:nvSpPr>
          <p:cNvPr id="3" name="Inhaltsplatzhalter 2"/>
          <p:cNvSpPr>
            <a:spLocks noGrp="1"/>
          </p:cNvSpPr>
          <p:nvPr>
            <p:ph idx="1"/>
          </p:nvPr>
        </p:nvSpPr>
        <p:spPr/>
        <p:txBody>
          <a:bodyPr>
            <a:normAutofit fontScale="85000" lnSpcReduction="20000"/>
          </a:bodyPr>
          <a:lstStyle/>
          <a:p>
            <a:r>
              <a:rPr lang="de-DE" dirty="0" smtClean="0"/>
              <a:t>1. Primärliteratur:</a:t>
            </a:r>
          </a:p>
          <a:p>
            <a:r>
              <a:rPr lang="de-DE" dirty="0"/>
              <a:t>Johannes </a:t>
            </a:r>
            <a:r>
              <a:rPr lang="de-DE" dirty="0" err="1"/>
              <a:t>Gießauf</a:t>
            </a:r>
            <a:r>
              <a:rPr lang="de-DE" dirty="0"/>
              <a:t>: Die Mongolengeschichte des Johannes von Piano </a:t>
            </a:r>
            <a:r>
              <a:rPr lang="de-DE" dirty="0" err="1"/>
              <a:t>Carpine</a:t>
            </a:r>
            <a:r>
              <a:rPr lang="de-DE" dirty="0"/>
              <a:t>: Einführung, Text, Übersetzung, Kommentar. (Schriftenreihe des Instituts für Geschichte Bd. 6) </a:t>
            </a:r>
            <a:r>
              <a:rPr lang="de-DE" dirty="0" smtClean="0"/>
              <a:t>Graz 1995.</a:t>
            </a:r>
            <a:endParaRPr lang="de-DE" dirty="0"/>
          </a:p>
          <a:p>
            <a:r>
              <a:rPr lang="de-DE" dirty="0" smtClean="0"/>
              <a:t>Johannes </a:t>
            </a:r>
            <a:r>
              <a:rPr lang="de-DE" dirty="0"/>
              <a:t>von </a:t>
            </a:r>
            <a:r>
              <a:rPr lang="de-DE" dirty="0" err="1"/>
              <a:t>Plano</a:t>
            </a:r>
            <a:r>
              <a:rPr lang="de-DE" dirty="0"/>
              <a:t> </a:t>
            </a:r>
            <a:r>
              <a:rPr lang="de-DE" dirty="0" err="1"/>
              <a:t>Carpini</a:t>
            </a:r>
            <a:r>
              <a:rPr lang="de-DE" dirty="0"/>
              <a:t>: Kunde von den Mongolen 1245-1247. Herausgegeben, eingeleitet und erläutert von Felicitas </a:t>
            </a:r>
            <a:r>
              <a:rPr lang="de-DE" dirty="0" smtClean="0"/>
              <a:t>Schmieder. </a:t>
            </a:r>
            <a:r>
              <a:rPr lang="de-DE" dirty="0" err="1" smtClean="0"/>
              <a:t>Thorbecke</a:t>
            </a:r>
            <a:r>
              <a:rPr lang="de-DE" dirty="0" smtClean="0"/>
              <a:t>, </a:t>
            </a:r>
            <a:r>
              <a:rPr lang="de-DE" dirty="0"/>
              <a:t>Sigmaringen </a:t>
            </a:r>
            <a:r>
              <a:rPr lang="de-DE" dirty="0" smtClean="0"/>
              <a:t>1997.</a:t>
            </a:r>
          </a:p>
          <a:p>
            <a:r>
              <a:rPr lang="de-DE" dirty="0"/>
              <a:t>Wilhelm von </a:t>
            </a:r>
            <a:r>
              <a:rPr lang="de-DE" dirty="0" err="1"/>
              <a:t>Rubruk</a:t>
            </a:r>
            <a:r>
              <a:rPr lang="de-DE" dirty="0"/>
              <a:t>: Reise zu den Mongolen 1253–1255, übersetzt und erläutert von Friedrich Risch. (=Veröffentlichungen des Forschungsinstituts für Vergleichende Religionsgeschichte an der Universität Leipzig; Reihe 2; 13) Leipzig </a:t>
            </a:r>
            <a:r>
              <a:rPr lang="de-DE" dirty="0" smtClean="0"/>
              <a:t>1934.</a:t>
            </a:r>
            <a:endParaRPr lang="de-DE" dirty="0"/>
          </a:p>
          <a:p>
            <a:r>
              <a:rPr lang="de-DE" dirty="0" smtClean="0"/>
              <a:t>Wilhelm </a:t>
            </a:r>
            <a:r>
              <a:rPr lang="de-DE" dirty="0"/>
              <a:t>von </a:t>
            </a:r>
            <a:r>
              <a:rPr lang="de-DE" dirty="0" err="1"/>
              <a:t>Rubruk</a:t>
            </a:r>
            <a:r>
              <a:rPr lang="de-DE" dirty="0"/>
              <a:t>: Reisen zum </a:t>
            </a:r>
            <a:r>
              <a:rPr lang="de-DE" dirty="0" err="1"/>
              <a:t>Grosskhan</a:t>
            </a:r>
            <a:r>
              <a:rPr lang="de-DE" dirty="0"/>
              <a:t> der Mongolen: von Konstantinopel nach Karakorum 1253–1255. Neu bearbeitet und herausgegeben von Hans D. Leicht. Stuttgart </a:t>
            </a:r>
            <a:r>
              <a:rPr lang="de-DE" dirty="0" smtClean="0"/>
              <a:t>1984.</a:t>
            </a:r>
            <a:endParaRPr lang="de-DE" dirty="0"/>
          </a:p>
          <a:p>
            <a:endParaRPr lang="de-DE" dirty="0"/>
          </a:p>
          <a:p>
            <a:endParaRPr lang="de-DE" dirty="0"/>
          </a:p>
        </p:txBody>
      </p:sp>
      <p:sp>
        <p:nvSpPr>
          <p:cNvPr id="4" name="Foliennummernplatzhalter 3"/>
          <p:cNvSpPr>
            <a:spLocks noGrp="1"/>
          </p:cNvSpPr>
          <p:nvPr>
            <p:ph type="sldNum" sz="quarter" idx="12"/>
          </p:nvPr>
        </p:nvSpPr>
        <p:spPr/>
        <p:txBody>
          <a:bodyPr/>
          <a:lstStyle/>
          <a:p>
            <a:fld id="{81C3DCE5-6933-4A9B-9888-D7FA193496EF}" type="slidenum">
              <a:rPr lang="de-DE" smtClean="0">
                <a:solidFill>
                  <a:prstClr val="black">
                    <a:tint val="75000"/>
                  </a:prstClr>
                </a:solidFill>
              </a:rPr>
              <a:pPr/>
              <a:t>33</a:t>
            </a:fld>
            <a:endParaRPr lang="de-DE">
              <a:solidFill>
                <a:prstClr val="black">
                  <a:tint val="75000"/>
                </a:prstClr>
              </a:solidFill>
            </a:endParaRPr>
          </a:p>
        </p:txBody>
      </p:sp>
    </p:spTree>
    <p:extLst>
      <p:ext uri="{BB962C8B-B14F-4D97-AF65-F5344CB8AC3E}">
        <p14:creationId xmlns:p14="http://schemas.microsoft.com/office/powerpoint/2010/main" val="35844668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Literaturangaben</a:t>
            </a:r>
            <a:endParaRPr lang="de-DE" dirty="0"/>
          </a:p>
        </p:txBody>
      </p:sp>
      <p:sp>
        <p:nvSpPr>
          <p:cNvPr id="3" name="Inhaltsplatzhalter 2"/>
          <p:cNvSpPr>
            <a:spLocks noGrp="1"/>
          </p:cNvSpPr>
          <p:nvPr>
            <p:ph idx="1"/>
          </p:nvPr>
        </p:nvSpPr>
        <p:spPr/>
        <p:txBody>
          <a:bodyPr>
            <a:normAutofit/>
          </a:bodyPr>
          <a:lstStyle/>
          <a:p>
            <a:r>
              <a:rPr lang="de-DE" dirty="0" smtClean="0"/>
              <a:t>2. Sekundärliteratur: </a:t>
            </a:r>
          </a:p>
          <a:p>
            <a:r>
              <a:rPr lang="de-DE" dirty="0" smtClean="0"/>
              <a:t>Gian </a:t>
            </a:r>
            <a:r>
              <a:rPr lang="de-DE" dirty="0" err="1"/>
              <a:t>Andri</a:t>
            </a:r>
            <a:r>
              <a:rPr lang="de-DE" dirty="0"/>
              <a:t> Bezzola: Die Mongolen in abendländischer Sicht. Ein Beitrag zur Frage der Völkerbegegnungen. Francke, Bern </a:t>
            </a:r>
            <a:r>
              <a:rPr lang="de-DE" dirty="0" smtClean="0"/>
              <a:t>1974</a:t>
            </a:r>
            <a:r>
              <a:rPr lang="de-DE" dirty="0"/>
              <a:t>.</a:t>
            </a:r>
          </a:p>
          <a:p>
            <a:r>
              <a:rPr lang="de-DE" dirty="0" smtClean="0"/>
              <a:t>Johannes </a:t>
            </a:r>
            <a:r>
              <a:rPr lang="de-DE" dirty="0"/>
              <a:t>Fried: Auf der Suche nach der Wirklichkeit. Die Mongolen und die europäische Erfahrungswissenschaft im 13. Jahrhundert. In: Historische Zeitschrift. Nr. 243 (1986), S. 287-332</a:t>
            </a:r>
          </a:p>
          <a:p>
            <a:r>
              <a:rPr lang="de-DE" dirty="0" smtClean="0"/>
              <a:t>Marina </a:t>
            </a:r>
            <a:r>
              <a:rPr lang="de-DE" dirty="0"/>
              <a:t>Münkler: Erfahrung des Fremden. Die Beschreibung Ostasiens in den Augenzeugenberichten des 13. und 14. Jahrhunderts. Akademie, Berlin </a:t>
            </a:r>
            <a:r>
              <a:rPr lang="de-DE" dirty="0" smtClean="0"/>
              <a:t>2000.</a:t>
            </a:r>
          </a:p>
          <a:p>
            <a:pPr marL="0" indent="0">
              <a:buNone/>
            </a:pPr>
            <a:endParaRPr lang="de-DE" dirty="0"/>
          </a:p>
          <a:p>
            <a:endParaRPr lang="de-DE" dirty="0"/>
          </a:p>
        </p:txBody>
      </p:sp>
      <p:sp>
        <p:nvSpPr>
          <p:cNvPr id="4" name="Foliennummernplatzhalter 3"/>
          <p:cNvSpPr>
            <a:spLocks noGrp="1"/>
          </p:cNvSpPr>
          <p:nvPr>
            <p:ph type="sldNum" sz="quarter" idx="12"/>
          </p:nvPr>
        </p:nvSpPr>
        <p:spPr/>
        <p:txBody>
          <a:bodyPr/>
          <a:lstStyle/>
          <a:p>
            <a:fld id="{81C3DCE5-6933-4A9B-9888-D7FA193496EF}" type="slidenum">
              <a:rPr lang="de-DE" smtClean="0">
                <a:solidFill>
                  <a:prstClr val="black">
                    <a:tint val="75000"/>
                  </a:prstClr>
                </a:solidFill>
              </a:rPr>
              <a:pPr/>
              <a:t>34</a:t>
            </a:fld>
            <a:endParaRPr lang="de-DE">
              <a:solidFill>
                <a:prstClr val="black">
                  <a:tint val="75000"/>
                </a:prstClr>
              </a:solidFill>
            </a:endParaRPr>
          </a:p>
        </p:txBody>
      </p:sp>
    </p:spTree>
    <p:extLst>
      <p:ext uri="{BB962C8B-B14F-4D97-AF65-F5344CB8AC3E}">
        <p14:creationId xmlns:p14="http://schemas.microsoft.com/office/powerpoint/2010/main" val="15322986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europäischen Fernhandelskaufleute und die Mongolen</a:t>
            </a:r>
            <a:endParaRPr lang="de-DE" dirty="0"/>
          </a:p>
        </p:txBody>
      </p:sp>
      <p:sp>
        <p:nvSpPr>
          <p:cNvPr id="3" name="Inhaltsplatzhalter 2"/>
          <p:cNvSpPr>
            <a:spLocks noGrp="1"/>
          </p:cNvSpPr>
          <p:nvPr>
            <p:ph idx="1"/>
          </p:nvPr>
        </p:nvSpPr>
        <p:spPr/>
        <p:txBody>
          <a:bodyPr/>
          <a:lstStyle/>
          <a:p>
            <a:r>
              <a:rPr lang="de-DE" dirty="0" smtClean="0"/>
              <a:t>Seit Beginn des 13. Jahrhunderts (</a:t>
            </a:r>
            <a:r>
              <a:rPr lang="de-DE" dirty="0"/>
              <a:t>E</a:t>
            </a:r>
            <a:r>
              <a:rPr lang="de-DE" dirty="0" smtClean="0"/>
              <a:t>roberung Konstantinopels 1204) Ausdehnung des europäischen Fernhandels in die Gebiete, die seit 1220 von den Mongolen sukzessive erobert wurden</a:t>
            </a:r>
          </a:p>
          <a:p>
            <a:r>
              <a:rPr lang="de-DE" dirty="0" smtClean="0"/>
              <a:t>Schwarzmeer- und Fernostasienhandel unter Umgehung ägyptischer Kaufleute</a:t>
            </a:r>
          </a:p>
          <a:p>
            <a:r>
              <a:rPr lang="de-DE" dirty="0" smtClean="0"/>
              <a:t>Voraussetzung: Venezianische und genuesische Handelsgaleeren und Organisation des Fernhandels</a:t>
            </a:r>
          </a:p>
          <a:p>
            <a:endParaRPr lang="de-DE" dirty="0" smtClean="0"/>
          </a:p>
        </p:txBody>
      </p:sp>
      <p:sp>
        <p:nvSpPr>
          <p:cNvPr id="4" name="Foliennummernplatzhalter 3"/>
          <p:cNvSpPr>
            <a:spLocks noGrp="1"/>
          </p:cNvSpPr>
          <p:nvPr>
            <p:ph type="sldNum" sz="quarter" idx="12"/>
          </p:nvPr>
        </p:nvSpPr>
        <p:spPr/>
        <p:txBody>
          <a:bodyPr/>
          <a:lstStyle/>
          <a:p>
            <a:fld id="{72FA1E3D-2D46-448B-A6B7-8EBD642F63AA}" type="slidenum">
              <a:rPr lang="de-DE" smtClean="0">
                <a:solidFill>
                  <a:prstClr val="white">
                    <a:tint val="75000"/>
                  </a:prstClr>
                </a:solidFill>
              </a:rPr>
              <a:pPr/>
              <a:t>35</a:t>
            </a:fld>
            <a:endParaRPr lang="de-DE" dirty="0">
              <a:solidFill>
                <a:prstClr val="white">
                  <a:tint val="75000"/>
                </a:prstClr>
              </a:solidFill>
            </a:endParaRPr>
          </a:p>
        </p:txBody>
      </p:sp>
    </p:spTree>
    <p:extLst>
      <p:ext uri="{BB962C8B-B14F-4D97-AF65-F5344CB8AC3E}">
        <p14:creationId xmlns:p14="http://schemas.microsoft.com/office/powerpoint/2010/main" val="19090493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Die europäischen Fernhandelskaufleute und die Mongolen: venezianische Handelsgaleeren</a:t>
            </a:r>
            <a:endParaRPr lang="de-DE" dirty="0"/>
          </a:p>
        </p:txBody>
      </p:sp>
      <p:pic>
        <p:nvPicPr>
          <p:cNvPr id="5" name="Inhaltsplatzhalt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90938" y="1877220"/>
            <a:ext cx="4810125" cy="3971925"/>
          </a:xfrm>
        </p:spPr>
      </p:pic>
      <p:sp>
        <p:nvSpPr>
          <p:cNvPr id="4" name="Foliennummernplatzhalter 3"/>
          <p:cNvSpPr>
            <a:spLocks noGrp="1"/>
          </p:cNvSpPr>
          <p:nvPr>
            <p:ph type="sldNum" sz="quarter" idx="12"/>
          </p:nvPr>
        </p:nvSpPr>
        <p:spPr/>
        <p:txBody>
          <a:bodyPr/>
          <a:lstStyle/>
          <a:p>
            <a:fld id="{72FA1E3D-2D46-448B-A6B7-8EBD642F63AA}" type="slidenum">
              <a:rPr lang="de-DE" smtClean="0">
                <a:solidFill>
                  <a:prstClr val="white">
                    <a:tint val="75000"/>
                  </a:prstClr>
                </a:solidFill>
              </a:rPr>
              <a:pPr/>
              <a:t>36</a:t>
            </a:fld>
            <a:endParaRPr lang="de-DE" dirty="0">
              <a:solidFill>
                <a:prstClr val="white">
                  <a:tint val="75000"/>
                </a:prstClr>
              </a:solidFill>
            </a:endParaRPr>
          </a:p>
        </p:txBody>
      </p:sp>
    </p:spTree>
    <p:extLst>
      <p:ext uri="{BB962C8B-B14F-4D97-AF65-F5344CB8AC3E}">
        <p14:creationId xmlns:p14="http://schemas.microsoft.com/office/powerpoint/2010/main" val="5112696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Organisation des europäischen Fernhandels</a:t>
            </a:r>
            <a:endParaRPr lang="de-DE" dirty="0"/>
          </a:p>
        </p:txBody>
      </p:sp>
      <p:sp>
        <p:nvSpPr>
          <p:cNvPr id="3" name="Inhaltsplatzhalter 2"/>
          <p:cNvSpPr>
            <a:spLocks noGrp="1"/>
          </p:cNvSpPr>
          <p:nvPr>
            <p:ph idx="1"/>
          </p:nvPr>
        </p:nvSpPr>
        <p:spPr/>
        <p:txBody>
          <a:bodyPr>
            <a:normAutofit fontScale="92500" lnSpcReduction="10000"/>
          </a:bodyPr>
          <a:lstStyle/>
          <a:p>
            <a:r>
              <a:rPr lang="de-DE" dirty="0" smtClean="0"/>
              <a:t>Kaufmannsfamilien gründeten ab dem 13. Jahrhundert Handelsniederlassungen in Konstantinopel, Soldaia auf der Krim und in Tana an der Mündung des Don ins Asowsche Meer</a:t>
            </a:r>
          </a:p>
          <a:p>
            <a:r>
              <a:rPr lang="de-DE" dirty="0" smtClean="0"/>
              <a:t>Diese Niederlassungen wurden meist von jüngeren Brüdern oder den Söhnen des Kaufmanns geführt</a:t>
            </a:r>
          </a:p>
          <a:p>
            <a:r>
              <a:rPr lang="de-DE" dirty="0" smtClean="0"/>
              <a:t>Von dort Handelsreisen bis nach China </a:t>
            </a:r>
          </a:p>
          <a:p>
            <a:r>
              <a:rPr lang="de-DE" dirty="0" smtClean="0"/>
              <a:t>Jedoch so gut wie keine Dokumente über die Handelsreisen venezianischer und genuesischer Kaufleute</a:t>
            </a:r>
          </a:p>
          <a:p>
            <a:r>
              <a:rPr lang="de-DE" dirty="0" smtClean="0"/>
              <a:t>Lediglich Hinweise von zweiter Hand oder Artefakte </a:t>
            </a:r>
          </a:p>
          <a:p>
            <a:r>
              <a:rPr lang="de-DE" dirty="0" smtClean="0"/>
              <a:t>Sie belegen die Anwesenheit europäischer Kaufleute in Asien bis nach China</a:t>
            </a:r>
          </a:p>
          <a:p>
            <a:endParaRPr lang="de-DE" dirty="0" smtClean="0"/>
          </a:p>
        </p:txBody>
      </p:sp>
      <p:sp>
        <p:nvSpPr>
          <p:cNvPr id="4" name="Foliennummernplatzhalter 3"/>
          <p:cNvSpPr>
            <a:spLocks noGrp="1"/>
          </p:cNvSpPr>
          <p:nvPr>
            <p:ph type="sldNum" sz="quarter" idx="12"/>
          </p:nvPr>
        </p:nvSpPr>
        <p:spPr/>
        <p:txBody>
          <a:bodyPr/>
          <a:lstStyle/>
          <a:p>
            <a:fld id="{72FA1E3D-2D46-448B-A6B7-8EBD642F63AA}" type="slidenum">
              <a:rPr lang="de-DE" smtClean="0">
                <a:solidFill>
                  <a:prstClr val="white">
                    <a:tint val="75000"/>
                  </a:prstClr>
                </a:solidFill>
              </a:rPr>
              <a:pPr/>
              <a:t>37</a:t>
            </a:fld>
            <a:endParaRPr lang="de-DE" dirty="0">
              <a:solidFill>
                <a:prstClr val="white">
                  <a:tint val="75000"/>
                </a:prstClr>
              </a:solidFill>
            </a:endParaRPr>
          </a:p>
        </p:txBody>
      </p:sp>
    </p:spTree>
    <p:extLst>
      <p:ext uri="{BB962C8B-B14F-4D97-AF65-F5344CB8AC3E}">
        <p14:creationId xmlns:p14="http://schemas.microsoft.com/office/powerpoint/2010/main" val="40740158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Organisation des europäischen Fernhandels</a:t>
            </a:r>
            <a:endParaRPr lang="de-DE" dirty="0"/>
          </a:p>
        </p:txBody>
      </p:sp>
      <p:sp>
        <p:nvSpPr>
          <p:cNvPr id="3" name="Inhaltsplatzhalter 2"/>
          <p:cNvSpPr>
            <a:spLocks noGrp="1"/>
          </p:cNvSpPr>
          <p:nvPr>
            <p:ph idx="1"/>
          </p:nvPr>
        </p:nvSpPr>
        <p:spPr/>
        <p:txBody>
          <a:bodyPr>
            <a:normAutofit/>
          </a:bodyPr>
          <a:lstStyle/>
          <a:p>
            <a:r>
              <a:rPr lang="de-DE" dirty="0" smtClean="0"/>
              <a:t>Handelsassoziation zwischen einem sesshaften (</a:t>
            </a:r>
            <a:r>
              <a:rPr lang="de-DE" i="1" dirty="0" smtClean="0"/>
              <a:t>stans</a:t>
            </a:r>
            <a:r>
              <a:rPr lang="de-DE" dirty="0" smtClean="0"/>
              <a:t>) und einem reisenden (</a:t>
            </a:r>
            <a:r>
              <a:rPr lang="de-DE" i="1" dirty="0" smtClean="0"/>
              <a:t>tractans</a:t>
            </a:r>
            <a:r>
              <a:rPr lang="de-DE" dirty="0" smtClean="0"/>
              <a:t>) Kaufmann</a:t>
            </a:r>
          </a:p>
          <a:p>
            <a:r>
              <a:rPr lang="de-DE" dirty="0" smtClean="0"/>
              <a:t>Venedig: </a:t>
            </a:r>
            <a:r>
              <a:rPr lang="de-DE" i="1" dirty="0" smtClean="0"/>
              <a:t>colleganza</a:t>
            </a:r>
            <a:r>
              <a:rPr lang="de-DE" dirty="0" smtClean="0"/>
              <a:t>; Genua: </a:t>
            </a:r>
            <a:r>
              <a:rPr lang="de-DE" i="1" dirty="0" smtClean="0"/>
              <a:t>commenda</a:t>
            </a:r>
          </a:p>
          <a:p>
            <a:r>
              <a:rPr lang="de-DE" dirty="0" smtClean="0"/>
              <a:t>12. Jahrhundert</a:t>
            </a:r>
            <a:r>
              <a:rPr lang="de-DE" i="1" dirty="0" smtClean="0"/>
              <a:t>: </a:t>
            </a:r>
            <a:r>
              <a:rPr lang="de-DE" dirty="0" smtClean="0"/>
              <a:t>der </a:t>
            </a:r>
            <a:r>
              <a:rPr lang="de-DE" i="1" dirty="0" smtClean="0"/>
              <a:t>stans</a:t>
            </a:r>
            <a:r>
              <a:rPr lang="de-DE" dirty="0" smtClean="0"/>
              <a:t> finanzierte zwei Drittel der Kosten, der </a:t>
            </a:r>
            <a:r>
              <a:rPr lang="de-DE" i="1" dirty="0" smtClean="0"/>
              <a:t>tractans</a:t>
            </a:r>
            <a:r>
              <a:rPr lang="de-DE" dirty="0" smtClean="0"/>
              <a:t> ein Drittel, danach wurde der Gewinn aufgeteilt</a:t>
            </a:r>
            <a:endParaRPr lang="de-DE" i="1" dirty="0" smtClean="0"/>
          </a:p>
          <a:p>
            <a:r>
              <a:rPr lang="de-DE" dirty="0" smtClean="0"/>
              <a:t>13. Jahrhundert: der </a:t>
            </a:r>
            <a:r>
              <a:rPr lang="de-DE" i="1" dirty="0" smtClean="0"/>
              <a:t>stans</a:t>
            </a:r>
            <a:r>
              <a:rPr lang="de-DE" dirty="0" smtClean="0"/>
              <a:t> finanzierte die </a:t>
            </a:r>
            <a:r>
              <a:rPr lang="de-DE" i="1" dirty="0" smtClean="0"/>
              <a:t>colleganza </a:t>
            </a:r>
            <a:r>
              <a:rPr lang="de-DE" dirty="0" smtClean="0"/>
              <a:t>komplett, der </a:t>
            </a:r>
            <a:r>
              <a:rPr lang="de-DE" i="1" dirty="0" smtClean="0"/>
              <a:t>tractans</a:t>
            </a:r>
            <a:r>
              <a:rPr lang="de-DE" dirty="0" smtClean="0"/>
              <a:t> reiste und trieb Handel, der </a:t>
            </a:r>
            <a:r>
              <a:rPr lang="de-DE" i="1" dirty="0" smtClean="0"/>
              <a:t>stans</a:t>
            </a:r>
            <a:r>
              <a:rPr lang="de-DE" dirty="0" smtClean="0"/>
              <a:t> erhielt 75% des Gewinns</a:t>
            </a:r>
          </a:p>
          <a:p>
            <a:r>
              <a:rPr lang="de-DE" dirty="0" smtClean="0"/>
              <a:t>→ Risikokapital</a:t>
            </a:r>
          </a:p>
          <a:p>
            <a:r>
              <a:rPr lang="de-DE" dirty="0" smtClean="0">
                <a:latin typeface="Calibri" panose="020F0502020204030204" pitchFamily="34" charset="0"/>
              </a:rPr>
              <a:t>→ </a:t>
            </a:r>
            <a:r>
              <a:rPr lang="de-DE" dirty="0" smtClean="0"/>
              <a:t>Aufstiegsmöglichkeit für kapitalschwächere Kaufleute</a:t>
            </a:r>
          </a:p>
        </p:txBody>
      </p:sp>
      <p:sp>
        <p:nvSpPr>
          <p:cNvPr id="4" name="Foliennummernplatzhalter 3"/>
          <p:cNvSpPr>
            <a:spLocks noGrp="1"/>
          </p:cNvSpPr>
          <p:nvPr>
            <p:ph type="sldNum" sz="quarter" idx="12"/>
          </p:nvPr>
        </p:nvSpPr>
        <p:spPr/>
        <p:txBody>
          <a:bodyPr/>
          <a:lstStyle/>
          <a:p>
            <a:fld id="{72FA1E3D-2D46-448B-A6B7-8EBD642F63AA}" type="slidenum">
              <a:rPr lang="de-DE" smtClean="0">
                <a:solidFill>
                  <a:prstClr val="white">
                    <a:tint val="75000"/>
                  </a:prstClr>
                </a:solidFill>
              </a:rPr>
              <a:pPr/>
              <a:t>38</a:t>
            </a:fld>
            <a:endParaRPr lang="de-DE" dirty="0">
              <a:solidFill>
                <a:prstClr val="white">
                  <a:tint val="75000"/>
                </a:prstClr>
              </a:solidFill>
            </a:endParaRPr>
          </a:p>
        </p:txBody>
      </p:sp>
    </p:spTree>
    <p:extLst>
      <p:ext uri="{BB962C8B-B14F-4D97-AF65-F5344CB8AC3E}">
        <p14:creationId xmlns:p14="http://schemas.microsoft.com/office/powerpoint/2010/main" val="38883773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Mongolisches Reich beim Tod </a:t>
            </a:r>
            <a:r>
              <a:rPr lang="de-DE" dirty="0" err="1" smtClean="0"/>
              <a:t>Dschinghis</a:t>
            </a:r>
            <a:r>
              <a:rPr lang="de-DE" dirty="0" smtClean="0"/>
              <a:t> Khans 1227</a:t>
            </a:r>
            <a:endParaRPr lang="de-DE" dirty="0"/>
          </a:p>
        </p:txBody>
      </p:sp>
      <p:pic>
        <p:nvPicPr>
          <p:cNvPr id="5" name="Inhaltsplatzhalt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30574" y="2011521"/>
            <a:ext cx="4530852" cy="3703320"/>
          </a:xfrm>
        </p:spPr>
      </p:pic>
      <p:sp>
        <p:nvSpPr>
          <p:cNvPr id="4" name="Foliennummernplatzhalter 3"/>
          <p:cNvSpPr>
            <a:spLocks noGrp="1"/>
          </p:cNvSpPr>
          <p:nvPr>
            <p:ph type="sldNum" sz="quarter" idx="12"/>
          </p:nvPr>
        </p:nvSpPr>
        <p:spPr/>
        <p:txBody>
          <a:bodyPr/>
          <a:lstStyle/>
          <a:p>
            <a:fld id="{81C3DCE5-6933-4A9B-9888-D7FA193496EF}" type="slidenum">
              <a:rPr lang="de-DE" smtClean="0">
                <a:solidFill>
                  <a:prstClr val="black">
                    <a:tint val="75000"/>
                  </a:prstClr>
                </a:solidFill>
              </a:rPr>
              <a:pPr/>
              <a:t>4</a:t>
            </a:fld>
            <a:endParaRPr lang="de-DE">
              <a:solidFill>
                <a:prstClr val="black">
                  <a:tint val="75000"/>
                </a:prstClr>
              </a:solidFill>
            </a:endParaRPr>
          </a:p>
        </p:txBody>
      </p:sp>
    </p:spTree>
    <p:extLst>
      <p:ext uri="{BB962C8B-B14F-4D97-AF65-F5344CB8AC3E}">
        <p14:creationId xmlns:p14="http://schemas.microsoft.com/office/powerpoint/2010/main" val="19882925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Europa und die Mongolen in der ersten Hälfte des 13. Jahrhunderts</a:t>
            </a:r>
            <a:endParaRPr lang="de-DE" dirty="0"/>
          </a:p>
        </p:txBody>
      </p:sp>
      <p:sp>
        <p:nvSpPr>
          <p:cNvPr id="3" name="Inhaltsplatzhalter 2"/>
          <p:cNvSpPr>
            <a:spLocks noGrp="1"/>
          </p:cNvSpPr>
          <p:nvPr>
            <p:ph idx="1"/>
          </p:nvPr>
        </p:nvSpPr>
        <p:spPr/>
        <p:txBody>
          <a:bodyPr>
            <a:normAutofit fontScale="92500" lnSpcReduction="10000"/>
          </a:bodyPr>
          <a:lstStyle/>
          <a:p>
            <a:r>
              <a:rPr lang="de-DE" dirty="0" smtClean="0"/>
              <a:t>1237 Vordringen der Mongolen nach Moskau und Rostow</a:t>
            </a:r>
          </a:p>
          <a:p>
            <a:r>
              <a:rPr lang="de-DE" dirty="0" smtClean="0"/>
              <a:t>1240/41 Vorstoß bis nach Schlesien und Ungarn</a:t>
            </a:r>
          </a:p>
          <a:p>
            <a:r>
              <a:rPr lang="de-DE" dirty="0" smtClean="0"/>
              <a:t>9. April 1241: Vernichtung eines deutsch-polnischen Ritterheers bei </a:t>
            </a:r>
            <a:r>
              <a:rPr lang="de-DE" dirty="0" err="1" smtClean="0"/>
              <a:t>Liegnitz</a:t>
            </a:r>
            <a:r>
              <a:rPr lang="de-DE" dirty="0" smtClean="0"/>
              <a:t>, Tod von Herzog Heinrich II. in der Schlacht</a:t>
            </a:r>
          </a:p>
          <a:p>
            <a:r>
              <a:rPr lang="de-DE" dirty="0"/>
              <a:t>11. April 1241: schwere Niederlage eines ungarischen Ritterheers bei </a:t>
            </a:r>
            <a:r>
              <a:rPr lang="de-DE" dirty="0" err="1"/>
              <a:t>Mohi</a:t>
            </a:r>
            <a:r>
              <a:rPr lang="de-DE" dirty="0"/>
              <a:t> am </a:t>
            </a:r>
            <a:r>
              <a:rPr lang="de-DE" dirty="0" err="1"/>
              <a:t>Sajo</a:t>
            </a:r>
            <a:r>
              <a:rPr lang="de-DE" dirty="0"/>
              <a:t> </a:t>
            </a:r>
          </a:p>
          <a:p>
            <a:r>
              <a:rPr lang="de-DE" dirty="0" smtClean="0"/>
              <a:t>Klagen über </a:t>
            </a:r>
            <a:r>
              <a:rPr lang="de-DE" i="1" dirty="0" smtClean="0"/>
              <a:t>crudelitas</a:t>
            </a:r>
            <a:r>
              <a:rPr lang="de-DE" dirty="0" smtClean="0"/>
              <a:t> (Grausamkeit), </a:t>
            </a:r>
            <a:r>
              <a:rPr lang="de-DE" i="1" dirty="0" smtClean="0"/>
              <a:t>astutia</a:t>
            </a:r>
            <a:r>
              <a:rPr lang="de-DE" dirty="0" smtClean="0"/>
              <a:t> (Verschlagenheit), </a:t>
            </a:r>
            <a:r>
              <a:rPr lang="de-DE" i="1" dirty="0" smtClean="0"/>
              <a:t>malitia</a:t>
            </a:r>
            <a:r>
              <a:rPr lang="de-DE" dirty="0" smtClean="0"/>
              <a:t> (Bosheit) der Mongolen </a:t>
            </a:r>
          </a:p>
          <a:p>
            <a:r>
              <a:rPr lang="de-DE" dirty="0" smtClean="0"/>
              <a:t>Unterlegenheit der schwer gepanzerten europäischen Ritterheere gegenüber der mongolischen leichter Reiterei </a:t>
            </a:r>
          </a:p>
          <a:p>
            <a:r>
              <a:rPr lang="de-DE" dirty="0" smtClean="0"/>
              <a:t>Strategische und taktische Überlegenheit der Mongolen</a:t>
            </a:r>
          </a:p>
          <a:p>
            <a:endParaRPr lang="de-DE" dirty="0" smtClean="0"/>
          </a:p>
        </p:txBody>
      </p:sp>
      <p:sp>
        <p:nvSpPr>
          <p:cNvPr id="4" name="Foliennummernplatzhalter 3"/>
          <p:cNvSpPr>
            <a:spLocks noGrp="1"/>
          </p:cNvSpPr>
          <p:nvPr>
            <p:ph type="sldNum" sz="quarter" idx="12"/>
          </p:nvPr>
        </p:nvSpPr>
        <p:spPr/>
        <p:txBody>
          <a:bodyPr/>
          <a:lstStyle/>
          <a:p>
            <a:fld id="{72FA1E3D-2D46-448B-A6B7-8EBD642F63AA}" type="slidenum">
              <a:rPr lang="de-DE" smtClean="0">
                <a:solidFill>
                  <a:prstClr val="white">
                    <a:tint val="75000"/>
                  </a:prstClr>
                </a:solidFill>
              </a:rPr>
              <a:pPr/>
              <a:t>5</a:t>
            </a:fld>
            <a:endParaRPr lang="de-DE" dirty="0">
              <a:solidFill>
                <a:prstClr val="white">
                  <a:tint val="75000"/>
                </a:prstClr>
              </a:solidFill>
            </a:endParaRPr>
          </a:p>
        </p:txBody>
      </p:sp>
    </p:spTree>
    <p:extLst>
      <p:ext uri="{BB962C8B-B14F-4D97-AF65-F5344CB8AC3E}">
        <p14:creationId xmlns:p14="http://schemas.microsoft.com/office/powerpoint/2010/main" val="1998127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z="4000" dirty="0" smtClean="0"/>
              <a:t/>
            </a:r>
            <a:br>
              <a:rPr lang="de-DE" sz="4000" dirty="0" smtClean="0"/>
            </a:br>
            <a:r>
              <a:rPr lang="de-DE" sz="4000" dirty="0" smtClean="0"/>
              <a:t>Die Ausgangssituation: Kulturzusammenstoß und Wissensdefizite</a:t>
            </a:r>
            <a:r>
              <a:rPr lang="de-DE" dirty="0" smtClean="0"/>
              <a:t/>
            </a:r>
            <a:br>
              <a:rPr lang="de-DE" dirty="0" smtClean="0"/>
            </a:br>
            <a:endParaRPr lang="de-DE" dirty="0"/>
          </a:p>
        </p:txBody>
      </p:sp>
      <p:sp>
        <p:nvSpPr>
          <p:cNvPr id="3" name="Inhaltsplatzhalter 2"/>
          <p:cNvSpPr>
            <a:spLocks noGrp="1"/>
          </p:cNvSpPr>
          <p:nvPr>
            <p:ph idx="1"/>
          </p:nvPr>
        </p:nvSpPr>
        <p:spPr/>
        <p:txBody>
          <a:bodyPr>
            <a:normAutofit/>
          </a:bodyPr>
          <a:lstStyle/>
          <a:p>
            <a:r>
              <a:rPr lang="de-DE" dirty="0" smtClean="0"/>
              <a:t>1238/1241: Nach der Eroberung weiter Teile Asiens durch die Mongolen Vorstoß mongolischer Heere nach Osteuropa</a:t>
            </a:r>
          </a:p>
          <a:p>
            <a:r>
              <a:rPr lang="de-DE" dirty="0" smtClean="0"/>
              <a:t>1241: Vernichtung eines schlesisch-polnischen Ritterheeres bei </a:t>
            </a:r>
            <a:r>
              <a:rPr lang="de-DE" dirty="0" err="1" smtClean="0"/>
              <a:t>Liegnitz</a:t>
            </a:r>
            <a:r>
              <a:rPr lang="de-DE" dirty="0" smtClean="0"/>
              <a:t> und eines ungarischen Heeres, in dem auch Ritter des deutschen Ordens und des Templerordens kämpften, am </a:t>
            </a:r>
            <a:r>
              <a:rPr lang="de-DE" dirty="0" err="1" smtClean="0"/>
              <a:t>Sajò</a:t>
            </a:r>
            <a:r>
              <a:rPr lang="de-DE" dirty="0" smtClean="0"/>
              <a:t> bei </a:t>
            </a:r>
            <a:r>
              <a:rPr lang="de-DE" dirty="0" err="1" smtClean="0"/>
              <a:t>Mohi</a:t>
            </a:r>
            <a:r>
              <a:rPr lang="de-DE" dirty="0" smtClean="0"/>
              <a:t> (Nordungarn)</a:t>
            </a:r>
          </a:p>
          <a:p>
            <a:endParaRPr lang="de-DE" dirty="0"/>
          </a:p>
        </p:txBody>
      </p:sp>
      <p:sp>
        <p:nvSpPr>
          <p:cNvPr id="4" name="Foliennummernplatzhalter 3"/>
          <p:cNvSpPr>
            <a:spLocks noGrp="1"/>
          </p:cNvSpPr>
          <p:nvPr>
            <p:ph type="sldNum" sz="quarter" idx="12"/>
          </p:nvPr>
        </p:nvSpPr>
        <p:spPr/>
        <p:txBody>
          <a:bodyPr/>
          <a:lstStyle/>
          <a:p>
            <a:fld id="{81C3DCE5-6933-4A9B-9888-D7FA193496EF}" type="slidenum">
              <a:rPr lang="de-DE" smtClean="0">
                <a:solidFill>
                  <a:prstClr val="black">
                    <a:tint val="75000"/>
                  </a:prstClr>
                </a:solidFill>
              </a:rPr>
              <a:pPr/>
              <a:t>6</a:t>
            </a:fld>
            <a:endParaRPr lang="de-DE">
              <a:solidFill>
                <a:prstClr val="black">
                  <a:tint val="75000"/>
                </a:prstClr>
              </a:solidFill>
            </a:endParaRPr>
          </a:p>
        </p:txBody>
      </p:sp>
    </p:spTree>
    <p:extLst>
      <p:ext uri="{BB962C8B-B14F-4D97-AF65-F5344CB8AC3E}">
        <p14:creationId xmlns:p14="http://schemas.microsoft.com/office/powerpoint/2010/main" val="2636003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mongolischen Eroberungen</a:t>
            </a:r>
            <a:endParaRPr lang="de-DE" dirty="0"/>
          </a:p>
        </p:txBody>
      </p:sp>
      <p:sp>
        <p:nvSpPr>
          <p:cNvPr id="3" name="Inhaltsplatzhalter 2"/>
          <p:cNvSpPr>
            <a:spLocks noGrp="1"/>
          </p:cNvSpPr>
          <p:nvPr>
            <p:ph idx="1"/>
          </p:nvPr>
        </p:nvSpPr>
        <p:spPr/>
        <p:txBody>
          <a:bodyPr>
            <a:normAutofit/>
          </a:bodyPr>
          <a:lstStyle/>
          <a:p>
            <a:r>
              <a:rPr lang="de-DE" dirty="0" smtClean="0"/>
              <a:t>Ab 1206 erobern die Mongolen unter ihrem ersten bedeutenden Herrscher und Heerführer </a:t>
            </a:r>
            <a:r>
              <a:rPr lang="de-DE" dirty="0" err="1" smtClean="0"/>
              <a:t>Dschinghis</a:t>
            </a:r>
            <a:r>
              <a:rPr lang="de-DE" dirty="0" smtClean="0"/>
              <a:t> Kahn große Teile Asiens und dringen bis nach Europa vor</a:t>
            </a:r>
          </a:p>
          <a:p>
            <a:r>
              <a:rPr lang="de-DE" dirty="0" smtClean="0"/>
              <a:t>Ab 1220 dringen Nachrichten von den mongolischen Eroberungen nach Europa</a:t>
            </a:r>
          </a:p>
          <a:p>
            <a:r>
              <a:rPr lang="de-DE" dirty="0" smtClean="0"/>
              <a:t>Verbreitung der Nachrichten zunächst in den Kreuzfahrerheeren, </a:t>
            </a:r>
          </a:p>
          <a:p>
            <a:r>
              <a:rPr lang="de-DE" dirty="0" smtClean="0"/>
              <a:t>1220 im Kreuzfahrerlager vor </a:t>
            </a:r>
            <a:r>
              <a:rPr lang="de-DE" dirty="0" err="1" smtClean="0"/>
              <a:t>Damiette</a:t>
            </a:r>
            <a:r>
              <a:rPr lang="de-DE" dirty="0" smtClean="0"/>
              <a:t> (Ägypten) Hoffnung auf von christliches Heer aus dem Osten, das den Kreuzfahrern gegen die </a:t>
            </a:r>
            <a:r>
              <a:rPr lang="de-DE" dirty="0" err="1" smtClean="0"/>
              <a:t>Sarazenen</a:t>
            </a:r>
            <a:r>
              <a:rPr lang="de-DE" dirty="0" smtClean="0"/>
              <a:t> beisteht</a:t>
            </a:r>
            <a:endParaRPr lang="de-DE" dirty="0"/>
          </a:p>
        </p:txBody>
      </p:sp>
      <p:sp>
        <p:nvSpPr>
          <p:cNvPr id="4" name="Foliennummernplatzhalter 3"/>
          <p:cNvSpPr>
            <a:spLocks noGrp="1"/>
          </p:cNvSpPr>
          <p:nvPr>
            <p:ph type="sldNum" sz="quarter" idx="12"/>
          </p:nvPr>
        </p:nvSpPr>
        <p:spPr/>
        <p:txBody>
          <a:bodyPr/>
          <a:lstStyle/>
          <a:p>
            <a:fld id="{81C3DCE5-6933-4A9B-9888-D7FA193496EF}" type="slidenum">
              <a:rPr lang="de-DE" smtClean="0">
                <a:solidFill>
                  <a:prstClr val="black">
                    <a:tint val="75000"/>
                  </a:prstClr>
                </a:solidFill>
              </a:rPr>
              <a:pPr/>
              <a:t>7</a:t>
            </a:fld>
            <a:endParaRPr lang="de-DE">
              <a:solidFill>
                <a:prstClr val="black">
                  <a:tint val="75000"/>
                </a:prstClr>
              </a:solidFill>
            </a:endParaRPr>
          </a:p>
        </p:txBody>
      </p:sp>
    </p:spTree>
    <p:extLst>
      <p:ext uri="{BB962C8B-B14F-4D97-AF65-F5344CB8AC3E}">
        <p14:creationId xmlns:p14="http://schemas.microsoft.com/office/powerpoint/2010/main" val="3288302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Literarisch-kulturelle Verknüpfungen</a:t>
            </a:r>
            <a:endParaRPr lang="de-DE" dirty="0"/>
          </a:p>
        </p:txBody>
      </p:sp>
      <p:sp>
        <p:nvSpPr>
          <p:cNvPr id="3" name="Inhaltsplatzhalter 2"/>
          <p:cNvSpPr>
            <a:spLocks noGrp="1"/>
          </p:cNvSpPr>
          <p:nvPr>
            <p:ph idx="1"/>
          </p:nvPr>
        </p:nvSpPr>
        <p:spPr/>
        <p:txBody>
          <a:bodyPr>
            <a:normAutofit fontScale="92500" lnSpcReduction="20000"/>
          </a:bodyPr>
          <a:lstStyle/>
          <a:p>
            <a:r>
              <a:rPr lang="de-DE" dirty="0" smtClean="0"/>
              <a:t>Die </a:t>
            </a:r>
            <a:r>
              <a:rPr lang="de-DE" dirty="0" err="1" smtClean="0"/>
              <a:t>Hedwigslegende</a:t>
            </a:r>
            <a:r>
              <a:rPr lang="de-DE" dirty="0" smtClean="0"/>
              <a:t> und die Schlacht von </a:t>
            </a:r>
            <a:r>
              <a:rPr lang="de-DE" dirty="0" err="1" smtClean="0"/>
              <a:t>Liegnitz</a:t>
            </a:r>
            <a:endParaRPr lang="de-DE" dirty="0" smtClean="0"/>
          </a:p>
          <a:p>
            <a:r>
              <a:rPr lang="de-DE" dirty="0" smtClean="0"/>
              <a:t>Hedwig von Schlesien (um 1174-um 1243)</a:t>
            </a:r>
          </a:p>
          <a:p>
            <a:r>
              <a:rPr lang="de-DE" dirty="0" smtClean="0"/>
              <a:t>Stammt aus dem Geschlecht der </a:t>
            </a:r>
            <a:r>
              <a:rPr lang="de-DE" dirty="0" err="1" smtClean="0"/>
              <a:t>Andechs</a:t>
            </a:r>
            <a:r>
              <a:rPr lang="de-DE" dirty="0" smtClean="0"/>
              <a:t>- </a:t>
            </a:r>
            <a:r>
              <a:rPr lang="de-DE" dirty="0" err="1" smtClean="0"/>
              <a:t>Meranier</a:t>
            </a:r>
            <a:endParaRPr lang="de-DE" dirty="0" smtClean="0"/>
          </a:p>
          <a:p>
            <a:r>
              <a:rPr lang="de-DE" dirty="0"/>
              <a:t>Ihre Schwester Agnes wurde die Frau des französischen Königs Philipp II. August, die Schwester Gertrud die </a:t>
            </a:r>
            <a:r>
              <a:rPr lang="de-DE" dirty="0" smtClean="0"/>
              <a:t>Frau des </a:t>
            </a:r>
            <a:r>
              <a:rPr lang="de-DE" dirty="0"/>
              <a:t>ungarischen </a:t>
            </a:r>
            <a:r>
              <a:rPr lang="de-DE" dirty="0" smtClean="0"/>
              <a:t>Königs und </a:t>
            </a:r>
            <a:r>
              <a:rPr lang="de-DE" dirty="0"/>
              <a:t>damit die Mutter von Elisabeth von Thüringen. </a:t>
            </a:r>
            <a:endParaRPr lang="de-DE" dirty="0" smtClean="0"/>
          </a:p>
          <a:p>
            <a:r>
              <a:rPr lang="de-DE" dirty="0" smtClean="0"/>
              <a:t>Hedwig wurde im Alter von 12 Jahren mit Herzog Heinrich I. von Schlesien verheiratet</a:t>
            </a:r>
          </a:p>
          <a:p>
            <a:r>
              <a:rPr lang="de-DE" dirty="0" smtClean="0"/>
              <a:t>Ihr Sohn Herzog Heinrich II. wurde in der </a:t>
            </a:r>
            <a:r>
              <a:rPr lang="de-DE" dirty="0"/>
              <a:t>S</a:t>
            </a:r>
            <a:r>
              <a:rPr lang="de-DE" dirty="0" smtClean="0"/>
              <a:t>chlacht von </a:t>
            </a:r>
            <a:r>
              <a:rPr lang="de-DE" dirty="0" err="1" smtClean="0"/>
              <a:t>Liegnitz</a:t>
            </a:r>
            <a:r>
              <a:rPr lang="de-DE" dirty="0" smtClean="0"/>
              <a:t> getötet</a:t>
            </a:r>
          </a:p>
          <a:p>
            <a:r>
              <a:rPr lang="de-DE" dirty="0" smtClean="0"/>
              <a:t>Sie wurde 1267 durch Erhebung der Gebeine heilig gesprochen.</a:t>
            </a:r>
          </a:p>
          <a:p>
            <a:r>
              <a:rPr lang="de-DE" dirty="0" smtClean="0"/>
              <a:t>In ihrer Legende spielt die Schlacht von </a:t>
            </a:r>
            <a:r>
              <a:rPr lang="de-DE" dirty="0" err="1" smtClean="0"/>
              <a:t>Liegnitz</a:t>
            </a:r>
            <a:r>
              <a:rPr lang="de-DE" dirty="0" smtClean="0"/>
              <a:t> eine große Rolle. </a:t>
            </a:r>
          </a:p>
          <a:p>
            <a:endParaRPr lang="de-DE" dirty="0" smtClean="0"/>
          </a:p>
          <a:p>
            <a:endParaRPr lang="de-DE" dirty="0"/>
          </a:p>
        </p:txBody>
      </p:sp>
      <p:sp>
        <p:nvSpPr>
          <p:cNvPr id="4" name="Foliennummernplatzhalter 3"/>
          <p:cNvSpPr>
            <a:spLocks noGrp="1"/>
          </p:cNvSpPr>
          <p:nvPr>
            <p:ph type="sldNum" sz="quarter" idx="12"/>
          </p:nvPr>
        </p:nvSpPr>
        <p:spPr/>
        <p:txBody>
          <a:bodyPr/>
          <a:lstStyle/>
          <a:p>
            <a:fld id="{81C3DCE5-6933-4A9B-9888-D7FA193496EF}" type="slidenum">
              <a:rPr lang="de-DE" smtClean="0">
                <a:solidFill>
                  <a:prstClr val="black">
                    <a:tint val="75000"/>
                  </a:prstClr>
                </a:solidFill>
              </a:rPr>
              <a:pPr/>
              <a:t>8</a:t>
            </a:fld>
            <a:endParaRPr lang="de-DE">
              <a:solidFill>
                <a:prstClr val="black">
                  <a:tint val="75000"/>
                </a:prstClr>
              </a:solidFill>
            </a:endParaRPr>
          </a:p>
        </p:txBody>
      </p:sp>
    </p:spTree>
    <p:extLst>
      <p:ext uri="{BB962C8B-B14F-4D97-AF65-F5344CB8AC3E}">
        <p14:creationId xmlns:p14="http://schemas.microsoft.com/office/powerpoint/2010/main" val="11642124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err="1" smtClean="0"/>
              <a:t>Hedwigsaltar</a:t>
            </a:r>
            <a:r>
              <a:rPr lang="de-DE" dirty="0" smtClean="0"/>
              <a:t> (1453) [Nationalmuseum Warschau]</a:t>
            </a:r>
            <a:endParaRPr lang="de-DE" dirty="0"/>
          </a:p>
        </p:txBody>
      </p:sp>
      <p:pic>
        <p:nvPicPr>
          <p:cNvPr id="7" name="Inhaltsplatzhalt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56961" y="460978"/>
            <a:ext cx="3995928" cy="5477256"/>
          </a:xfrm>
        </p:spPr>
      </p:pic>
      <p:sp>
        <p:nvSpPr>
          <p:cNvPr id="8" name="Textplatzhalter 7"/>
          <p:cNvSpPr>
            <a:spLocks noGrp="1"/>
          </p:cNvSpPr>
          <p:nvPr>
            <p:ph type="body" sz="half" idx="2"/>
          </p:nvPr>
        </p:nvSpPr>
        <p:spPr/>
        <p:txBody>
          <a:bodyPr/>
          <a:lstStyle/>
          <a:p>
            <a:r>
              <a:rPr lang="de-DE" dirty="0" smtClean="0"/>
              <a:t>Die Schlacht von </a:t>
            </a:r>
            <a:r>
              <a:rPr lang="de-DE" dirty="0" err="1" smtClean="0"/>
              <a:t>Liegnitz</a:t>
            </a:r>
            <a:endParaRPr lang="de-DE" dirty="0" smtClean="0"/>
          </a:p>
          <a:p>
            <a:r>
              <a:rPr lang="de-DE" dirty="0" smtClean="0"/>
              <a:t>(Tod Heinrichs; Himmel und Hölle)</a:t>
            </a:r>
            <a:endParaRPr lang="de-DE" dirty="0"/>
          </a:p>
        </p:txBody>
      </p:sp>
      <p:sp>
        <p:nvSpPr>
          <p:cNvPr id="4" name="Foliennummernplatzhalter 3"/>
          <p:cNvSpPr>
            <a:spLocks noGrp="1"/>
          </p:cNvSpPr>
          <p:nvPr>
            <p:ph type="sldNum" sz="quarter" idx="12"/>
          </p:nvPr>
        </p:nvSpPr>
        <p:spPr/>
        <p:txBody>
          <a:bodyPr/>
          <a:lstStyle/>
          <a:p>
            <a:fld id="{81C3DCE5-6933-4A9B-9888-D7FA193496EF}" type="slidenum">
              <a:rPr lang="de-DE" smtClean="0">
                <a:solidFill>
                  <a:prstClr val="black">
                    <a:tint val="75000"/>
                  </a:prstClr>
                </a:solidFill>
              </a:rPr>
              <a:pPr/>
              <a:t>9</a:t>
            </a:fld>
            <a:endParaRPr lang="de-DE">
              <a:solidFill>
                <a:prstClr val="black">
                  <a:tint val="75000"/>
                </a:prstClr>
              </a:solidFill>
            </a:endParaRPr>
          </a:p>
        </p:txBody>
      </p:sp>
    </p:spTree>
    <p:extLst>
      <p:ext uri="{BB962C8B-B14F-4D97-AF65-F5344CB8AC3E}">
        <p14:creationId xmlns:p14="http://schemas.microsoft.com/office/powerpoint/2010/main" val="27812189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2069</Words>
  <Application>Microsoft Office PowerPoint</Application>
  <PresentationFormat>Breitbild</PresentationFormat>
  <Paragraphs>221</Paragraphs>
  <Slides>38</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38</vt:i4>
      </vt:variant>
    </vt:vector>
  </HeadingPairs>
  <TitlesOfParts>
    <vt:vector size="42" baseType="lpstr">
      <vt:lpstr>Arial</vt:lpstr>
      <vt:lpstr>Calibri</vt:lpstr>
      <vt:lpstr>Calibri Light</vt:lpstr>
      <vt:lpstr>Office</vt:lpstr>
      <vt:lpstr>Vor Marco Polo: Die Mongolen und Europa – mongolisch-europäischer Kulturzusammenstoß und Kulturkontakte durch Handel</vt:lpstr>
      <vt:lpstr>Europa und die Mongolen in der ersten Hälfte des 13. Jahrhunderts</vt:lpstr>
      <vt:lpstr>Mongolische Eroberungen ab 1206 unter Dschinghis Khan</vt:lpstr>
      <vt:lpstr>Mongolisches Reich beim Tod Dschinghis Khans 1227</vt:lpstr>
      <vt:lpstr>Europa und die Mongolen in der ersten Hälfte des 13. Jahrhunderts</vt:lpstr>
      <vt:lpstr> Die Ausgangssituation: Kulturzusammenstoß und Wissensdefizite </vt:lpstr>
      <vt:lpstr>Die mongolischen Eroberungen</vt:lpstr>
      <vt:lpstr>Literarisch-kulturelle Verknüpfungen</vt:lpstr>
      <vt:lpstr>Hedwigsaltar (1453) [Nationalmuseum Warschau]</vt:lpstr>
      <vt:lpstr>Hedwigsaltar (1453) [Nationalmuseum Warschau]</vt:lpstr>
      <vt:lpstr>Hedwigsaltar (1453) [Nationalmuseum Warschau]</vt:lpstr>
      <vt:lpstr>Darstellung der Schlacht bei Liegnitz aus einem Kodex der Hedwigslegende von 1353 „hic pugnat dux henricus filius sanctae hedwigis cum thartaris in campo quod dicitur wolstat“ Hier kämpft Herzog Heinrich, Sohn der Hl. Hedwig, gegen die Tartaren im Feld, das Wahlstatt genannt wird </vt:lpstr>
      <vt:lpstr>Zeitgenössische Erklärungen und Deutungen</vt:lpstr>
      <vt:lpstr>Vorstellungen vom Weltende und Irritationen</vt:lpstr>
      <vt:lpstr>Die Mongolen als Menschfresser (Matthaeus Parisiensis, Chronica Maiora, um 1259)</vt:lpstr>
      <vt:lpstr>Kaiser, Papst und die Diener des Teufels</vt:lpstr>
      <vt:lpstr>Das erste Konzil von Lyon 1245</vt:lpstr>
      <vt:lpstr> Die ersten europäischen Gesandten  zu den Mongolen </vt:lpstr>
      <vt:lpstr>Die Reise des Johannes de Plano Carpini und ihre Ergebnisse</vt:lpstr>
      <vt:lpstr>Die historia mongalorum des Johannes de Plano Carpini</vt:lpstr>
      <vt:lpstr>Die Reiseroute des Johannes de Plano Carpini</vt:lpstr>
      <vt:lpstr>Die historia mongalorum des Johannes de Plano Carpini</vt:lpstr>
      <vt:lpstr>Die Gliederung der historia mongalorum</vt:lpstr>
      <vt:lpstr>Der Fragenkatalog von Lyon an Peter von Russland </vt:lpstr>
      <vt:lpstr>Die Systematik der Fragen und die aristotelische Kategorienlehre</vt:lpstr>
      <vt:lpstr>Ergründen, wer die Tartaren sind</vt:lpstr>
      <vt:lpstr>Neue Hoffnungen und neue Gesandtschaften</vt:lpstr>
      <vt:lpstr>Wilhelm von Rubru[c]ks Reise zu den Mongolen</vt:lpstr>
      <vt:lpstr>Wilhelm von Rubru[c]k als Geheimer Gesandter des Französischen Königs  (Corpus Christi College, Cambridge, MS 66, fol. 67r)</vt:lpstr>
      <vt:lpstr>Die Reiseroute Wilhelms von Rubruk</vt:lpstr>
      <vt:lpstr>Wilhelm von Rubruk: Itinerarium</vt:lpstr>
      <vt:lpstr>Die Sinnlosigkeit der Mission</vt:lpstr>
      <vt:lpstr>Literaturangaben</vt:lpstr>
      <vt:lpstr>Literaturangaben</vt:lpstr>
      <vt:lpstr>Die europäischen Fernhandelskaufleute und die Mongolen</vt:lpstr>
      <vt:lpstr>Die europäischen Fernhandelskaufleute und die Mongolen: venezianische Handelsgaleeren</vt:lpstr>
      <vt:lpstr>Die Organisation des europäischen Fernhandels</vt:lpstr>
      <vt:lpstr>Die Organisation des europäischen Fernhandels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Vor Marco Polo: Die Mongolen und Europa – mongolisch-europäischer Kulturzusammenstoß und Kulturkontakte durch Handel</dc:title>
  <dc:creator>Münkler</dc:creator>
  <cp:lastModifiedBy>Münkler</cp:lastModifiedBy>
  <cp:revision>4</cp:revision>
  <dcterms:created xsi:type="dcterms:W3CDTF">2024-04-19T09:10:37Z</dcterms:created>
  <dcterms:modified xsi:type="dcterms:W3CDTF">2024-04-19T12:41:42Z</dcterms:modified>
</cp:coreProperties>
</file>