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9"/>
  </p:notesMasterIdLst>
  <p:handoutMasterIdLst>
    <p:handoutMasterId r:id="rId20"/>
  </p:handoutMasterIdLst>
  <p:sldIdLst>
    <p:sldId id="256" r:id="rId2"/>
    <p:sldId id="294" r:id="rId3"/>
    <p:sldId id="281" r:id="rId4"/>
    <p:sldId id="257" r:id="rId5"/>
    <p:sldId id="334" r:id="rId6"/>
    <p:sldId id="317" r:id="rId7"/>
    <p:sldId id="348" r:id="rId8"/>
    <p:sldId id="349" r:id="rId9"/>
    <p:sldId id="339" r:id="rId10"/>
    <p:sldId id="364" r:id="rId11"/>
    <p:sldId id="365" r:id="rId12"/>
    <p:sldId id="366" r:id="rId13"/>
    <p:sldId id="367" r:id="rId14"/>
    <p:sldId id="337" r:id="rId15"/>
    <p:sldId id="338" r:id="rId16"/>
    <p:sldId id="350" r:id="rId17"/>
    <p:sldId id="363" r:id="rId18"/>
  </p:sldIdLst>
  <p:sldSz cx="9144000" cy="6858000" type="screen4x3"/>
  <p:notesSz cx="6784975" cy="9906000"/>
  <p:defaultTextStyle>
    <a:defPPr>
      <a:defRPr lang="fr-CH"/>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3AB7"/>
    <a:srgbClr val="EEEEEE"/>
    <a:srgbClr val="0091CC"/>
    <a:srgbClr val="FCC917"/>
    <a:srgbClr val="00B394"/>
    <a:srgbClr val="E0457A"/>
    <a:srgbClr val="BF1238"/>
    <a:srgbClr val="D215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80229" autoAdjust="0"/>
  </p:normalViewPr>
  <p:slideViewPr>
    <p:cSldViewPr>
      <p:cViewPr varScale="1">
        <p:scale>
          <a:sx n="92" d="100"/>
          <a:sy n="92" d="100"/>
        </p:scale>
        <p:origin x="193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B830C34-A689-4B17-BB32-39C197FCC5FB}"/>
              </a:ext>
            </a:extLst>
          </p:cNvPr>
          <p:cNvSpPr>
            <a:spLocks noGrp="1"/>
          </p:cNvSpPr>
          <p:nvPr>
            <p:ph type="hdr" sz="quarter"/>
          </p:nvPr>
        </p:nvSpPr>
        <p:spPr>
          <a:xfrm>
            <a:off x="0" y="0"/>
            <a:ext cx="2940050" cy="4953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128"/>
              </a:defRPr>
            </a:lvl1pPr>
          </a:lstStyle>
          <a:p>
            <a:pPr>
              <a:defRPr/>
            </a:pPr>
            <a:endParaRPr lang="fr-FR" altLang="fr-FR"/>
          </a:p>
        </p:txBody>
      </p:sp>
      <p:sp>
        <p:nvSpPr>
          <p:cNvPr id="3" name="Espace réservé de la date 2">
            <a:extLst>
              <a:ext uri="{FF2B5EF4-FFF2-40B4-BE49-F238E27FC236}">
                <a16:creationId xmlns:a16="http://schemas.microsoft.com/office/drawing/2014/main" id="{D8CDDC4E-91BB-4B4C-851A-332308E99597}"/>
              </a:ext>
            </a:extLst>
          </p:cNvPr>
          <p:cNvSpPr>
            <a:spLocks noGrp="1"/>
          </p:cNvSpPr>
          <p:nvPr>
            <p:ph type="dt" sz="quarter" idx="1"/>
          </p:nvPr>
        </p:nvSpPr>
        <p:spPr>
          <a:xfrm>
            <a:off x="3843338" y="0"/>
            <a:ext cx="2940050" cy="4953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87E1CC30-C084-437E-AB52-80644A6BB965}" type="datetime1">
              <a:rPr lang="fr-CH" altLang="fr-FR"/>
              <a:pPr>
                <a:defRPr/>
              </a:pPr>
              <a:t>05.12.2018</a:t>
            </a:fld>
            <a:endParaRPr lang="fr-CH" altLang="fr-FR"/>
          </a:p>
        </p:txBody>
      </p:sp>
      <p:sp>
        <p:nvSpPr>
          <p:cNvPr id="4" name="Espace réservé du pied de page 3">
            <a:extLst>
              <a:ext uri="{FF2B5EF4-FFF2-40B4-BE49-F238E27FC236}">
                <a16:creationId xmlns:a16="http://schemas.microsoft.com/office/drawing/2014/main" id="{7386EAEC-1FBE-4BDA-8FFA-6F8D27561DDA}"/>
              </a:ext>
            </a:extLst>
          </p:cNvPr>
          <p:cNvSpPr>
            <a:spLocks noGrp="1"/>
          </p:cNvSpPr>
          <p:nvPr>
            <p:ph type="ftr" sz="quarter" idx="2"/>
          </p:nvPr>
        </p:nvSpPr>
        <p:spPr>
          <a:xfrm>
            <a:off x="0" y="9409113"/>
            <a:ext cx="2940050" cy="4953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128"/>
              </a:defRPr>
            </a:lvl1pPr>
          </a:lstStyle>
          <a:p>
            <a:pPr>
              <a:defRPr/>
            </a:pPr>
            <a:endParaRPr lang="fr-FR" altLang="fr-FR"/>
          </a:p>
        </p:txBody>
      </p:sp>
      <p:sp>
        <p:nvSpPr>
          <p:cNvPr id="5" name="Espace réservé du numéro de diapositive 4">
            <a:extLst>
              <a:ext uri="{FF2B5EF4-FFF2-40B4-BE49-F238E27FC236}">
                <a16:creationId xmlns:a16="http://schemas.microsoft.com/office/drawing/2014/main" id="{056FD8B6-014A-4CEC-8233-DDDFF98AC5B0}"/>
              </a:ext>
            </a:extLst>
          </p:cNvPr>
          <p:cNvSpPr>
            <a:spLocks noGrp="1"/>
          </p:cNvSpPr>
          <p:nvPr>
            <p:ph type="sldNum" sz="quarter" idx="3"/>
          </p:nvPr>
        </p:nvSpPr>
        <p:spPr>
          <a:xfrm>
            <a:off x="3843338" y="9409113"/>
            <a:ext cx="2940050"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7CB3D12-E9C5-4362-AAF9-6CF8522C9E2C}" type="slidenum">
              <a:rPr lang="fr-CH" altLang="fr-FR"/>
              <a:pPr>
                <a:defRPr/>
              </a:pPr>
              <a:t>‹N°›</a:t>
            </a:fld>
            <a:endParaRPr lang="fr-CH" altLang="fr-FR"/>
          </a:p>
        </p:txBody>
      </p:sp>
    </p:spTree>
    <p:extLst>
      <p:ext uri="{BB962C8B-B14F-4D97-AF65-F5344CB8AC3E}">
        <p14:creationId xmlns:p14="http://schemas.microsoft.com/office/powerpoint/2010/main" val="100468908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0E4121D-439D-4536-9061-61C02234891F}"/>
              </a:ext>
            </a:extLst>
          </p:cNvPr>
          <p:cNvSpPr>
            <a:spLocks noGrp="1"/>
          </p:cNvSpPr>
          <p:nvPr>
            <p:ph type="hdr" sz="quarter"/>
          </p:nvPr>
        </p:nvSpPr>
        <p:spPr>
          <a:xfrm>
            <a:off x="0" y="0"/>
            <a:ext cx="2940050" cy="4953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128"/>
              </a:defRPr>
            </a:lvl1pPr>
          </a:lstStyle>
          <a:p>
            <a:pPr>
              <a:defRPr/>
            </a:pPr>
            <a:endParaRPr lang="fr-FR" altLang="fr-FR"/>
          </a:p>
        </p:txBody>
      </p:sp>
      <p:sp>
        <p:nvSpPr>
          <p:cNvPr id="3" name="Espace réservé de la date 2">
            <a:extLst>
              <a:ext uri="{FF2B5EF4-FFF2-40B4-BE49-F238E27FC236}">
                <a16:creationId xmlns:a16="http://schemas.microsoft.com/office/drawing/2014/main" id="{F34B9D8D-2637-4935-B580-E9BAE68AEACE}"/>
              </a:ext>
            </a:extLst>
          </p:cNvPr>
          <p:cNvSpPr>
            <a:spLocks noGrp="1"/>
          </p:cNvSpPr>
          <p:nvPr>
            <p:ph type="dt" idx="1"/>
          </p:nvPr>
        </p:nvSpPr>
        <p:spPr>
          <a:xfrm>
            <a:off x="3843338" y="0"/>
            <a:ext cx="2940050" cy="4953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3B5A5FF2-2414-40E4-AB9A-1CCEB0DD3A2D}" type="datetime1">
              <a:rPr lang="fr-CH" altLang="fr-FR"/>
              <a:pPr>
                <a:defRPr/>
              </a:pPr>
              <a:t>05.12.2018</a:t>
            </a:fld>
            <a:endParaRPr lang="fr-CH" altLang="fr-FR"/>
          </a:p>
        </p:txBody>
      </p:sp>
      <p:sp>
        <p:nvSpPr>
          <p:cNvPr id="4" name="Espace réservé de l'image des diapositives 3">
            <a:extLst>
              <a:ext uri="{FF2B5EF4-FFF2-40B4-BE49-F238E27FC236}">
                <a16:creationId xmlns:a16="http://schemas.microsoft.com/office/drawing/2014/main" id="{E319F888-2C59-4519-9BC6-81A85BF385B2}"/>
              </a:ext>
            </a:extLst>
          </p:cNvPr>
          <p:cNvSpPr>
            <a:spLocks noGrp="1" noRot="1" noChangeAspect="1"/>
          </p:cNvSpPr>
          <p:nvPr>
            <p:ph type="sldImg" idx="2"/>
          </p:nvPr>
        </p:nvSpPr>
        <p:spPr>
          <a:xfrm>
            <a:off x="915988" y="742950"/>
            <a:ext cx="4953000" cy="3714750"/>
          </a:xfrm>
          <a:prstGeom prst="rect">
            <a:avLst/>
          </a:prstGeom>
          <a:noFill/>
          <a:ln w="12700">
            <a:solidFill>
              <a:prstClr val="black"/>
            </a:solidFill>
          </a:ln>
        </p:spPr>
        <p:txBody>
          <a:bodyPr vert="horz" lIns="91440" tIns="45720" rIns="91440" bIns="45720" rtlCol="0" anchor="ctr"/>
          <a:lstStyle/>
          <a:p>
            <a:pPr lvl="0"/>
            <a:endParaRPr lang="fr-CH" noProof="0"/>
          </a:p>
        </p:txBody>
      </p:sp>
      <p:sp>
        <p:nvSpPr>
          <p:cNvPr id="5" name="Espace réservé des commentaires 4">
            <a:extLst>
              <a:ext uri="{FF2B5EF4-FFF2-40B4-BE49-F238E27FC236}">
                <a16:creationId xmlns:a16="http://schemas.microsoft.com/office/drawing/2014/main" id="{7C79682E-7F44-48F7-A4A2-06A7C8FE9549}"/>
              </a:ext>
            </a:extLst>
          </p:cNvPr>
          <p:cNvSpPr>
            <a:spLocks noGrp="1"/>
          </p:cNvSpPr>
          <p:nvPr>
            <p:ph type="body" sz="quarter" idx="3"/>
          </p:nvPr>
        </p:nvSpPr>
        <p:spPr>
          <a:xfrm>
            <a:off x="677863" y="4705350"/>
            <a:ext cx="5429250" cy="4457700"/>
          </a:xfrm>
          <a:prstGeom prst="rect">
            <a:avLst/>
          </a:prstGeom>
        </p:spPr>
        <p:txBody>
          <a:bodyPr vert="horz" wrap="square" lIns="91440" tIns="45720" rIns="91440" bIns="45720" numCol="1" anchor="t" anchorCtr="0" compatLnSpc="1">
            <a:prstTxWarp prst="textNoShape">
              <a:avLst/>
            </a:prstTxWarp>
            <a:normAutofit/>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endParaRPr lang="fr-CH" altLang="fr-FR" noProof="0"/>
          </a:p>
        </p:txBody>
      </p:sp>
      <p:sp>
        <p:nvSpPr>
          <p:cNvPr id="6" name="Espace réservé du pied de page 5">
            <a:extLst>
              <a:ext uri="{FF2B5EF4-FFF2-40B4-BE49-F238E27FC236}">
                <a16:creationId xmlns:a16="http://schemas.microsoft.com/office/drawing/2014/main" id="{C0B75AE4-695B-40BD-AF34-F29C6F1318BB}"/>
              </a:ext>
            </a:extLst>
          </p:cNvPr>
          <p:cNvSpPr>
            <a:spLocks noGrp="1"/>
          </p:cNvSpPr>
          <p:nvPr>
            <p:ph type="ftr" sz="quarter" idx="4"/>
          </p:nvPr>
        </p:nvSpPr>
        <p:spPr>
          <a:xfrm>
            <a:off x="0" y="9409113"/>
            <a:ext cx="2940050" cy="4953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128"/>
              </a:defRPr>
            </a:lvl1pPr>
          </a:lstStyle>
          <a:p>
            <a:pPr>
              <a:defRPr/>
            </a:pPr>
            <a:endParaRPr lang="fr-FR" altLang="fr-FR"/>
          </a:p>
        </p:txBody>
      </p:sp>
      <p:sp>
        <p:nvSpPr>
          <p:cNvPr id="7" name="Espace réservé du numéro de diapositive 6">
            <a:extLst>
              <a:ext uri="{FF2B5EF4-FFF2-40B4-BE49-F238E27FC236}">
                <a16:creationId xmlns:a16="http://schemas.microsoft.com/office/drawing/2014/main" id="{7E3F68B6-78B1-4587-A78D-40341759503B}"/>
              </a:ext>
            </a:extLst>
          </p:cNvPr>
          <p:cNvSpPr>
            <a:spLocks noGrp="1"/>
          </p:cNvSpPr>
          <p:nvPr>
            <p:ph type="sldNum" sz="quarter" idx="5"/>
          </p:nvPr>
        </p:nvSpPr>
        <p:spPr>
          <a:xfrm>
            <a:off x="3843338" y="9409113"/>
            <a:ext cx="2940050"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15744A1-034E-48B9-96AF-627A70997276}" type="slidenum">
              <a:rPr lang="fr-CH" altLang="fr-FR"/>
              <a:pPr>
                <a:defRPr/>
              </a:pPr>
              <a:t>‹N°›</a:t>
            </a:fld>
            <a:endParaRPr lang="fr-CH" altLang="fr-FR"/>
          </a:p>
        </p:txBody>
      </p:sp>
    </p:spTree>
    <p:extLst>
      <p:ext uri="{BB962C8B-B14F-4D97-AF65-F5344CB8AC3E}">
        <p14:creationId xmlns:p14="http://schemas.microsoft.com/office/powerpoint/2010/main" val="58229557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ea typeface="ＭＳ Ｐゴシック" panose="020B0600070205080204" pitchFamily="34" charset="-128"/>
            </a:endParaRPr>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C2BDBF6-7EBE-4416-8760-AE2B59F0A5E9}" type="slidenum">
              <a:rPr lang="fr-CH" altLang="fr-FR" smtClean="0">
                <a:latin typeface="Arial" panose="020B0604020202020204" pitchFamily="34" charset="0"/>
              </a:rPr>
              <a:pPr>
                <a:spcBef>
                  <a:spcPct val="0"/>
                </a:spcBef>
              </a:pPr>
              <a:t>1</a:t>
            </a:fld>
            <a:endParaRPr lang="fr-CH" altLang="fr-FR" smtClean="0">
              <a:latin typeface="Arial" panose="020B0604020202020204" pitchFamily="34" charset="0"/>
            </a:endParaRPr>
          </a:p>
        </p:txBody>
      </p:sp>
      <p:sp>
        <p:nvSpPr>
          <p:cNvPr id="6149" name="Espace réservé de l'en-tête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endParaRPr lang="fr-FR" altLang="fr-FR"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note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anose="020B0600070205080204" pitchFamily="34" charset="-128"/>
            </a:endParaRPr>
          </a:p>
        </p:txBody>
      </p:sp>
      <p:sp>
        <p:nvSpPr>
          <p:cNvPr id="29700" name="Espace réservé de l'en-tête 3"/>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smtClean="0"/>
          </a:p>
        </p:txBody>
      </p:sp>
      <p:sp>
        <p:nvSpPr>
          <p:cNvPr id="29701" name="Espace réservé du numéro de diapositive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AF56898-8D8D-4BD3-83E8-14D6FFEA4DD5}" type="slidenum">
              <a:rPr lang="fr-CH" altLang="fr-FR" smtClean="0"/>
              <a:pPr/>
              <a:t>12</a:t>
            </a:fld>
            <a:endParaRPr lang="fr-CH"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note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anose="020B0600070205080204" pitchFamily="34" charset="-128"/>
            </a:endParaRPr>
          </a:p>
        </p:txBody>
      </p:sp>
      <p:sp>
        <p:nvSpPr>
          <p:cNvPr id="31748" name="Espace réservé de l'en-tête 3"/>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smtClean="0"/>
          </a:p>
        </p:txBody>
      </p:sp>
      <p:sp>
        <p:nvSpPr>
          <p:cNvPr id="31749" name="Espace réservé du numéro de diapositive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DA585F5-CE38-403B-B8FE-3D4A9AB46A24}" type="slidenum">
              <a:rPr lang="fr-CH" altLang="fr-FR" smtClean="0"/>
              <a:pPr/>
              <a:t>13</a:t>
            </a:fld>
            <a:endParaRPr lang="fr-CH" alt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anose="020B0600070205080204" pitchFamily="34" charset="-128"/>
            </a:endParaRPr>
          </a:p>
        </p:txBody>
      </p:sp>
      <p:sp>
        <p:nvSpPr>
          <p:cNvPr id="3379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smtClean="0"/>
          </a:p>
        </p:txBody>
      </p:sp>
      <p:sp>
        <p:nvSpPr>
          <p:cNvPr id="3379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03BDC3D-99D4-4396-922B-94DDC27D4E9B}" type="slidenum">
              <a:rPr lang="fr-CH" altLang="fr-FR" smtClean="0">
                <a:latin typeface="Arial" panose="020B0604020202020204" pitchFamily="34" charset="0"/>
              </a:rPr>
              <a:pPr>
                <a:spcBef>
                  <a:spcPct val="0"/>
                </a:spcBef>
              </a:pPr>
              <a:t>14</a:t>
            </a:fld>
            <a:endParaRPr lang="fr-CH" altLang="fr-FR"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anose="020B0600070205080204" pitchFamily="34" charset="-128"/>
            </a:endParaRPr>
          </a:p>
        </p:txBody>
      </p:sp>
      <p:sp>
        <p:nvSpPr>
          <p:cNvPr id="3584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smtClean="0"/>
          </a:p>
        </p:txBody>
      </p:sp>
      <p:sp>
        <p:nvSpPr>
          <p:cNvPr id="358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0233032-67B1-4FA3-A8E2-8F942F588458}" type="slidenum">
              <a:rPr lang="fr-CH" altLang="fr-FR" smtClean="0">
                <a:latin typeface="Arial" panose="020B0604020202020204" pitchFamily="34" charset="0"/>
              </a:rPr>
              <a:pPr>
                <a:spcBef>
                  <a:spcPct val="0"/>
                </a:spcBef>
              </a:pPr>
              <a:t>15</a:t>
            </a:fld>
            <a:endParaRPr lang="fr-CH" altLang="fr-FR"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anose="020B0600070205080204" pitchFamily="34" charset="-128"/>
            </a:endParaRPr>
          </a:p>
        </p:txBody>
      </p:sp>
      <p:sp>
        <p:nvSpPr>
          <p:cNvPr id="378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smtClean="0"/>
          </a:p>
        </p:txBody>
      </p:sp>
      <p:sp>
        <p:nvSpPr>
          <p:cNvPr id="378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A619807-9C54-4405-B0E3-FB2FA438BFBC}" type="slidenum">
              <a:rPr lang="fr-CH" altLang="fr-FR" smtClean="0">
                <a:latin typeface="Arial" panose="020B0604020202020204" pitchFamily="34" charset="0"/>
              </a:rPr>
              <a:pPr>
                <a:spcBef>
                  <a:spcPct val="0"/>
                </a:spcBef>
              </a:pPr>
              <a:t>16</a:t>
            </a:fld>
            <a:endParaRPr lang="fr-CH" altLang="fr-FR"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anose="020B0600070205080204" pitchFamily="34" charset="-128"/>
            </a:endParaRPr>
          </a:p>
        </p:txBody>
      </p:sp>
      <p:sp>
        <p:nvSpPr>
          <p:cNvPr id="819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smtClean="0"/>
          </a:p>
        </p:txBody>
      </p:sp>
      <p:sp>
        <p:nvSpPr>
          <p:cNvPr id="819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D9B37ED-B7FD-4A2F-A9A1-F533DC900BA7}" type="slidenum">
              <a:rPr lang="fr-CH" altLang="fr-FR" smtClean="0">
                <a:latin typeface="Arial" panose="020B0604020202020204" pitchFamily="34" charset="0"/>
              </a:rPr>
              <a:pPr>
                <a:spcBef>
                  <a:spcPct val="0"/>
                </a:spcBef>
              </a:pPr>
              <a:t>2</a:t>
            </a:fld>
            <a:endParaRPr lang="fr-CH" altLang="fr-FR"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a:extLst>
              <a:ext uri="{FF2B5EF4-FFF2-40B4-BE49-F238E27FC236}">
                <a16:creationId xmlns:a16="http://schemas.microsoft.com/office/drawing/2014/main" id="{E4150131-603F-4583-864B-4A2AFCA6288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90000"/>
              </a:lnSpc>
              <a:defRPr/>
            </a:pPr>
            <a:r>
              <a:rPr lang="fr-FR" altLang="fr-FR" sz="2000" b="1">
                <a:ea typeface="ＭＳ Ｐゴシック" panose="020B0600070205080204" pitchFamily="34" charset="-128"/>
              </a:rPr>
              <a:t>Première partie du cours = première heure</a:t>
            </a:r>
          </a:p>
          <a:p>
            <a:pPr lvl="1">
              <a:lnSpc>
                <a:spcPct val="90000"/>
              </a:lnSpc>
              <a:defRPr/>
            </a:pPr>
            <a:r>
              <a:rPr lang="fr-FR" altLang="fr-FR" sz="1600">
                <a:ea typeface="ＭＳ Ｐゴシック" panose="020B0600070205080204" pitchFamily="34" charset="-128"/>
              </a:rPr>
              <a:t>Introduction</a:t>
            </a:r>
          </a:p>
          <a:p>
            <a:pPr lvl="1">
              <a:lnSpc>
                <a:spcPct val="90000"/>
              </a:lnSpc>
              <a:defRPr/>
            </a:pPr>
            <a:r>
              <a:rPr lang="fr-FR" altLang="fr-FR" sz="1600">
                <a:ea typeface="ＭＳ Ｐゴシック" panose="020B0600070205080204" pitchFamily="34" charset="-128"/>
              </a:rPr>
              <a:t>Recherche sur la thématique et ébauche du cadre théorique</a:t>
            </a:r>
          </a:p>
          <a:p>
            <a:pPr lvl="1">
              <a:lnSpc>
                <a:spcPct val="90000"/>
              </a:lnSpc>
              <a:defRPr/>
            </a:pPr>
            <a:r>
              <a:rPr lang="fr-FR" altLang="fr-FR" sz="1600">
                <a:ea typeface="ＭＳ Ｐゴシック" panose="020B0600070205080204" pitchFamily="34" charset="-128"/>
              </a:rPr>
              <a:t>Construire les instruments (questionnaire + entretien) : avec Google Forms cette année, un compte Google est requis, en prévoir un par groupe de 6</a:t>
            </a:r>
          </a:p>
          <a:p>
            <a:pPr>
              <a:lnSpc>
                <a:spcPct val="90000"/>
              </a:lnSpc>
              <a:defRPr/>
            </a:pPr>
            <a:endParaRPr lang="fr-FR" altLang="fr-FR" sz="2000">
              <a:ea typeface="ＭＳ Ｐゴシック" panose="020B0600070205080204" pitchFamily="34" charset="-128"/>
            </a:endParaRPr>
          </a:p>
          <a:p>
            <a:pPr>
              <a:lnSpc>
                <a:spcPct val="90000"/>
              </a:lnSpc>
              <a:defRPr/>
            </a:pPr>
            <a:r>
              <a:rPr lang="fr-FR" altLang="fr-FR" sz="2000" b="1">
                <a:ea typeface="ＭＳ Ｐゴシック" panose="020B0600070205080204" pitchFamily="34" charset="-128"/>
              </a:rPr>
              <a:t>Deuxième partie du cours = deuxième heure</a:t>
            </a:r>
          </a:p>
          <a:p>
            <a:pPr lvl="1">
              <a:lnSpc>
                <a:spcPct val="90000"/>
              </a:lnSpc>
              <a:defRPr/>
            </a:pPr>
            <a:r>
              <a:rPr lang="fr-FR" altLang="fr-FR" sz="1600">
                <a:ea typeface="ＭＳ Ｐゴシック" panose="020B0600070205080204" pitchFamily="34" charset="-128"/>
              </a:rPr>
              <a:t>Construire les instruments (questionnaire + entretien)</a:t>
            </a:r>
          </a:p>
          <a:p>
            <a:pPr lvl="1">
              <a:lnSpc>
                <a:spcPct val="90000"/>
              </a:lnSpc>
              <a:defRPr/>
            </a:pPr>
            <a:r>
              <a:rPr lang="fr-FR" altLang="fr-FR" sz="1600">
                <a:ea typeface="ＭＳ Ｐゴシック" panose="020B0600070205080204" pitchFamily="34" charset="-128"/>
              </a:rPr>
              <a:t>Administrer (questionnaire + entretien) </a:t>
            </a:r>
          </a:p>
          <a:p>
            <a:pPr lvl="1">
              <a:lnSpc>
                <a:spcPct val="90000"/>
              </a:lnSpc>
              <a:buFont typeface="Century Gothic" panose="020B0502020202020204" pitchFamily="34" charset="0"/>
              <a:buNone/>
              <a:defRPr/>
            </a:pPr>
            <a:endParaRPr lang="fr-FR" altLang="fr-FR" sz="2000">
              <a:ea typeface="ＭＳ Ｐゴシック" panose="020B0600070205080204" pitchFamily="34" charset="-128"/>
            </a:endParaRPr>
          </a:p>
          <a:p>
            <a:pPr>
              <a:lnSpc>
                <a:spcPct val="90000"/>
              </a:lnSpc>
              <a:defRPr/>
            </a:pPr>
            <a:r>
              <a:rPr lang="fr-FR" altLang="fr-FR" sz="2000" b="1">
                <a:ea typeface="ＭＳ Ｐゴシック" panose="020B0600070205080204" pitchFamily="34" charset="-128"/>
              </a:rPr>
              <a:t>Troisième partie du cours = 3</a:t>
            </a:r>
            <a:r>
              <a:rPr lang="fr-FR" altLang="fr-FR" sz="2000" b="1" baseline="30000">
                <a:ea typeface="ＭＳ Ｐゴシック" panose="020B0600070205080204" pitchFamily="34" charset="-128"/>
              </a:rPr>
              <a:t>ème</a:t>
            </a:r>
            <a:r>
              <a:rPr lang="fr-FR" altLang="fr-FR" sz="2000" b="1">
                <a:ea typeface="ＭＳ Ｐゴシック" panose="020B0600070205080204" pitchFamily="34" charset="-128"/>
              </a:rPr>
              <a:t> heure</a:t>
            </a:r>
          </a:p>
          <a:p>
            <a:pPr lvl="1">
              <a:lnSpc>
                <a:spcPct val="90000"/>
              </a:lnSpc>
              <a:defRPr/>
            </a:pPr>
            <a:r>
              <a:rPr lang="fr-FR" altLang="fr-FR" sz="1600">
                <a:ea typeface="ＭＳ Ｐゴシック" panose="020B0600070205080204" pitchFamily="34" charset="-128"/>
              </a:rPr>
              <a:t>Dépouillement et traitement des données recueillies </a:t>
            </a:r>
          </a:p>
          <a:p>
            <a:pPr lvl="1">
              <a:lnSpc>
                <a:spcPct val="90000"/>
              </a:lnSpc>
              <a:defRPr/>
            </a:pPr>
            <a:r>
              <a:rPr lang="fr-FR" altLang="fr-FR" sz="1600">
                <a:ea typeface="ＭＳ Ｐゴシック" panose="020B0600070205080204" pitchFamily="34" charset="-128"/>
              </a:rPr>
              <a:t>Analyse et conclusion</a:t>
            </a:r>
          </a:p>
          <a:p>
            <a:pPr lvl="1">
              <a:lnSpc>
                <a:spcPct val="90000"/>
              </a:lnSpc>
              <a:defRPr/>
            </a:pPr>
            <a:r>
              <a:rPr lang="fr-FR" altLang="fr-FR" sz="1600">
                <a:ea typeface="ＭＳ Ｐゴシック" panose="020B0600070205080204" pitchFamily="34" charset="-128"/>
              </a:rPr>
              <a:t>Retour</a:t>
            </a:r>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98E6052-6E7B-4663-909E-6D59A6C45569}" type="slidenum">
              <a:rPr lang="fr-CH" altLang="fr-FR" smtClean="0">
                <a:latin typeface="Arial" panose="020B0604020202020204" pitchFamily="34" charset="0"/>
              </a:rPr>
              <a:pPr>
                <a:spcBef>
                  <a:spcPct val="0"/>
                </a:spcBef>
              </a:pPr>
              <a:t>3</a:t>
            </a:fld>
            <a:endParaRPr lang="fr-CH" altLang="fr-FR" smtClean="0">
              <a:latin typeface="Arial" panose="020B0604020202020204" pitchFamily="34" charset="0"/>
            </a:endParaRPr>
          </a:p>
        </p:txBody>
      </p:sp>
      <p:sp>
        <p:nvSpPr>
          <p:cNvPr id="10245" name="Espace réservé de l'en-tête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endParaRPr lang="fr-FR" altLang="fr-FR"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ea typeface="ＭＳ Ｐゴシック" panose="020B0600070205080204" pitchFamily="34" charset="-128"/>
            </a:endParaRPr>
          </a:p>
        </p:txBody>
      </p:sp>
      <p:sp>
        <p:nvSpPr>
          <p:cNvPr id="122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75745AA-3E5B-4092-9703-DE4E69FC4C40}" type="slidenum">
              <a:rPr lang="fr-CH" altLang="fr-FR" smtClean="0">
                <a:latin typeface="Arial" panose="020B0604020202020204" pitchFamily="34" charset="0"/>
              </a:rPr>
              <a:pPr>
                <a:spcBef>
                  <a:spcPct val="0"/>
                </a:spcBef>
              </a:pPr>
              <a:t>4</a:t>
            </a:fld>
            <a:endParaRPr lang="fr-CH" altLang="fr-FR" smtClean="0">
              <a:latin typeface="Arial" panose="020B0604020202020204" pitchFamily="34" charset="0"/>
            </a:endParaRPr>
          </a:p>
        </p:txBody>
      </p:sp>
      <p:sp>
        <p:nvSpPr>
          <p:cNvPr id="12293" name="Espace réservé de l'en-tête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endParaRPr lang="fr-FR" altLang="fr-FR"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fr-CH" altLang="fr-FR" sz="300" smtClean="0">
              <a:ea typeface="ＭＳ Ｐゴシック" panose="020B0600070205080204" pitchFamily="34" charset="-128"/>
            </a:endParaRPr>
          </a:p>
          <a:p>
            <a:pPr>
              <a:lnSpc>
                <a:spcPct val="80000"/>
              </a:lnSpc>
            </a:pPr>
            <a:r>
              <a:rPr lang="fr-CH" altLang="fr-FR" sz="1600" smtClean="0">
                <a:ea typeface="ＭＳ Ｐゴシック" panose="020B0600070205080204" pitchFamily="34" charset="-128"/>
              </a:rPr>
              <a:t>Cette thématique est tiré d’un cas d’étude figurant ds le Manuel de recherche en SC SO de Luc Van Campenhoudt et Raymond Quivy, Dunod, 4</a:t>
            </a:r>
            <a:r>
              <a:rPr lang="fr-CH" altLang="fr-FR" sz="1600" baseline="30000" smtClean="0">
                <a:ea typeface="ＭＳ Ｐゴシック" panose="020B0600070205080204" pitchFamily="34" charset="-128"/>
              </a:rPr>
              <a:t>ème</a:t>
            </a:r>
            <a:r>
              <a:rPr lang="fr-CH" altLang="fr-FR" sz="1600" smtClean="0">
                <a:ea typeface="ＭＳ Ｐゴシック" panose="020B0600070205080204" pitchFamily="34" charset="-128"/>
              </a:rPr>
              <a:t> éd, 2011</a:t>
            </a:r>
          </a:p>
          <a:p>
            <a:pPr>
              <a:lnSpc>
                <a:spcPct val="80000"/>
              </a:lnSpc>
            </a:pPr>
            <a:endParaRPr lang="fr-CH" altLang="fr-FR" sz="1600" smtClean="0">
              <a:ea typeface="ＭＳ Ｐゴシック" panose="020B0600070205080204" pitchFamily="34" charset="-128"/>
            </a:endParaRPr>
          </a:p>
          <a:p>
            <a:pPr>
              <a:lnSpc>
                <a:spcPct val="80000"/>
              </a:lnSpc>
            </a:pPr>
            <a:r>
              <a:rPr lang="fr-CH" altLang="fr-FR" sz="1600" smtClean="0">
                <a:ea typeface="ＭＳ Ｐゴシック" panose="020B0600070205080204" pitchFamily="34" charset="-128"/>
              </a:rPr>
              <a:t>C’est une enquête sociologique empirique typique qui cherche à expliquer une pratique, une conduite, un comportement</a:t>
            </a:r>
          </a:p>
          <a:p>
            <a:pPr>
              <a:lnSpc>
                <a:spcPct val="80000"/>
              </a:lnSpc>
            </a:pPr>
            <a:endParaRPr lang="fr-CH" altLang="fr-FR" sz="300" smtClean="0">
              <a:ea typeface="ＭＳ Ｐゴシック" panose="020B0600070205080204" pitchFamily="34" charset="-128"/>
            </a:endParaRPr>
          </a:p>
        </p:txBody>
      </p:sp>
      <p:sp>
        <p:nvSpPr>
          <p:cNvPr id="14340" name="Espace réservé de l'en-tête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endParaRPr lang="fr-FR" altLang="fr-FR" smtClean="0">
              <a:latin typeface="Arial" panose="020B0604020202020204" pitchFamily="34" charset="0"/>
            </a:endParaRPr>
          </a:p>
        </p:txBody>
      </p:sp>
      <p:sp>
        <p:nvSpPr>
          <p:cNvPr id="14341" name="Espace réservé du numéro de diapositiv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0BD5246-5CF5-46B7-8C41-D44B2DE49BC5}" type="slidenum">
              <a:rPr lang="fr-CH" altLang="fr-FR" smtClean="0">
                <a:latin typeface="Arial" panose="020B0604020202020204" pitchFamily="34" charset="0"/>
              </a:rPr>
              <a:pPr>
                <a:spcBef>
                  <a:spcPct val="0"/>
                </a:spcBef>
              </a:pPr>
              <a:t>5</a:t>
            </a:fld>
            <a:endParaRPr lang="fr-CH" altLang="fr-FR"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fr-FR" altLang="fr-FR" smtClean="0">
                <a:ea typeface="ＭＳ Ｐゴシック" panose="020B0600070205080204" pitchFamily="34" charset="-128"/>
              </a:rPr>
              <a:t>Selon les informations recueillies lors de la phase exploratoire, lectures, littérature, discussion, entretiens exploratoires, vous allez construire vos conjectures théoriques.</a:t>
            </a:r>
          </a:p>
        </p:txBody>
      </p:sp>
      <p:sp>
        <p:nvSpPr>
          <p:cNvPr id="16388" name="Espace réservé de l'en-tête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endParaRPr lang="fr-FR" altLang="fr-FR" smtClean="0">
              <a:latin typeface="Arial" panose="020B0604020202020204" pitchFamily="34" charset="0"/>
            </a:endParaRPr>
          </a:p>
        </p:txBody>
      </p:sp>
      <p:sp>
        <p:nvSpPr>
          <p:cNvPr id="16389" name="Espace réservé du numéro de diapositiv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F1ECDD4-353C-4A20-9180-71BC1A9F62EC}" type="slidenum">
              <a:rPr lang="fr-CH" altLang="fr-FR" smtClean="0">
                <a:latin typeface="Arial" panose="020B0604020202020204" pitchFamily="34" charset="0"/>
              </a:rPr>
              <a:pPr>
                <a:spcBef>
                  <a:spcPct val="0"/>
                </a:spcBef>
              </a:pPr>
              <a:t>6</a:t>
            </a:fld>
            <a:endParaRPr lang="fr-CH" altLang="fr-FR"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a:extLst>
              <a:ext uri="{FF2B5EF4-FFF2-40B4-BE49-F238E27FC236}">
                <a16:creationId xmlns:a16="http://schemas.microsoft.com/office/drawing/2014/main" id="{8A10EF5F-C090-4F50-B3CB-BE561A93B01A}"/>
              </a:ext>
            </a:extLst>
          </p:cNvPr>
          <p:cNvSpPr>
            <a:spLocks noGrp="1"/>
          </p:cNvSpPr>
          <p:nvPr>
            <p:ph type="body" idx="1"/>
          </p:nvPr>
        </p:nvSpPr>
        <p:spPr/>
        <p:txBody>
          <a:bodyPr>
            <a:normAutofit fontScale="25000" lnSpcReduction="20000"/>
          </a:bodyPr>
          <a:lstStyle/>
          <a:p>
            <a:pPr>
              <a:defRPr/>
            </a:pPr>
            <a:r>
              <a:rPr lang="fr-CH" b="1" dirty="0"/>
              <a:t>MISE EN COMMUN DU CADRE THÉORIQUE , 2 </a:t>
            </a:r>
            <a:r>
              <a:rPr lang="fr-CH" b="1" dirty="0" err="1"/>
              <a:t>Ème</a:t>
            </a:r>
            <a:r>
              <a:rPr lang="fr-CH" b="1" dirty="0"/>
              <a:t> heure</a:t>
            </a:r>
          </a:p>
          <a:p>
            <a:pPr>
              <a:defRPr/>
            </a:pPr>
            <a:endParaRPr lang="fr-CH" dirty="0"/>
          </a:p>
          <a:p>
            <a:pPr>
              <a:defRPr/>
            </a:pPr>
            <a:r>
              <a:rPr lang="fr-CH" dirty="0" err="1"/>
              <a:t>Theoria</a:t>
            </a:r>
            <a:r>
              <a:rPr lang="fr-CH" dirty="0"/>
              <a:t> du grec, groupe d’envoyés à un spectacle  religieux, à la consultation d’un oracle.</a:t>
            </a:r>
          </a:p>
          <a:p>
            <a:pPr>
              <a:defRPr/>
            </a:pPr>
            <a:endParaRPr lang="fr-CH" dirty="0"/>
          </a:p>
          <a:p>
            <a:pPr>
              <a:defRPr/>
            </a:pPr>
            <a:r>
              <a:rPr lang="fr-CH" dirty="0"/>
              <a:t>Au 18</a:t>
            </a:r>
            <a:r>
              <a:rPr lang="fr-CH" baseline="30000" dirty="0"/>
              <a:t>ème</a:t>
            </a:r>
            <a:r>
              <a:rPr lang="fr-CH" dirty="0"/>
              <a:t> : le mot prend le sens de « système de concepts abstraits, plus ou moins organisé, appliqué à un domaine» Alain Rey</a:t>
            </a:r>
          </a:p>
          <a:p>
            <a:pPr>
              <a:defRPr/>
            </a:pPr>
            <a:endParaRPr lang="fr-CH" dirty="0"/>
          </a:p>
          <a:p>
            <a:pPr>
              <a:defRPr/>
            </a:pPr>
            <a:r>
              <a:rPr lang="fr-CH" b="1" dirty="0"/>
              <a:t>Madeleine  </a:t>
            </a:r>
            <a:r>
              <a:rPr lang="fr-CH" b="1" dirty="0" err="1"/>
              <a:t>Grawitz</a:t>
            </a:r>
            <a:r>
              <a:rPr lang="fr-CH" b="1" dirty="0"/>
              <a:t> </a:t>
            </a:r>
            <a:r>
              <a:rPr lang="fr-CH" dirty="0" err="1"/>
              <a:t>ds</a:t>
            </a:r>
            <a:r>
              <a:rPr lang="fr-CH" dirty="0"/>
              <a:t>  «Méthodes des sciences sociales», Paris Dalloz, 1990:</a:t>
            </a:r>
          </a:p>
          <a:p>
            <a:pPr>
              <a:defRPr/>
            </a:pPr>
            <a:endParaRPr lang="fr-CH" dirty="0"/>
          </a:p>
          <a:p>
            <a:pPr>
              <a:defRPr/>
            </a:pPr>
            <a:r>
              <a:rPr lang="fr-CH" dirty="0"/>
              <a:t>«  nous rappelons la nécessité de théories même inexactes, même provisoires et limitées, pour ordonner la réalité, tracer un schéma d’observation, émettre des hypothèses, parvenir à des explications.»</a:t>
            </a:r>
          </a:p>
          <a:p>
            <a:pPr>
              <a:defRPr/>
            </a:pPr>
            <a:endParaRPr lang="fr-CH" dirty="0"/>
          </a:p>
          <a:p>
            <a:pPr>
              <a:defRPr/>
            </a:pPr>
            <a:r>
              <a:rPr lang="fr-CH" dirty="0"/>
              <a:t>Des théories sur lesquelles on s’appuie avant tout nouveau développement</a:t>
            </a:r>
          </a:p>
          <a:p>
            <a:pPr>
              <a:defRPr/>
            </a:pPr>
            <a:endParaRPr lang="fr-CH" dirty="0"/>
          </a:p>
          <a:p>
            <a:pPr>
              <a:defRPr/>
            </a:pPr>
            <a:r>
              <a:rPr lang="fr-CH" dirty="0"/>
              <a:t>En SC So il n’y a une multitude de théories différentes plus ou moins rivales.</a:t>
            </a:r>
          </a:p>
          <a:p>
            <a:pPr>
              <a:defRPr/>
            </a:pPr>
            <a:endParaRPr lang="fr-CH" dirty="0"/>
          </a:p>
          <a:p>
            <a:pPr>
              <a:defRPr/>
            </a:pPr>
            <a:r>
              <a:rPr lang="fr-CH" u="sng" dirty="0"/>
              <a:t>On choisit en principe la théorie la plus adéquate, selon 3 opérations</a:t>
            </a:r>
            <a:r>
              <a:rPr lang="fr-CH" dirty="0"/>
              <a:t>:</a:t>
            </a:r>
          </a:p>
          <a:p>
            <a:pPr>
              <a:defRPr/>
            </a:pPr>
            <a:endParaRPr lang="fr-CH" dirty="0"/>
          </a:p>
          <a:p>
            <a:pPr>
              <a:defRPr/>
            </a:pPr>
            <a:r>
              <a:rPr lang="fr-CH" dirty="0"/>
              <a:t>Inventaire des théories existantes</a:t>
            </a:r>
          </a:p>
          <a:p>
            <a:pPr>
              <a:defRPr/>
            </a:pPr>
            <a:r>
              <a:rPr lang="fr-CH" dirty="0"/>
              <a:t>Examen critique</a:t>
            </a:r>
          </a:p>
          <a:p>
            <a:pPr>
              <a:defRPr/>
            </a:pPr>
            <a:r>
              <a:rPr lang="fr-CH" dirty="0"/>
              <a:t>Adoption de l’une des théories, modification ou même construction d’une </a:t>
            </a:r>
            <a:r>
              <a:rPr lang="fr-CH" dirty="0" err="1"/>
              <a:t>nvlle</a:t>
            </a:r>
            <a:r>
              <a:rPr lang="fr-CH" dirty="0"/>
              <a:t> théorie.</a:t>
            </a:r>
          </a:p>
          <a:p>
            <a:pPr>
              <a:defRPr/>
            </a:pPr>
            <a:endParaRPr lang="fr-CH" dirty="0"/>
          </a:p>
          <a:p>
            <a:pPr>
              <a:defRPr/>
            </a:pPr>
            <a:r>
              <a:rPr lang="fr-CH" dirty="0"/>
              <a:t>Ici sous laquelle peut-on s’abriter, s’ancrer?</a:t>
            </a:r>
          </a:p>
          <a:p>
            <a:pPr>
              <a:defRPr/>
            </a:pPr>
            <a:endParaRPr lang="fr-CH" dirty="0"/>
          </a:p>
          <a:p>
            <a:pPr>
              <a:defRPr/>
            </a:pPr>
            <a:r>
              <a:rPr lang="fr-CH" dirty="0"/>
              <a:t>On peut faire </a:t>
            </a:r>
            <a:r>
              <a:rPr lang="fr-CH" b="1" dirty="0"/>
              <a:t>une analogie avec l’absentéisme </a:t>
            </a:r>
            <a:r>
              <a:rPr lang="fr-CH" b="1" dirty="0" err="1"/>
              <a:t>ds</a:t>
            </a:r>
            <a:r>
              <a:rPr lang="fr-CH" b="1" dirty="0"/>
              <a:t> les entreprises = organisations industrielles ou commerciales </a:t>
            </a:r>
            <a:r>
              <a:rPr lang="fr-CH" dirty="0"/>
              <a:t>où l’absentéisme est considéré comme </a:t>
            </a:r>
            <a:r>
              <a:rPr lang="fr-CH" b="1" dirty="0"/>
              <a:t>une des réactions les plus classiques des salariés </a:t>
            </a:r>
            <a:r>
              <a:rPr lang="fr-CH" dirty="0"/>
              <a:t>à un mode d’organisation, à des objectifs et des contraintes qui leur sont imposés de l’extérieur ou d’en haut</a:t>
            </a:r>
          </a:p>
          <a:p>
            <a:pPr>
              <a:defRPr/>
            </a:pPr>
            <a:endParaRPr lang="fr-CH" dirty="0"/>
          </a:p>
          <a:p>
            <a:pPr>
              <a:defRPr/>
            </a:pPr>
            <a:endParaRPr lang="fr-CH" dirty="0"/>
          </a:p>
          <a:p>
            <a:pPr>
              <a:defRPr/>
            </a:pPr>
            <a:endParaRPr lang="fr-CH" b="1" dirty="0"/>
          </a:p>
          <a:p>
            <a:pPr>
              <a:defRPr/>
            </a:pPr>
            <a:r>
              <a:rPr lang="fr-CH" b="1" dirty="0"/>
              <a:t>On peut raisonner par analogie avec la théorie de « la sociologie des organisations «  </a:t>
            </a:r>
            <a:r>
              <a:rPr lang="fr-CH" dirty="0"/>
              <a:t>Michel  Crozier ( sociologue français 1922- 2013)  et Erhard </a:t>
            </a:r>
            <a:r>
              <a:rPr lang="fr-CH" dirty="0" err="1"/>
              <a:t>Friedberg</a:t>
            </a:r>
            <a:r>
              <a:rPr lang="fr-CH" dirty="0"/>
              <a:t> :  L’acteur et le système, Seuil 1977, 1981</a:t>
            </a:r>
          </a:p>
          <a:p>
            <a:pPr>
              <a:defRPr/>
            </a:pPr>
            <a:endParaRPr lang="fr-CH" dirty="0"/>
          </a:p>
          <a:p>
            <a:pPr>
              <a:defRPr/>
            </a:pPr>
            <a:r>
              <a:rPr lang="fr-CH" b="1" dirty="0"/>
              <a:t>Théorie de l’acteur stratégique selon laquelle</a:t>
            </a:r>
            <a:r>
              <a:rPr lang="fr-CH" dirty="0"/>
              <a:t>, les acteurs agissent </a:t>
            </a:r>
            <a:r>
              <a:rPr lang="fr-CH" dirty="0" err="1"/>
              <a:t>tjs</a:t>
            </a:r>
            <a:r>
              <a:rPr lang="fr-CH" dirty="0"/>
              <a:t> pour améliorer leur capacité d’action et / ou pour se ménager  des marges de manœuvre.</a:t>
            </a:r>
          </a:p>
          <a:p>
            <a:pPr>
              <a:defRPr/>
            </a:pPr>
            <a:endParaRPr lang="fr-CH" dirty="0"/>
          </a:p>
          <a:p>
            <a:pPr>
              <a:defRPr/>
            </a:pPr>
            <a:endParaRPr lang="fr-CH" dirty="0"/>
          </a:p>
          <a:p>
            <a:pPr>
              <a:defRPr/>
            </a:pPr>
            <a:r>
              <a:rPr lang="fr-CH" b="1" dirty="0"/>
              <a:t>Avec  la Formulation de la question de départ </a:t>
            </a:r>
            <a:r>
              <a:rPr lang="fr-CH" dirty="0"/>
              <a:t>qui peut être celle-ci:</a:t>
            </a:r>
          </a:p>
          <a:p>
            <a:pPr>
              <a:defRPr/>
            </a:pPr>
            <a:endParaRPr lang="fr-CH" dirty="0"/>
          </a:p>
          <a:p>
            <a:pPr>
              <a:defRPr/>
            </a:pPr>
            <a:r>
              <a:rPr lang="fr-CH" dirty="0"/>
              <a:t>Quelles sont les causes / quelles peuvent être les causes de l’absentéisme des étudiants à l’université»</a:t>
            </a:r>
          </a:p>
          <a:p>
            <a:pPr>
              <a:defRPr/>
            </a:pPr>
            <a:endParaRPr lang="fr-CH" dirty="0"/>
          </a:p>
          <a:p>
            <a:pPr>
              <a:defRPr/>
            </a:pPr>
            <a:endParaRPr lang="fr-CH" dirty="0"/>
          </a:p>
          <a:p>
            <a:pPr>
              <a:defRPr/>
            </a:pPr>
            <a:r>
              <a:rPr lang="fr-CH" dirty="0"/>
              <a:t>Laisser- aller, insouciance, négligence peuvent être des causes de l’absentéisme, </a:t>
            </a:r>
            <a:r>
              <a:rPr lang="fr-CH" b="1" dirty="0"/>
              <a:t>selon les professeurs.</a:t>
            </a:r>
          </a:p>
          <a:p>
            <a:pPr>
              <a:defRPr/>
            </a:pPr>
            <a:endParaRPr lang="fr-CH" dirty="0"/>
          </a:p>
          <a:p>
            <a:pPr>
              <a:defRPr/>
            </a:pPr>
            <a:r>
              <a:rPr lang="fr-CH" dirty="0"/>
              <a:t>Selon les étudiants et les 1ers entretiens exploratoires, l’absentéisme n’affecte à leurs yeux que les cours sans intérêt…</a:t>
            </a:r>
          </a:p>
          <a:p>
            <a:pPr>
              <a:defRPr/>
            </a:pPr>
            <a:endParaRPr lang="fr-CH" dirty="0"/>
          </a:p>
          <a:p>
            <a:pPr>
              <a:defRPr/>
            </a:pPr>
            <a:r>
              <a:rPr lang="fr-CH" dirty="0"/>
              <a:t>Préjugé contre préjugé la phase exploratoire nous permet d’ y voir plus clair.</a:t>
            </a:r>
          </a:p>
          <a:p>
            <a:pPr>
              <a:defRPr/>
            </a:pPr>
            <a:endParaRPr lang="fr-CH" dirty="0"/>
          </a:p>
          <a:p>
            <a:pPr>
              <a:defRPr/>
            </a:pPr>
            <a:endParaRPr lang="fr-CH" dirty="0"/>
          </a:p>
          <a:p>
            <a:pPr>
              <a:defRPr/>
            </a:pPr>
            <a:r>
              <a:rPr lang="fr-CH" dirty="0"/>
              <a:t>Il s’agit de  tirer le phénomène hors de son immédiateté et des idées toutes faites, des banalités ou des idées préconçues</a:t>
            </a:r>
          </a:p>
          <a:p>
            <a:pPr>
              <a:defRPr/>
            </a:pPr>
            <a:endParaRPr lang="fr-CH" dirty="0"/>
          </a:p>
          <a:p>
            <a:pPr>
              <a:defRPr/>
            </a:pPr>
            <a:r>
              <a:rPr lang="fr-CH" b="1" dirty="0"/>
              <a:t>Expliquer = mettre le phénomène étudié en relation avec autre chose</a:t>
            </a:r>
            <a:r>
              <a:rPr lang="fr-CH" dirty="0"/>
              <a:t>, établir une lien entre ce phénomène et autre chose (( un ensemble de phénomènes antérieurs, un processus d’action, un  mode d’organisation, les fonctions assurées par le phénomène en question, le système de valeur des individus concernés etc… )</a:t>
            </a:r>
          </a:p>
          <a:p>
            <a:pPr>
              <a:defRPr/>
            </a:pPr>
            <a:endParaRPr lang="fr-CH" dirty="0"/>
          </a:p>
          <a:p>
            <a:pPr>
              <a:defRPr/>
            </a:pPr>
            <a:endParaRPr lang="fr-CH" dirty="0"/>
          </a:p>
          <a:p>
            <a:pPr>
              <a:defRPr/>
            </a:pPr>
            <a:r>
              <a:rPr lang="fr-CH" dirty="0"/>
              <a:t>Il s’agit de tirer à la fin une véritable compréhension du phénomène et non pas de répéter  des  idées superficielles et des préjugés</a:t>
            </a:r>
          </a:p>
          <a:p>
            <a:pPr>
              <a:defRPr/>
            </a:pPr>
            <a:endParaRPr lang="fr-CH" dirty="0"/>
          </a:p>
          <a:p>
            <a:pPr>
              <a:defRPr/>
            </a:pPr>
            <a:endParaRPr lang="fr-CH" dirty="0"/>
          </a:p>
          <a:p>
            <a:pPr>
              <a:defRPr/>
            </a:pPr>
            <a:r>
              <a:rPr lang="fr-CH" dirty="0"/>
              <a:t>Il y a plusieurs approches:</a:t>
            </a:r>
          </a:p>
          <a:p>
            <a:pPr>
              <a:defRPr/>
            </a:pPr>
            <a:endParaRPr lang="fr-CH" dirty="0"/>
          </a:p>
          <a:p>
            <a:pPr>
              <a:defRPr/>
            </a:pPr>
            <a:r>
              <a:rPr lang="fr-CH" dirty="0"/>
              <a:t>L’une de caractère déterministe qui met l’accent soit  </a:t>
            </a:r>
            <a:r>
              <a:rPr lang="fr-CH" b="1" dirty="0"/>
              <a:t>sur les facteurs individuels </a:t>
            </a:r>
            <a:r>
              <a:rPr lang="fr-CH" dirty="0"/>
              <a:t>( traits psychologiques, ) soit sur </a:t>
            </a:r>
            <a:r>
              <a:rPr lang="fr-CH" b="1" dirty="0"/>
              <a:t>les contraintes socioculturelles </a:t>
            </a:r>
            <a:r>
              <a:rPr lang="fr-CH" dirty="0"/>
              <a:t>comme si l’individu n’avait pas une autonomie suffisante et devait nécessairement  subir passivement des conditionnements internes ou externes</a:t>
            </a:r>
          </a:p>
          <a:p>
            <a:pPr>
              <a:defRPr/>
            </a:pPr>
            <a:endParaRPr lang="fr-CH" dirty="0"/>
          </a:p>
          <a:p>
            <a:pPr>
              <a:defRPr/>
            </a:pPr>
            <a:r>
              <a:rPr lang="fr-CH" dirty="0"/>
              <a:t>Théorie </a:t>
            </a:r>
            <a:r>
              <a:rPr lang="fr-CH" b="1" dirty="0"/>
              <a:t>de Robert KARASEK  </a:t>
            </a:r>
            <a:r>
              <a:rPr lang="fr-CH" dirty="0"/>
              <a:t>Sociologue et psycho américain :  la charge de travail en rapport avec la marge de manœuvre ( </a:t>
            </a:r>
            <a:r>
              <a:rPr lang="fr-CH" b="1" dirty="0"/>
              <a:t>l’autonomie et le contrôle ), 2 concepts majeurs de KARASEK</a:t>
            </a:r>
          </a:p>
          <a:p>
            <a:pPr>
              <a:defRPr/>
            </a:pPr>
            <a:endParaRPr lang="fr-CH" b="1" dirty="0"/>
          </a:p>
          <a:p>
            <a:pPr>
              <a:defRPr/>
            </a:pPr>
            <a:r>
              <a:rPr lang="fr-CH" b="1" dirty="0"/>
              <a:t>La marge de manœuvre = l’autonomie du travailleur, « la latitude de décision»</a:t>
            </a:r>
          </a:p>
          <a:p>
            <a:pPr>
              <a:defRPr/>
            </a:pPr>
            <a:endParaRPr lang="fr-CH" b="1" dirty="0"/>
          </a:p>
          <a:p>
            <a:pPr>
              <a:defRPr/>
            </a:pPr>
            <a:r>
              <a:rPr lang="fr-CH" b="1" dirty="0"/>
              <a:t>Mesure du sentiment de contrôle éprouvé par l’individu par rapport à son environnement de travail</a:t>
            </a:r>
          </a:p>
          <a:p>
            <a:pPr>
              <a:defRPr/>
            </a:pPr>
            <a:endParaRPr lang="fr-CH" b="1" dirty="0"/>
          </a:p>
          <a:p>
            <a:pPr>
              <a:defRPr/>
            </a:pPr>
            <a:r>
              <a:rPr lang="fr-CH" b="1" dirty="0"/>
              <a:t>Test de KARASEK sur le stress au travail avec plusieurs items ( 27 ) avec des échelles de mesure ( Likert)</a:t>
            </a:r>
          </a:p>
          <a:p>
            <a:pPr>
              <a:defRPr/>
            </a:pPr>
            <a:endParaRPr lang="fr-CH" b="1" dirty="0"/>
          </a:p>
          <a:p>
            <a:pPr>
              <a:defRPr/>
            </a:pPr>
            <a:endParaRPr lang="fr-CH" b="1" dirty="0"/>
          </a:p>
          <a:p>
            <a:pPr>
              <a:defRPr/>
            </a:pPr>
            <a:r>
              <a:rPr lang="fr-CH" b="1" dirty="0"/>
              <a:t>-utilisation et reconnaissance de ses compétences</a:t>
            </a:r>
          </a:p>
          <a:p>
            <a:pPr>
              <a:defRPr/>
            </a:pPr>
            <a:r>
              <a:rPr lang="fr-CH" b="1" dirty="0"/>
              <a:t>- Contrôle sur sa tâche : participation aux décisions,</a:t>
            </a:r>
          </a:p>
          <a:p>
            <a:pPr marL="171450" indent="-171450">
              <a:buFontTx/>
              <a:buChar char="-"/>
              <a:defRPr/>
            </a:pPr>
            <a:r>
              <a:rPr lang="fr-CH" b="1" dirty="0"/>
              <a:t>La flexibilité : pour organiser son temps et ses méthodes</a:t>
            </a:r>
          </a:p>
          <a:p>
            <a:pPr marL="171450" indent="-171450">
              <a:buFontTx/>
              <a:buChar char="-"/>
              <a:defRPr/>
            </a:pPr>
            <a:endParaRPr lang="fr-CH" b="1" dirty="0"/>
          </a:p>
          <a:p>
            <a:pPr>
              <a:defRPr/>
            </a:pPr>
            <a:endParaRPr lang="fr-CH" b="1" dirty="0"/>
          </a:p>
          <a:p>
            <a:pPr>
              <a:defRPr/>
            </a:pPr>
            <a:r>
              <a:rPr lang="fr-CH" dirty="0"/>
              <a:t>La Charge de travail est d’autant plus forte que le temps et les ressources ( matérielles, informatiques, financières ) sont limitées.</a:t>
            </a:r>
          </a:p>
          <a:p>
            <a:pPr>
              <a:defRPr/>
            </a:pPr>
            <a:endParaRPr lang="fr-CH" dirty="0"/>
          </a:p>
          <a:p>
            <a:pPr>
              <a:defRPr/>
            </a:pPr>
            <a:r>
              <a:rPr lang="fr-CH" dirty="0"/>
              <a:t>Une forte exigence de travail sera moins préjudiciable si :</a:t>
            </a:r>
          </a:p>
          <a:p>
            <a:pPr>
              <a:defRPr/>
            </a:pPr>
            <a:endParaRPr lang="fr-CH" dirty="0"/>
          </a:p>
          <a:p>
            <a:pPr>
              <a:defRPr/>
            </a:pPr>
            <a:r>
              <a:rPr lang="fr-CH" dirty="0"/>
              <a:t>1. La personne garde une marge de manœuvre</a:t>
            </a:r>
          </a:p>
          <a:p>
            <a:pPr>
              <a:defRPr/>
            </a:pPr>
            <a:r>
              <a:rPr lang="fr-CH" dirty="0"/>
              <a:t>2. La personne peut participer aux décisions </a:t>
            </a:r>
          </a:p>
          <a:p>
            <a:pPr>
              <a:defRPr/>
            </a:pPr>
            <a:r>
              <a:rPr lang="fr-CH" dirty="0"/>
              <a:t>3. Si elle a une soutien professionnel ou extra-professionnel</a:t>
            </a:r>
          </a:p>
          <a:p>
            <a:pPr>
              <a:defRPr/>
            </a:pPr>
            <a:endParaRPr lang="fr-CH" b="1" dirty="0"/>
          </a:p>
          <a:p>
            <a:pPr>
              <a:defRPr/>
            </a:pPr>
            <a:endParaRPr lang="fr-CH" b="1" dirty="0"/>
          </a:p>
          <a:p>
            <a:pPr>
              <a:defRPr/>
            </a:pPr>
            <a:endParaRPr lang="fr-CH" b="1" dirty="0"/>
          </a:p>
          <a:p>
            <a:pPr>
              <a:defRPr/>
            </a:pPr>
            <a:r>
              <a:rPr lang="fr-CH" b="1" dirty="0"/>
              <a:t>Ce 3</a:t>
            </a:r>
            <a:r>
              <a:rPr lang="fr-CH" b="1" baseline="30000" dirty="0"/>
              <a:t>ème</a:t>
            </a:r>
            <a:r>
              <a:rPr lang="fr-CH" b="1" dirty="0"/>
              <a:t> concept a été posé par JV JOHNSON ET HALL  le soutien social</a:t>
            </a:r>
          </a:p>
          <a:p>
            <a:pPr>
              <a:defRPr/>
            </a:pPr>
            <a:r>
              <a:rPr lang="fr-CH" b="1" dirty="0"/>
              <a:t>Avec ses dimensions :</a:t>
            </a:r>
          </a:p>
          <a:p>
            <a:pPr>
              <a:defRPr/>
            </a:pPr>
            <a:endParaRPr lang="fr-CH" b="1" dirty="0"/>
          </a:p>
          <a:p>
            <a:pPr marL="171450" indent="-171450">
              <a:buFontTx/>
              <a:buChar char="-"/>
              <a:defRPr/>
            </a:pPr>
            <a:r>
              <a:rPr lang="fr-CH" b="1" dirty="0"/>
              <a:t>Soutien hiérarchique ( directeur, superviseur )</a:t>
            </a:r>
          </a:p>
          <a:p>
            <a:pPr marL="171450" indent="-171450">
              <a:buFontTx/>
              <a:buChar char="-"/>
              <a:defRPr/>
            </a:pPr>
            <a:r>
              <a:rPr lang="fr-CH" b="1" dirty="0"/>
              <a:t>Soutien collégial ( les collègues )</a:t>
            </a:r>
          </a:p>
          <a:p>
            <a:pPr marL="171450" indent="-171450">
              <a:buFontTx/>
              <a:buChar char="-"/>
              <a:defRPr/>
            </a:pPr>
            <a:r>
              <a:rPr lang="fr-CH" b="1" dirty="0"/>
              <a:t>Soutien familial et amical ( soutien extra-professionnel )</a:t>
            </a:r>
          </a:p>
          <a:p>
            <a:pPr>
              <a:defRPr/>
            </a:pPr>
            <a:endParaRPr lang="fr-CH" dirty="0"/>
          </a:p>
          <a:p>
            <a:pPr>
              <a:defRPr/>
            </a:pPr>
            <a:endParaRPr lang="fr-CH" dirty="0"/>
          </a:p>
          <a:p>
            <a:pPr>
              <a:defRPr/>
            </a:pPr>
            <a:r>
              <a:rPr lang="fr-CH" dirty="0"/>
              <a:t>Etude de P. </a:t>
            </a:r>
            <a:r>
              <a:rPr lang="fr-CH" dirty="0" err="1"/>
              <a:t>Jardillier</a:t>
            </a:r>
            <a:r>
              <a:rPr lang="fr-CH" dirty="0"/>
              <a:t> in Le Travail  Humain, vol . 25 no ½ en 1962 : </a:t>
            </a:r>
            <a:r>
              <a:rPr lang="fr-CH" b="1" dirty="0"/>
              <a:t>Etude de 14 facteurs influant sur l’absentéisme industriel</a:t>
            </a:r>
          </a:p>
          <a:p>
            <a:pPr>
              <a:defRPr/>
            </a:pPr>
            <a:endParaRPr lang="fr-CH" dirty="0"/>
          </a:p>
          <a:p>
            <a:pPr>
              <a:defRPr/>
            </a:pPr>
            <a:endParaRPr lang="fr-CH" dirty="0"/>
          </a:p>
          <a:p>
            <a:pPr>
              <a:defRPr/>
            </a:pPr>
            <a:r>
              <a:rPr lang="fr-CH" dirty="0"/>
              <a:t>L’autre approche d’inspiration </a:t>
            </a:r>
            <a:r>
              <a:rPr lang="fr-CH" dirty="0" err="1"/>
              <a:t>actionnaliste</a:t>
            </a:r>
            <a:r>
              <a:rPr lang="fr-CH" dirty="0"/>
              <a:t> ou actantielle , rejette l’idée d’assujettissement passif de comportements à des conditionnements internes ou externes et conçoit l’individu comme </a:t>
            </a:r>
            <a:r>
              <a:rPr lang="fr-CH" b="1" dirty="0"/>
              <a:t>un acteur responsable </a:t>
            </a:r>
            <a:r>
              <a:rPr lang="fr-CH" dirty="0"/>
              <a:t>et capable de réagir et de </a:t>
            </a:r>
            <a:r>
              <a:rPr lang="fr-CH" b="1" dirty="0"/>
              <a:t>jouer ou ruser avec les normes organisationnelles</a:t>
            </a:r>
            <a:r>
              <a:rPr lang="fr-CH" dirty="0"/>
              <a:t>.</a:t>
            </a:r>
          </a:p>
          <a:p>
            <a:pPr>
              <a:defRPr/>
            </a:pPr>
            <a:endParaRPr lang="fr-CH" dirty="0"/>
          </a:p>
          <a:p>
            <a:pPr>
              <a:defRPr/>
            </a:pPr>
            <a:r>
              <a:rPr lang="fr-CH" altLang="fr-FR" dirty="0"/>
              <a:t>Modèle de Johannes </a:t>
            </a:r>
            <a:r>
              <a:rPr lang="fr-CH" altLang="fr-FR" dirty="0" err="1"/>
              <a:t>Siegrist</a:t>
            </a:r>
            <a:r>
              <a:rPr lang="fr-CH" altLang="fr-FR" dirty="0"/>
              <a:t>, «Effort-</a:t>
            </a:r>
            <a:r>
              <a:rPr lang="fr-CH" altLang="fr-FR" dirty="0" err="1"/>
              <a:t>Reward</a:t>
            </a:r>
            <a:r>
              <a:rPr lang="fr-CH" altLang="fr-FR" dirty="0"/>
              <a:t> </a:t>
            </a:r>
            <a:r>
              <a:rPr lang="fr-CH" altLang="fr-FR" dirty="0" err="1"/>
              <a:t>Imbalance</a:t>
            </a:r>
            <a:r>
              <a:rPr lang="fr-CH" altLang="fr-FR" dirty="0"/>
              <a:t>» ERI, 1996, 2004, 2009</a:t>
            </a:r>
          </a:p>
          <a:p>
            <a:pPr>
              <a:defRPr/>
            </a:pPr>
            <a:endParaRPr lang="fr-CH" altLang="fr-FR" dirty="0"/>
          </a:p>
          <a:p>
            <a:pPr>
              <a:defRPr/>
            </a:pPr>
            <a:r>
              <a:rPr lang="fr-CH" altLang="fr-FR" dirty="0"/>
              <a:t>Sociologue et psychologue suisse né en 1943 à </a:t>
            </a:r>
            <a:r>
              <a:rPr lang="fr-CH" altLang="fr-FR" dirty="0" err="1"/>
              <a:t>Zoffingen</a:t>
            </a:r>
            <a:endParaRPr lang="fr-CH" altLang="fr-FR" dirty="0"/>
          </a:p>
          <a:p>
            <a:pPr>
              <a:defRPr/>
            </a:pPr>
            <a:endParaRPr lang="fr-CH" altLang="fr-FR" dirty="0"/>
          </a:p>
          <a:p>
            <a:pPr>
              <a:defRPr/>
            </a:pPr>
            <a:r>
              <a:rPr lang="fr-CH" altLang="fr-FR" dirty="0"/>
              <a:t>Élargit le modèle à la personne et à sa personnalité. Ce modèle postule que les efforts réalisés en milieu de travail s’inscrive dans 1 contrat de réciprocité sociale </a:t>
            </a:r>
            <a:r>
              <a:rPr lang="fr-CH" altLang="fr-FR" dirty="0" err="1"/>
              <a:t>ds</a:t>
            </a:r>
            <a:r>
              <a:rPr lang="fr-CH" altLang="fr-FR" dirty="0"/>
              <a:t> lequel des récompenses sont obtenues en retour  en termes de salaire, d’estime, de réussite, de perspectives de carrières, de sécurité ou maintien de l’emploi.</a:t>
            </a:r>
          </a:p>
          <a:p>
            <a:pPr>
              <a:defRPr/>
            </a:pPr>
            <a:endParaRPr lang="fr-CH" altLang="fr-FR" dirty="0"/>
          </a:p>
          <a:p>
            <a:pPr>
              <a:defRPr/>
            </a:pPr>
            <a:r>
              <a:rPr lang="fr-CH" altLang="fr-FR" dirty="0"/>
              <a:t>Le modèle propose de se focaliser sur le déséquilibre entre ces  2 concepts et leurs indicateurs : il y a réalisé un QU avec des degrés d’accord ( échelle de Likert ) ce modèle a permis notamment de mesurer une influence sur les maladies cardio-vasculaires.</a:t>
            </a:r>
          </a:p>
          <a:p>
            <a:pPr>
              <a:defRPr/>
            </a:pPr>
            <a:endParaRPr lang="fr-CH" altLang="fr-FR" dirty="0"/>
          </a:p>
          <a:p>
            <a:pPr>
              <a:defRPr/>
            </a:pPr>
            <a:r>
              <a:rPr lang="fr-CH" altLang="fr-FR" dirty="0"/>
              <a:t>Après les années 2000, d’autres concepts sont apparus, comme </a:t>
            </a:r>
            <a:r>
              <a:rPr lang="fr-CH" altLang="fr-FR" b="1" dirty="0"/>
              <a:t>la justice organisationnelle </a:t>
            </a:r>
          </a:p>
          <a:p>
            <a:pPr>
              <a:defRPr/>
            </a:pPr>
            <a:r>
              <a:rPr lang="fr-CH" altLang="fr-FR" b="1" dirty="0"/>
              <a:t>La qualité du leadership </a:t>
            </a:r>
            <a:r>
              <a:rPr lang="fr-CH" altLang="fr-FR" dirty="0"/>
              <a:t>A. NYBERG et </a:t>
            </a:r>
            <a:r>
              <a:rPr lang="fr-CH" altLang="fr-FR" dirty="0" err="1"/>
              <a:t>coll</a:t>
            </a:r>
            <a:r>
              <a:rPr lang="fr-CH" altLang="fr-FR" dirty="0"/>
              <a:t> en 2008</a:t>
            </a:r>
          </a:p>
          <a:p>
            <a:pPr>
              <a:defRPr/>
            </a:pPr>
            <a:r>
              <a:rPr lang="fr-CH" altLang="fr-FR" dirty="0"/>
              <a:t>La violence au travail</a:t>
            </a:r>
          </a:p>
          <a:p>
            <a:pPr>
              <a:defRPr/>
            </a:pPr>
            <a:r>
              <a:rPr lang="fr-CH" altLang="fr-FR" dirty="0"/>
              <a:t>La précarité …</a:t>
            </a:r>
          </a:p>
          <a:p>
            <a:pPr>
              <a:defRPr/>
            </a:pPr>
            <a:endParaRPr lang="fr-CH" altLang="fr-FR" dirty="0"/>
          </a:p>
          <a:p>
            <a:pPr>
              <a:defRPr/>
            </a:pPr>
            <a:r>
              <a:rPr lang="fr-CH" b="1" dirty="0"/>
              <a:t>Etudes en CH sur les  Causes de l’absentéisme :</a:t>
            </a:r>
          </a:p>
          <a:p>
            <a:pPr>
              <a:defRPr/>
            </a:pPr>
            <a:endParaRPr lang="fr-CH" b="1" dirty="0"/>
          </a:p>
          <a:p>
            <a:pPr>
              <a:defRPr/>
            </a:pPr>
            <a:r>
              <a:rPr lang="fr-CH" b="1" dirty="0"/>
              <a:t>Santé, maladie, accident</a:t>
            </a:r>
          </a:p>
          <a:p>
            <a:pPr>
              <a:defRPr/>
            </a:pPr>
            <a:r>
              <a:rPr lang="fr-CH" b="1" dirty="0"/>
              <a:t>Congé maternité ou service militaire, civil</a:t>
            </a:r>
          </a:p>
          <a:p>
            <a:pPr>
              <a:defRPr/>
            </a:pPr>
            <a:r>
              <a:rPr lang="fr-CH" b="1" dirty="0"/>
              <a:t>Conflits au travail</a:t>
            </a:r>
          </a:p>
          <a:p>
            <a:pPr>
              <a:defRPr/>
            </a:pPr>
            <a:r>
              <a:rPr lang="fr-CH" b="1" dirty="0"/>
              <a:t>Raisons personnelles ou familiales</a:t>
            </a:r>
          </a:p>
          <a:p>
            <a:pPr>
              <a:defRPr/>
            </a:pPr>
            <a:r>
              <a:rPr lang="fr-CH" b="1" dirty="0"/>
              <a:t>Mauvais temps, intempéries…</a:t>
            </a:r>
          </a:p>
          <a:p>
            <a:pPr>
              <a:defRPr/>
            </a:pPr>
            <a:endParaRPr lang="fr-CH" b="1" dirty="0"/>
          </a:p>
          <a:p>
            <a:pPr>
              <a:defRPr/>
            </a:pPr>
            <a:endParaRPr lang="fr-CH" b="1" dirty="0"/>
          </a:p>
          <a:p>
            <a:pPr>
              <a:defRPr/>
            </a:pPr>
            <a:endParaRPr lang="fr-CH" altLang="fr-FR" dirty="0"/>
          </a:p>
          <a:p>
            <a:pPr>
              <a:defRPr/>
            </a:pPr>
            <a:endParaRPr lang="fr-CH" altLang="fr-FR" dirty="0"/>
          </a:p>
          <a:p>
            <a:pPr>
              <a:defRPr/>
            </a:pPr>
            <a:r>
              <a:rPr lang="fr-CH" altLang="fr-FR" dirty="0"/>
              <a:t>Ou comparaison avec des théories de l’absentéisme scolaire.. ( rapport </a:t>
            </a:r>
            <a:r>
              <a:rPr lang="fr-CH" altLang="fr-FR" dirty="0" err="1"/>
              <a:t>Marchard</a:t>
            </a:r>
            <a:r>
              <a:rPr lang="fr-CH" altLang="fr-FR" dirty="0"/>
              <a:t> en France) Etudes parues </a:t>
            </a:r>
            <a:r>
              <a:rPr lang="fr-CH" altLang="fr-FR" dirty="0" err="1"/>
              <a:t>ds</a:t>
            </a:r>
            <a:r>
              <a:rPr lang="fr-CH" altLang="fr-FR" dirty="0"/>
              <a:t> la </a:t>
            </a:r>
            <a:r>
              <a:rPr lang="fr-CH" altLang="fr-FR" b="1" dirty="0"/>
              <a:t>REVUE Mesure et Evaluation en éducation, L FORTIN et Y. Picard en 1999</a:t>
            </a:r>
          </a:p>
          <a:p>
            <a:pPr>
              <a:defRPr/>
            </a:pPr>
            <a:endParaRPr lang="fr-CH" altLang="fr-FR" b="1" dirty="0"/>
          </a:p>
          <a:p>
            <a:pPr>
              <a:defRPr/>
            </a:pPr>
            <a:r>
              <a:rPr lang="fr-CH" b="1" dirty="0"/>
              <a:t>Causes: </a:t>
            </a:r>
          </a:p>
          <a:p>
            <a:pPr>
              <a:defRPr/>
            </a:pPr>
            <a:endParaRPr lang="fr-CH" b="1" dirty="0"/>
          </a:p>
          <a:p>
            <a:pPr>
              <a:defRPr/>
            </a:pPr>
            <a:r>
              <a:rPr lang="fr-CH" b="1" dirty="0"/>
              <a:t>Maladies</a:t>
            </a:r>
          </a:p>
          <a:p>
            <a:pPr>
              <a:defRPr/>
            </a:pPr>
            <a:r>
              <a:rPr lang="fr-CH" b="1" dirty="0"/>
              <a:t>Fatigue</a:t>
            </a:r>
          </a:p>
          <a:p>
            <a:pPr>
              <a:defRPr/>
            </a:pPr>
            <a:r>
              <a:rPr lang="fr-CH" b="1" dirty="0"/>
              <a:t>Manque d’envie</a:t>
            </a:r>
          </a:p>
          <a:p>
            <a:pPr>
              <a:defRPr/>
            </a:pPr>
            <a:r>
              <a:rPr lang="fr-CH" b="1" dirty="0"/>
              <a:t>Problème d’apprentissage</a:t>
            </a:r>
          </a:p>
          <a:p>
            <a:pPr>
              <a:defRPr/>
            </a:pPr>
            <a:r>
              <a:rPr lang="fr-CH" b="1" dirty="0"/>
              <a:t>Rapport à l’école, aux professeurs</a:t>
            </a:r>
          </a:p>
          <a:p>
            <a:pPr>
              <a:defRPr/>
            </a:pPr>
            <a:r>
              <a:rPr lang="fr-CH" b="1" dirty="0"/>
              <a:t>À la discipline, à certaines matières</a:t>
            </a:r>
          </a:p>
          <a:p>
            <a:pPr>
              <a:defRPr/>
            </a:pPr>
            <a:r>
              <a:rPr lang="fr-CH" b="1" dirty="0"/>
              <a:t>À l’ambiance de classe</a:t>
            </a:r>
          </a:p>
          <a:p>
            <a:pPr>
              <a:defRPr/>
            </a:pPr>
            <a:r>
              <a:rPr lang="fr-CH" b="1" dirty="0"/>
              <a:t>Au projet scolaire non adapté = mauvaise orientation</a:t>
            </a:r>
          </a:p>
          <a:p>
            <a:pPr>
              <a:defRPr/>
            </a:pPr>
            <a:r>
              <a:rPr lang="fr-CH" b="1" dirty="0"/>
              <a:t>Mal – être / dépression…</a:t>
            </a:r>
          </a:p>
          <a:p>
            <a:pPr>
              <a:defRPr/>
            </a:pPr>
            <a:endParaRPr lang="fr-CH" b="1" dirty="0"/>
          </a:p>
          <a:p>
            <a:pPr>
              <a:defRPr/>
            </a:pPr>
            <a:endParaRPr lang="fr-CH" b="1" dirty="0"/>
          </a:p>
          <a:p>
            <a:pPr>
              <a:defRPr/>
            </a:pPr>
            <a:endParaRPr lang="fr-CH" b="1" dirty="0"/>
          </a:p>
          <a:p>
            <a:pPr>
              <a:defRPr/>
            </a:pPr>
            <a:r>
              <a:rPr lang="fr-CH" b="1" dirty="0"/>
              <a:t>Elucidation des concepts de l’hypothèse</a:t>
            </a:r>
          </a:p>
          <a:p>
            <a:pPr>
              <a:defRPr/>
            </a:pPr>
            <a:r>
              <a:rPr lang="fr-CH" dirty="0"/>
              <a:t>«Opérationnaliser le cadre théorique» = transformer les concepts, en dimensions et en indicateurs </a:t>
            </a:r>
          </a:p>
          <a:p>
            <a:pPr>
              <a:defRPr/>
            </a:pPr>
            <a:endParaRPr lang="fr-CH" dirty="0"/>
          </a:p>
          <a:p>
            <a:pPr>
              <a:buFont typeface="Wingdings" pitchFamily="2" charset="2"/>
              <a:buChar char="n"/>
              <a:defRPr/>
            </a:pPr>
            <a:r>
              <a:rPr lang="fr-CH" dirty="0"/>
              <a:t>En sciences sociales, les hypothèses les plus courantes sont des hypothèses simples ou complexes (comprenant deux variables ou plus) de causalité (impliquant un lien de causalité entre les variables) ou d’un autre type de relation</a:t>
            </a:r>
          </a:p>
          <a:p>
            <a:pPr>
              <a:buFont typeface="Wingdings" pitchFamily="2" charset="2"/>
              <a:buChar char="n"/>
              <a:defRPr/>
            </a:pPr>
            <a:r>
              <a:rPr lang="fr-CH" dirty="0"/>
              <a:t>Dans les hypothèses simples, on retrouve une variable dépendante et une variable indépendante</a:t>
            </a:r>
          </a:p>
          <a:p>
            <a:pPr>
              <a:buFont typeface="Wingdings" pitchFamily="2" charset="2"/>
              <a:buChar char="n"/>
              <a:defRPr/>
            </a:pPr>
            <a:endParaRPr lang="fr-CH" dirty="0"/>
          </a:p>
          <a:p>
            <a:pPr>
              <a:defRPr/>
            </a:pPr>
            <a:r>
              <a:rPr lang="fr-FR" altLang="fr-FR" dirty="0"/>
              <a:t>Autrement dit «  </a:t>
            </a:r>
            <a:r>
              <a:rPr lang="fr-FR" altLang="fr-FR" b="1" dirty="0"/>
              <a:t>opérationnaliser un cadre théorique</a:t>
            </a:r>
            <a:r>
              <a:rPr lang="fr-FR" altLang="fr-FR" dirty="0"/>
              <a:t>, c’est </a:t>
            </a:r>
            <a:r>
              <a:rPr lang="fr-FR" altLang="fr-FR" b="1" dirty="0"/>
              <a:t>traduire une hypothèse abstraite et une hypothèse générale </a:t>
            </a:r>
          </a:p>
          <a:p>
            <a:pPr>
              <a:defRPr/>
            </a:pPr>
            <a:endParaRPr lang="fr-FR" altLang="fr-FR" b="1" dirty="0"/>
          </a:p>
          <a:p>
            <a:pPr>
              <a:defRPr/>
            </a:pPr>
            <a:r>
              <a:rPr lang="fr-FR" altLang="fr-FR" b="1" dirty="0"/>
              <a:t>en phénomènes concrets et précis que l’on peut expérimenter</a:t>
            </a:r>
            <a:r>
              <a:rPr lang="fr-FR" altLang="fr-FR" dirty="0"/>
              <a:t>, c’est- à-dire que l’on va pouvoir observer, toucher, sentir, goûter, entendre….</a:t>
            </a:r>
          </a:p>
          <a:p>
            <a:pPr>
              <a:defRPr/>
            </a:pPr>
            <a:endParaRPr lang="fr-FR" altLang="fr-FR" dirty="0"/>
          </a:p>
          <a:p>
            <a:pPr>
              <a:defRPr/>
            </a:pPr>
            <a:r>
              <a:rPr lang="fr-FR" altLang="fr-FR" dirty="0"/>
              <a:t>Il faut formuler son hypothèse de sorte que les conjectures théoriques puissent être converties concrètement</a:t>
            </a:r>
          </a:p>
          <a:p>
            <a:pPr>
              <a:defRPr/>
            </a:pPr>
            <a:endParaRPr lang="fr-FR" altLang="fr-FR" dirty="0"/>
          </a:p>
          <a:p>
            <a:pPr>
              <a:defRPr/>
            </a:pPr>
            <a:r>
              <a:rPr lang="fr-CH" altLang="fr-FR" dirty="0"/>
              <a:t>= transformer les concepts, en dimensions et en indicateurs ou indices</a:t>
            </a:r>
          </a:p>
          <a:p>
            <a:pPr>
              <a:defRPr/>
            </a:pPr>
            <a:endParaRPr lang="fr-FR" altLang="fr-FR" dirty="0"/>
          </a:p>
          <a:p>
            <a:pPr>
              <a:defRPr/>
            </a:pPr>
            <a:endParaRPr lang="fr-FR" altLang="fr-FR" dirty="0"/>
          </a:p>
          <a:p>
            <a:pPr>
              <a:defRPr/>
            </a:pPr>
            <a:r>
              <a:rPr lang="fr-FR" altLang="fr-FR" dirty="0"/>
              <a:t>Il s’agit comme le dit Maurice Angers </a:t>
            </a:r>
            <a:r>
              <a:rPr lang="fr-FR" altLang="fr-FR" dirty="0" err="1"/>
              <a:t>ds</a:t>
            </a:r>
            <a:r>
              <a:rPr lang="fr-FR" altLang="fr-FR" dirty="0"/>
              <a:t> son Initiation pratique à la méthodologie des </a:t>
            </a:r>
            <a:r>
              <a:rPr lang="fr-FR" altLang="fr-FR" dirty="0" err="1"/>
              <a:t>sc</a:t>
            </a:r>
            <a:r>
              <a:rPr lang="fr-FR" altLang="fr-FR" dirty="0"/>
              <a:t> hu, Anjou , centre éducatif et culturel, 1992</a:t>
            </a:r>
          </a:p>
          <a:p>
            <a:pPr>
              <a:defRPr/>
            </a:pPr>
            <a:endParaRPr lang="fr-FR" altLang="fr-FR" dirty="0"/>
          </a:p>
          <a:p>
            <a:pPr>
              <a:defRPr/>
            </a:pPr>
            <a:r>
              <a:rPr lang="fr-FR" altLang="fr-FR" dirty="0"/>
              <a:t>« </a:t>
            </a:r>
            <a:r>
              <a:rPr lang="fr-FR" altLang="fr-FR" b="1" dirty="0"/>
              <a:t>de passer de la </a:t>
            </a:r>
            <a:r>
              <a:rPr lang="fr-FR" altLang="fr-FR" b="1" dirty="0" err="1"/>
              <a:t>qu</a:t>
            </a:r>
            <a:r>
              <a:rPr lang="fr-FR" altLang="fr-FR" b="1" dirty="0"/>
              <a:t> de recherche</a:t>
            </a:r>
            <a:r>
              <a:rPr lang="fr-FR" altLang="fr-FR" dirty="0"/>
              <a:t>,  (et d’une hypothèse) générale plutôt abstraite </a:t>
            </a:r>
            <a:r>
              <a:rPr lang="fr-FR" altLang="fr-FR" b="1" dirty="0"/>
              <a:t>aux comportements mêmes </a:t>
            </a:r>
            <a:r>
              <a:rPr lang="fr-FR" altLang="fr-FR" dirty="0"/>
              <a:t>que l’on se propose d’étudier, d’observer dans la réalité »</a:t>
            </a:r>
          </a:p>
          <a:p>
            <a:pPr>
              <a:defRPr/>
            </a:pPr>
            <a:endParaRPr lang="fr-FR" altLang="fr-FR" dirty="0"/>
          </a:p>
          <a:p>
            <a:pPr>
              <a:defRPr/>
            </a:pPr>
            <a:r>
              <a:rPr lang="fr-FR" altLang="fr-FR" dirty="0"/>
              <a:t>C’est le passage du versant théorique et abstrait de la recherche à son versant concret , empirique.</a:t>
            </a:r>
          </a:p>
          <a:p>
            <a:pPr>
              <a:defRPr/>
            </a:pPr>
            <a:endParaRPr lang="fr-FR" altLang="fr-FR" dirty="0"/>
          </a:p>
          <a:p>
            <a:pPr>
              <a:defRPr/>
            </a:pPr>
            <a:r>
              <a:rPr lang="fr-CH" altLang="fr-FR" dirty="0"/>
              <a:t>DEF: </a:t>
            </a:r>
            <a:r>
              <a:rPr lang="fr-CH" altLang="fr-FR" b="1" dirty="0"/>
              <a:t>Les indicateurs sont des signes, des  manifestations objectivement repérables et mesurables des dimensions </a:t>
            </a:r>
            <a:r>
              <a:rPr lang="fr-CH" altLang="fr-FR" dirty="0"/>
              <a:t>que nous sommes </a:t>
            </a:r>
            <a:r>
              <a:rPr lang="fr-CH" altLang="fr-FR" b="1" dirty="0"/>
              <a:t>capables d’observer et expérimenter en recourant à nos sens</a:t>
            </a:r>
            <a:r>
              <a:rPr lang="fr-CH" altLang="fr-FR" dirty="0"/>
              <a:t>.</a:t>
            </a:r>
          </a:p>
          <a:p>
            <a:pPr>
              <a:defRPr/>
            </a:pPr>
            <a:endParaRPr lang="fr-CH" altLang="fr-FR" dirty="0"/>
          </a:p>
          <a:p>
            <a:pPr>
              <a:defRPr/>
            </a:pPr>
            <a:r>
              <a:rPr lang="fr-CH" altLang="fr-FR" dirty="0"/>
              <a:t>Le chercheur va devoir donc trouver des indicateurs qui lui permettront d’observer de manière empirique chacune des dimensions ou composantes d’un concept</a:t>
            </a:r>
            <a:endParaRPr lang="fr-FR" altLang="fr-FR" dirty="0"/>
          </a:p>
          <a:p>
            <a:pPr>
              <a:buFont typeface="Wingdings" pitchFamily="2" charset="2"/>
              <a:buChar char="n"/>
              <a:defRPr/>
            </a:pPr>
            <a:endParaRPr lang="fr-CH" dirty="0"/>
          </a:p>
          <a:p>
            <a:pPr>
              <a:defRPr/>
            </a:pPr>
            <a:endParaRPr lang="fr-CH" dirty="0"/>
          </a:p>
          <a:p>
            <a:pPr>
              <a:defRPr/>
            </a:pPr>
            <a:endParaRPr lang="fr-CH" dirty="0"/>
          </a:p>
          <a:p>
            <a:pPr>
              <a:defRPr/>
            </a:pPr>
            <a:endParaRPr lang="fr-CH" dirty="0"/>
          </a:p>
          <a:p>
            <a:pPr>
              <a:defRPr/>
            </a:pPr>
            <a:endParaRPr lang="fr-CH" dirty="0"/>
          </a:p>
          <a:p>
            <a:pPr>
              <a:defRPr/>
            </a:pPr>
            <a:endParaRPr lang="fr-CH" dirty="0"/>
          </a:p>
        </p:txBody>
      </p:sp>
      <p:sp>
        <p:nvSpPr>
          <p:cNvPr id="21508" name="Espace réservé de l'en-tête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smtClean="0"/>
          </a:p>
        </p:txBody>
      </p:sp>
      <p:sp>
        <p:nvSpPr>
          <p:cNvPr id="21509" name="Espace réservé du numéro de diapositiv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35875D1-1C96-472E-9499-A09B192BD9C8}" type="slidenum">
              <a:rPr lang="fr-CH" altLang="fr-FR" smtClean="0">
                <a:latin typeface="Arial" panose="020B0604020202020204" pitchFamily="34" charset="0"/>
              </a:rPr>
              <a:pPr>
                <a:spcBef>
                  <a:spcPct val="0"/>
                </a:spcBef>
              </a:pPr>
              <a:t>7</a:t>
            </a:fld>
            <a:endParaRPr lang="fr-CH" altLang="fr-FR"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a:extLst>
              <a:ext uri="{FF2B5EF4-FFF2-40B4-BE49-F238E27FC236}">
                <a16:creationId xmlns:a16="http://schemas.microsoft.com/office/drawing/2014/main" id="{3D84973C-7507-4B30-9AF6-0FD240CC9B2D}"/>
              </a:ext>
            </a:extLst>
          </p:cNvPr>
          <p:cNvSpPr>
            <a:spLocks noGrp="1"/>
          </p:cNvSpPr>
          <p:nvPr>
            <p:ph type="body" idx="1"/>
          </p:nvPr>
        </p:nvSpPr>
        <p:spPr/>
        <p:txBody>
          <a:bodyPr>
            <a:normAutofit fontScale="25000" lnSpcReduction="20000"/>
          </a:bodyPr>
          <a:lstStyle/>
          <a:p>
            <a:pPr>
              <a:defRPr/>
            </a:pPr>
            <a:r>
              <a:rPr lang="fr-CH" b="1" dirty="0"/>
              <a:t>Formulation de l’hypothèse :</a:t>
            </a:r>
          </a:p>
          <a:p>
            <a:pPr>
              <a:defRPr/>
            </a:pPr>
            <a:endParaRPr lang="fr-CH" dirty="0"/>
          </a:p>
          <a:p>
            <a:pPr>
              <a:defRPr/>
            </a:pPr>
            <a:r>
              <a:rPr lang="fr-CH" dirty="0"/>
              <a:t>L’hypothèse est une réponse provisoire qui sera corroborée ou falsifiée lors de l’observation empirique, par les données empiriques récoltées</a:t>
            </a:r>
          </a:p>
          <a:p>
            <a:pPr>
              <a:defRPr/>
            </a:pPr>
            <a:endParaRPr lang="fr-CH" dirty="0"/>
          </a:p>
          <a:p>
            <a:pPr>
              <a:defRPr/>
            </a:pPr>
            <a:r>
              <a:rPr lang="fr-CH" dirty="0"/>
              <a:t>L’hypothèse tend à proposer une proposition de réponse à la QU posée par la recherche</a:t>
            </a:r>
          </a:p>
          <a:p>
            <a:pPr>
              <a:defRPr/>
            </a:pPr>
            <a:endParaRPr lang="fr-CH" dirty="0"/>
          </a:p>
          <a:p>
            <a:pPr>
              <a:defRPr/>
            </a:pPr>
            <a:r>
              <a:rPr lang="fr-CH" dirty="0"/>
              <a:t>Elle tend à formuler une «RELATION ENTRE DES FAITS SIGNIFICATIFS» ,  selon Madeleine </a:t>
            </a:r>
            <a:r>
              <a:rPr lang="fr-CH" dirty="0" err="1"/>
              <a:t>Grawitz</a:t>
            </a:r>
            <a:endParaRPr lang="fr-CH" dirty="0"/>
          </a:p>
          <a:p>
            <a:pPr>
              <a:defRPr/>
            </a:pPr>
            <a:endParaRPr lang="fr-CH" dirty="0"/>
          </a:p>
          <a:p>
            <a:pPr>
              <a:defRPr/>
            </a:pPr>
            <a:endParaRPr lang="fr-CH" b="1" dirty="0"/>
          </a:p>
          <a:p>
            <a:pPr>
              <a:defRPr/>
            </a:pPr>
            <a:r>
              <a:rPr lang="fr-CH" b="1" dirty="0"/>
              <a:t>Les concepts: Assister au cours // Ne pas assister aux cours</a:t>
            </a:r>
          </a:p>
          <a:p>
            <a:pPr>
              <a:defRPr/>
            </a:pPr>
            <a:endParaRPr lang="fr-CH" b="1" dirty="0"/>
          </a:p>
          <a:p>
            <a:pPr>
              <a:defRPr/>
            </a:pPr>
            <a:r>
              <a:rPr lang="fr-CH" b="1" dirty="0"/>
              <a:t>Présence au cours // Absence au cours</a:t>
            </a:r>
          </a:p>
          <a:p>
            <a:pPr>
              <a:defRPr/>
            </a:pPr>
            <a:endParaRPr lang="fr-CH" b="1" dirty="0"/>
          </a:p>
          <a:p>
            <a:pPr>
              <a:defRPr/>
            </a:pPr>
            <a:r>
              <a:rPr lang="fr-CH" b="1" dirty="0"/>
              <a:t> </a:t>
            </a:r>
            <a:r>
              <a:rPr lang="fr-CH" b="1" u="sng" dirty="0"/>
              <a:t>Quels  indicateurs pour mesurer ces concepts?</a:t>
            </a:r>
          </a:p>
          <a:p>
            <a:pPr>
              <a:defRPr/>
            </a:pPr>
            <a:endParaRPr lang="fr-CH" b="1" u="sng" dirty="0"/>
          </a:p>
          <a:p>
            <a:pPr>
              <a:defRPr/>
            </a:pPr>
            <a:endParaRPr lang="fr-CH" b="1" dirty="0"/>
          </a:p>
          <a:p>
            <a:pPr>
              <a:defRPr/>
            </a:pPr>
            <a:r>
              <a:rPr lang="fr-CH" b="1" dirty="0"/>
              <a:t>1. Signes d’assujettissement aux normes et aux règlements de l’institution ( assister aux cours par principe,  par devoir ou par obligation liée aux règles de l’institution ou à des règles personnelles )</a:t>
            </a:r>
          </a:p>
          <a:p>
            <a:pPr>
              <a:defRPr/>
            </a:pPr>
            <a:endParaRPr lang="fr-CH" b="1" dirty="0"/>
          </a:p>
          <a:p>
            <a:pPr>
              <a:defRPr/>
            </a:pPr>
            <a:r>
              <a:rPr lang="fr-CH" b="1" dirty="0"/>
              <a:t>2. Signes d’un calcul, d’une réflexion stratégique = les étudiants réfléchissent bien ou mal à l’ investissement nécessaire,  à l’intérêt de leur présence au cours.</a:t>
            </a:r>
          </a:p>
          <a:p>
            <a:pPr>
              <a:defRPr/>
            </a:pPr>
            <a:r>
              <a:rPr lang="fr-CH" b="1" dirty="0"/>
              <a:t>Les étudiants évaluent l’intérêt de leur présence.</a:t>
            </a:r>
          </a:p>
          <a:p>
            <a:pPr>
              <a:defRPr/>
            </a:pPr>
            <a:endParaRPr lang="fr-CH" b="1" dirty="0"/>
          </a:p>
          <a:p>
            <a:pPr>
              <a:defRPr/>
            </a:pPr>
            <a:endParaRPr lang="fr-CH" b="1" dirty="0"/>
          </a:p>
          <a:p>
            <a:pPr>
              <a:defRPr/>
            </a:pPr>
            <a:r>
              <a:rPr lang="fr-CH" b="1" dirty="0"/>
              <a:t>Ces  2 </a:t>
            </a:r>
            <a:r>
              <a:rPr lang="fr-CH" b="1" dirty="0" err="1"/>
              <a:t>ème</a:t>
            </a:r>
            <a:r>
              <a:rPr lang="fr-CH" b="1" dirty="0"/>
              <a:t> type de mesures tendent  à considérer les étudiants comme disposant d’une autonomie et d’une réflexion suffisante pour décider de l’opportunité de la présence ou de l’absence</a:t>
            </a:r>
          </a:p>
          <a:p>
            <a:pPr>
              <a:defRPr/>
            </a:pPr>
            <a:endParaRPr lang="fr-CH" dirty="0"/>
          </a:p>
          <a:p>
            <a:pPr>
              <a:defRPr/>
            </a:pPr>
            <a:r>
              <a:rPr lang="fr-CH" dirty="0"/>
              <a:t>A quels cours assistez-vous </a:t>
            </a:r>
            <a:r>
              <a:rPr lang="fr-CH" b="1" dirty="0"/>
              <a:t>régulièremen</a:t>
            </a:r>
            <a:r>
              <a:rPr lang="fr-CH" dirty="0"/>
              <a:t>t  ?</a:t>
            </a:r>
          </a:p>
          <a:p>
            <a:pPr>
              <a:defRPr/>
            </a:pPr>
            <a:endParaRPr lang="fr-CH" dirty="0"/>
          </a:p>
          <a:p>
            <a:pPr>
              <a:defRPr/>
            </a:pPr>
            <a:r>
              <a:rPr lang="fr-CH" dirty="0"/>
              <a:t>Pour quelles raisons?</a:t>
            </a:r>
          </a:p>
          <a:p>
            <a:pPr>
              <a:defRPr/>
            </a:pPr>
            <a:endParaRPr lang="fr-CH" dirty="0"/>
          </a:p>
          <a:p>
            <a:pPr>
              <a:defRPr/>
            </a:pPr>
            <a:r>
              <a:rPr lang="fr-CH" dirty="0"/>
              <a:t>De quels cours êtes-vous souvent absent?</a:t>
            </a:r>
          </a:p>
          <a:p>
            <a:pPr>
              <a:defRPr/>
            </a:pPr>
            <a:endParaRPr lang="fr-CH" dirty="0"/>
          </a:p>
          <a:p>
            <a:pPr>
              <a:defRPr/>
            </a:pPr>
            <a:r>
              <a:rPr lang="fr-CH" dirty="0"/>
              <a:t>Pour quelles raisons?</a:t>
            </a:r>
          </a:p>
          <a:p>
            <a:pPr>
              <a:defRPr/>
            </a:pPr>
            <a:endParaRPr lang="fr-CH" dirty="0"/>
          </a:p>
          <a:p>
            <a:pPr>
              <a:defRPr/>
            </a:pPr>
            <a:r>
              <a:rPr lang="fr-CH" b="1" dirty="0"/>
              <a:t>Les raisons d’aller en cours autour de 4 idées</a:t>
            </a:r>
            <a:r>
              <a:rPr lang="fr-CH" dirty="0"/>
              <a:t>:</a:t>
            </a:r>
          </a:p>
          <a:p>
            <a:pPr>
              <a:defRPr/>
            </a:pPr>
            <a:endParaRPr lang="fr-CH" dirty="0"/>
          </a:p>
          <a:p>
            <a:pPr marL="228600" indent="-228600">
              <a:buFontTx/>
              <a:buAutoNum type="arabicPeriod"/>
              <a:defRPr/>
            </a:pPr>
            <a:r>
              <a:rPr lang="fr-CH" dirty="0"/>
              <a:t>Le polycopié ou support de cours est incomplet  / insuffisant / pas clair </a:t>
            </a:r>
          </a:p>
          <a:p>
            <a:pPr marL="228600" indent="-228600">
              <a:buFontTx/>
              <a:buAutoNum type="arabicPeriod"/>
              <a:defRPr/>
            </a:pPr>
            <a:r>
              <a:rPr lang="fr-CH" dirty="0"/>
              <a:t>Par ses qualités pédagogiques, le professeur est intéressant et favorise la compréhension</a:t>
            </a:r>
          </a:p>
          <a:p>
            <a:pPr marL="228600" indent="-228600">
              <a:buFontTx/>
              <a:buAutoNum type="arabicPeriod"/>
              <a:defRPr/>
            </a:pPr>
            <a:r>
              <a:rPr lang="fr-CH" dirty="0"/>
              <a:t>La matière est difficile</a:t>
            </a:r>
          </a:p>
          <a:p>
            <a:pPr marL="228600" indent="-228600">
              <a:buFontTx/>
              <a:buAutoNum type="arabicPeriod"/>
              <a:defRPr/>
            </a:pPr>
            <a:r>
              <a:rPr lang="fr-CH" dirty="0"/>
              <a:t>La matière est intéressante</a:t>
            </a:r>
          </a:p>
          <a:p>
            <a:pPr>
              <a:defRPr/>
            </a:pPr>
            <a:endParaRPr lang="fr-CH" dirty="0"/>
          </a:p>
          <a:p>
            <a:pPr>
              <a:defRPr/>
            </a:pPr>
            <a:endParaRPr lang="fr-CH" dirty="0"/>
          </a:p>
          <a:p>
            <a:pPr>
              <a:defRPr/>
            </a:pPr>
            <a:r>
              <a:rPr lang="fr-CH" dirty="0"/>
              <a:t>A ces raisons s’ajoutent </a:t>
            </a:r>
            <a:r>
              <a:rPr lang="fr-CH" b="1" dirty="0"/>
              <a:t>la contrainte =</a:t>
            </a:r>
            <a:r>
              <a:rPr lang="fr-CH" dirty="0"/>
              <a:t> le contrôle des présences ou la présence obligatoire + </a:t>
            </a:r>
            <a:r>
              <a:rPr lang="fr-CH" b="1" dirty="0"/>
              <a:t>la conviction ou la norme, la morale personnelle </a:t>
            </a:r>
            <a:r>
              <a:rPr lang="fr-CH" dirty="0"/>
              <a:t>= j’assiste par principe, je n’aime pas manquer les cours,  parce que c’est mon devoir, mes parents financent mes études etc…</a:t>
            </a:r>
          </a:p>
          <a:p>
            <a:pPr marL="228600" indent="-228600">
              <a:buFontTx/>
              <a:buAutoNum type="arabicPeriod"/>
              <a:defRPr/>
            </a:pPr>
            <a:endParaRPr lang="fr-CH" dirty="0"/>
          </a:p>
          <a:p>
            <a:pPr>
              <a:defRPr/>
            </a:pPr>
            <a:endParaRPr lang="fr-CH" dirty="0"/>
          </a:p>
          <a:p>
            <a:pPr>
              <a:defRPr/>
            </a:pPr>
            <a:r>
              <a:rPr lang="fr-CH" dirty="0"/>
              <a:t>Les raisons de l’absence se présentent comme la version négative des opinions ou idées décrites pour les raisons d’aller en cours</a:t>
            </a:r>
          </a:p>
          <a:p>
            <a:pPr>
              <a:defRPr/>
            </a:pPr>
            <a:endParaRPr lang="fr-CH" dirty="0"/>
          </a:p>
          <a:p>
            <a:pPr marL="228600" indent="-228600">
              <a:buFontTx/>
              <a:buAutoNum type="arabicPeriod"/>
              <a:defRPr/>
            </a:pPr>
            <a:r>
              <a:rPr lang="fr-CH" dirty="0"/>
              <a:t>Le polycopié ou support de cours est complet et clair</a:t>
            </a:r>
          </a:p>
          <a:p>
            <a:pPr marL="228600" indent="-228600">
              <a:buFontTx/>
              <a:buAutoNum type="arabicPeriod"/>
              <a:defRPr/>
            </a:pPr>
            <a:r>
              <a:rPr lang="fr-CH" dirty="0"/>
              <a:t>Le  professeur n’est pas intéressant</a:t>
            </a:r>
          </a:p>
          <a:p>
            <a:pPr marL="228600" indent="-228600">
              <a:buFontTx/>
              <a:buAutoNum type="arabicPeriod"/>
              <a:defRPr/>
            </a:pPr>
            <a:r>
              <a:rPr lang="fr-CH" dirty="0"/>
              <a:t>La matière est facile</a:t>
            </a:r>
          </a:p>
          <a:p>
            <a:pPr marL="228600" indent="-228600">
              <a:buFontTx/>
              <a:buAutoNum type="arabicPeriod"/>
              <a:defRPr/>
            </a:pPr>
            <a:r>
              <a:rPr lang="fr-CH" dirty="0"/>
              <a:t>La matière n’est pas intéressante / la matière ne m’intéresse pas</a:t>
            </a:r>
          </a:p>
          <a:p>
            <a:pPr marL="228600" indent="-228600">
              <a:buFontTx/>
              <a:buAutoNum type="arabicPeriod"/>
              <a:defRPr/>
            </a:pPr>
            <a:endParaRPr lang="fr-CH" dirty="0"/>
          </a:p>
          <a:p>
            <a:pPr marL="228600" indent="-228600">
              <a:buFontTx/>
              <a:buAutoNum type="arabicPeriod"/>
              <a:defRPr/>
            </a:pPr>
            <a:r>
              <a:rPr lang="fr-CH" dirty="0"/>
              <a:t>Parmi les raisons de l’absence les étudiants ne mentionnent pas la fatigue ou les soirées trop tardives ou festives, ni les tests ou évaluations.</a:t>
            </a:r>
          </a:p>
          <a:p>
            <a:pPr marL="228600" indent="-228600">
              <a:buFontTx/>
              <a:buAutoNum type="arabicPeriod"/>
              <a:defRPr/>
            </a:pPr>
            <a:endParaRPr lang="fr-CH" dirty="0"/>
          </a:p>
          <a:p>
            <a:pPr>
              <a:defRPr/>
            </a:pPr>
            <a:r>
              <a:rPr lang="fr-CH" dirty="0"/>
              <a:t>Ils disent que ces raisons sont ponctuels et non pas des causes d’absence permanente ou fréquente.</a:t>
            </a:r>
          </a:p>
          <a:p>
            <a:pPr marL="228600" indent="-228600">
              <a:buFontTx/>
              <a:buAutoNum type="arabicPeriod"/>
              <a:defRPr/>
            </a:pPr>
            <a:endParaRPr lang="fr-CH" dirty="0"/>
          </a:p>
          <a:p>
            <a:pPr>
              <a:defRPr/>
            </a:pPr>
            <a:r>
              <a:rPr lang="fr-CH" dirty="0"/>
              <a:t>Les entretiens exploratoires peuvent montrer que la présence ou  l’absence s’inscrivent </a:t>
            </a:r>
            <a:r>
              <a:rPr lang="fr-CH" dirty="0" err="1"/>
              <a:t>ds</a:t>
            </a:r>
            <a:r>
              <a:rPr lang="fr-CH" dirty="0"/>
              <a:t> une sorte de stratégie ou de calcul de l’utilité de la présence pour réussir.</a:t>
            </a:r>
          </a:p>
          <a:p>
            <a:pPr marL="228600" indent="-228600">
              <a:buFontTx/>
              <a:buAutoNum type="arabicPeriod"/>
              <a:defRPr/>
            </a:pPr>
            <a:endParaRPr lang="fr-CH" dirty="0"/>
          </a:p>
          <a:p>
            <a:pPr>
              <a:defRPr/>
            </a:pPr>
            <a:r>
              <a:rPr lang="fr-CH" dirty="0"/>
              <a:t>Si l’enseignant ne contrôle pas les présences, si le polycopié de cours est clair et complet, si la matière est facile, il n’y a aux yeux des étudiants, aucune raison majeure d’assister au cours.</a:t>
            </a:r>
          </a:p>
          <a:p>
            <a:pPr>
              <a:defRPr/>
            </a:pPr>
            <a:endParaRPr lang="fr-CH" dirty="0"/>
          </a:p>
          <a:p>
            <a:pPr>
              <a:defRPr/>
            </a:pPr>
            <a:endParaRPr lang="fr-CH" dirty="0"/>
          </a:p>
          <a:p>
            <a:pPr>
              <a:defRPr/>
            </a:pPr>
            <a:r>
              <a:rPr lang="fr-CH" dirty="0" err="1"/>
              <a:t>Ds</a:t>
            </a:r>
            <a:r>
              <a:rPr lang="fr-CH" dirty="0"/>
              <a:t> une théorie de type actantielle  = l’étudiant manifeste une certaine autonomie et calcule la solution la plus apte à servir ses projets selon les théories de Michel Crozier qui pensent que ce sont les stratégies individuelles des acteurs qui motivent leurs actions, leur conduite.</a:t>
            </a:r>
          </a:p>
          <a:p>
            <a:pPr>
              <a:defRPr/>
            </a:pPr>
            <a:endParaRPr lang="fr-CH" dirty="0"/>
          </a:p>
          <a:p>
            <a:pPr>
              <a:defRPr/>
            </a:pPr>
            <a:endParaRPr lang="fr-CH" dirty="0"/>
          </a:p>
          <a:p>
            <a:pPr>
              <a:defRPr/>
            </a:pPr>
            <a:r>
              <a:rPr lang="fr-CH" dirty="0"/>
              <a:t>Michel Crozier et Erhard </a:t>
            </a:r>
            <a:r>
              <a:rPr lang="fr-CH" dirty="0" err="1"/>
              <a:t>Friedberg</a:t>
            </a:r>
            <a:r>
              <a:rPr lang="fr-CH" dirty="0"/>
              <a:t> pensent que  l’interaction entre l’acteur et l’institution / l’organisation est comme un jeu </a:t>
            </a:r>
            <a:r>
              <a:rPr lang="fr-CH" dirty="0" err="1"/>
              <a:t>ds</a:t>
            </a:r>
            <a:r>
              <a:rPr lang="fr-CH" dirty="0"/>
              <a:t> lequel chaque acteur tente de saisir l’enjeu ou de réaliser son projet ( sa quête  maximiser les résultats)  en  minimisant sa mise ( son investissement, son implication ) .</a:t>
            </a:r>
          </a:p>
          <a:p>
            <a:pPr>
              <a:defRPr/>
            </a:pPr>
            <a:endParaRPr lang="fr-CH" dirty="0"/>
          </a:p>
          <a:p>
            <a:pPr>
              <a:defRPr/>
            </a:pPr>
            <a:r>
              <a:rPr lang="fr-CH" dirty="0"/>
              <a:t>Ainsi il est rationnel et utile d’être présent au cours lorsque cette présence conditionne la réussite</a:t>
            </a:r>
          </a:p>
          <a:p>
            <a:pPr>
              <a:defRPr/>
            </a:pPr>
            <a:r>
              <a:rPr lang="fr-CH" dirty="0"/>
              <a:t>Et il est tout aussi rationnel d’être absent si la présence n’améliore pas les chances de réussite à l’examen…</a:t>
            </a:r>
          </a:p>
          <a:p>
            <a:pPr>
              <a:defRPr/>
            </a:pPr>
            <a:endParaRPr lang="fr-CH" dirty="0"/>
          </a:p>
          <a:p>
            <a:pPr>
              <a:defRPr/>
            </a:pPr>
            <a:r>
              <a:rPr lang="fr-CH" dirty="0"/>
              <a:t>Ainsi les causes deviennent </a:t>
            </a:r>
            <a:r>
              <a:rPr lang="fr-CH" dirty="0" err="1"/>
              <a:t>bcp</a:t>
            </a:r>
            <a:r>
              <a:rPr lang="fr-CH" dirty="0"/>
              <a:t> plus complexes que les causes classiques que l’on peut imaginer,  issues des </a:t>
            </a:r>
            <a:r>
              <a:rPr lang="fr-CH" dirty="0" err="1"/>
              <a:t>pré-notions</a:t>
            </a:r>
            <a:r>
              <a:rPr lang="fr-CH" dirty="0"/>
              <a:t> ou des préjugés.</a:t>
            </a:r>
          </a:p>
          <a:p>
            <a:pPr>
              <a:defRPr/>
            </a:pPr>
            <a:endParaRPr lang="fr-CH" dirty="0"/>
          </a:p>
          <a:p>
            <a:pPr>
              <a:defRPr/>
            </a:pPr>
            <a:r>
              <a:rPr lang="fr-CH" dirty="0"/>
              <a:t>L’hypothèse formule, tente de proposer une réponse plus complexe: c’est </a:t>
            </a:r>
            <a:r>
              <a:rPr lang="fr-CH" dirty="0" err="1"/>
              <a:t>ds</a:t>
            </a:r>
            <a:r>
              <a:rPr lang="fr-CH" dirty="0"/>
              <a:t> le jeu, l’enjeu qui se situe entre l’acteur et le système que l’on pourrait bien découvrir  les raisons de l’absentéisme des étudiants.</a:t>
            </a:r>
          </a:p>
          <a:p>
            <a:pPr>
              <a:defRPr/>
            </a:pPr>
            <a:endParaRPr lang="fr-CH" dirty="0"/>
          </a:p>
          <a:p>
            <a:pPr>
              <a:defRPr/>
            </a:pPr>
            <a:r>
              <a:rPr lang="fr-CH" dirty="0"/>
              <a:t>Les raisons incluent des critères rationnels, réfléchis,  influencés  par les caractéristiques individuelles  / par des caractéristiques du système et de ses règles.</a:t>
            </a:r>
          </a:p>
          <a:p>
            <a:pPr>
              <a:defRPr/>
            </a:pPr>
            <a:endParaRPr lang="fr-CH" dirty="0"/>
          </a:p>
          <a:p>
            <a:pPr>
              <a:defRPr/>
            </a:pPr>
            <a:r>
              <a:rPr lang="fr-CH" dirty="0"/>
              <a:t>L’hypothèse chercher à établir </a:t>
            </a:r>
            <a:r>
              <a:rPr lang="fr-CH" b="1" dirty="0"/>
              <a:t>une relation entre  le comportement de l’étudiant ( présence ou absence au cours ) et les perceptions qu’il a de ce cours</a:t>
            </a:r>
            <a:r>
              <a:rPr lang="fr-CH" dirty="0"/>
              <a:t>.</a:t>
            </a:r>
          </a:p>
          <a:p>
            <a:pPr>
              <a:defRPr/>
            </a:pPr>
            <a:endParaRPr lang="fr-CH" dirty="0"/>
          </a:p>
          <a:p>
            <a:pPr>
              <a:defRPr/>
            </a:pPr>
            <a:r>
              <a:rPr lang="fr-CH" dirty="0"/>
              <a:t>Plus le cours est perçu par l’étudiant comme ayant des caractéristiques qui rendent sa présence utile , plus le taux de présence est élevé et inversement.</a:t>
            </a:r>
          </a:p>
          <a:p>
            <a:pPr>
              <a:defRPr/>
            </a:pPr>
            <a:endParaRPr lang="fr-CH" dirty="0"/>
          </a:p>
          <a:p>
            <a:pPr>
              <a:defRPr/>
            </a:pPr>
            <a:r>
              <a:rPr lang="fr-CH" dirty="0"/>
              <a:t>Ensuite il faut préciser les critères rationnels qui  rendent le comportement ( Présent / Absent )  rationnel.</a:t>
            </a:r>
          </a:p>
          <a:p>
            <a:pPr>
              <a:defRPr/>
            </a:pPr>
            <a:endParaRPr lang="fr-CH" dirty="0"/>
          </a:p>
          <a:p>
            <a:pPr>
              <a:defRPr/>
            </a:pPr>
            <a:r>
              <a:rPr lang="fr-CH" dirty="0"/>
              <a:t>Autrement dit, il s’agit de préciser les caractéristiques que le cours doit posséder pour présenter une raison suffisante d’y aller.</a:t>
            </a:r>
          </a:p>
          <a:p>
            <a:pPr>
              <a:defRPr/>
            </a:pPr>
            <a:endParaRPr lang="fr-CH" dirty="0"/>
          </a:p>
          <a:p>
            <a:pPr>
              <a:defRPr/>
            </a:pPr>
            <a:r>
              <a:rPr lang="fr-CH" dirty="0"/>
              <a:t>Les indicateurs sont donc issus des termes = des concepts  de l’hypothèse.</a:t>
            </a:r>
          </a:p>
          <a:p>
            <a:pPr>
              <a:defRPr/>
            </a:pPr>
            <a:endParaRPr lang="fr-CH" dirty="0"/>
          </a:p>
          <a:p>
            <a:pPr>
              <a:defRPr/>
            </a:pPr>
            <a:r>
              <a:rPr lang="fr-CH" dirty="0"/>
              <a:t>On a une hypothèse </a:t>
            </a:r>
            <a:r>
              <a:rPr lang="fr-CH" dirty="0" err="1"/>
              <a:t>bivariée</a:t>
            </a:r>
            <a:r>
              <a:rPr lang="fr-CH" dirty="0"/>
              <a:t> avec deux concepts:</a:t>
            </a:r>
          </a:p>
          <a:p>
            <a:pPr>
              <a:defRPr/>
            </a:pPr>
            <a:endParaRPr lang="fr-CH" dirty="0"/>
          </a:p>
          <a:p>
            <a:pPr>
              <a:defRPr/>
            </a:pPr>
            <a:r>
              <a:rPr lang="fr-CH" dirty="0"/>
              <a:t>1. Présence ou absence</a:t>
            </a:r>
          </a:p>
          <a:p>
            <a:pPr>
              <a:defRPr/>
            </a:pPr>
            <a:r>
              <a:rPr lang="fr-CH" dirty="0"/>
              <a:t>2. Les raisons = les caractéristiques des cours qu’il est raisonnable de fréquenter ou pas</a:t>
            </a:r>
          </a:p>
          <a:p>
            <a:pPr>
              <a:defRPr/>
            </a:pPr>
            <a:endParaRPr lang="fr-CH" dirty="0"/>
          </a:p>
          <a:p>
            <a:pPr>
              <a:defRPr/>
            </a:pPr>
            <a:r>
              <a:rPr lang="fr-CH" dirty="0"/>
              <a:t>Le 1</a:t>
            </a:r>
            <a:r>
              <a:rPr lang="fr-CH" baseline="30000" dirty="0"/>
              <a:t>er</a:t>
            </a:r>
            <a:r>
              <a:rPr lang="fr-CH" dirty="0"/>
              <a:t> concept est facilement traduit en un indicateur de présence ou d’absence, il s’agit de mesurer le </a:t>
            </a:r>
            <a:r>
              <a:rPr lang="fr-CH" dirty="0" err="1"/>
              <a:t>tx</a:t>
            </a:r>
            <a:r>
              <a:rPr lang="fr-CH" dirty="0"/>
              <a:t> de présence = l’absence physique au cours ; c’est une variable quantitative.</a:t>
            </a:r>
          </a:p>
          <a:p>
            <a:pPr>
              <a:defRPr/>
            </a:pPr>
            <a:endParaRPr lang="fr-CH" dirty="0"/>
          </a:p>
          <a:p>
            <a:pPr>
              <a:defRPr/>
            </a:pPr>
            <a:r>
              <a:rPr lang="fr-CH" dirty="0"/>
              <a:t>Le 2</a:t>
            </a:r>
            <a:r>
              <a:rPr lang="fr-CH" baseline="30000" dirty="0"/>
              <a:t>ème</a:t>
            </a:r>
            <a:r>
              <a:rPr lang="fr-CH" dirty="0"/>
              <a:t> concept, les raisons ou les caractéristiques du cours et la perception  que les étudiants en ont, ces indicateurs ne sont pas directement mesurables = observables</a:t>
            </a:r>
          </a:p>
          <a:p>
            <a:pPr>
              <a:defRPr/>
            </a:pPr>
            <a:endParaRPr lang="fr-CH" dirty="0"/>
          </a:p>
          <a:p>
            <a:pPr>
              <a:defRPr/>
            </a:pPr>
            <a:r>
              <a:rPr lang="fr-CH" dirty="0"/>
              <a:t>On peut donc reprendre les raisons avancées par les étudiants qui nous fourniront de bons indicateurs.</a:t>
            </a:r>
          </a:p>
          <a:p>
            <a:pPr>
              <a:defRPr/>
            </a:pPr>
            <a:endParaRPr lang="fr-CH" dirty="0"/>
          </a:p>
          <a:p>
            <a:pPr>
              <a:defRPr/>
            </a:pPr>
            <a:r>
              <a:rPr lang="fr-CH" b="1" dirty="0"/>
              <a:t>4 indicateurs</a:t>
            </a:r>
          </a:p>
          <a:p>
            <a:pPr>
              <a:defRPr/>
            </a:pPr>
            <a:endParaRPr lang="fr-CH" dirty="0"/>
          </a:p>
          <a:p>
            <a:pPr>
              <a:defRPr/>
            </a:pPr>
            <a:endParaRPr lang="fr-CH" dirty="0"/>
          </a:p>
          <a:p>
            <a:pPr marL="228600" indent="-228600">
              <a:buFontTx/>
              <a:buAutoNum type="arabicPeriod"/>
              <a:defRPr/>
            </a:pPr>
            <a:r>
              <a:rPr lang="fr-CH" dirty="0"/>
              <a:t>Le polycopié ou support de cours est complet et clair</a:t>
            </a:r>
          </a:p>
          <a:p>
            <a:pPr marL="228600" indent="-228600">
              <a:buFontTx/>
              <a:buAutoNum type="arabicPeriod"/>
              <a:defRPr/>
            </a:pPr>
            <a:r>
              <a:rPr lang="fr-CH" dirty="0"/>
              <a:t>Le  professeur n’est pas intéressant</a:t>
            </a:r>
          </a:p>
          <a:p>
            <a:pPr marL="228600" indent="-228600">
              <a:buFontTx/>
              <a:buAutoNum type="arabicPeriod"/>
              <a:defRPr/>
            </a:pPr>
            <a:r>
              <a:rPr lang="fr-CH" dirty="0"/>
              <a:t>La matière est facile</a:t>
            </a:r>
          </a:p>
          <a:p>
            <a:pPr marL="228600" indent="-228600">
              <a:buFontTx/>
              <a:buAutoNum type="arabicPeriod"/>
              <a:defRPr/>
            </a:pPr>
            <a:r>
              <a:rPr lang="fr-CH" dirty="0"/>
              <a:t>La matière n’est pas intéressante / la matière ne m’intéresse pas</a:t>
            </a:r>
          </a:p>
          <a:p>
            <a:pPr marL="228600" indent="-228600">
              <a:buFontTx/>
              <a:buAutoNum type="arabicPeriod"/>
              <a:defRPr/>
            </a:pPr>
            <a:endParaRPr lang="fr-CH" dirty="0"/>
          </a:p>
          <a:p>
            <a:pPr marL="228600" indent="-228600">
              <a:buFontTx/>
              <a:buAutoNum type="arabicPeriod"/>
              <a:defRPr/>
            </a:pPr>
            <a:r>
              <a:rPr lang="fr-CH" dirty="0"/>
              <a:t>Le taux de présence sera élevé ou maximal dans les cours présentant  les  4 raisons d’être présents et le </a:t>
            </a:r>
            <a:r>
              <a:rPr lang="fr-CH" dirty="0" err="1"/>
              <a:t>tx</a:t>
            </a:r>
            <a:r>
              <a:rPr lang="fr-CH" dirty="0"/>
              <a:t> de présence sera minimum = c’est l’absentéisme  si aucune des raisons n’est présente </a:t>
            </a:r>
            <a:r>
              <a:rPr lang="fr-CH" dirty="0" err="1"/>
              <a:t>ds</a:t>
            </a:r>
            <a:r>
              <a:rPr lang="fr-CH" dirty="0"/>
              <a:t> la perception du cours.</a:t>
            </a:r>
          </a:p>
          <a:p>
            <a:pPr marL="228600" indent="-228600">
              <a:buFontTx/>
              <a:buAutoNum type="arabicPeriod"/>
              <a:defRPr/>
            </a:pPr>
            <a:endParaRPr lang="fr-CH" dirty="0"/>
          </a:p>
          <a:p>
            <a:pPr>
              <a:defRPr/>
            </a:pPr>
            <a:endParaRPr lang="fr-CH" dirty="0"/>
          </a:p>
        </p:txBody>
      </p:sp>
      <p:sp>
        <p:nvSpPr>
          <p:cNvPr id="23556" name="Espace réservé de l'en-tête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smtClean="0"/>
          </a:p>
        </p:txBody>
      </p:sp>
      <p:sp>
        <p:nvSpPr>
          <p:cNvPr id="23557" name="Espace réservé du numéro de diapositiv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ECB9D5B-9A38-493E-8A6A-F42C45A33B49}" type="slidenum">
              <a:rPr lang="fr-CH" altLang="fr-FR" smtClean="0">
                <a:latin typeface="Arial" panose="020B0604020202020204" pitchFamily="34" charset="0"/>
              </a:rPr>
              <a:pPr>
                <a:spcBef>
                  <a:spcPct val="0"/>
                </a:spcBef>
              </a:pPr>
              <a:t>8</a:t>
            </a:fld>
            <a:endParaRPr lang="fr-CH" altLang="fr-FR"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smtClean="0">
              <a:ea typeface="ＭＳ Ｐゴシック" panose="020B0600070205080204" pitchFamily="34" charset="-128"/>
            </a:endParaRPr>
          </a:p>
          <a:p>
            <a:endParaRPr lang="fr-CH" altLang="fr-FR" smtClean="0">
              <a:ea typeface="ＭＳ Ｐゴシック" panose="020B0600070205080204" pitchFamily="34" charset="-128"/>
            </a:endParaRPr>
          </a:p>
          <a:p>
            <a:endParaRPr lang="fr-CH" altLang="fr-FR" smtClean="0">
              <a:ea typeface="ＭＳ Ｐゴシック" panose="020B0600070205080204" pitchFamily="34" charset="-128"/>
            </a:endParaRPr>
          </a:p>
          <a:p>
            <a:endParaRPr lang="fr-CH" altLang="fr-FR" smtClean="0">
              <a:ea typeface="ＭＳ Ｐゴシック" panose="020B0600070205080204" pitchFamily="34" charset="-128"/>
            </a:endParaRPr>
          </a:p>
          <a:p>
            <a:endParaRPr lang="fr-CH" altLang="fr-FR" smtClean="0">
              <a:ea typeface="ＭＳ Ｐゴシック" panose="020B0600070205080204" pitchFamily="34" charset="-128"/>
            </a:endParaRPr>
          </a:p>
        </p:txBody>
      </p:sp>
      <p:sp>
        <p:nvSpPr>
          <p:cNvPr id="25604" name="Espace réservé de l'en-tête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endParaRPr lang="fr-FR" altLang="fr-FR" smtClean="0">
              <a:latin typeface="Arial" panose="020B0604020202020204" pitchFamily="34" charset="0"/>
            </a:endParaRPr>
          </a:p>
        </p:txBody>
      </p:sp>
      <p:sp>
        <p:nvSpPr>
          <p:cNvPr id="25605" name="Espace réservé du numéro de diapositiv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3E5DBAA-1E0F-4087-9B74-AA8241E15B60}" type="slidenum">
              <a:rPr lang="fr-CH" altLang="fr-FR" smtClean="0">
                <a:latin typeface="Arial" panose="020B0604020202020204" pitchFamily="34" charset="0"/>
              </a:rPr>
              <a:pPr>
                <a:spcBef>
                  <a:spcPct val="0"/>
                </a:spcBef>
              </a:pPr>
              <a:t>9</a:t>
            </a:fld>
            <a:endParaRPr lang="fr-CH" altLang="fr-FR"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10"/>
          <p:cNvSpPr>
            <a:spLocks noChangeShapeType="1"/>
          </p:cNvSpPr>
          <p:nvPr/>
        </p:nvSpPr>
        <p:spPr bwMode="auto">
          <a:xfrm>
            <a:off x="1979613" y="44450"/>
            <a:ext cx="7164387" cy="0"/>
          </a:xfrm>
          <a:prstGeom prst="line">
            <a:avLst/>
          </a:prstGeom>
          <a:noFill/>
          <a:ln w="101600">
            <a:solidFill>
              <a:schemeClr val="accent1"/>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5" name="Rectangle 20">
            <a:extLst>
              <a:ext uri="{FF2B5EF4-FFF2-40B4-BE49-F238E27FC236}">
                <a16:creationId xmlns:a16="http://schemas.microsoft.com/office/drawing/2014/main" id="{D920DD58-69E5-4A1D-9EA7-BC2302CD831A}"/>
              </a:ext>
            </a:extLst>
          </p:cNvPr>
          <p:cNvSpPr>
            <a:spLocks noChangeArrowheads="1"/>
          </p:cNvSpPr>
          <p:nvPr/>
        </p:nvSpPr>
        <p:spPr bwMode="auto">
          <a:xfrm>
            <a:off x="0" y="5805488"/>
            <a:ext cx="9144000" cy="1052512"/>
          </a:xfrm>
          <a:prstGeom prst="rect">
            <a:avLst/>
          </a:prstGeom>
          <a:noFill/>
          <a:ln>
            <a:noFill/>
          </a:ln>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endParaRPr lang="fr-FR" altLang="fr-F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4825" y="6165850"/>
            <a:ext cx="101441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979613" y="2130425"/>
            <a:ext cx="7772400" cy="1470025"/>
          </a:xfrm>
        </p:spPr>
        <p:txBody>
          <a:bodyPr/>
          <a:lstStyle>
            <a:lvl1pPr>
              <a:defRPr sz="4000"/>
            </a:lvl1pPr>
          </a:lstStyle>
          <a:p>
            <a:r>
              <a:rPr lang="fr-CH"/>
              <a:t>Click to edit Master title style</a:t>
            </a:r>
          </a:p>
        </p:txBody>
      </p:sp>
      <p:sp>
        <p:nvSpPr>
          <p:cNvPr id="5124" name="Rectangle 4"/>
          <p:cNvSpPr>
            <a:spLocks noGrp="1" noChangeArrowheads="1"/>
          </p:cNvSpPr>
          <p:nvPr>
            <p:ph type="subTitle" idx="1"/>
          </p:nvPr>
        </p:nvSpPr>
        <p:spPr>
          <a:xfrm>
            <a:off x="1979613" y="3429000"/>
            <a:ext cx="6400800" cy="1752600"/>
          </a:xfrm>
        </p:spPr>
        <p:txBody>
          <a:bodyPr/>
          <a:lstStyle>
            <a:lvl1pPr marL="0" indent="0">
              <a:buFont typeface="Wingdings" pitchFamily="2" charset="2"/>
              <a:buNone/>
              <a:defRPr sz="2400" b="1"/>
            </a:lvl1pPr>
          </a:lstStyle>
          <a:p>
            <a:r>
              <a:rPr lang="fr-CH"/>
              <a:t>Click to edit Master subtitle style</a:t>
            </a:r>
          </a:p>
        </p:txBody>
      </p:sp>
    </p:spTree>
    <p:extLst>
      <p:ext uri="{BB962C8B-B14F-4D97-AF65-F5344CB8AC3E}">
        <p14:creationId xmlns:p14="http://schemas.microsoft.com/office/powerpoint/2010/main" val="2982202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250814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885113" y="46038"/>
            <a:ext cx="2159000" cy="6080125"/>
          </a:xfrm>
        </p:spPr>
        <p:txBody>
          <a:bodyPr vert="eaVert"/>
          <a:lstStyle/>
          <a:p>
            <a:r>
              <a:rPr lang="fr-FR"/>
              <a:t>Cliquez pour modifier le style du titre</a:t>
            </a:r>
            <a:endParaRPr lang="fr-CH"/>
          </a:p>
        </p:txBody>
      </p:sp>
      <p:sp>
        <p:nvSpPr>
          <p:cNvPr id="3" name="Espace réservé du texte vertical 2"/>
          <p:cNvSpPr>
            <a:spLocks noGrp="1"/>
          </p:cNvSpPr>
          <p:nvPr>
            <p:ph type="body" orient="vert" idx="1"/>
          </p:nvPr>
        </p:nvSpPr>
        <p:spPr>
          <a:xfrm>
            <a:off x="1403350" y="46038"/>
            <a:ext cx="6329363" cy="60801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2636003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92795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886738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sz="half" idx="1"/>
          </p:nvPr>
        </p:nvSpPr>
        <p:spPr>
          <a:xfrm>
            <a:off x="1403350" y="1600200"/>
            <a:ext cx="38592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5414963" y="1600200"/>
            <a:ext cx="38592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408805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136617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Tree>
    <p:extLst>
      <p:ext uri="{BB962C8B-B14F-4D97-AF65-F5344CB8AC3E}">
        <p14:creationId xmlns:p14="http://schemas.microsoft.com/office/powerpoint/2010/main" val="3226673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250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7477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98881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1814513" y="46038"/>
            <a:ext cx="82296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H" altLang="fr-FR" smtClean="0"/>
              <a:t>Click to edit Master title style</a:t>
            </a:r>
          </a:p>
        </p:txBody>
      </p:sp>
      <p:sp>
        <p:nvSpPr>
          <p:cNvPr id="1027" name="Rectangle 4"/>
          <p:cNvSpPr>
            <a:spLocks noGrp="1" noChangeArrowheads="1"/>
          </p:cNvSpPr>
          <p:nvPr>
            <p:ph type="body" idx="1"/>
          </p:nvPr>
        </p:nvSpPr>
        <p:spPr bwMode="auto">
          <a:xfrm>
            <a:off x="1403350" y="1600200"/>
            <a:ext cx="78708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fr-FR" smtClean="0"/>
              <a:t>Click to edit Master text styles</a:t>
            </a:r>
          </a:p>
          <a:p>
            <a:pPr lvl="1"/>
            <a:r>
              <a:rPr lang="fr-CH" altLang="fr-FR" smtClean="0"/>
              <a:t>Second level</a:t>
            </a:r>
          </a:p>
          <a:p>
            <a:pPr lvl="2"/>
            <a:r>
              <a:rPr lang="fr-CH" altLang="fr-FR" smtClean="0"/>
              <a:t>Third level</a:t>
            </a:r>
          </a:p>
        </p:txBody>
      </p:sp>
      <p:sp>
        <p:nvSpPr>
          <p:cNvPr id="1028" name="Line 28"/>
          <p:cNvSpPr>
            <a:spLocks noChangeShapeType="1"/>
          </p:cNvSpPr>
          <p:nvPr/>
        </p:nvSpPr>
        <p:spPr bwMode="auto">
          <a:xfrm>
            <a:off x="1979613" y="44450"/>
            <a:ext cx="7164387" cy="0"/>
          </a:xfrm>
          <a:prstGeom prst="line">
            <a:avLst/>
          </a:prstGeom>
          <a:noFill/>
          <a:ln w="101600">
            <a:solidFill>
              <a:schemeClr val="accent1"/>
            </a:solidFill>
            <a:round/>
            <a:headEnd/>
            <a:tailEnd/>
          </a:ln>
          <a:extLst>
            <a:ext uri="{909E8E84-426E-40DD-AFC4-6F175D3DCCD1}">
              <a14:hiddenFill xmlns:a14="http://schemas.microsoft.com/office/drawing/2010/main">
                <a:noFill/>
              </a14:hiddenFill>
            </a:ext>
          </a:extLst>
        </p:spPr>
        <p:txBody>
          <a:bodyPr/>
          <a:lstStyle/>
          <a:p>
            <a:endParaRPr lang="fr-CH"/>
          </a:p>
        </p:txBody>
      </p:sp>
      <p:pic>
        <p:nvPicPr>
          <p:cNvPr id="1029" name="Picture 6"/>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5113" y="6170613"/>
            <a:ext cx="101441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48" r:id="rId1"/>
    <p:sldLayoutId id="2147484838" r:id="rId2"/>
    <p:sldLayoutId id="2147484839" r:id="rId3"/>
    <p:sldLayoutId id="2147484840" r:id="rId4"/>
    <p:sldLayoutId id="2147484841" r:id="rId5"/>
    <p:sldLayoutId id="2147484842" r:id="rId6"/>
    <p:sldLayoutId id="2147484843" r:id="rId7"/>
    <p:sldLayoutId id="2147484844" r:id="rId8"/>
    <p:sldLayoutId id="2147484845" r:id="rId9"/>
    <p:sldLayoutId id="2147484846" r:id="rId10"/>
    <p:sldLayoutId id="214748484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accent1"/>
          </a:solidFill>
          <a:latin typeface="+mj-lt"/>
          <a:ea typeface="ＭＳ Ｐゴシック" charset="-128"/>
          <a:cs typeface="ＭＳ Ｐゴシック" charset="-128"/>
        </a:defRPr>
      </a:lvl1pPr>
      <a:lvl2pPr algn="l" rtl="0" eaLnBrk="0" fontAlgn="base" hangingPunct="0">
        <a:spcBef>
          <a:spcPct val="0"/>
        </a:spcBef>
        <a:spcAft>
          <a:spcPct val="0"/>
        </a:spcAft>
        <a:defRPr sz="3600" b="1">
          <a:solidFill>
            <a:schemeClr val="accent1"/>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chemeClr val="accent1"/>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chemeClr val="accent1"/>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chemeClr val="accent1"/>
          </a:solidFill>
          <a:latin typeface="Arial" charset="0"/>
          <a:ea typeface="ＭＳ Ｐゴシック" charset="-128"/>
          <a:cs typeface="ＭＳ Ｐゴシック" charset="-128"/>
        </a:defRPr>
      </a:lvl5pPr>
      <a:lvl6pPr marL="457200" algn="l" rtl="0" fontAlgn="base">
        <a:spcBef>
          <a:spcPct val="0"/>
        </a:spcBef>
        <a:spcAft>
          <a:spcPct val="0"/>
        </a:spcAft>
        <a:defRPr sz="3600" b="1">
          <a:solidFill>
            <a:schemeClr val="accent1"/>
          </a:solidFill>
          <a:latin typeface="Arial" charset="0"/>
        </a:defRPr>
      </a:lvl6pPr>
      <a:lvl7pPr marL="914400" algn="l" rtl="0" fontAlgn="base">
        <a:spcBef>
          <a:spcPct val="0"/>
        </a:spcBef>
        <a:spcAft>
          <a:spcPct val="0"/>
        </a:spcAft>
        <a:defRPr sz="3600" b="1">
          <a:solidFill>
            <a:schemeClr val="accent1"/>
          </a:solidFill>
          <a:latin typeface="Arial" charset="0"/>
        </a:defRPr>
      </a:lvl7pPr>
      <a:lvl8pPr marL="1371600" algn="l" rtl="0" fontAlgn="base">
        <a:spcBef>
          <a:spcPct val="0"/>
        </a:spcBef>
        <a:spcAft>
          <a:spcPct val="0"/>
        </a:spcAft>
        <a:defRPr sz="3600" b="1">
          <a:solidFill>
            <a:schemeClr val="accent1"/>
          </a:solidFill>
          <a:latin typeface="Arial" charset="0"/>
        </a:defRPr>
      </a:lvl8pPr>
      <a:lvl9pPr marL="1828800" algn="l" rtl="0" fontAlgn="base">
        <a:spcBef>
          <a:spcPct val="0"/>
        </a:spcBef>
        <a:spcAft>
          <a:spcPct val="0"/>
        </a:spcAft>
        <a:defRPr sz="3600" b="1">
          <a:solidFill>
            <a:schemeClr val="accent1"/>
          </a:solidFill>
          <a:latin typeface="Arial" charset="0"/>
        </a:defRPr>
      </a:lvl9pPr>
    </p:titleStyle>
    <p:bodyStyle>
      <a:lvl1pPr marL="342900" indent="-342900" algn="l" rtl="0" eaLnBrk="0" fontAlgn="base" hangingPunct="0">
        <a:spcBef>
          <a:spcPct val="20000"/>
        </a:spcBef>
        <a:spcAft>
          <a:spcPct val="0"/>
        </a:spcAft>
        <a:buClr>
          <a:srgbClr val="E0457A"/>
        </a:buClr>
        <a:buSzPct val="80000"/>
        <a:buFont typeface="Wingdings" panose="05000000000000000000" pitchFamily="2" charset="2"/>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185B8D"/>
        </a:buClr>
        <a:buFont typeface="Century Gothic" panose="020B0502020202020204" pitchFamily="34" charset="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bg2"/>
        </a:buClr>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Garamond" pitchFamily="18"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Garamond"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Garamond" pitchFamily="18" charset="0"/>
        </a:defRPr>
      </a:lvl6pPr>
      <a:lvl7pPr marL="2971800" indent="-228600" algn="l" rtl="0" fontAlgn="base">
        <a:spcBef>
          <a:spcPct val="20000"/>
        </a:spcBef>
        <a:spcAft>
          <a:spcPct val="0"/>
        </a:spcAft>
        <a:buChar char="»"/>
        <a:defRPr sz="2000">
          <a:solidFill>
            <a:schemeClr val="tx1"/>
          </a:solidFill>
          <a:latin typeface="Garamond" pitchFamily="18" charset="0"/>
        </a:defRPr>
      </a:lvl7pPr>
      <a:lvl8pPr marL="3429000" indent="-228600" algn="l" rtl="0" fontAlgn="base">
        <a:spcBef>
          <a:spcPct val="20000"/>
        </a:spcBef>
        <a:spcAft>
          <a:spcPct val="0"/>
        </a:spcAft>
        <a:buChar char="»"/>
        <a:defRPr sz="2000">
          <a:solidFill>
            <a:schemeClr val="tx1"/>
          </a:solidFill>
          <a:latin typeface="Garamond" pitchFamily="18" charset="0"/>
        </a:defRPr>
      </a:lvl8pPr>
      <a:lvl9pPr marL="3886200" indent="-228600" algn="l" rtl="0" fontAlgn="base">
        <a:spcBef>
          <a:spcPct val="20000"/>
        </a:spcBef>
        <a:spcAft>
          <a:spcPct val="0"/>
        </a:spcAft>
        <a:buChar char="»"/>
        <a:defRPr sz="2000">
          <a:solidFill>
            <a:schemeClr val="tx1"/>
          </a:solidFill>
          <a:latin typeface="Garamond" pitchFamily="18"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methodes.sa17@gmail.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Jessica.arnanda@unifr.ch"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florence.cauhepe@unifr.ch"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7"/>
          <p:cNvSpPr>
            <a:spLocks noGrp="1" noChangeArrowheads="1"/>
          </p:cNvSpPr>
          <p:nvPr>
            <p:ph type="title"/>
          </p:nvPr>
        </p:nvSpPr>
        <p:spPr>
          <a:xfrm>
            <a:off x="722313" y="4221163"/>
            <a:ext cx="7772400" cy="1655762"/>
          </a:xfrm>
        </p:spPr>
        <p:txBody>
          <a:bodyPr/>
          <a:lstStyle/>
          <a:p>
            <a:pPr eaLnBrk="1" hangingPunct="1"/>
            <a:r>
              <a:rPr lang="fr-CH" altLang="fr-FR" cap="none" smtClean="0">
                <a:ea typeface="ＭＳ Ｐゴシック" panose="020B0600070205080204" pitchFamily="34" charset="-128"/>
              </a:rPr>
              <a:t>MÉTHODES EMPIRIQUES DES SCIENCES SOCIALES</a:t>
            </a:r>
            <a:br>
              <a:rPr lang="fr-CH" altLang="fr-FR" cap="none" smtClean="0">
                <a:ea typeface="ＭＳ Ｐゴシック" panose="020B0600070205080204" pitchFamily="34" charset="-128"/>
              </a:rPr>
            </a:br>
            <a:r>
              <a:rPr lang="fr-CH" altLang="fr-FR" sz="2000" cap="none" smtClean="0">
                <a:ea typeface="ＭＳ Ｐゴシック" panose="020B0600070205080204" pitchFamily="34" charset="-128"/>
              </a:rPr>
              <a:t>FLORENCE CAUHÉPÉ</a:t>
            </a:r>
          </a:p>
        </p:txBody>
      </p:sp>
      <p:sp>
        <p:nvSpPr>
          <p:cNvPr id="5123" name="Espace réservé du texte 8"/>
          <p:cNvSpPr>
            <a:spLocks noGrp="1" noChangeArrowheads="1"/>
          </p:cNvSpPr>
          <p:nvPr>
            <p:ph type="body" idx="1"/>
          </p:nvPr>
        </p:nvSpPr>
        <p:spPr>
          <a:xfrm>
            <a:off x="722313" y="2906713"/>
            <a:ext cx="7772400" cy="1169987"/>
          </a:xfrm>
        </p:spPr>
        <p:txBody>
          <a:bodyPr/>
          <a:lstStyle/>
          <a:p>
            <a:pPr eaLnBrk="1" hangingPunct="1"/>
            <a:r>
              <a:rPr lang="fr-CH" altLang="fr-FR" smtClean="0">
                <a:ea typeface="ＭＳ Ｐゴシック" panose="020B0600070205080204" pitchFamily="34" charset="-128"/>
              </a:rPr>
              <a:t>Branches complémentaires - Bachelor - Semestre d’automne 2018</a:t>
            </a:r>
          </a:p>
        </p:txBody>
      </p:sp>
      <p:sp>
        <p:nvSpPr>
          <p:cNvPr id="5124" name="ZoneTexte 1"/>
          <p:cNvSpPr txBox="1">
            <a:spLocks noChangeArrowheads="1"/>
          </p:cNvSpPr>
          <p:nvPr/>
        </p:nvSpPr>
        <p:spPr bwMode="auto">
          <a:xfrm>
            <a:off x="166688" y="63579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0457A"/>
              </a:buClr>
              <a:buSzPct val="8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185B8D"/>
              </a:buClr>
              <a:buFont typeface="Century Gothic" panose="020B0502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fr-CH" altLang="fr-FR" sz="1800">
                <a:solidFill>
                  <a:schemeClr val="accent1"/>
                </a:solidFill>
              </a:rPr>
              <a:t>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noChangeArrowheads="1"/>
          </p:cNvSpPr>
          <p:nvPr>
            <p:ph type="title"/>
          </p:nvPr>
        </p:nvSpPr>
        <p:spPr/>
        <p:txBody>
          <a:bodyPr/>
          <a:lstStyle/>
          <a:p>
            <a:r>
              <a:rPr lang="fr-FR" altLang="fr-FR" smtClean="0">
                <a:ea typeface="ＭＳ Ｐゴシック" panose="020B0600070205080204" pitchFamily="34" charset="-128"/>
              </a:rPr>
              <a:t>Utilisation de Google Forms (1/5)</a:t>
            </a:r>
            <a:endParaRPr lang="fr-CH" altLang="fr-FR" smtClean="0">
              <a:ea typeface="ＭＳ Ｐゴシック" panose="020B0600070205080204" pitchFamily="34" charset="-128"/>
            </a:endParaRPr>
          </a:p>
        </p:txBody>
      </p:sp>
      <p:pic>
        <p:nvPicPr>
          <p:cNvPr id="26627" name="Espace réservé du contenu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95288" y="1773238"/>
            <a:ext cx="8569325" cy="3622675"/>
          </a:xfrm>
        </p:spPr>
      </p:pic>
      <p:sp>
        <p:nvSpPr>
          <p:cNvPr id="6" name="ZoneTexte 5">
            <a:extLst>
              <a:ext uri="{FF2B5EF4-FFF2-40B4-BE49-F238E27FC236}">
                <a16:creationId xmlns:a16="http://schemas.microsoft.com/office/drawing/2014/main" id="{7FF40F8D-31FF-4318-8A02-75E117C88C73}"/>
              </a:ext>
            </a:extLst>
          </p:cNvPr>
          <p:cNvSpPr txBox="1"/>
          <p:nvPr/>
        </p:nvSpPr>
        <p:spPr>
          <a:xfrm>
            <a:off x="468313" y="981075"/>
            <a:ext cx="6480175" cy="646113"/>
          </a:xfrm>
          <a:prstGeom prst="rect">
            <a:avLst/>
          </a:prstGeom>
          <a:noFill/>
        </p:spPr>
        <p:txBody>
          <a:bodyPr>
            <a:spAutoFit/>
          </a:bodyPr>
          <a:lstStyle/>
          <a:p>
            <a:pPr eaLnBrk="1" hangingPunct="1">
              <a:defRPr/>
            </a:pPr>
            <a:r>
              <a:rPr lang="fr-FR" dirty="0">
                <a:latin typeface="+mn-lt"/>
                <a:ea typeface="ＭＳ Ｐゴシック" charset="-128"/>
                <a:cs typeface="ＭＳ Ｐゴシック" charset="-128"/>
              </a:rPr>
              <a:t>Créer un nouveau questionnaire en vous rendant sur </a:t>
            </a:r>
            <a:r>
              <a:rPr lang="fr-FR" dirty="0">
                <a:solidFill>
                  <a:schemeClr val="accent5"/>
                </a:solidFill>
                <a:latin typeface="+mn-lt"/>
                <a:ea typeface="ＭＳ Ｐゴシック" charset="-128"/>
                <a:cs typeface="ＭＳ Ｐゴシック" charset="-128"/>
              </a:rPr>
              <a:t>https://docs.google.com/forms/ </a:t>
            </a:r>
            <a:r>
              <a:rPr lang="fr-FR" dirty="0">
                <a:latin typeface="+mn-lt"/>
                <a:ea typeface="ＭＳ Ｐゴシック" charset="-128"/>
                <a:cs typeface="ＭＳ Ｐゴシック" charset="-128"/>
              </a:rPr>
              <a:t>(un compte Google est requis)</a:t>
            </a:r>
          </a:p>
        </p:txBody>
      </p:sp>
      <p:sp>
        <p:nvSpPr>
          <p:cNvPr id="26629" name="Espace réservé du numéro de diapositive 3"/>
          <p:cNvSpPr txBox="1">
            <a:spLocks/>
          </p:cNvSpPr>
          <p:nvPr/>
        </p:nvSpPr>
        <p:spPr bwMode="auto">
          <a:xfrm>
            <a:off x="107950" y="6445250"/>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0457A"/>
              </a:buClr>
              <a:buSzPct val="8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185B8D"/>
              </a:buClr>
              <a:buFont typeface="Century Gothic" panose="020B0502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fr-CH" altLang="fr-FR" sz="1800" dirty="0" smtClean="0"/>
              <a:t>10</a:t>
            </a:r>
            <a:endParaRPr lang="fr-CH" altLang="fr-FR" sz="1800" dirty="0"/>
          </a:p>
        </p:txBody>
      </p:sp>
      <p:sp>
        <p:nvSpPr>
          <p:cNvPr id="8" name="Rectangle 7">
            <a:extLst>
              <a:ext uri="{FF2B5EF4-FFF2-40B4-BE49-F238E27FC236}">
                <a16:creationId xmlns:a16="http://schemas.microsoft.com/office/drawing/2014/main" id="{46441FE4-C947-4A60-8B78-4B11D4CF8887}"/>
              </a:ext>
            </a:extLst>
          </p:cNvPr>
          <p:cNvSpPr/>
          <p:nvPr/>
        </p:nvSpPr>
        <p:spPr>
          <a:xfrm>
            <a:off x="1116013" y="2205038"/>
            <a:ext cx="1223962" cy="1223962"/>
          </a:xfrm>
          <a:prstGeom prst="rect">
            <a:avLst/>
          </a:prstGeom>
          <a:noFill/>
          <a:ln w="57150">
            <a:solidFill>
              <a:srgbClr val="673A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noChangeArrowheads="1"/>
          </p:cNvSpPr>
          <p:nvPr>
            <p:ph type="title"/>
          </p:nvPr>
        </p:nvSpPr>
        <p:spPr/>
        <p:txBody>
          <a:bodyPr/>
          <a:lstStyle/>
          <a:p>
            <a:r>
              <a:rPr lang="fr-FR" altLang="fr-FR" smtClean="0">
                <a:ea typeface="ＭＳ Ｐゴシック" panose="020B0600070205080204" pitchFamily="34" charset="-128"/>
              </a:rPr>
              <a:t>Utilisation de Google Forms (2/5)</a:t>
            </a:r>
            <a:endParaRPr lang="fr-CH" altLang="fr-FR" smtClean="0">
              <a:ea typeface="ＭＳ Ｐゴシック" panose="020B0600070205080204" pitchFamily="34" charset="-128"/>
            </a:endParaRPr>
          </a:p>
        </p:txBody>
      </p:sp>
      <p:pic>
        <p:nvPicPr>
          <p:cNvPr id="7" name="Imag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075" y="1125538"/>
            <a:ext cx="2192338"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5F1C8A4-57CC-4A35-9049-3464640BA12D}"/>
              </a:ext>
            </a:extLst>
          </p:cNvPr>
          <p:cNvSpPr/>
          <p:nvPr/>
        </p:nvSpPr>
        <p:spPr>
          <a:xfrm>
            <a:off x="6875463" y="2805113"/>
            <a:ext cx="2192337" cy="479425"/>
          </a:xfrm>
          <a:prstGeom prst="rect">
            <a:avLst/>
          </a:prstGeom>
          <a:noFill/>
          <a:ln w="38100">
            <a:solidFill>
              <a:srgbClr val="673A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sp>
        <p:nvSpPr>
          <p:cNvPr id="10" name="ZoneTexte 9">
            <a:extLst>
              <a:ext uri="{FF2B5EF4-FFF2-40B4-BE49-F238E27FC236}">
                <a16:creationId xmlns:a16="http://schemas.microsoft.com/office/drawing/2014/main" id="{D5581FF2-DA45-4BCA-932B-9B5F2386E3E5}"/>
              </a:ext>
            </a:extLst>
          </p:cNvPr>
          <p:cNvSpPr txBox="1"/>
          <p:nvPr/>
        </p:nvSpPr>
        <p:spPr>
          <a:xfrm>
            <a:off x="263525" y="1393825"/>
            <a:ext cx="4011613" cy="954088"/>
          </a:xfrm>
          <a:prstGeom prst="rect">
            <a:avLst/>
          </a:prstGeom>
          <a:noFill/>
        </p:spPr>
        <p:txBody>
          <a:bodyPr>
            <a:spAutoFit/>
          </a:bodyPr>
          <a:lstStyle/>
          <a:p>
            <a:pPr eaLnBrk="1" hangingPunct="1">
              <a:defRPr/>
            </a:pPr>
            <a:r>
              <a:rPr lang="fr-FR" sz="2800" dirty="0">
                <a:latin typeface="+mn-lt"/>
                <a:ea typeface="ＭＳ Ｐゴシック" charset="-128"/>
                <a:cs typeface="ＭＳ Ｐゴシック" charset="-128"/>
              </a:rPr>
              <a:t>Travailler ensemble sur un même questionnaire</a:t>
            </a:r>
          </a:p>
        </p:txBody>
      </p:sp>
      <p:sp>
        <p:nvSpPr>
          <p:cNvPr id="27654" name="Espace réservé du numéro de diapositive 3"/>
          <p:cNvSpPr txBox="1">
            <a:spLocks/>
          </p:cNvSpPr>
          <p:nvPr/>
        </p:nvSpPr>
        <p:spPr bwMode="auto">
          <a:xfrm>
            <a:off x="107950" y="6445250"/>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0457A"/>
              </a:buClr>
              <a:buSzPct val="8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185B8D"/>
              </a:buClr>
              <a:buFont typeface="Century Gothic" panose="020B0502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fr-CH" altLang="fr-FR" sz="1800" dirty="0" smtClean="0"/>
              <a:t>11</a:t>
            </a:r>
            <a:endParaRPr lang="fr-CH" altLang="fr-FR" sz="1800" dirty="0"/>
          </a:p>
        </p:txBody>
      </p:sp>
      <p:pic>
        <p:nvPicPr>
          <p:cNvPr id="27655" name="Imag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2420938"/>
            <a:ext cx="6408737"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AAAEE4F-895E-4721-B697-88B8DFDE6A92}"/>
              </a:ext>
            </a:extLst>
          </p:cNvPr>
          <p:cNvSpPr/>
          <p:nvPr/>
        </p:nvSpPr>
        <p:spPr>
          <a:xfrm>
            <a:off x="6338888" y="2446338"/>
            <a:ext cx="215900" cy="2159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Connecteur droit 17">
            <a:extLst>
              <a:ext uri="{FF2B5EF4-FFF2-40B4-BE49-F238E27FC236}">
                <a16:creationId xmlns:a16="http://schemas.microsoft.com/office/drawing/2014/main" id="{3C6139AD-5AB6-4B1D-9122-61377FC5F68D}"/>
              </a:ext>
            </a:extLst>
          </p:cNvPr>
          <p:cNvCxnSpPr>
            <a:cxnSpLocks/>
          </p:cNvCxnSpPr>
          <p:nvPr/>
        </p:nvCxnSpPr>
        <p:spPr>
          <a:xfrm>
            <a:off x="3976688" y="3500438"/>
            <a:ext cx="1187450" cy="515937"/>
          </a:xfrm>
          <a:prstGeom prst="line">
            <a:avLst/>
          </a:prstGeom>
          <a:ln w="38100">
            <a:solidFill>
              <a:srgbClr val="673AB7"/>
            </a:solidFill>
          </a:ln>
        </p:spPr>
        <p:style>
          <a:lnRef idx="1">
            <a:schemeClr val="accent1"/>
          </a:lnRef>
          <a:fillRef idx="0">
            <a:schemeClr val="accent1"/>
          </a:fillRef>
          <a:effectRef idx="0">
            <a:schemeClr val="accent1"/>
          </a:effectRef>
          <a:fontRef idx="minor">
            <a:schemeClr val="tx1"/>
          </a:fontRef>
        </p:style>
      </p:cxnSp>
      <p:sp>
        <p:nvSpPr>
          <p:cNvPr id="28675" name="Titre 1"/>
          <p:cNvSpPr>
            <a:spLocks noGrp="1" noChangeArrowheads="1"/>
          </p:cNvSpPr>
          <p:nvPr>
            <p:ph type="title"/>
          </p:nvPr>
        </p:nvSpPr>
        <p:spPr/>
        <p:txBody>
          <a:bodyPr/>
          <a:lstStyle/>
          <a:p>
            <a:r>
              <a:rPr lang="fr-CH" altLang="fr-FR" smtClean="0">
                <a:ea typeface="ＭＳ Ｐゴシック" panose="020B0600070205080204" pitchFamily="34" charset="-128"/>
              </a:rPr>
              <a:t>Utilisation de Google Forms (3/5)</a:t>
            </a:r>
          </a:p>
        </p:txBody>
      </p:sp>
      <p:sp>
        <p:nvSpPr>
          <p:cNvPr id="28676" name="Espace réservé du numéro de diapositive 3"/>
          <p:cNvSpPr txBox="1">
            <a:spLocks/>
          </p:cNvSpPr>
          <p:nvPr/>
        </p:nvSpPr>
        <p:spPr bwMode="auto">
          <a:xfrm>
            <a:off x="107950" y="6445250"/>
            <a:ext cx="719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0457A"/>
              </a:buClr>
              <a:buSzPct val="8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185B8D"/>
              </a:buClr>
              <a:buFont typeface="Century Gothic" panose="020B0502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fr-CH" altLang="fr-FR" sz="1800" dirty="0" smtClean="0"/>
              <a:t>12</a:t>
            </a:r>
            <a:endParaRPr lang="fr-CH" altLang="fr-FR" sz="1800" dirty="0"/>
          </a:p>
        </p:txBody>
      </p:sp>
      <p:sp>
        <p:nvSpPr>
          <p:cNvPr id="10" name="ZoneTexte 9"/>
          <p:cNvSpPr txBox="1">
            <a:spLocks noChangeArrowheads="1"/>
          </p:cNvSpPr>
          <p:nvPr/>
        </p:nvSpPr>
        <p:spPr bwMode="auto">
          <a:xfrm>
            <a:off x="6748463" y="4725988"/>
            <a:ext cx="2395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0457A"/>
              </a:buClr>
              <a:buSzPct val="8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fr-FR" altLang="fr-FR" sz="1800" b="1"/>
              <a:t>1. Les options liées à Google Forms</a:t>
            </a:r>
          </a:p>
        </p:txBody>
      </p:sp>
      <p:pic>
        <p:nvPicPr>
          <p:cNvPr id="11" name="Imag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917950"/>
            <a:ext cx="482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rcRect l="5486" t="58405" r="12961" b="4607"/>
          <a:stretch>
            <a:fillRect/>
          </a:stretch>
        </p:blipFill>
        <p:spPr bwMode="auto">
          <a:xfrm>
            <a:off x="7164388" y="1760538"/>
            <a:ext cx="18002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59363" y="1196975"/>
            <a:ext cx="210502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a:spLocks noChangeArrowheads="1"/>
          </p:cNvSpPr>
          <p:nvPr/>
        </p:nvSpPr>
        <p:spPr bwMode="auto">
          <a:xfrm>
            <a:off x="5295900" y="1114425"/>
            <a:ext cx="359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0457A"/>
              </a:buClr>
              <a:buSzPct val="8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fr-FR" altLang="fr-FR" sz="1800" b="1"/>
              <a:t>2. Les modalités de questions</a:t>
            </a:r>
          </a:p>
        </p:txBody>
      </p:sp>
      <p:sp>
        <p:nvSpPr>
          <p:cNvPr id="15" name="Rectangle 14">
            <a:extLst>
              <a:ext uri="{FF2B5EF4-FFF2-40B4-BE49-F238E27FC236}">
                <a16:creationId xmlns:a16="http://schemas.microsoft.com/office/drawing/2014/main" id="{2F98A1BD-DAA7-4675-A59C-9D73BCEE12D7}"/>
              </a:ext>
            </a:extLst>
          </p:cNvPr>
          <p:cNvSpPr/>
          <p:nvPr/>
        </p:nvSpPr>
        <p:spPr>
          <a:xfrm>
            <a:off x="5038725" y="1052513"/>
            <a:ext cx="3997325" cy="2605087"/>
          </a:xfrm>
          <a:prstGeom prst="rect">
            <a:avLst/>
          </a:prstGeom>
          <a:noFill/>
          <a:ln>
            <a:solidFill>
              <a:srgbClr val="673A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lr>
                <a:srgbClr val="E0457A"/>
              </a:buClr>
              <a:buSzPct val="80000"/>
              <a:buFont typeface="Wingdings" pitchFamily="2" charset="2"/>
              <a:buChar char="n"/>
              <a:defRPr sz="2800">
                <a:solidFill>
                  <a:schemeClr val="tx1"/>
                </a:solidFill>
                <a:latin typeface="Arial" charset="0"/>
                <a:ea typeface="ＭＳ Ｐゴシック" charset="-128"/>
              </a:defRPr>
            </a:lvl1pPr>
            <a:lvl2pPr marL="742950" indent="-285750">
              <a:spcBef>
                <a:spcPct val="20000"/>
              </a:spcBef>
              <a:buClr>
                <a:srgbClr val="185B8D"/>
              </a:buClr>
              <a:buFont typeface="Century Gothic" pitchFamily="34" charset="0"/>
              <a:buChar char="^"/>
              <a:defRPr sz="2400">
                <a:solidFill>
                  <a:schemeClr val="tx1"/>
                </a:solidFill>
                <a:latin typeface="Arial" charset="0"/>
                <a:ea typeface="ＭＳ Ｐゴシック" charset="-128"/>
              </a:defRPr>
            </a:lvl2pPr>
            <a:lvl3pPr marL="1143000" indent="-228600">
              <a:spcBef>
                <a:spcPct val="20000"/>
              </a:spcBef>
              <a:buClr>
                <a:schemeClr val="bg2"/>
              </a:buClr>
              <a:buChar char="•"/>
              <a:defRPr sz="20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Garamond" pitchFamily="18" charset="0"/>
                <a:ea typeface="ＭＳ Ｐゴシック" charset="-128"/>
              </a:defRPr>
            </a:lvl4pPr>
            <a:lvl5pPr marL="2057400" indent="-228600">
              <a:spcBef>
                <a:spcPct val="20000"/>
              </a:spcBef>
              <a:buChar char="»"/>
              <a:defRPr sz="2000">
                <a:solidFill>
                  <a:schemeClr val="tx1"/>
                </a:solidFill>
                <a:latin typeface="Garamond" pitchFamily="18"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Garamond" pitchFamily="18"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Garamond" pitchFamily="18"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Garamond" pitchFamily="18"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Garamond" pitchFamily="18" charset="0"/>
                <a:ea typeface="ＭＳ Ｐゴシック" charset="-128"/>
              </a:defRPr>
            </a:lvl9pPr>
          </a:lstStyle>
          <a:p>
            <a:pPr algn="ctr" eaLnBrk="1" hangingPunct="1">
              <a:spcBef>
                <a:spcPct val="0"/>
              </a:spcBef>
              <a:buClrTx/>
              <a:buSzTx/>
              <a:buFontTx/>
              <a:buNone/>
              <a:defRPr/>
            </a:pPr>
            <a:endParaRPr lang="fr-FR" altLang="fr-FR" sz="1800">
              <a:solidFill>
                <a:srgbClr val="FFFFFF"/>
              </a:solidFill>
            </a:endParaRPr>
          </a:p>
        </p:txBody>
      </p:sp>
      <p:pic>
        <p:nvPicPr>
          <p:cNvPr id="21" name="Image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850" y="1497013"/>
            <a:ext cx="365283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ZoneTexte 22"/>
          <p:cNvSpPr txBox="1">
            <a:spLocks noChangeArrowheads="1"/>
          </p:cNvSpPr>
          <p:nvPr/>
        </p:nvSpPr>
        <p:spPr bwMode="auto">
          <a:xfrm>
            <a:off x="268288" y="1112838"/>
            <a:ext cx="3582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0457A"/>
              </a:buClr>
              <a:buSzPct val="8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fr-FR" altLang="fr-FR" sz="1800" b="1"/>
              <a:t>3. Transmettre le questionnaire</a:t>
            </a:r>
          </a:p>
        </p:txBody>
      </p:sp>
      <p:pic>
        <p:nvPicPr>
          <p:cNvPr id="28685" name="Imag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5625" y="3973513"/>
            <a:ext cx="53340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cteur droit 7">
            <a:extLst>
              <a:ext uri="{FF2B5EF4-FFF2-40B4-BE49-F238E27FC236}">
                <a16:creationId xmlns:a16="http://schemas.microsoft.com/office/drawing/2014/main" id="{EA8BB38D-ED38-48C6-98F9-10379F0391BB}"/>
              </a:ext>
            </a:extLst>
          </p:cNvPr>
          <p:cNvCxnSpPr>
            <a:stCxn id="6" idx="3"/>
          </p:cNvCxnSpPr>
          <p:nvPr/>
        </p:nvCxnSpPr>
        <p:spPr>
          <a:xfrm flipV="1">
            <a:off x="4946650" y="5013325"/>
            <a:ext cx="1439863" cy="631825"/>
          </a:xfrm>
          <a:prstGeom prst="line">
            <a:avLst/>
          </a:prstGeom>
          <a:ln w="38100">
            <a:solidFill>
              <a:srgbClr val="673AB7"/>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E4A8835-1750-4468-8EB5-82AC5CF2B46F}"/>
              </a:ext>
            </a:extLst>
          </p:cNvPr>
          <p:cNvSpPr/>
          <p:nvPr/>
        </p:nvSpPr>
        <p:spPr>
          <a:xfrm>
            <a:off x="4657725" y="5195888"/>
            <a:ext cx="288925" cy="896937"/>
          </a:xfrm>
          <a:prstGeom prst="rect">
            <a:avLst/>
          </a:prstGeom>
          <a:noFill/>
          <a:ln w="38100">
            <a:solidFill>
              <a:srgbClr val="673A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animBg="1"/>
      <p:bldP spid="23"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384300"/>
            <a:ext cx="3600450"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DF7CCCD-5456-4F20-8FE2-5C4319BC56BF}"/>
              </a:ext>
            </a:extLst>
          </p:cNvPr>
          <p:cNvSpPr/>
          <p:nvPr/>
        </p:nvSpPr>
        <p:spPr>
          <a:xfrm>
            <a:off x="539750" y="5005388"/>
            <a:ext cx="2879725" cy="276225"/>
          </a:xfrm>
          <a:prstGeom prst="rect">
            <a:avLst/>
          </a:prstGeom>
          <a:noFill/>
          <a:ln w="38100">
            <a:solidFill>
              <a:srgbClr val="673AB7"/>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fr-CH"/>
          </a:p>
        </p:txBody>
      </p:sp>
      <p:sp>
        <p:nvSpPr>
          <p:cNvPr id="6" name="Rectangle 5">
            <a:extLst>
              <a:ext uri="{FF2B5EF4-FFF2-40B4-BE49-F238E27FC236}">
                <a16:creationId xmlns:a16="http://schemas.microsoft.com/office/drawing/2014/main" id="{7E573438-2163-4EA3-A880-9DF54154ADDD}"/>
              </a:ext>
            </a:extLst>
          </p:cNvPr>
          <p:cNvSpPr/>
          <p:nvPr/>
        </p:nvSpPr>
        <p:spPr>
          <a:xfrm>
            <a:off x="1662113" y="5321300"/>
            <a:ext cx="936625" cy="187325"/>
          </a:xfrm>
          <a:prstGeom prst="rect">
            <a:avLst/>
          </a:prstGeom>
          <a:noFill/>
          <a:ln w="38100">
            <a:solidFill>
              <a:srgbClr val="673A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7" name="ZoneTexte 16"/>
          <p:cNvSpPr txBox="1">
            <a:spLocks noChangeArrowheads="1"/>
          </p:cNvSpPr>
          <p:nvPr/>
        </p:nvSpPr>
        <p:spPr bwMode="auto">
          <a:xfrm>
            <a:off x="4405313" y="3121025"/>
            <a:ext cx="4572000" cy="1200150"/>
          </a:xfrm>
          <a:prstGeom prst="rect">
            <a:avLst/>
          </a:prstGeom>
          <a:noFill/>
          <a:ln w="38100">
            <a:solidFill>
              <a:srgbClr val="673AB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0457A"/>
              </a:buClr>
              <a:buSzPct val="8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algn="just" eaLnBrk="1" hangingPunct="1">
              <a:spcBef>
                <a:spcPct val="0"/>
              </a:spcBef>
              <a:buClrTx/>
              <a:buSzTx/>
              <a:buFontTx/>
              <a:buNone/>
            </a:pPr>
            <a:r>
              <a:rPr lang="fr-FR" altLang="fr-FR" sz="1600"/>
              <a:t>Dans l’onglet « Ajouter des collaborateurs</a:t>
            </a:r>
            <a:r>
              <a:rPr lang="mr-IN" altLang="fr-FR" sz="1600"/>
              <a:t>…</a:t>
            </a:r>
            <a:r>
              <a:rPr lang="fr-FR" altLang="fr-FR" sz="1600"/>
              <a:t> » inscrivez l’adresse suivante dans ce champ :</a:t>
            </a:r>
          </a:p>
          <a:p>
            <a:pPr algn="just" eaLnBrk="1" hangingPunct="1">
              <a:spcBef>
                <a:spcPct val="0"/>
              </a:spcBef>
              <a:buClrTx/>
              <a:buSzTx/>
              <a:buFontTx/>
              <a:buNone/>
            </a:pPr>
            <a:endParaRPr lang="fr-FR" altLang="fr-FR" sz="1600"/>
          </a:p>
          <a:p>
            <a:pPr algn="just" eaLnBrk="1" hangingPunct="1">
              <a:spcBef>
                <a:spcPct val="0"/>
              </a:spcBef>
              <a:buClrTx/>
              <a:buSzTx/>
              <a:buFontTx/>
              <a:buNone/>
            </a:pPr>
            <a:r>
              <a:rPr lang="fr-FR" altLang="fr-FR" sz="2400" b="1">
                <a:hlinkClick r:id="rId4"/>
              </a:rPr>
              <a:t>methodes.sa18@gmail.com</a:t>
            </a:r>
            <a:endParaRPr lang="fr-FR" altLang="fr-FR" sz="2400" b="1"/>
          </a:p>
        </p:txBody>
      </p:sp>
      <p:sp>
        <p:nvSpPr>
          <p:cNvPr id="8" name="Rectangle 7"/>
          <p:cNvSpPr>
            <a:spLocks noChangeArrowheads="1"/>
          </p:cNvSpPr>
          <p:nvPr/>
        </p:nvSpPr>
        <p:spPr bwMode="auto">
          <a:xfrm>
            <a:off x="4405313" y="4941888"/>
            <a:ext cx="4572000" cy="923925"/>
          </a:xfrm>
          <a:prstGeom prst="rect">
            <a:avLst/>
          </a:prstGeom>
          <a:noFill/>
          <a:ln w="38100">
            <a:solidFill>
              <a:srgbClr val="673AB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0457A"/>
              </a:buClr>
              <a:buSzPct val="8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algn="just" eaLnBrk="1" hangingPunct="1">
              <a:spcBef>
                <a:spcPct val="0"/>
              </a:spcBef>
              <a:buClrTx/>
              <a:buSzTx/>
              <a:buFontTx/>
              <a:buNone/>
            </a:pPr>
            <a:r>
              <a:rPr lang="fr-FR" altLang="fr-FR" sz="1800"/>
              <a:t>Ajoutez dans l’option « Ajouter un message » le numéro de votre groupe et le nom de votre chef de groupe.</a:t>
            </a:r>
          </a:p>
        </p:txBody>
      </p:sp>
      <p:cxnSp>
        <p:nvCxnSpPr>
          <p:cNvPr id="10" name="Connecteur droit 9">
            <a:extLst>
              <a:ext uri="{FF2B5EF4-FFF2-40B4-BE49-F238E27FC236}">
                <a16:creationId xmlns:a16="http://schemas.microsoft.com/office/drawing/2014/main" id="{E4C4040E-DE27-4020-A775-EE5C947DE60A}"/>
              </a:ext>
            </a:extLst>
          </p:cNvPr>
          <p:cNvCxnSpPr>
            <a:cxnSpLocks/>
            <a:stCxn id="5" idx="0"/>
            <a:endCxn id="7" idx="1"/>
          </p:cNvCxnSpPr>
          <p:nvPr/>
        </p:nvCxnSpPr>
        <p:spPr>
          <a:xfrm flipV="1">
            <a:off x="1979613" y="3721100"/>
            <a:ext cx="2425700" cy="1284288"/>
          </a:xfrm>
          <a:prstGeom prst="line">
            <a:avLst/>
          </a:prstGeom>
          <a:ln w="38100">
            <a:solidFill>
              <a:srgbClr val="673AB7"/>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6C2899D9-CE63-4D00-BFF5-BDF3821E32FC}"/>
              </a:ext>
            </a:extLst>
          </p:cNvPr>
          <p:cNvCxnSpPr>
            <a:cxnSpLocks/>
            <a:stCxn id="6" idx="3"/>
            <a:endCxn id="8" idx="1"/>
          </p:cNvCxnSpPr>
          <p:nvPr/>
        </p:nvCxnSpPr>
        <p:spPr>
          <a:xfrm flipV="1">
            <a:off x="2598738" y="5403850"/>
            <a:ext cx="1806575" cy="11113"/>
          </a:xfrm>
          <a:prstGeom prst="line">
            <a:avLst/>
          </a:prstGeom>
          <a:ln w="38100">
            <a:solidFill>
              <a:srgbClr val="673AB7"/>
            </a:solidFill>
          </a:ln>
        </p:spPr>
        <p:style>
          <a:lnRef idx="1">
            <a:schemeClr val="accent1"/>
          </a:lnRef>
          <a:fillRef idx="0">
            <a:schemeClr val="accent1"/>
          </a:fillRef>
          <a:effectRef idx="0">
            <a:schemeClr val="accent1"/>
          </a:effectRef>
          <a:fontRef idx="minor">
            <a:schemeClr val="tx1"/>
          </a:fontRef>
        </p:style>
      </p:cxnSp>
      <p:sp>
        <p:nvSpPr>
          <p:cNvPr id="30729" name="Espace réservé du numéro de diapositive 3"/>
          <p:cNvSpPr txBox="1">
            <a:spLocks/>
          </p:cNvSpPr>
          <p:nvPr/>
        </p:nvSpPr>
        <p:spPr bwMode="auto">
          <a:xfrm>
            <a:off x="107950" y="6445250"/>
            <a:ext cx="719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0457A"/>
              </a:buClr>
              <a:buSzPct val="8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185B8D"/>
              </a:buClr>
              <a:buFont typeface="Century Gothic" panose="020B0502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fr-CH" altLang="fr-FR" sz="1800" dirty="0" smtClean="0"/>
              <a:t>13</a:t>
            </a:r>
            <a:endParaRPr lang="fr-CH" altLang="fr-FR" sz="1800" dirty="0"/>
          </a:p>
        </p:txBody>
      </p:sp>
      <p:sp>
        <p:nvSpPr>
          <p:cNvPr id="30730" name="Titre 17"/>
          <p:cNvSpPr>
            <a:spLocks noGrp="1" noChangeArrowheads="1"/>
          </p:cNvSpPr>
          <p:nvPr>
            <p:ph type="title"/>
          </p:nvPr>
        </p:nvSpPr>
        <p:spPr>
          <a:xfrm>
            <a:off x="1814513" y="46038"/>
            <a:ext cx="8229600" cy="711200"/>
          </a:xfrm>
        </p:spPr>
        <p:txBody>
          <a:bodyPr/>
          <a:lstStyle/>
          <a:p>
            <a:r>
              <a:rPr lang="fr-CH" altLang="fr-FR" smtClean="0">
                <a:ea typeface="ＭＳ Ｐゴシック" panose="020B0600070205080204" pitchFamily="34" charset="-128"/>
              </a:rPr>
              <a:t>Utilisation de Google Forms (4/5)</a:t>
            </a:r>
          </a:p>
        </p:txBody>
      </p:sp>
      <p:sp>
        <p:nvSpPr>
          <p:cNvPr id="19" name="Titre 17">
            <a:extLst>
              <a:ext uri="{FF2B5EF4-FFF2-40B4-BE49-F238E27FC236}">
                <a16:creationId xmlns:a16="http://schemas.microsoft.com/office/drawing/2014/main" id="{88716763-6B32-46FB-AA5E-BEC1D2666E88}"/>
              </a:ext>
            </a:extLst>
          </p:cNvPr>
          <p:cNvSpPr txBox="1">
            <a:spLocks/>
          </p:cNvSpPr>
          <p:nvPr/>
        </p:nvSpPr>
        <p:spPr bwMode="auto">
          <a:xfrm>
            <a:off x="2592388" y="485775"/>
            <a:ext cx="55086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accent1"/>
                </a:solidFill>
                <a:latin typeface="+mj-lt"/>
                <a:ea typeface="ＭＳ Ｐゴシック" charset="-128"/>
                <a:cs typeface="ＭＳ Ｐゴシック" charset="-128"/>
              </a:defRPr>
            </a:lvl1pPr>
            <a:lvl2pPr algn="l" rtl="0" eaLnBrk="0" fontAlgn="base" hangingPunct="0">
              <a:spcBef>
                <a:spcPct val="0"/>
              </a:spcBef>
              <a:spcAft>
                <a:spcPct val="0"/>
              </a:spcAft>
              <a:defRPr sz="3600" b="1">
                <a:solidFill>
                  <a:schemeClr val="accent1"/>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chemeClr val="accent1"/>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chemeClr val="accent1"/>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chemeClr val="accent1"/>
                </a:solidFill>
                <a:latin typeface="Arial" charset="0"/>
                <a:ea typeface="ＭＳ Ｐゴシック" charset="-128"/>
                <a:cs typeface="ＭＳ Ｐゴシック" charset="-128"/>
              </a:defRPr>
            </a:lvl5pPr>
            <a:lvl6pPr marL="457200" algn="l" rtl="0" fontAlgn="base">
              <a:spcBef>
                <a:spcPct val="0"/>
              </a:spcBef>
              <a:spcAft>
                <a:spcPct val="0"/>
              </a:spcAft>
              <a:defRPr sz="3600" b="1">
                <a:solidFill>
                  <a:schemeClr val="accent1"/>
                </a:solidFill>
                <a:latin typeface="Arial" charset="0"/>
              </a:defRPr>
            </a:lvl6pPr>
            <a:lvl7pPr marL="914400" algn="l" rtl="0" fontAlgn="base">
              <a:spcBef>
                <a:spcPct val="0"/>
              </a:spcBef>
              <a:spcAft>
                <a:spcPct val="0"/>
              </a:spcAft>
              <a:defRPr sz="3600" b="1">
                <a:solidFill>
                  <a:schemeClr val="accent1"/>
                </a:solidFill>
                <a:latin typeface="Arial" charset="0"/>
              </a:defRPr>
            </a:lvl7pPr>
            <a:lvl8pPr marL="1371600" algn="l" rtl="0" fontAlgn="base">
              <a:spcBef>
                <a:spcPct val="0"/>
              </a:spcBef>
              <a:spcAft>
                <a:spcPct val="0"/>
              </a:spcAft>
              <a:defRPr sz="3600" b="1">
                <a:solidFill>
                  <a:schemeClr val="accent1"/>
                </a:solidFill>
                <a:latin typeface="Arial" charset="0"/>
              </a:defRPr>
            </a:lvl8pPr>
            <a:lvl9pPr marL="1828800" algn="l" rtl="0" fontAlgn="base">
              <a:spcBef>
                <a:spcPct val="0"/>
              </a:spcBef>
              <a:spcAft>
                <a:spcPct val="0"/>
              </a:spcAft>
              <a:defRPr sz="3600" b="1">
                <a:solidFill>
                  <a:schemeClr val="accent1"/>
                </a:solidFill>
                <a:latin typeface="Arial" charset="0"/>
              </a:defRPr>
            </a:lvl9pPr>
          </a:lstStyle>
          <a:p>
            <a:pPr>
              <a:defRPr/>
            </a:pPr>
            <a:r>
              <a:rPr lang="fr-CH" sz="2800" kern="0" dirty="0"/>
              <a:t>Transmission du questionnaire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noChangeArrowheads="1"/>
          </p:cNvSpPr>
          <p:nvPr>
            <p:ph type="title"/>
          </p:nvPr>
        </p:nvSpPr>
        <p:spPr>
          <a:xfrm>
            <a:off x="1692275" y="152400"/>
            <a:ext cx="7451725" cy="935038"/>
          </a:xfrm>
        </p:spPr>
        <p:txBody>
          <a:bodyPr/>
          <a:lstStyle/>
          <a:p>
            <a:r>
              <a:rPr lang="fr-FR" altLang="fr-FR" dirty="0">
                <a:ea typeface="ＭＳ Ｐゴシック" panose="020B0600070205080204" pitchFamily="34" charset="-128"/>
              </a:rPr>
              <a:t>5</a:t>
            </a:r>
            <a:r>
              <a:rPr lang="fr-FR" altLang="fr-FR" dirty="0" smtClean="0">
                <a:ea typeface="ＭＳ Ｐゴシック" panose="020B0600070205080204" pitchFamily="34" charset="-128"/>
              </a:rPr>
              <a:t>. Sélection de trois questionnaires à remplir </a:t>
            </a:r>
          </a:p>
        </p:txBody>
      </p:sp>
      <p:sp>
        <p:nvSpPr>
          <p:cNvPr id="33795" name="Espace réservé du contenu 2">
            <a:extLst>
              <a:ext uri="{FF2B5EF4-FFF2-40B4-BE49-F238E27FC236}">
                <a16:creationId xmlns:a16="http://schemas.microsoft.com/office/drawing/2014/main" id="{FDD520E2-39C0-4ED0-9AF2-96C8C0C3C1EC}"/>
              </a:ext>
            </a:extLst>
          </p:cNvPr>
          <p:cNvSpPr>
            <a:spLocks noGrp="1"/>
          </p:cNvSpPr>
          <p:nvPr>
            <p:ph idx="1"/>
          </p:nvPr>
        </p:nvSpPr>
        <p:spPr>
          <a:xfrm>
            <a:off x="684213" y="1989138"/>
            <a:ext cx="7870825" cy="3887787"/>
          </a:xfrm>
        </p:spPr>
        <p:txBody>
          <a:bodyPr/>
          <a:lstStyle/>
          <a:p>
            <a:pPr algn="just">
              <a:defRPr/>
            </a:pPr>
            <a:r>
              <a:rPr lang="fr-FR" altLang="fr-FR" sz="2400" dirty="0">
                <a:ea typeface="ＭＳ Ｐゴシック" panose="020B0600070205080204" pitchFamily="34" charset="-128"/>
              </a:rPr>
              <a:t>Questionnaires :</a:t>
            </a:r>
          </a:p>
          <a:p>
            <a:pPr algn="just">
              <a:defRPr/>
            </a:pPr>
            <a:endParaRPr lang="fr-FR" altLang="fr-FR" sz="2000" dirty="0">
              <a:ea typeface="ＭＳ Ｐゴシック" panose="020B0600070205080204" pitchFamily="34" charset="-128"/>
            </a:endParaRPr>
          </a:p>
          <a:p>
            <a:pPr lvl="1" algn="just">
              <a:defRPr/>
            </a:pPr>
            <a:r>
              <a:rPr lang="fr-FR" altLang="fr-FR" sz="2000" dirty="0">
                <a:ea typeface="ＭＳ Ｐゴシック" panose="020B0600070205080204" pitchFamily="34" charset="-128"/>
              </a:rPr>
              <a:t>3 questionnaires seront sélectionnés et renvoyés (par mail) à l’ensemble des étudiants du cours, </a:t>
            </a:r>
            <a:r>
              <a:rPr lang="fr-FR" altLang="fr-FR" sz="2000" dirty="0"/>
              <a:t>afin d’obtenir un ensemble conséquent de réponses.</a:t>
            </a:r>
          </a:p>
          <a:p>
            <a:pPr marL="457200" lvl="1" indent="0" algn="just">
              <a:buFont typeface="Century Gothic" panose="020B0502020202020204" pitchFamily="34" charset="0"/>
              <a:buNone/>
              <a:defRPr/>
            </a:pPr>
            <a:endParaRPr lang="fr-FR" altLang="fr-FR" sz="2000" dirty="0">
              <a:ea typeface="ＭＳ Ｐゴシック" panose="020B0600070205080204" pitchFamily="34" charset="-128"/>
            </a:endParaRPr>
          </a:p>
          <a:p>
            <a:pPr lvl="1" algn="just">
              <a:defRPr/>
            </a:pPr>
            <a:r>
              <a:rPr lang="fr-FR" altLang="fr-FR" sz="2000" dirty="0">
                <a:ea typeface="ＭＳ Ｐゴシック" panose="020B0600070205080204" pitchFamily="34" charset="-128"/>
              </a:rPr>
              <a:t>Veuillez répondre à ces questionnaires</a:t>
            </a:r>
          </a:p>
          <a:p>
            <a:pPr marL="457200" lvl="1" indent="0" algn="just">
              <a:buFont typeface="Century Gothic" panose="020B0502020202020204" pitchFamily="34" charset="0"/>
              <a:buNone/>
              <a:defRPr/>
            </a:pPr>
            <a:endParaRPr lang="fr-FR" altLang="fr-FR" sz="2000" dirty="0">
              <a:ea typeface="ＭＳ Ｐゴシック" panose="020B0600070205080204" pitchFamily="34" charset="-128"/>
            </a:endParaRPr>
          </a:p>
          <a:p>
            <a:pPr lvl="1" algn="just">
              <a:defRPr/>
            </a:pPr>
            <a:r>
              <a:rPr lang="fr-FR" altLang="fr-FR" sz="2000" dirty="0">
                <a:ea typeface="ＭＳ Ｐゴシック" panose="020B0600070205080204" pitchFamily="34" charset="-128"/>
              </a:rPr>
              <a:t>Lors du cours prochain, un retour sera fait sur les questionnaires réalisés</a:t>
            </a:r>
            <a:endParaRPr lang="fr-CH" altLang="fr-FR" sz="2000" dirty="0">
              <a:ea typeface="ＭＳ Ｐゴシック" panose="020B0600070205080204" pitchFamily="34" charset="-128"/>
            </a:endParaRPr>
          </a:p>
          <a:p>
            <a:pPr lvl="1" algn="just">
              <a:defRPr/>
            </a:pPr>
            <a:endParaRPr lang="fr-FR" altLang="fr-FR" sz="2000" dirty="0">
              <a:ea typeface="ＭＳ Ｐゴシック" panose="020B0600070205080204" pitchFamily="34" charset="-128"/>
            </a:endParaRPr>
          </a:p>
        </p:txBody>
      </p:sp>
      <p:sp>
        <p:nvSpPr>
          <p:cNvPr id="32772" name="Espace réservé du numéro de diapositive 3"/>
          <p:cNvSpPr txBox="1">
            <a:spLocks/>
          </p:cNvSpPr>
          <p:nvPr/>
        </p:nvSpPr>
        <p:spPr bwMode="auto">
          <a:xfrm>
            <a:off x="107950" y="6445250"/>
            <a:ext cx="719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0457A"/>
              </a:buClr>
              <a:buSzPct val="8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185B8D"/>
              </a:buClr>
              <a:buFont typeface="Century Gothic" panose="020B0502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fr-CH" altLang="fr-FR" sz="1800" dirty="0" smtClean="0"/>
              <a:t>14</a:t>
            </a:r>
            <a:endParaRPr lang="fr-CH" altLang="fr-FR"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noChangeArrowheads="1"/>
          </p:cNvSpPr>
          <p:nvPr>
            <p:ph type="title"/>
          </p:nvPr>
        </p:nvSpPr>
        <p:spPr>
          <a:xfrm>
            <a:off x="467519" y="152400"/>
            <a:ext cx="8712994" cy="935038"/>
          </a:xfrm>
        </p:spPr>
        <p:txBody>
          <a:bodyPr/>
          <a:lstStyle/>
          <a:p>
            <a:r>
              <a:rPr lang="fr-FR" altLang="fr-FR" dirty="0">
                <a:ea typeface="ＭＳ Ｐゴシック" panose="020B0600070205080204" pitchFamily="34" charset="-128"/>
              </a:rPr>
              <a:t>6</a:t>
            </a:r>
            <a:r>
              <a:rPr lang="fr-FR" altLang="fr-FR" dirty="0" smtClean="0">
                <a:ea typeface="ＭＳ Ｐゴシック" panose="020B0600070205080204" pitchFamily="34" charset="-128"/>
              </a:rPr>
              <a:t>. Premières analyses des résultats</a:t>
            </a:r>
          </a:p>
        </p:txBody>
      </p:sp>
      <p:sp>
        <p:nvSpPr>
          <p:cNvPr id="34819" name="Espace réservé du contenu 2"/>
          <p:cNvSpPr>
            <a:spLocks noGrp="1" noChangeArrowheads="1"/>
          </p:cNvSpPr>
          <p:nvPr>
            <p:ph idx="1"/>
          </p:nvPr>
        </p:nvSpPr>
        <p:spPr>
          <a:xfrm>
            <a:off x="611560" y="1600200"/>
            <a:ext cx="8280920" cy="4525963"/>
          </a:xfrm>
        </p:spPr>
        <p:txBody>
          <a:bodyPr/>
          <a:lstStyle/>
          <a:p>
            <a:r>
              <a:rPr lang="fr-FR" altLang="fr-FR" dirty="0" smtClean="0">
                <a:ea typeface="ＭＳ Ｐゴシック" panose="020B0600070205080204" pitchFamily="34" charset="-128"/>
              </a:rPr>
              <a:t>Les chefs de groupe auront accès aux résultats (ils peuvent les partager)</a:t>
            </a:r>
          </a:p>
          <a:p>
            <a:r>
              <a:rPr lang="fr-FR" altLang="fr-FR" dirty="0" smtClean="0">
                <a:ea typeface="ＭＳ Ｐゴシック" panose="020B0600070205080204" pitchFamily="34" charset="-128"/>
              </a:rPr>
              <a:t>Des données brutes seront aussi mises en commun sur Moodle</a:t>
            </a:r>
          </a:p>
          <a:p>
            <a:r>
              <a:rPr lang="fr-FR" altLang="fr-FR" dirty="0" smtClean="0">
                <a:ea typeface="ＭＳ Ｐゴシック" panose="020B0600070205080204" pitchFamily="34" charset="-128"/>
              </a:rPr>
              <a:t>Formulez des énoncés qui résument vos observations et tentez d’en tirer une ou plusieurs conclusions</a:t>
            </a:r>
          </a:p>
          <a:p>
            <a:r>
              <a:rPr lang="fr-FR" altLang="fr-FR" dirty="0" smtClean="0">
                <a:ea typeface="ＭＳ Ｐゴシック" panose="020B0600070205080204" pitchFamily="34" charset="-128"/>
              </a:rPr>
              <a:t>Comparez les résultats obtenus avec les résultats attendus en fonction de votre/vos hypothèse(s)</a:t>
            </a:r>
          </a:p>
        </p:txBody>
      </p:sp>
      <p:sp>
        <p:nvSpPr>
          <p:cNvPr id="34820" name="Espace réservé du numéro de diapositive 3"/>
          <p:cNvSpPr txBox="1">
            <a:spLocks/>
          </p:cNvSpPr>
          <p:nvPr/>
        </p:nvSpPr>
        <p:spPr bwMode="auto">
          <a:xfrm>
            <a:off x="107950" y="6445249"/>
            <a:ext cx="719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0457A"/>
              </a:buClr>
              <a:buSzPct val="8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185B8D"/>
              </a:buClr>
              <a:buFont typeface="Century Gothic" panose="020B0502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fr-CH" altLang="fr-FR" sz="1800" dirty="0" smtClean="0"/>
              <a:t>15</a:t>
            </a:r>
            <a:endParaRPr lang="fr-CH" altLang="fr-FR"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noChangeArrowheads="1"/>
          </p:cNvSpPr>
          <p:nvPr>
            <p:ph type="title"/>
          </p:nvPr>
        </p:nvSpPr>
        <p:spPr>
          <a:xfrm>
            <a:off x="1814513" y="46038"/>
            <a:ext cx="7329487" cy="790575"/>
          </a:xfrm>
        </p:spPr>
        <p:txBody>
          <a:bodyPr/>
          <a:lstStyle/>
          <a:p>
            <a:r>
              <a:rPr lang="fr-CH" altLang="fr-FR" sz="3200" dirty="0" smtClean="0">
                <a:ea typeface="ＭＳ Ｐゴシック" panose="020B0600070205080204" pitchFamily="34" charset="-128"/>
              </a:rPr>
              <a:t>7. La semaine prochaine</a:t>
            </a:r>
          </a:p>
        </p:txBody>
      </p:sp>
      <p:sp>
        <p:nvSpPr>
          <p:cNvPr id="22531" name="Espace réservé du contenu 2">
            <a:extLst>
              <a:ext uri="{FF2B5EF4-FFF2-40B4-BE49-F238E27FC236}">
                <a16:creationId xmlns:a16="http://schemas.microsoft.com/office/drawing/2014/main" id="{6E8387BE-EDD9-4817-B46A-AEE33BD5C808}"/>
              </a:ext>
            </a:extLst>
          </p:cNvPr>
          <p:cNvSpPr>
            <a:spLocks noGrp="1"/>
          </p:cNvSpPr>
          <p:nvPr>
            <p:ph idx="1"/>
          </p:nvPr>
        </p:nvSpPr>
        <p:spPr>
          <a:xfrm>
            <a:off x="755650" y="1412875"/>
            <a:ext cx="8424863" cy="5040313"/>
          </a:xfrm>
        </p:spPr>
        <p:txBody>
          <a:bodyPr/>
          <a:lstStyle/>
          <a:p>
            <a:pPr>
              <a:defRPr/>
            </a:pPr>
            <a:r>
              <a:rPr lang="fr-FR" altLang="fr-FR" dirty="0" smtClean="0">
                <a:solidFill>
                  <a:srgbClr val="000000"/>
                </a:solidFill>
              </a:rPr>
              <a:t>Retour sur les questionnaires</a:t>
            </a:r>
            <a:endParaRPr lang="fr-FR" altLang="fr-FR" dirty="0">
              <a:solidFill>
                <a:srgbClr val="000000"/>
              </a:solidFill>
            </a:endParaRPr>
          </a:p>
          <a:p>
            <a:pPr>
              <a:buFont typeface="Wingdings" charset="2"/>
              <a:buChar char="n"/>
              <a:defRPr/>
            </a:pPr>
            <a:r>
              <a:rPr lang="fr-FR" altLang="fr-FR" dirty="0">
                <a:solidFill>
                  <a:srgbClr val="000000"/>
                </a:solidFill>
              </a:rPr>
              <a:t>Nous vous transmettrons, via Moodle, des données brutes sur fichier Excel</a:t>
            </a:r>
          </a:p>
          <a:p>
            <a:pPr>
              <a:buFont typeface="Wingdings" charset="2"/>
              <a:buChar char="n"/>
              <a:defRPr/>
            </a:pPr>
            <a:r>
              <a:rPr lang="fr-FR" altLang="fr-FR" b="1" dirty="0">
                <a:solidFill>
                  <a:srgbClr val="000000"/>
                </a:solidFill>
              </a:rPr>
              <a:t>Proposez une codification de ces données</a:t>
            </a:r>
            <a:r>
              <a:rPr lang="fr-FR" altLang="fr-FR" dirty="0">
                <a:solidFill>
                  <a:srgbClr val="000000"/>
                </a:solidFill>
              </a:rPr>
              <a:t>, </a:t>
            </a:r>
          </a:p>
          <a:p>
            <a:pPr marL="0" indent="0">
              <a:buFont typeface="Wingdings" panose="05000000000000000000" pitchFamily="2" charset="2"/>
              <a:buNone/>
              <a:defRPr/>
            </a:pPr>
            <a:r>
              <a:rPr lang="fr-FR" altLang="fr-FR" sz="2400" dirty="0" smtClean="0">
                <a:solidFill>
                  <a:srgbClr val="000000"/>
                </a:solidFill>
              </a:rPr>
              <a:t>Cf. </a:t>
            </a:r>
            <a:r>
              <a:rPr lang="fr-FR" altLang="fr-FR" sz="2400" dirty="0">
                <a:solidFill>
                  <a:srgbClr val="000000"/>
                </a:solidFill>
              </a:rPr>
              <a:t>cours no 9, </a:t>
            </a:r>
            <a:r>
              <a:rPr lang="fr-FR" altLang="fr-FR" sz="2400" dirty="0" smtClean="0">
                <a:solidFill>
                  <a:srgbClr val="000000"/>
                </a:solidFill>
              </a:rPr>
              <a:t>Dictionnaire </a:t>
            </a:r>
            <a:r>
              <a:rPr lang="fr-FR" altLang="fr-FR" sz="2400" dirty="0">
                <a:solidFill>
                  <a:srgbClr val="000000"/>
                </a:solidFill>
              </a:rPr>
              <a:t>des </a:t>
            </a:r>
            <a:r>
              <a:rPr lang="fr-FR" altLang="fr-FR" sz="2400" dirty="0" smtClean="0">
                <a:solidFill>
                  <a:srgbClr val="000000"/>
                </a:solidFill>
              </a:rPr>
              <a:t>codes</a:t>
            </a:r>
            <a:endParaRPr lang="fr-FR" altLang="fr-FR" dirty="0">
              <a:solidFill>
                <a:srgbClr val="000000"/>
              </a:solidFill>
            </a:endParaRPr>
          </a:p>
          <a:p>
            <a:pPr>
              <a:buFont typeface="Wingdings" charset="2"/>
              <a:buChar char="n"/>
              <a:defRPr/>
            </a:pPr>
            <a:r>
              <a:rPr lang="fr-FR" altLang="fr-FR" b="1" dirty="0">
                <a:solidFill>
                  <a:srgbClr val="000000"/>
                </a:solidFill>
              </a:rPr>
              <a:t>Proposez deux variables à croiser</a:t>
            </a:r>
          </a:p>
          <a:p>
            <a:pPr>
              <a:buFont typeface="Wingdings" charset="2"/>
              <a:buChar char="n"/>
              <a:defRPr/>
            </a:pPr>
            <a:r>
              <a:rPr lang="fr-FR" altLang="fr-FR" dirty="0">
                <a:solidFill>
                  <a:srgbClr val="000000"/>
                </a:solidFill>
              </a:rPr>
              <a:t>Pour toute question:</a:t>
            </a:r>
          </a:p>
          <a:p>
            <a:pPr marL="0" indent="0">
              <a:buFont typeface="Wingdings" charset="2"/>
              <a:buNone/>
              <a:defRPr/>
            </a:pPr>
            <a:r>
              <a:rPr lang="fr-FR" altLang="fr-FR" dirty="0">
                <a:solidFill>
                  <a:srgbClr val="000000"/>
                </a:solidFill>
                <a:hlinkClick r:id="rId3"/>
              </a:rPr>
              <a:t>jessica.arnanda@unifr.ch</a:t>
            </a:r>
            <a:r>
              <a:rPr lang="fr-FR" altLang="fr-FR" dirty="0"/>
              <a:t> </a:t>
            </a:r>
          </a:p>
          <a:p>
            <a:pPr marL="0" indent="0">
              <a:buFont typeface="Wingdings" charset="2"/>
              <a:buNone/>
              <a:defRPr/>
            </a:pPr>
            <a:r>
              <a:rPr lang="fr-FR" altLang="fr-FR" dirty="0">
                <a:solidFill>
                  <a:srgbClr val="000000"/>
                </a:solidFill>
                <a:hlinkClick r:id="rId4"/>
              </a:rPr>
              <a:t>florence.cauhepe@unifr.ch</a:t>
            </a:r>
            <a:endParaRPr lang="fr-FR" altLang="fr-FR" dirty="0">
              <a:solidFill>
                <a:srgbClr val="000000"/>
              </a:solidFill>
            </a:endParaRPr>
          </a:p>
          <a:p>
            <a:pPr>
              <a:buFont typeface="Wingdings" charset="2"/>
              <a:buChar char="n"/>
              <a:defRPr/>
            </a:pPr>
            <a:endParaRPr lang="fr-CH" altLang="fr-FR" b="1" dirty="0"/>
          </a:p>
          <a:p>
            <a:pPr>
              <a:buFont typeface="Wingdings" charset="2"/>
              <a:buChar char="n"/>
              <a:defRPr/>
            </a:pPr>
            <a:endParaRPr lang="fr-FR" altLang="fr-FR" dirty="0"/>
          </a:p>
        </p:txBody>
      </p:sp>
      <p:sp>
        <p:nvSpPr>
          <p:cNvPr id="36868" name="Rectangle 1"/>
          <p:cNvSpPr>
            <a:spLocks noChangeArrowheads="1"/>
          </p:cNvSpPr>
          <p:nvPr/>
        </p:nvSpPr>
        <p:spPr bwMode="auto">
          <a:xfrm>
            <a:off x="107950" y="638175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0457A"/>
              </a:buClr>
              <a:buSzPct val="8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fr-CH" altLang="fr-FR" sz="1800" dirty="0" smtClean="0"/>
              <a:t>16</a:t>
            </a:r>
            <a:endParaRPr lang="fr-CH" altLang="fr-FR"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noChangeArrowheads="1"/>
          </p:cNvSpPr>
          <p:nvPr>
            <p:ph type="title"/>
          </p:nvPr>
        </p:nvSpPr>
        <p:spPr/>
        <p:txBody>
          <a:bodyPr/>
          <a:lstStyle/>
          <a:p>
            <a:r>
              <a:rPr lang="fr-FR" altLang="fr-FR" smtClean="0">
                <a:ea typeface="ＭＳ Ｐゴシック" panose="020B0600070205080204" pitchFamily="34" charset="-128"/>
              </a:rPr>
              <a:t>Utilisation de Google Forms (5/5)</a:t>
            </a:r>
          </a:p>
        </p:txBody>
      </p:sp>
      <p:pic>
        <p:nvPicPr>
          <p:cNvPr id="38915" name="Image 3"/>
          <p:cNvPicPr>
            <a:picLocks noChangeAspect="1"/>
          </p:cNvPicPr>
          <p:nvPr/>
        </p:nvPicPr>
        <p:blipFill>
          <a:blip r:embed="rId2" cstate="print">
            <a:extLst>
              <a:ext uri="{28A0092B-C50C-407E-A947-70E740481C1C}">
                <a14:useLocalDpi xmlns:a14="http://schemas.microsoft.com/office/drawing/2010/main" val="0"/>
              </a:ext>
            </a:extLst>
          </a:blip>
          <a:srcRect l="16925" t="16400" r="16138" b="-398"/>
          <a:stretch>
            <a:fillRect/>
          </a:stretch>
        </p:blipFill>
        <p:spPr bwMode="auto">
          <a:xfrm>
            <a:off x="5219700" y="2630488"/>
            <a:ext cx="3551238"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EDAD2B32-90AA-468E-8966-6D085ECC2C91}"/>
              </a:ext>
            </a:extLst>
          </p:cNvPr>
          <p:cNvSpPr txBox="1"/>
          <p:nvPr/>
        </p:nvSpPr>
        <p:spPr>
          <a:xfrm>
            <a:off x="1460500" y="5457825"/>
            <a:ext cx="3140075" cy="708025"/>
          </a:xfrm>
          <a:prstGeom prst="rect">
            <a:avLst/>
          </a:prstGeom>
          <a:noFill/>
          <a:ln w="38100">
            <a:solidFill>
              <a:srgbClr val="673AB7"/>
            </a:solidFill>
          </a:ln>
        </p:spPr>
        <p:txBody>
          <a:bodyPr>
            <a:spAutoFit/>
          </a:bodyPr>
          <a:lstStyle/>
          <a:p>
            <a:pPr eaLnBrk="1" hangingPunct="1">
              <a:defRPr/>
            </a:pPr>
            <a:r>
              <a:rPr lang="fr-FR" sz="2000" dirty="0">
                <a:latin typeface="+mn-lt"/>
                <a:ea typeface="ＭＳ Ｐゴシック" charset="-128"/>
                <a:cs typeface="ＭＳ Ｐゴシック" charset="-128"/>
              </a:rPr>
              <a:t>Transférer vos réponses sur une feuille Excel</a:t>
            </a:r>
          </a:p>
        </p:txBody>
      </p:sp>
      <p:sp>
        <p:nvSpPr>
          <p:cNvPr id="38917" name="Espace réservé du numéro de diapositive 3"/>
          <p:cNvSpPr txBox="1">
            <a:spLocks/>
          </p:cNvSpPr>
          <p:nvPr/>
        </p:nvSpPr>
        <p:spPr bwMode="auto">
          <a:xfrm>
            <a:off x="107950" y="6445250"/>
            <a:ext cx="719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0457A"/>
              </a:buClr>
              <a:buSzPct val="8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185B8D"/>
              </a:buClr>
              <a:buFont typeface="Century Gothic" panose="020B0502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fr-CH" altLang="fr-FR" sz="1800" dirty="0" smtClean="0"/>
              <a:t>17</a:t>
            </a:r>
            <a:endParaRPr lang="fr-CH" altLang="fr-FR" sz="1800" dirty="0"/>
          </a:p>
        </p:txBody>
      </p:sp>
      <p:pic>
        <p:nvPicPr>
          <p:cNvPr id="38918" name="Image 1"/>
          <p:cNvPicPr>
            <a:picLocks noChangeAspect="1"/>
          </p:cNvPicPr>
          <p:nvPr/>
        </p:nvPicPr>
        <p:blipFill>
          <a:blip r:embed="rId3">
            <a:extLst>
              <a:ext uri="{28A0092B-C50C-407E-A947-70E740481C1C}">
                <a14:useLocalDpi xmlns:a14="http://schemas.microsoft.com/office/drawing/2010/main" val="0"/>
              </a:ext>
            </a:extLst>
          </a:blip>
          <a:srcRect b="35710"/>
          <a:stretch>
            <a:fillRect/>
          </a:stretch>
        </p:blipFill>
        <p:spPr bwMode="auto">
          <a:xfrm>
            <a:off x="338138" y="2695575"/>
            <a:ext cx="47466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8DD1F70-F1FE-4A6D-89B3-E8E987159507}"/>
              </a:ext>
            </a:extLst>
          </p:cNvPr>
          <p:cNvSpPr/>
          <p:nvPr/>
        </p:nvSpPr>
        <p:spPr>
          <a:xfrm>
            <a:off x="4456113" y="3011488"/>
            <a:ext cx="288925" cy="349250"/>
          </a:xfrm>
          <a:prstGeom prst="rect">
            <a:avLst/>
          </a:prstGeom>
          <a:noFill/>
          <a:ln w="38100">
            <a:solidFill>
              <a:srgbClr val="673A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4" name="Connecteur droit 3">
            <a:extLst>
              <a:ext uri="{FF2B5EF4-FFF2-40B4-BE49-F238E27FC236}">
                <a16:creationId xmlns:a16="http://schemas.microsoft.com/office/drawing/2014/main" id="{5D8B9696-B7EA-4707-84CD-EB4083D57141}"/>
              </a:ext>
            </a:extLst>
          </p:cNvPr>
          <p:cNvCxnSpPr>
            <a:cxnSpLocks/>
            <a:endCxn id="8" idx="0"/>
          </p:cNvCxnSpPr>
          <p:nvPr/>
        </p:nvCxnSpPr>
        <p:spPr>
          <a:xfrm flipH="1">
            <a:off x="3030538" y="3327400"/>
            <a:ext cx="1439862" cy="2130425"/>
          </a:xfrm>
          <a:prstGeom prst="line">
            <a:avLst/>
          </a:prstGeom>
          <a:ln w="38100">
            <a:solidFill>
              <a:srgbClr val="673AB7"/>
            </a:solidFill>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5EC9712F-052C-4055-B5B6-A04C7336EC4F}"/>
              </a:ext>
            </a:extLst>
          </p:cNvPr>
          <p:cNvSpPr txBox="1"/>
          <p:nvPr/>
        </p:nvSpPr>
        <p:spPr>
          <a:xfrm>
            <a:off x="5219700" y="1528763"/>
            <a:ext cx="3140075" cy="708025"/>
          </a:xfrm>
          <a:prstGeom prst="rect">
            <a:avLst/>
          </a:prstGeom>
          <a:noFill/>
          <a:ln w="38100">
            <a:solidFill>
              <a:srgbClr val="673AB7"/>
            </a:solidFill>
          </a:ln>
        </p:spPr>
        <p:txBody>
          <a:bodyPr>
            <a:spAutoFit/>
          </a:bodyPr>
          <a:lstStyle/>
          <a:p>
            <a:pPr eaLnBrk="1" hangingPunct="1">
              <a:defRPr/>
            </a:pPr>
            <a:r>
              <a:rPr lang="fr-FR" sz="2000" dirty="0">
                <a:latin typeface="+mn-lt"/>
                <a:ea typeface="ＭＳ Ｐゴシック" charset="-128"/>
                <a:cs typeface="ＭＳ Ｐゴシック" charset="-128"/>
              </a:rPr>
              <a:t>Afficher les résultats du questionnaire</a:t>
            </a:r>
          </a:p>
        </p:txBody>
      </p:sp>
      <p:sp>
        <p:nvSpPr>
          <p:cNvPr id="16" name="Rectangle 15">
            <a:extLst>
              <a:ext uri="{FF2B5EF4-FFF2-40B4-BE49-F238E27FC236}">
                <a16:creationId xmlns:a16="http://schemas.microsoft.com/office/drawing/2014/main" id="{510B9B22-8FD2-451B-8A0D-7F947B33D0AD}"/>
              </a:ext>
            </a:extLst>
          </p:cNvPr>
          <p:cNvSpPr/>
          <p:nvPr/>
        </p:nvSpPr>
        <p:spPr>
          <a:xfrm>
            <a:off x="2690813" y="2687638"/>
            <a:ext cx="863600" cy="323850"/>
          </a:xfrm>
          <a:prstGeom prst="rect">
            <a:avLst/>
          </a:prstGeom>
          <a:noFill/>
          <a:ln w="38100">
            <a:solidFill>
              <a:srgbClr val="673A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18" name="Connecteur droit 17">
            <a:extLst>
              <a:ext uri="{FF2B5EF4-FFF2-40B4-BE49-F238E27FC236}">
                <a16:creationId xmlns:a16="http://schemas.microsoft.com/office/drawing/2014/main" id="{E1F8B4A4-AFBC-4C75-87EF-B4C19C3D5E03}"/>
              </a:ext>
            </a:extLst>
          </p:cNvPr>
          <p:cNvCxnSpPr>
            <a:cxnSpLocks/>
            <a:endCxn id="21" idx="1"/>
          </p:cNvCxnSpPr>
          <p:nvPr/>
        </p:nvCxnSpPr>
        <p:spPr>
          <a:xfrm flipV="1">
            <a:off x="3554413" y="1882775"/>
            <a:ext cx="1665287" cy="812800"/>
          </a:xfrm>
          <a:prstGeom prst="line">
            <a:avLst/>
          </a:prstGeom>
          <a:ln w="38100">
            <a:solidFill>
              <a:srgbClr val="673AB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1"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texte 2"/>
          <p:cNvSpPr>
            <a:spLocks noGrp="1" noChangeArrowheads="1"/>
          </p:cNvSpPr>
          <p:nvPr>
            <p:ph type="body" idx="1"/>
          </p:nvPr>
        </p:nvSpPr>
        <p:spPr/>
        <p:txBody>
          <a:bodyPr/>
          <a:lstStyle/>
          <a:p>
            <a:r>
              <a:rPr lang="fr-CH" altLang="fr-FR" smtClean="0">
                <a:ea typeface="ＭＳ Ｐゴシック" panose="020B0600070205080204" pitchFamily="34" charset="-128"/>
              </a:rPr>
              <a:t>Cours no 12 du 5 décembre 2018</a:t>
            </a:r>
          </a:p>
        </p:txBody>
      </p:sp>
      <p:sp>
        <p:nvSpPr>
          <p:cNvPr id="7171" name="Titre 2"/>
          <p:cNvSpPr>
            <a:spLocks noGrp="1" noChangeArrowheads="1"/>
          </p:cNvSpPr>
          <p:nvPr>
            <p:ph type="title"/>
          </p:nvPr>
        </p:nvSpPr>
        <p:spPr>
          <a:xfrm>
            <a:off x="755650" y="4406900"/>
            <a:ext cx="8064500" cy="1362075"/>
          </a:xfrm>
        </p:spPr>
        <p:txBody>
          <a:bodyPr/>
          <a:lstStyle/>
          <a:p>
            <a:r>
              <a:rPr lang="fr-CH" altLang="fr-FR" cap="none" smtClean="0">
                <a:ea typeface="ＭＳ Ｐゴシック" panose="020B0600070205080204" pitchFamily="34" charset="-128"/>
              </a:rPr>
              <a:t>Atelier pratique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3"/>
          <p:cNvSpPr>
            <a:spLocks noGrp="1" noChangeArrowheads="1"/>
          </p:cNvSpPr>
          <p:nvPr>
            <p:ph type="title"/>
          </p:nvPr>
        </p:nvSpPr>
        <p:spPr>
          <a:xfrm>
            <a:off x="1979613" y="188913"/>
            <a:ext cx="7164387" cy="287337"/>
          </a:xfrm>
        </p:spPr>
        <p:txBody>
          <a:bodyPr/>
          <a:lstStyle/>
          <a:p>
            <a:r>
              <a:rPr lang="fr-FR" altLang="fr-FR" smtClean="0">
                <a:ea typeface="ＭＳ Ｐゴシック" panose="020B0600070205080204" pitchFamily="34" charset="-128"/>
              </a:rPr>
              <a:t>Plan et déroulement</a:t>
            </a:r>
          </a:p>
        </p:txBody>
      </p:sp>
      <p:sp>
        <p:nvSpPr>
          <p:cNvPr id="5123" name="Espace réservé du contenu 4">
            <a:extLst>
              <a:ext uri="{FF2B5EF4-FFF2-40B4-BE49-F238E27FC236}">
                <a16:creationId xmlns:a16="http://schemas.microsoft.com/office/drawing/2014/main" id="{BE837F4A-62B1-4A54-B2C7-E589AE38D346}"/>
              </a:ext>
            </a:extLst>
          </p:cNvPr>
          <p:cNvSpPr>
            <a:spLocks noGrp="1"/>
          </p:cNvSpPr>
          <p:nvPr>
            <p:ph idx="1"/>
          </p:nvPr>
        </p:nvSpPr>
        <p:spPr>
          <a:xfrm>
            <a:off x="971600" y="765175"/>
            <a:ext cx="7920880" cy="5776913"/>
          </a:xfrm>
        </p:spPr>
        <p:txBody>
          <a:bodyPr/>
          <a:lstStyle/>
          <a:p>
            <a:pPr>
              <a:defRPr/>
            </a:pPr>
            <a:endParaRPr lang="fr-FR" altLang="fr-FR" sz="2000" dirty="0"/>
          </a:p>
          <a:p>
            <a:pPr>
              <a:defRPr/>
            </a:pPr>
            <a:r>
              <a:rPr lang="fr-FR" altLang="fr-FR" sz="2000" b="1" dirty="0" smtClean="0"/>
              <a:t>Première </a:t>
            </a:r>
            <a:r>
              <a:rPr lang="fr-FR" altLang="fr-FR" sz="2000" b="1" dirty="0"/>
              <a:t>partie du cours</a:t>
            </a:r>
          </a:p>
          <a:p>
            <a:pPr lvl="1">
              <a:defRPr/>
            </a:pPr>
            <a:r>
              <a:rPr lang="fr-FR" altLang="fr-FR" sz="1600" dirty="0"/>
              <a:t>Présentation de l’atelier</a:t>
            </a:r>
          </a:p>
          <a:p>
            <a:pPr lvl="1">
              <a:defRPr/>
            </a:pPr>
            <a:r>
              <a:rPr lang="fr-FR" altLang="fr-FR" sz="1600" dirty="0" smtClean="0"/>
              <a:t>1. Recherche </a:t>
            </a:r>
            <a:r>
              <a:rPr lang="fr-FR" altLang="fr-FR" sz="1600" dirty="0"/>
              <a:t>sur la thématique et ébauche du cadre théorique</a:t>
            </a:r>
          </a:p>
          <a:p>
            <a:pPr lvl="1">
              <a:defRPr/>
            </a:pPr>
            <a:r>
              <a:rPr lang="fr-FR" altLang="fr-FR" sz="1600" dirty="0"/>
              <a:t>2</a:t>
            </a:r>
            <a:r>
              <a:rPr lang="fr-FR" altLang="fr-FR" sz="1600" dirty="0" smtClean="0"/>
              <a:t>. Formulation </a:t>
            </a:r>
            <a:r>
              <a:rPr lang="fr-FR" altLang="fr-FR" sz="1600" dirty="0"/>
              <a:t>d’une hypothèse et des indicateurs</a:t>
            </a:r>
          </a:p>
          <a:p>
            <a:pPr>
              <a:defRPr/>
            </a:pPr>
            <a:endParaRPr lang="fr-FR" altLang="fr-FR" sz="2000" dirty="0"/>
          </a:p>
          <a:p>
            <a:pPr>
              <a:defRPr/>
            </a:pPr>
            <a:r>
              <a:rPr lang="fr-FR" altLang="fr-FR" sz="2000" b="1" dirty="0" smtClean="0"/>
              <a:t>Deuxième </a:t>
            </a:r>
            <a:r>
              <a:rPr lang="fr-FR" altLang="fr-FR" sz="2000" b="1" dirty="0"/>
              <a:t>partie du cours</a:t>
            </a:r>
          </a:p>
          <a:p>
            <a:pPr lvl="1">
              <a:defRPr/>
            </a:pPr>
            <a:r>
              <a:rPr lang="fr-FR" altLang="fr-FR" sz="1600" dirty="0"/>
              <a:t>3</a:t>
            </a:r>
            <a:r>
              <a:rPr lang="fr-FR" altLang="fr-FR" sz="1600" dirty="0" smtClean="0"/>
              <a:t>. Mise </a:t>
            </a:r>
            <a:r>
              <a:rPr lang="fr-FR" altLang="fr-FR" sz="1600" dirty="0"/>
              <a:t>en commun et discussion ou questions</a:t>
            </a:r>
          </a:p>
          <a:p>
            <a:pPr lvl="1">
              <a:defRPr/>
            </a:pPr>
            <a:r>
              <a:rPr lang="fr-FR" altLang="fr-FR" sz="1600" dirty="0"/>
              <a:t>4</a:t>
            </a:r>
            <a:r>
              <a:rPr lang="fr-FR" altLang="fr-FR" sz="1600" dirty="0" smtClean="0"/>
              <a:t>. Construire </a:t>
            </a:r>
            <a:r>
              <a:rPr lang="fr-FR" altLang="fr-FR" sz="1600" dirty="0"/>
              <a:t>un instrument (un questionnaire) avec Google </a:t>
            </a:r>
            <a:r>
              <a:rPr lang="fr-FR" altLang="fr-FR" sz="1600" dirty="0" err="1" smtClean="0"/>
              <a:t>Forms</a:t>
            </a:r>
            <a:r>
              <a:rPr lang="fr-FR" altLang="fr-FR" sz="1600" dirty="0" smtClean="0"/>
              <a:t> (Tutoriel)</a:t>
            </a:r>
            <a:endParaRPr lang="fr-FR" altLang="fr-FR" sz="1600" dirty="0"/>
          </a:p>
          <a:p>
            <a:pPr lvl="1">
              <a:defRPr/>
            </a:pPr>
            <a:r>
              <a:rPr lang="fr-FR" altLang="fr-FR" sz="1600" dirty="0"/>
              <a:t>5</a:t>
            </a:r>
            <a:r>
              <a:rPr lang="fr-FR" altLang="fr-FR" sz="1600" dirty="0" smtClean="0"/>
              <a:t>. Sélection </a:t>
            </a:r>
            <a:r>
              <a:rPr lang="fr-FR" altLang="fr-FR" sz="1600" dirty="0"/>
              <a:t>de trois questionnaires</a:t>
            </a:r>
          </a:p>
          <a:p>
            <a:pPr marL="457200" lvl="1" indent="0">
              <a:buFont typeface="Century Gothic" panose="020B0502020202020204" pitchFamily="34" charset="0"/>
              <a:buNone/>
              <a:defRPr/>
            </a:pPr>
            <a:endParaRPr lang="fr-FR" altLang="fr-FR" sz="2000" dirty="0"/>
          </a:p>
          <a:p>
            <a:pPr>
              <a:defRPr/>
            </a:pPr>
            <a:r>
              <a:rPr lang="fr-FR" altLang="fr-FR" sz="2000" b="1" dirty="0" smtClean="0"/>
              <a:t>Troisième </a:t>
            </a:r>
            <a:r>
              <a:rPr lang="fr-FR" altLang="fr-FR" sz="2000" b="1" dirty="0"/>
              <a:t>partie du cours</a:t>
            </a:r>
          </a:p>
          <a:p>
            <a:pPr lvl="1">
              <a:defRPr/>
            </a:pPr>
            <a:r>
              <a:rPr lang="fr-FR" altLang="fr-FR" sz="1600" dirty="0"/>
              <a:t>Administration du </a:t>
            </a:r>
            <a:r>
              <a:rPr lang="fr-FR" altLang="fr-FR" sz="1600" dirty="0" smtClean="0"/>
              <a:t>questionnaire et répondre au questionnaire</a:t>
            </a:r>
            <a:endParaRPr lang="fr-FR" altLang="fr-FR" sz="1600" dirty="0"/>
          </a:p>
          <a:p>
            <a:pPr lvl="1">
              <a:defRPr/>
            </a:pPr>
            <a:r>
              <a:rPr lang="fr-FR" altLang="fr-FR" sz="1600" dirty="0"/>
              <a:t>Dépouillement et traitement des données recueillies </a:t>
            </a:r>
          </a:p>
          <a:p>
            <a:pPr lvl="1">
              <a:defRPr/>
            </a:pPr>
            <a:r>
              <a:rPr lang="fr-FR" altLang="fr-FR" sz="1600" dirty="0" smtClean="0"/>
              <a:t>6. Analyse </a:t>
            </a:r>
            <a:r>
              <a:rPr lang="fr-FR" altLang="fr-FR" sz="1600" dirty="0"/>
              <a:t>et conclusion</a:t>
            </a:r>
          </a:p>
          <a:p>
            <a:pPr lvl="1">
              <a:defRPr/>
            </a:pPr>
            <a:r>
              <a:rPr lang="fr-FR" altLang="fr-FR" sz="1600" dirty="0" smtClean="0"/>
              <a:t>7. La semaine prochaine</a:t>
            </a:r>
            <a:endParaRPr lang="fr-FR" altLang="fr-FR" sz="1600" dirty="0"/>
          </a:p>
        </p:txBody>
      </p:sp>
      <p:sp>
        <p:nvSpPr>
          <p:cNvPr id="9220" name="ZoneTexte 3"/>
          <p:cNvSpPr txBox="1">
            <a:spLocks noChangeArrowheads="1"/>
          </p:cNvSpPr>
          <p:nvPr/>
        </p:nvSpPr>
        <p:spPr bwMode="auto">
          <a:xfrm>
            <a:off x="166688" y="63579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0457A"/>
              </a:buClr>
              <a:buSzPct val="8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185B8D"/>
              </a:buClr>
              <a:buFont typeface="Century Gothic" panose="020B0502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fr-CH" altLang="fr-FR" sz="1800">
                <a:solidFill>
                  <a:schemeClr val="accent1"/>
                </a:solidFill>
              </a:rPr>
              <a:t>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08175" y="14288"/>
            <a:ext cx="7653338" cy="935037"/>
          </a:xfrm>
        </p:spPr>
        <p:txBody>
          <a:bodyPr/>
          <a:lstStyle/>
          <a:p>
            <a:pPr eaLnBrk="1" hangingPunct="1"/>
            <a:r>
              <a:rPr lang="en-GB" altLang="fr-FR" smtClean="0">
                <a:ea typeface="ＭＳ Ｐゴシック" panose="020B0600070205080204" pitchFamily="34" charset="-128"/>
              </a:rPr>
              <a:t>Déroulement</a:t>
            </a:r>
          </a:p>
        </p:txBody>
      </p:sp>
      <p:sp>
        <p:nvSpPr>
          <p:cNvPr id="6147" name="Rectangle 3">
            <a:extLst>
              <a:ext uri="{FF2B5EF4-FFF2-40B4-BE49-F238E27FC236}">
                <a16:creationId xmlns:a16="http://schemas.microsoft.com/office/drawing/2014/main" id="{3CF8CFAD-D4CC-46DE-B9F4-EA60389853CC}"/>
              </a:ext>
            </a:extLst>
          </p:cNvPr>
          <p:cNvSpPr>
            <a:spLocks noGrp="1" noChangeArrowheads="1"/>
          </p:cNvSpPr>
          <p:nvPr>
            <p:ph type="body" idx="1"/>
          </p:nvPr>
        </p:nvSpPr>
        <p:spPr>
          <a:xfrm>
            <a:off x="914400" y="908050"/>
            <a:ext cx="7632700" cy="4968875"/>
          </a:xfrm>
        </p:spPr>
        <p:txBody>
          <a:bodyPr/>
          <a:lstStyle/>
          <a:p>
            <a:pPr algn="just" eaLnBrk="1" hangingPunct="1">
              <a:buFont typeface="Wingdings" charset="2"/>
              <a:buChar char="n"/>
              <a:defRPr/>
            </a:pPr>
            <a:r>
              <a:rPr lang="fr-CH" altLang="fr-FR" sz="2400" dirty="0"/>
              <a:t>Le but de cet atelier est de vous faire appliquer certains éléments théoriques vus en cours</a:t>
            </a:r>
          </a:p>
          <a:p>
            <a:pPr marL="0" indent="0" algn="just" eaLnBrk="1" hangingPunct="1">
              <a:spcBef>
                <a:spcPts val="0"/>
              </a:spcBef>
              <a:buFont typeface="Wingdings" charset="2"/>
              <a:buNone/>
              <a:defRPr/>
            </a:pPr>
            <a:r>
              <a:rPr lang="fr-CH" altLang="fr-FR" sz="2400" dirty="0"/>
              <a:t> </a:t>
            </a:r>
          </a:p>
          <a:p>
            <a:pPr lvl="1" algn="just" eaLnBrk="1" hangingPunct="1">
              <a:spcAft>
                <a:spcPts val="300"/>
              </a:spcAft>
              <a:buFont typeface="Century Gothic" charset="0"/>
              <a:buChar char="^"/>
              <a:defRPr/>
            </a:pPr>
            <a:r>
              <a:rPr lang="fr-CH" altLang="fr-FR" sz="2000" dirty="0"/>
              <a:t>Elaborez un rapide </a:t>
            </a:r>
            <a:r>
              <a:rPr lang="fr-CH" altLang="fr-FR" sz="2000" b="1" dirty="0"/>
              <a:t>cadre théorique </a:t>
            </a:r>
            <a:r>
              <a:rPr lang="fr-CH" altLang="fr-FR" sz="2000" dirty="0"/>
              <a:t>par groupe de </a:t>
            </a:r>
            <a:r>
              <a:rPr lang="fr-CH" altLang="fr-FR" sz="2000" dirty="0" smtClean="0"/>
              <a:t>2 ou 3</a:t>
            </a:r>
            <a:endParaRPr lang="fr-CH" altLang="fr-FR" sz="2000" dirty="0"/>
          </a:p>
          <a:p>
            <a:pPr lvl="1" algn="just" eaLnBrk="1" hangingPunct="1">
              <a:spcAft>
                <a:spcPts val="300"/>
              </a:spcAft>
              <a:buFont typeface="Century Gothic" charset="0"/>
              <a:buChar char="^"/>
              <a:defRPr/>
            </a:pPr>
            <a:r>
              <a:rPr lang="fr-CH" altLang="fr-FR" sz="2000" dirty="0"/>
              <a:t>Puis formez des groupes de </a:t>
            </a:r>
            <a:r>
              <a:rPr lang="fr-CH" altLang="fr-FR" sz="2000" dirty="0" smtClean="0"/>
              <a:t>5 ou 6 </a:t>
            </a:r>
            <a:r>
              <a:rPr lang="fr-CH" altLang="fr-FR" sz="2000" dirty="0"/>
              <a:t>personnes (au moins un ordinateur par groupe), </a:t>
            </a:r>
            <a:r>
              <a:rPr lang="fr-CH" altLang="fr-FR" sz="2000" b="1" dirty="0"/>
              <a:t>à la fin de la 1</a:t>
            </a:r>
            <a:r>
              <a:rPr lang="fr-CH" altLang="fr-FR" sz="2000" b="1" baseline="30000" dirty="0"/>
              <a:t>ère</a:t>
            </a:r>
            <a:r>
              <a:rPr lang="fr-CH" altLang="fr-FR" sz="2000" b="1" dirty="0"/>
              <a:t> heure</a:t>
            </a:r>
          </a:p>
          <a:p>
            <a:pPr lvl="1" algn="just" eaLnBrk="1" hangingPunct="1">
              <a:spcAft>
                <a:spcPts val="300"/>
              </a:spcAft>
              <a:buFont typeface="Century Gothic" charset="0"/>
              <a:buChar char="^"/>
              <a:defRPr/>
            </a:pPr>
            <a:r>
              <a:rPr lang="fr-CH" altLang="fr-FR" sz="2000" dirty="0"/>
              <a:t>Nommez un </a:t>
            </a:r>
            <a:r>
              <a:rPr lang="fr-CH" altLang="fr-FR" sz="2000" b="1" dirty="0"/>
              <a:t>chef de projet </a:t>
            </a:r>
            <a:r>
              <a:rPr lang="fr-CH" altLang="fr-FR" sz="2000" dirty="0"/>
              <a:t>par groupe, il doit avoir une adresse </a:t>
            </a:r>
            <a:r>
              <a:rPr lang="fr-CH" altLang="fr-FR" sz="2000" dirty="0" err="1"/>
              <a:t>gmail</a:t>
            </a:r>
            <a:r>
              <a:rPr lang="fr-CH" altLang="fr-FR" sz="2000" dirty="0"/>
              <a:t>, et doit indiquer ses nom et prénom sur le questionnaire et </a:t>
            </a:r>
            <a:r>
              <a:rPr lang="fr-CH" altLang="fr-FR" sz="2000" b="1" dirty="0"/>
              <a:t>le n</a:t>
            </a:r>
            <a:r>
              <a:rPr lang="fr-CH" altLang="fr-FR" sz="2000" b="1" baseline="30000" dirty="0"/>
              <a:t>o</a:t>
            </a:r>
            <a:r>
              <a:rPr lang="fr-CH" altLang="fr-FR" sz="2000" b="1" dirty="0"/>
              <a:t> de son groupe</a:t>
            </a:r>
          </a:p>
          <a:p>
            <a:pPr lvl="1" algn="just" eaLnBrk="1" hangingPunct="1">
              <a:spcAft>
                <a:spcPts val="300"/>
              </a:spcAft>
              <a:buFont typeface="Century Gothic" charset="0"/>
              <a:buChar char="^"/>
              <a:defRPr/>
            </a:pPr>
            <a:r>
              <a:rPr lang="fr-CH" altLang="fr-FR" sz="2000" dirty="0"/>
              <a:t>Confrontez votre cadre théorique, adoptez-en un</a:t>
            </a:r>
          </a:p>
          <a:p>
            <a:pPr lvl="1" algn="just" eaLnBrk="1" hangingPunct="1">
              <a:spcAft>
                <a:spcPts val="300"/>
              </a:spcAft>
              <a:buFont typeface="Century Gothic" charset="0"/>
              <a:buChar char="^"/>
              <a:defRPr/>
            </a:pPr>
            <a:r>
              <a:rPr lang="fr-CH" altLang="fr-FR" sz="2000" dirty="0"/>
              <a:t>Vous allez ensuite devoir construire un </a:t>
            </a:r>
            <a:r>
              <a:rPr lang="fr-CH" altLang="fr-FR" sz="2000" b="1" dirty="0"/>
              <a:t>questionnaire</a:t>
            </a:r>
            <a:endParaRPr lang="fr-CH" altLang="fr-FR" sz="2000" dirty="0"/>
          </a:p>
          <a:p>
            <a:pPr lvl="1" algn="just" eaLnBrk="1" hangingPunct="1">
              <a:spcAft>
                <a:spcPts val="300"/>
              </a:spcAft>
              <a:buFont typeface="Century Gothic" charset="0"/>
              <a:buChar char="^"/>
              <a:defRPr/>
            </a:pPr>
            <a:r>
              <a:rPr lang="fr-CH" altLang="fr-FR" sz="2000" dirty="0"/>
              <a:t>Finalement, vous allez analyser les </a:t>
            </a:r>
            <a:r>
              <a:rPr lang="fr-CH" altLang="fr-FR" sz="2000" b="1" dirty="0"/>
              <a:t>résultats</a:t>
            </a:r>
            <a:r>
              <a:rPr lang="fr-CH" altLang="fr-FR" sz="2000" dirty="0"/>
              <a:t> et en tirer une conclusion</a:t>
            </a:r>
          </a:p>
        </p:txBody>
      </p:sp>
      <p:sp>
        <p:nvSpPr>
          <p:cNvPr id="11268" name="ZoneTexte 3"/>
          <p:cNvSpPr txBox="1">
            <a:spLocks noChangeArrowheads="1"/>
          </p:cNvSpPr>
          <p:nvPr/>
        </p:nvSpPr>
        <p:spPr bwMode="auto">
          <a:xfrm>
            <a:off x="166688" y="63579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0457A"/>
              </a:buClr>
              <a:buSzPct val="8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185B8D"/>
              </a:buClr>
              <a:buFont typeface="Century Gothic" panose="020B0502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fr-CH" altLang="fr-FR" sz="1800">
                <a:solidFill>
                  <a:schemeClr val="accent1"/>
                </a:solidFill>
              </a:rPr>
              <a:t>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noChangeArrowheads="1"/>
          </p:cNvSpPr>
          <p:nvPr>
            <p:ph type="title"/>
          </p:nvPr>
        </p:nvSpPr>
        <p:spPr>
          <a:xfrm>
            <a:off x="1619250" y="0"/>
            <a:ext cx="7234238" cy="935038"/>
          </a:xfrm>
        </p:spPr>
        <p:txBody>
          <a:bodyPr/>
          <a:lstStyle/>
          <a:p>
            <a:r>
              <a:rPr lang="fr-CH" altLang="fr-FR" dirty="0" smtClean="0">
                <a:ea typeface="ＭＳ Ｐゴシック" panose="020B0600070205080204" pitchFamily="34" charset="-128"/>
              </a:rPr>
              <a:t>1. La thématique de l’atelier</a:t>
            </a:r>
          </a:p>
        </p:txBody>
      </p:sp>
      <p:sp>
        <p:nvSpPr>
          <p:cNvPr id="13315" name="Espace réservé du contenu 2"/>
          <p:cNvSpPr>
            <a:spLocks noGrp="1" noChangeArrowheads="1"/>
          </p:cNvSpPr>
          <p:nvPr>
            <p:ph idx="1"/>
          </p:nvPr>
        </p:nvSpPr>
        <p:spPr>
          <a:xfrm>
            <a:off x="838200" y="908050"/>
            <a:ext cx="7740650" cy="5235575"/>
          </a:xfrm>
        </p:spPr>
        <p:txBody>
          <a:bodyPr/>
          <a:lstStyle/>
          <a:p>
            <a:pPr eaLnBrk="1" hangingPunct="1"/>
            <a:r>
              <a:rPr lang="fr-CH" altLang="fr-FR" sz="2000" dirty="0" smtClean="0">
                <a:ea typeface="ＭＳ Ｐゴシック" panose="020B0600070205080204" pitchFamily="34" charset="-128"/>
              </a:rPr>
              <a:t>Le thème sur lequel vous allez travailler est: </a:t>
            </a:r>
          </a:p>
          <a:p>
            <a:pPr eaLnBrk="1" hangingPunct="1"/>
            <a:endParaRPr lang="fr-CH" altLang="fr-FR" sz="1200" dirty="0" smtClean="0">
              <a:ea typeface="ＭＳ Ｐゴシック" panose="020B0600070205080204" pitchFamily="34" charset="-128"/>
            </a:endParaRPr>
          </a:p>
          <a:p>
            <a:pPr algn="ctr" eaLnBrk="1" hangingPunct="1">
              <a:buFont typeface="Wingdings" panose="05000000000000000000" pitchFamily="2" charset="2"/>
              <a:buNone/>
            </a:pPr>
            <a:r>
              <a:rPr lang="fr-CH" altLang="fr-FR" sz="2400" dirty="0" smtClean="0">
                <a:ea typeface="ＭＳ Ｐゴシック" panose="020B0600070205080204" pitchFamily="34" charset="-128"/>
              </a:rPr>
              <a:t>“</a:t>
            </a:r>
            <a:r>
              <a:rPr lang="fr-CH" altLang="fr-FR" sz="2400" b="1" dirty="0" smtClean="0">
                <a:ea typeface="ＭＳ Ｐゴシック" panose="020B0600070205080204" pitchFamily="34" charset="-128"/>
              </a:rPr>
              <a:t>L’absentéisme des étudiants à l’Université</a:t>
            </a:r>
            <a:r>
              <a:rPr lang="fr-CH" altLang="fr-FR" sz="2400" dirty="0" smtClean="0">
                <a:ea typeface="ＭＳ Ｐゴシック" panose="020B0600070205080204" pitchFamily="34" charset="-128"/>
              </a:rPr>
              <a:t>”</a:t>
            </a:r>
          </a:p>
          <a:p>
            <a:pPr marL="457200" lvl="1" indent="0" eaLnBrk="1" hangingPunct="1">
              <a:buFont typeface="Century Gothic" panose="020B0502020202020204" pitchFamily="34" charset="0"/>
              <a:buNone/>
            </a:pPr>
            <a:endParaRPr lang="fr-CH" altLang="fr-FR" sz="1200" dirty="0" smtClean="0">
              <a:ea typeface="ＭＳ Ｐゴシック" panose="020B0600070205080204" pitchFamily="34" charset="-128"/>
            </a:endParaRPr>
          </a:p>
          <a:p>
            <a:pPr algn="just" eaLnBrk="1" hangingPunct="1"/>
            <a:r>
              <a:rPr lang="fr-CH" altLang="fr-FR" sz="2000" dirty="0" smtClean="0">
                <a:ea typeface="ＭＳ Ｐゴシック" panose="020B0600070205080204" pitchFamily="34" charset="-128"/>
              </a:rPr>
              <a:t>Pendant les 3 heures de l’atelier, vous allez donc devoir mener une petite recherche sur cette thématique. Le but est de proposer quelques résultats d’ici la fin du cours</a:t>
            </a:r>
          </a:p>
          <a:p>
            <a:pPr eaLnBrk="1" hangingPunct="1">
              <a:buFont typeface="Wingdings" panose="05000000000000000000" pitchFamily="2" charset="2"/>
              <a:buNone/>
            </a:pPr>
            <a:endParaRPr lang="fr-CH" altLang="fr-FR" sz="1400" dirty="0">
              <a:ea typeface="ＭＳ Ｐゴシック" panose="020B0600070205080204" pitchFamily="34" charset="-128"/>
            </a:endParaRPr>
          </a:p>
          <a:p>
            <a:pPr eaLnBrk="1" hangingPunct="1">
              <a:buFont typeface="Wingdings" panose="05000000000000000000" pitchFamily="2" charset="2"/>
              <a:buNone/>
            </a:pPr>
            <a:endParaRPr lang="fr-CH" altLang="fr-FR" sz="1400" dirty="0" smtClean="0">
              <a:ea typeface="ＭＳ Ｐゴシック" panose="020B0600070205080204" pitchFamily="34" charset="-128"/>
            </a:endParaRPr>
          </a:p>
          <a:p>
            <a:pPr eaLnBrk="1" hangingPunct="1"/>
            <a:r>
              <a:rPr lang="fr-CH" altLang="fr-FR" sz="2000" dirty="0" smtClean="0">
                <a:ea typeface="ＭＳ Ｐゴシック" panose="020B0600070205080204" pitchFamily="34" charset="-128"/>
              </a:rPr>
              <a:t>La recherche se fera en plusieurs étapes:</a:t>
            </a:r>
          </a:p>
          <a:p>
            <a:pPr marL="457200" lvl="1" indent="0" eaLnBrk="1" hangingPunct="1">
              <a:spcAft>
                <a:spcPts val="300"/>
              </a:spcAft>
            </a:pPr>
            <a:r>
              <a:rPr lang="fr-CH" altLang="fr-FR" sz="1800" dirty="0" smtClean="0">
                <a:ea typeface="ＭＳ Ｐゴシック" panose="020B0600070205080204" pitchFamily="34" charset="-128"/>
              </a:rPr>
              <a:t>Se documenter sur la thématique</a:t>
            </a:r>
          </a:p>
          <a:p>
            <a:pPr marL="457200" lvl="1" indent="0" eaLnBrk="1" hangingPunct="1">
              <a:spcAft>
                <a:spcPts val="300"/>
              </a:spcAft>
            </a:pPr>
            <a:r>
              <a:rPr lang="fr-CH" altLang="fr-FR" sz="1800" dirty="0" smtClean="0">
                <a:ea typeface="ＭＳ Ｐゴシック" panose="020B0600070205080204" pitchFamily="34" charset="-128"/>
              </a:rPr>
              <a:t>Proposer un cadre théorique</a:t>
            </a:r>
          </a:p>
          <a:p>
            <a:pPr marL="457200" lvl="1" indent="0" eaLnBrk="1" hangingPunct="1">
              <a:spcAft>
                <a:spcPts val="300"/>
              </a:spcAft>
            </a:pPr>
            <a:r>
              <a:rPr lang="fr-CH" altLang="fr-FR" sz="1800" dirty="0" smtClean="0">
                <a:ea typeface="ＭＳ Ｐゴシック" panose="020B0600070205080204" pitchFamily="34" charset="-128"/>
              </a:rPr>
              <a:t>Établir un questionnaire et l’administrer </a:t>
            </a:r>
          </a:p>
          <a:p>
            <a:pPr marL="457200" lvl="1" indent="0" eaLnBrk="1" hangingPunct="1">
              <a:spcAft>
                <a:spcPts val="300"/>
              </a:spcAft>
            </a:pPr>
            <a:r>
              <a:rPr lang="fr-CH" altLang="fr-FR" sz="1800" dirty="0" smtClean="0">
                <a:ea typeface="ＭＳ Ｐゴシック" panose="020B0600070205080204" pitchFamily="34" charset="-128"/>
              </a:rPr>
              <a:t>Proposer des pistes de conclusion issues des résultats</a:t>
            </a:r>
          </a:p>
          <a:p>
            <a:pPr eaLnBrk="1" hangingPunct="1"/>
            <a:endParaRPr lang="fr-CH" altLang="fr-FR" sz="2400" dirty="0" smtClean="0">
              <a:ea typeface="ＭＳ Ｐゴシック" panose="020B0600070205080204" pitchFamily="34" charset="-128"/>
            </a:endParaRPr>
          </a:p>
          <a:p>
            <a:pPr eaLnBrk="1" hangingPunct="1"/>
            <a:endParaRPr lang="fr-CH" altLang="fr-FR" sz="2400" dirty="0" smtClean="0">
              <a:ea typeface="ＭＳ Ｐゴシック" panose="020B0600070205080204" pitchFamily="34" charset="-128"/>
            </a:endParaRPr>
          </a:p>
          <a:p>
            <a:pPr>
              <a:buFont typeface="Wingdings" panose="05000000000000000000" pitchFamily="2" charset="2"/>
              <a:buNone/>
            </a:pPr>
            <a:endParaRPr lang="fr-CH" altLang="fr-FR" sz="2400" dirty="0" smtClean="0">
              <a:ea typeface="ＭＳ Ｐゴシック" panose="020B0600070205080204" pitchFamily="34" charset="-128"/>
            </a:endParaRPr>
          </a:p>
        </p:txBody>
      </p:sp>
      <p:sp>
        <p:nvSpPr>
          <p:cNvPr id="13316" name="Espace réservé du numéro de diapositive 3"/>
          <p:cNvSpPr>
            <a:spLocks noGrp="1"/>
          </p:cNvSpPr>
          <p:nvPr>
            <p:ph type="sldNum" sz="quarter" idx="4294967295"/>
          </p:nvPr>
        </p:nvSpPr>
        <p:spPr bwMode="auto">
          <a:xfrm>
            <a:off x="107950" y="6445250"/>
            <a:ext cx="7191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0457A"/>
              </a:buClr>
              <a:buSzPct val="8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185B8D"/>
              </a:buClr>
              <a:buFont typeface="Century Gothic" panose="020B0502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fld id="{F281E39C-EECA-496D-9A89-714B47F4BF89}" type="slidenum">
              <a:rPr lang="fr-CH" altLang="fr-FR" sz="1800"/>
              <a:pPr eaLnBrk="1" hangingPunct="1">
                <a:spcBef>
                  <a:spcPct val="0"/>
                </a:spcBef>
                <a:buClrTx/>
                <a:buSzTx/>
                <a:buFontTx/>
                <a:buNone/>
              </a:pPr>
              <a:t>5</a:t>
            </a:fld>
            <a:endParaRPr lang="fr-CH" altLang="fr-FR" sz="1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noChangeArrowheads="1"/>
          </p:cNvSpPr>
          <p:nvPr>
            <p:ph type="title"/>
          </p:nvPr>
        </p:nvSpPr>
        <p:spPr>
          <a:xfrm>
            <a:off x="1295400" y="207963"/>
            <a:ext cx="7329488" cy="935037"/>
          </a:xfrm>
        </p:spPr>
        <p:txBody>
          <a:bodyPr/>
          <a:lstStyle/>
          <a:p>
            <a:r>
              <a:rPr lang="fr-CH" altLang="fr-FR" dirty="0">
                <a:ea typeface="ＭＳ Ｐゴシック" panose="020B0600070205080204" pitchFamily="34" charset="-128"/>
              </a:rPr>
              <a:t> </a:t>
            </a:r>
            <a:r>
              <a:rPr lang="fr-CH" altLang="fr-FR" dirty="0" smtClean="0">
                <a:ea typeface="ＭＳ Ｐゴシック" panose="020B0600070205080204" pitchFamily="34" charset="-128"/>
              </a:rPr>
              <a:t>2. Construire le cadre théorique</a:t>
            </a:r>
          </a:p>
        </p:txBody>
      </p:sp>
      <p:sp>
        <p:nvSpPr>
          <p:cNvPr id="15363" name="Espace réservé du contenu 2"/>
          <p:cNvSpPr>
            <a:spLocks noGrp="1" noChangeArrowheads="1"/>
          </p:cNvSpPr>
          <p:nvPr>
            <p:ph idx="1"/>
          </p:nvPr>
        </p:nvSpPr>
        <p:spPr>
          <a:xfrm>
            <a:off x="701675" y="1268413"/>
            <a:ext cx="7740650" cy="4525962"/>
          </a:xfrm>
        </p:spPr>
        <p:txBody>
          <a:bodyPr/>
          <a:lstStyle/>
          <a:p>
            <a:pPr algn="just"/>
            <a:r>
              <a:rPr lang="fr-FR" altLang="fr-FR" sz="2400" dirty="0" smtClean="0">
                <a:ea typeface="ＭＳ Ｐゴシック" panose="020B0600070205080204" pitchFamily="34" charset="-128"/>
              </a:rPr>
              <a:t>En vous aidant des différents apports de la phase exploratoire (issus de vos recherches documentaires et discussions), élaborez un cadre théorique</a:t>
            </a:r>
          </a:p>
          <a:p>
            <a:pPr algn="just"/>
            <a:endParaRPr lang="fr-FR" altLang="fr-FR" sz="2400" dirty="0" smtClean="0">
              <a:ea typeface="ＭＳ Ｐゴシック" panose="020B0600070205080204" pitchFamily="34" charset="-128"/>
            </a:endParaRPr>
          </a:p>
          <a:p>
            <a:pPr lvl="1" algn="just">
              <a:spcAft>
                <a:spcPts val="600"/>
              </a:spcAft>
            </a:pPr>
            <a:r>
              <a:rPr lang="fr-FR" altLang="fr-FR" sz="2000" dirty="0" smtClean="0">
                <a:ea typeface="ＭＳ Ｐゴシック" panose="020B0600070205080204" pitchFamily="34" charset="-128"/>
              </a:rPr>
              <a:t>Mettre en avant des éléments théoriques qui permettent d’expliquer le phénomène de l’absentéisme</a:t>
            </a:r>
          </a:p>
          <a:p>
            <a:pPr lvl="1" algn="just">
              <a:spcAft>
                <a:spcPts val="600"/>
              </a:spcAft>
            </a:pPr>
            <a:r>
              <a:rPr lang="fr-FR" altLang="fr-FR" sz="2000" dirty="0" smtClean="0">
                <a:ea typeface="ＭＳ Ｐゴシック" panose="020B0600070205080204" pitchFamily="34" charset="-128"/>
              </a:rPr>
              <a:t>Examiner les différentes approches théoriques possibles pour cette thématique et indiquer vers laquelle vous vous orientez (et pourquoi)</a:t>
            </a:r>
          </a:p>
          <a:p>
            <a:pPr lvl="1" algn="just">
              <a:spcAft>
                <a:spcPts val="600"/>
              </a:spcAft>
            </a:pPr>
            <a:r>
              <a:rPr lang="fr-FR" altLang="fr-FR" sz="2000" dirty="0" smtClean="0">
                <a:ea typeface="ＭＳ Ｐゴシック" panose="020B0600070205080204" pitchFamily="34" charset="-128"/>
              </a:rPr>
              <a:t>Formuler une question de recherche</a:t>
            </a:r>
          </a:p>
          <a:p>
            <a:pPr lvl="1" algn="just">
              <a:spcAft>
                <a:spcPts val="600"/>
              </a:spcAft>
            </a:pPr>
            <a:r>
              <a:rPr lang="fr-FR" altLang="fr-FR" sz="2000" dirty="0" smtClean="0">
                <a:ea typeface="ＭＳ Ｐゴシック" panose="020B0600070205080204" pitchFamily="34" charset="-128"/>
              </a:rPr>
              <a:t>Formuler une hypothèse, transformer vos concepts (dimensions)  en indicateurs</a:t>
            </a:r>
          </a:p>
        </p:txBody>
      </p:sp>
      <p:sp>
        <p:nvSpPr>
          <p:cNvPr id="15364" name="Espace réservé du numéro de diapositive 3"/>
          <p:cNvSpPr txBox="1">
            <a:spLocks/>
          </p:cNvSpPr>
          <p:nvPr/>
        </p:nvSpPr>
        <p:spPr bwMode="auto">
          <a:xfrm>
            <a:off x="107950" y="6445250"/>
            <a:ext cx="719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0457A"/>
              </a:buClr>
              <a:buSzPct val="8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185B8D"/>
              </a:buClr>
              <a:buFont typeface="Century Gothic" panose="020B0502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fr-CH" altLang="fr-FR" sz="1800"/>
              <a:t>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noChangeArrowheads="1"/>
          </p:cNvSpPr>
          <p:nvPr>
            <p:ph type="title"/>
          </p:nvPr>
        </p:nvSpPr>
        <p:spPr>
          <a:xfrm>
            <a:off x="611560" y="332656"/>
            <a:ext cx="8337599" cy="1440160"/>
          </a:xfrm>
        </p:spPr>
        <p:txBody>
          <a:bodyPr/>
          <a:lstStyle/>
          <a:p>
            <a:r>
              <a:rPr lang="fr-CH" altLang="fr-FR" sz="2000" dirty="0" smtClean="0">
                <a:ea typeface="ＭＳ Ｐゴシック" panose="020B0600070205080204" pitchFamily="34" charset="-128"/>
              </a:rPr>
              <a:t>Fin de 1</a:t>
            </a:r>
            <a:r>
              <a:rPr lang="fr-CH" altLang="fr-FR" sz="2000" baseline="30000" dirty="0" smtClean="0">
                <a:ea typeface="ＭＳ Ｐゴシック" panose="020B0600070205080204" pitchFamily="34" charset="-128"/>
              </a:rPr>
              <a:t>ère</a:t>
            </a:r>
            <a:r>
              <a:rPr lang="fr-CH" altLang="fr-FR" sz="2000" dirty="0" smtClean="0">
                <a:ea typeface="ＭＳ Ｐゴシック" panose="020B0600070205080204" pitchFamily="34" charset="-128"/>
              </a:rPr>
              <a:t> heure ou 2</a:t>
            </a:r>
            <a:r>
              <a:rPr lang="fr-CH" altLang="fr-FR" sz="2000" baseline="30000" dirty="0" smtClean="0">
                <a:ea typeface="ＭＳ Ｐゴシック" panose="020B0600070205080204" pitchFamily="34" charset="-128"/>
              </a:rPr>
              <a:t>ème</a:t>
            </a:r>
            <a:r>
              <a:rPr lang="fr-CH" altLang="fr-FR" sz="2000" dirty="0" smtClean="0">
                <a:ea typeface="ＭＳ Ｐゴシック" panose="020B0600070205080204" pitchFamily="34" charset="-128"/>
              </a:rPr>
              <a:t> heure </a:t>
            </a:r>
            <a:r>
              <a:rPr lang="fr-CH" altLang="fr-FR" sz="2800" dirty="0" smtClean="0">
                <a:ea typeface="ＭＳ Ｐゴシック" panose="020B0600070205080204" pitchFamily="34" charset="-128"/>
              </a:rPr>
              <a:t/>
            </a:r>
            <a:br>
              <a:rPr lang="fr-CH" altLang="fr-FR" sz="2800" dirty="0" smtClean="0">
                <a:ea typeface="ＭＳ Ｐゴシック" panose="020B0600070205080204" pitchFamily="34" charset="-128"/>
              </a:rPr>
            </a:br>
            <a:r>
              <a:rPr lang="fr-CH" altLang="fr-FR" sz="2800" dirty="0">
                <a:ea typeface="ＭＳ Ｐゴシック" panose="020B0600070205080204" pitchFamily="34" charset="-128"/>
              </a:rPr>
              <a:t>3</a:t>
            </a:r>
            <a:r>
              <a:rPr lang="fr-CH" altLang="fr-FR" sz="2800" dirty="0" smtClean="0">
                <a:ea typeface="ＭＳ Ｐゴシック" panose="020B0600070205080204" pitchFamily="34" charset="-128"/>
              </a:rPr>
              <a:t>. Mise en commun</a:t>
            </a:r>
            <a:br>
              <a:rPr lang="fr-CH" altLang="fr-FR" sz="2800" dirty="0" smtClean="0">
                <a:ea typeface="ＭＳ Ｐゴシック" panose="020B0600070205080204" pitchFamily="34" charset="-128"/>
              </a:rPr>
            </a:br>
            <a:r>
              <a:rPr lang="fr-CH" altLang="fr-FR" sz="2800" dirty="0" smtClean="0">
                <a:ea typeface="ＭＳ Ｐゴシック" panose="020B0600070205080204" pitchFamily="34" charset="-128"/>
              </a:rPr>
              <a:t>selon la phase exploratoire, quel cadre théorique, quelle question de recherche, quelle hypothèse?</a:t>
            </a:r>
            <a:endParaRPr lang="fr-CH" altLang="fr-FR" sz="3200" dirty="0" smtClean="0">
              <a:ea typeface="ＭＳ Ｐゴシック" panose="020B0600070205080204" pitchFamily="34" charset="-128"/>
            </a:endParaRPr>
          </a:p>
        </p:txBody>
      </p:sp>
      <p:sp>
        <p:nvSpPr>
          <p:cNvPr id="20483" name="Espace réservé du contenu 2"/>
          <p:cNvSpPr>
            <a:spLocks noGrp="1" noChangeArrowheads="1"/>
          </p:cNvSpPr>
          <p:nvPr>
            <p:ph idx="1"/>
          </p:nvPr>
        </p:nvSpPr>
        <p:spPr>
          <a:xfrm>
            <a:off x="827584" y="2060847"/>
            <a:ext cx="8137029" cy="4690235"/>
          </a:xfrm>
        </p:spPr>
        <p:txBody>
          <a:bodyPr/>
          <a:lstStyle/>
          <a:p>
            <a:r>
              <a:rPr lang="fr-CH" altLang="fr-FR" sz="2400" dirty="0" smtClean="0">
                <a:ea typeface="ＭＳ Ｐゴシック" panose="020B0600070205080204" pitchFamily="34" charset="-128"/>
              </a:rPr>
              <a:t>Quelle théorie adopter ?</a:t>
            </a:r>
          </a:p>
          <a:p>
            <a:r>
              <a:rPr lang="fr-CH" altLang="fr-FR" sz="2400" b="1" dirty="0" smtClean="0">
                <a:ea typeface="ＭＳ Ｐゴシック" panose="020B0600070205080204" pitchFamily="34" charset="-128"/>
              </a:rPr>
              <a:t>On peut raisonner par analogie avec la théorie de: </a:t>
            </a:r>
          </a:p>
          <a:p>
            <a:pPr>
              <a:buFontTx/>
              <a:buChar char="-"/>
            </a:pPr>
            <a:r>
              <a:rPr lang="fr-CH" altLang="fr-FR" sz="2400" b="1" dirty="0" smtClean="0">
                <a:ea typeface="ＭＳ Ｐゴシック" panose="020B0600070205080204" pitchFamily="34" charset="-128"/>
              </a:rPr>
              <a:t>«La sociologie des organisations», </a:t>
            </a:r>
            <a:r>
              <a:rPr lang="fr-CH" altLang="fr-FR" sz="2400" dirty="0" smtClean="0">
                <a:ea typeface="ＭＳ Ｐゴシック" panose="020B0600070205080204" pitchFamily="34" charset="-128"/>
              </a:rPr>
              <a:t>Michel Crozier et Erhard </a:t>
            </a:r>
            <a:r>
              <a:rPr lang="fr-CH" altLang="fr-FR" sz="2400" dirty="0" err="1" smtClean="0">
                <a:ea typeface="ＭＳ Ｐゴシック" panose="020B0600070205080204" pitchFamily="34" charset="-128"/>
              </a:rPr>
              <a:t>Friedberg</a:t>
            </a:r>
            <a:r>
              <a:rPr lang="fr-CH" altLang="fr-FR" sz="2400" dirty="0">
                <a:ea typeface="ＭＳ Ｐゴシック" panose="020B0600070205080204" pitchFamily="34" charset="-128"/>
              </a:rPr>
              <a:t>, </a:t>
            </a:r>
            <a:r>
              <a:rPr lang="fr-CH" altLang="fr-FR" sz="2400" dirty="0" smtClean="0">
                <a:ea typeface="ＭＳ Ｐゴシック" panose="020B0600070205080204" pitchFamily="34" charset="-128"/>
              </a:rPr>
              <a:t>1977, </a:t>
            </a:r>
            <a:r>
              <a:rPr lang="fr-CH" altLang="fr-FR" sz="2400" i="1" dirty="0" smtClean="0">
                <a:ea typeface="ＭＳ Ｐゴシック" panose="020B0600070205080204" pitchFamily="34" charset="-128"/>
              </a:rPr>
              <a:t>L’acteur et le système</a:t>
            </a:r>
            <a:r>
              <a:rPr lang="fr-CH" altLang="fr-FR" sz="2400" dirty="0" smtClean="0">
                <a:ea typeface="ＭＳ Ｐゴシック" panose="020B0600070205080204" pitchFamily="34" charset="-128"/>
              </a:rPr>
              <a:t>, Seuil, 1</a:t>
            </a:r>
            <a:r>
              <a:rPr lang="fr-CH" altLang="fr-FR" sz="2400" baseline="30000" dirty="0" smtClean="0">
                <a:ea typeface="ＭＳ Ｐゴシック" panose="020B0600070205080204" pitchFamily="34" charset="-128"/>
              </a:rPr>
              <a:t>ère</a:t>
            </a:r>
            <a:r>
              <a:rPr lang="fr-CH" altLang="fr-FR" sz="2400" dirty="0" smtClean="0">
                <a:ea typeface="ＭＳ Ｐゴシック" panose="020B0600070205080204" pitchFamily="34" charset="-128"/>
              </a:rPr>
              <a:t> édition : </a:t>
            </a:r>
            <a:r>
              <a:rPr lang="fr-CH" altLang="fr-FR" sz="2400" b="1" i="1" dirty="0" smtClean="0">
                <a:ea typeface="ＭＳ Ｐゴシック" panose="020B0600070205080204" pitchFamily="34" charset="-128"/>
              </a:rPr>
              <a:t>Théorie de «l’acteur stratégique»</a:t>
            </a:r>
            <a:endParaRPr lang="fr-CH" altLang="fr-FR" sz="2400" b="1" dirty="0" smtClean="0">
              <a:ea typeface="ＭＳ Ｐゴシック" panose="020B0600070205080204" pitchFamily="34" charset="-128"/>
            </a:endParaRPr>
          </a:p>
          <a:p>
            <a:pPr>
              <a:buFontTx/>
              <a:buChar char="-"/>
            </a:pPr>
            <a:r>
              <a:rPr lang="fr-CH" altLang="fr-FR" sz="2400" b="1" dirty="0" smtClean="0">
                <a:ea typeface="ＭＳ Ｐゴシック" panose="020B0600070205080204" pitchFamily="34" charset="-128"/>
              </a:rPr>
              <a:t>Robert </a:t>
            </a:r>
            <a:r>
              <a:rPr lang="fr-CH" altLang="fr-FR" sz="2400" b="1" dirty="0" err="1" smtClean="0">
                <a:ea typeface="ＭＳ Ｐゴシック" panose="020B0600070205080204" pitchFamily="34" charset="-128"/>
              </a:rPr>
              <a:t>Karasek</a:t>
            </a:r>
            <a:r>
              <a:rPr lang="fr-CH" altLang="fr-FR" sz="2400" b="1" dirty="0" smtClean="0">
                <a:ea typeface="ＭＳ Ｐゴシック" panose="020B0600070205080204" pitchFamily="34" charset="-128"/>
              </a:rPr>
              <a:t>, 1979</a:t>
            </a:r>
            <a:r>
              <a:rPr lang="fr-CH" altLang="fr-FR" sz="2400" dirty="0" smtClean="0">
                <a:ea typeface="ＭＳ Ｐゴシック" panose="020B0600070205080204" pitchFamily="34" charset="-128"/>
              </a:rPr>
              <a:t>, la charge de travail et la marge de manœuvre</a:t>
            </a:r>
          </a:p>
          <a:p>
            <a:pPr>
              <a:buFontTx/>
              <a:buChar char="-"/>
            </a:pPr>
            <a:r>
              <a:rPr lang="fr-CH" altLang="fr-FR" sz="2400" dirty="0" smtClean="0">
                <a:ea typeface="ＭＳ Ｐゴシック" panose="020B0600070205080204" pitchFamily="34" charset="-128"/>
              </a:rPr>
              <a:t>Modèle de </a:t>
            </a:r>
            <a:r>
              <a:rPr lang="fr-CH" altLang="fr-FR" sz="2400" b="1" dirty="0" smtClean="0">
                <a:ea typeface="ＭＳ Ｐゴシック" panose="020B0600070205080204" pitchFamily="34" charset="-128"/>
              </a:rPr>
              <a:t>Johannes </a:t>
            </a:r>
            <a:r>
              <a:rPr lang="fr-CH" altLang="fr-FR" sz="2400" b="1" dirty="0" err="1" smtClean="0">
                <a:ea typeface="ＭＳ Ｐゴシック" panose="020B0600070205080204" pitchFamily="34" charset="-128"/>
              </a:rPr>
              <a:t>Siegrist</a:t>
            </a:r>
            <a:r>
              <a:rPr lang="fr-CH" altLang="fr-FR" sz="2400" b="1" dirty="0" smtClean="0">
                <a:ea typeface="ＭＳ Ｐゴシック" panose="020B0600070205080204" pitchFamily="34" charset="-128"/>
              </a:rPr>
              <a:t>, 1996</a:t>
            </a:r>
            <a:r>
              <a:rPr lang="fr-CH" altLang="fr-FR" sz="2400" dirty="0" smtClean="0">
                <a:ea typeface="ＭＳ Ｐゴシック" panose="020B0600070205080204" pitchFamily="34" charset="-128"/>
              </a:rPr>
              <a:t>,  «Effort-</a:t>
            </a:r>
            <a:r>
              <a:rPr lang="fr-CH" altLang="fr-FR" sz="2400" dirty="0" err="1" smtClean="0">
                <a:ea typeface="ＭＳ Ｐゴシック" panose="020B0600070205080204" pitchFamily="34" charset="-128"/>
              </a:rPr>
              <a:t>Reward</a:t>
            </a:r>
            <a:r>
              <a:rPr lang="fr-CH" altLang="fr-FR" sz="2400" dirty="0" smtClean="0">
                <a:ea typeface="ＭＳ Ｐゴシック" panose="020B0600070205080204" pitchFamily="34" charset="-128"/>
              </a:rPr>
              <a:t> </a:t>
            </a:r>
            <a:r>
              <a:rPr lang="fr-CH" altLang="fr-FR" sz="2400" dirty="0" err="1" smtClean="0">
                <a:ea typeface="ＭＳ Ｐゴシック" panose="020B0600070205080204" pitchFamily="34" charset="-128"/>
              </a:rPr>
              <a:t>Imbalance</a:t>
            </a:r>
            <a:r>
              <a:rPr lang="fr-CH" altLang="fr-FR" sz="2400" dirty="0" smtClean="0">
                <a:ea typeface="ＭＳ Ｐゴシック" panose="020B0600070205080204" pitchFamily="34" charset="-128"/>
              </a:rPr>
              <a:t>» ERI</a:t>
            </a:r>
          </a:p>
          <a:p>
            <a:pPr>
              <a:buFontTx/>
              <a:buChar char="-"/>
            </a:pPr>
            <a:r>
              <a:rPr lang="fr-CH" altLang="fr-FR" sz="2400" dirty="0" smtClean="0">
                <a:ea typeface="ＭＳ Ｐゴシック" panose="020B0600070205080204" pitchFamily="34" charset="-128"/>
              </a:rPr>
              <a:t>L’absentéisme scolaire, </a:t>
            </a:r>
            <a:r>
              <a:rPr lang="fr-CH" altLang="fr-FR" sz="2400" b="1" dirty="0" smtClean="0">
                <a:ea typeface="ＭＳ Ｐゴシック" panose="020B0600070205080204" pitchFamily="34" charset="-128"/>
              </a:rPr>
              <a:t>Fortin et Picard</a:t>
            </a:r>
            <a:r>
              <a:rPr lang="fr-CH" altLang="fr-FR" sz="2400" dirty="0" smtClean="0">
                <a:ea typeface="ＭＳ Ｐゴシック" panose="020B0600070205080204" pitchFamily="34" charset="-128"/>
              </a:rPr>
              <a:t>, 1999</a:t>
            </a:r>
          </a:p>
        </p:txBody>
      </p:sp>
      <p:sp>
        <p:nvSpPr>
          <p:cNvPr id="20484" name="Rectangle 1"/>
          <p:cNvSpPr>
            <a:spLocks noChangeArrowheads="1"/>
          </p:cNvSpPr>
          <p:nvPr/>
        </p:nvSpPr>
        <p:spPr bwMode="auto">
          <a:xfrm>
            <a:off x="179388" y="638175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0457A"/>
              </a:buClr>
              <a:buSzPct val="8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fr-CH" altLang="fr-FR" sz="1800" dirty="0">
                <a:solidFill>
                  <a:schemeClr val="accent1"/>
                </a:solidFill>
              </a:rPr>
              <a:t>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noChangeArrowheads="1"/>
          </p:cNvSpPr>
          <p:nvPr>
            <p:ph type="title"/>
          </p:nvPr>
        </p:nvSpPr>
        <p:spPr>
          <a:xfrm>
            <a:off x="827088" y="46038"/>
            <a:ext cx="8353425" cy="935037"/>
          </a:xfrm>
        </p:spPr>
        <p:txBody>
          <a:bodyPr/>
          <a:lstStyle/>
          <a:p>
            <a:r>
              <a:rPr lang="fr-CH" altLang="fr-FR" sz="2400" smtClean="0">
                <a:ea typeface="ＭＳ Ｐゴシック" panose="020B0600070205080204" pitchFamily="34" charset="-128"/>
              </a:rPr>
              <a:t>Choix de la démarche et formulation de l’hypothèse</a:t>
            </a:r>
          </a:p>
        </p:txBody>
      </p:sp>
      <p:sp>
        <p:nvSpPr>
          <p:cNvPr id="22531" name="Espace réservé du contenu 2"/>
          <p:cNvSpPr>
            <a:spLocks noGrp="1" noChangeArrowheads="1"/>
          </p:cNvSpPr>
          <p:nvPr>
            <p:ph idx="1"/>
          </p:nvPr>
        </p:nvSpPr>
        <p:spPr>
          <a:xfrm>
            <a:off x="971600" y="1052513"/>
            <a:ext cx="8172400" cy="5697537"/>
          </a:xfrm>
        </p:spPr>
        <p:txBody>
          <a:bodyPr/>
          <a:lstStyle/>
          <a:p>
            <a:r>
              <a:rPr lang="fr-CH" altLang="fr-FR" sz="2400" dirty="0" smtClean="0">
                <a:ea typeface="ＭＳ Ｐゴシック" panose="020B0600070205080204" pitchFamily="34" charset="-128"/>
              </a:rPr>
              <a:t>Choix de la méthode hypothético-déductive</a:t>
            </a:r>
          </a:p>
          <a:p>
            <a:r>
              <a:rPr lang="fr-CH" altLang="fr-FR" sz="2400" b="1" dirty="0" smtClean="0">
                <a:ea typeface="ＭＳ Ｐゴシック" panose="020B0600070205080204" pitchFamily="34" charset="-128"/>
              </a:rPr>
              <a:t>Formulation de l’hypothèse</a:t>
            </a:r>
            <a:r>
              <a:rPr lang="fr-CH" altLang="fr-FR" sz="2400" dirty="0" smtClean="0">
                <a:ea typeface="ＭＳ Ｐゴシック" panose="020B0600070205080204" pitchFamily="34" charset="-128"/>
              </a:rPr>
              <a:t>: « A l’Université, l’absentéisme serait le résultat d’une stratégie / d’un raisonnement / d’un calcul rationnel de la part de l’étudiant»</a:t>
            </a:r>
          </a:p>
          <a:p>
            <a:r>
              <a:rPr lang="fr-CH" altLang="fr-FR" sz="2400" dirty="0" smtClean="0">
                <a:ea typeface="ＭＳ Ｐゴシック" panose="020B0600070205080204" pitchFamily="34" charset="-128"/>
              </a:rPr>
              <a:t>«Opérationnalisation du cadre théorique»</a:t>
            </a:r>
          </a:p>
          <a:p>
            <a:r>
              <a:rPr lang="fr-CH" altLang="fr-FR" sz="2400" dirty="0" smtClean="0">
                <a:ea typeface="ＭＳ Ｐゴシック" panose="020B0600070205080204" pitchFamily="34" charset="-128"/>
              </a:rPr>
              <a:t>Les concepts qui vont orienter la recherche:</a:t>
            </a:r>
          </a:p>
          <a:p>
            <a:pPr>
              <a:buFontTx/>
              <a:buChar char="-"/>
            </a:pPr>
            <a:r>
              <a:rPr lang="fr-CH" altLang="fr-FR" sz="2400" b="1" dirty="0" smtClean="0">
                <a:ea typeface="ＭＳ Ｐゴシック" panose="020B0600070205080204" pitchFamily="34" charset="-128"/>
              </a:rPr>
              <a:t>Les raisons d’assister aux cours // Les causes pour ne pas assister aux cours…</a:t>
            </a:r>
          </a:p>
          <a:p>
            <a:pPr>
              <a:buFontTx/>
              <a:buChar char="-"/>
            </a:pPr>
            <a:r>
              <a:rPr lang="fr-CH" altLang="fr-FR" sz="2400" b="1" dirty="0" smtClean="0">
                <a:ea typeface="ＭＳ Ｐゴシック" panose="020B0600070205080204" pitchFamily="34" charset="-128"/>
              </a:rPr>
              <a:t>Les raisons de la présence aux cours // Les stratégies (=maximiser son profit en minimisant son investissement), les motivations de l’absence aux cours…</a:t>
            </a:r>
          </a:p>
          <a:p>
            <a:r>
              <a:rPr lang="fr-CH" altLang="fr-FR" sz="2400" dirty="0" smtClean="0">
                <a:ea typeface="ＭＳ Ｐゴシック" panose="020B0600070205080204" pitchFamily="34" charset="-128"/>
              </a:rPr>
              <a:t>Quels indicateurs choisir ?</a:t>
            </a:r>
          </a:p>
        </p:txBody>
      </p:sp>
      <p:sp>
        <p:nvSpPr>
          <p:cNvPr id="22532" name="Rectangle 1"/>
          <p:cNvSpPr>
            <a:spLocks noChangeArrowheads="1"/>
          </p:cNvSpPr>
          <p:nvPr/>
        </p:nvSpPr>
        <p:spPr bwMode="auto">
          <a:xfrm>
            <a:off x="179388" y="638175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0457A"/>
              </a:buClr>
              <a:buSzPct val="8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185B8D"/>
              </a:buClr>
              <a:buFont typeface="Century Gothic" panose="020B0502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fr-CH" altLang="fr-FR" sz="1800" dirty="0">
                <a:solidFill>
                  <a:schemeClr val="accent1"/>
                </a:solidFill>
              </a:rPr>
              <a:t>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noChangeArrowheads="1"/>
          </p:cNvSpPr>
          <p:nvPr>
            <p:ph type="title"/>
          </p:nvPr>
        </p:nvSpPr>
        <p:spPr>
          <a:xfrm>
            <a:off x="1066800" y="228600"/>
            <a:ext cx="7696200" cy="935038"/>
          </a:xfrm>
        </p:spPr>
        <p:txBody>
          <a:bodyPr/>
          <a:lstStyle/>
          <a:p>
            <a:r>
              <a:rPr lang="fr-CH" altLang="fr-FR" dirty="0">
                <a:ea typeface="ＭＳ Ｐゴシック" panose="020B0600070205080204" pitchFamily="34" charset="-128"/>
              </a:rPr>
              <a:t>4</a:t>
            </a:r>
            <a:r>
              <a:rPr lang="fr-CH" altLang="fr-FR" dirty="0" smtClean="0">
                <a:ea typeface="ＭＳ Ｐゴシック" panose="020B0600070205080204" pitchFamily="34" charset="-128"/>
              </a:rPr>
              <a:t>. Construire une instrumentation</a:t>
            </a:r>
          </a:p>
        </p:txBody>
      </p:sp>
      <p:sp>
        <p:nvSpPr>
          <p:cNvPr id="24579" name="Espace réservé du contenu 2"/>
          <p:cNvSpPr>
            <a:spLocks noGrp="1" noChangeArrowheads="1"/>
          </p:cNvSpPr>
          <p:nvPr>
            <p:ph idx="1"/>
          </p:nvPr>
        </p:nvSpPr>
        <p:spPr>
          <a:xfrm>
            <a:off x="1116013" y="1628775"/>
            <a:ext cx="7326312" cy="4344988"/>
          </a:xfrm>
        </p:spPr>
        <p:txBody>
          <a:bodyPr/>
          <a:lstStyle/>
          <a:p>
            <a:r>
              <a:rPr lang="fr-CH" altLang="fr-FR" smtClean="0">
                <a:ea typeface="ＭＳ Ｐゴシック" panose="020B0600070205080204" pitchFamily="34" charset="-128"/>
              </a:rPr>
              <a:t>Réalisez </a:t>
            </a:r>
            <a:r>
              <a:rPr lang="fr-CH" altLang="fr-FR" b="1" smtClean="0">
                <a:ea typeface="ＭＳ Ｐゴシック" panose="020B0600070205080204" pitchFamily="34" charset="-128"/>
              </a:rPr>
              <a:t>un questionnaire</a:t>
            </a:r>
          </a:p>
          <a:p>
            <a:r>
              <a:rPr lang="fr-CH" altLang="fr-FR" smtClean="0">
                <a:ea typeface="ＭＳ Ｐゴシック" panose="020B0600070205080204" pitchFamily="34" charset="-128"/>
              </a:rPr>
              <a:t>Etablissez un questionnaire </a:t>
            </a:r>
            <a:r>
              <a:rPr lang="fr-CH" altLang="fr-FR" b="1" smtClean="0">
                <a:ea typeface="ＭＳ Ｐゴシック" panose="020B0600070205080204" pitchFamily="34" charset="-128"/>
              </a:rPr>
              <a:t>d’au moins 8 questions</a:t>
            </a:r>
          </a:p>
          <a:p>
            <a:pPr marL="742950" lvl="2" indent="-342900">
              <a:spcAft>
                <a:spcPts val="300"/>
              </a:spcAft>
              <a:buClr>
                <a:srgbClr val="E0457A"/>
              </a:buClr>
              <a:buSzPct val="80000"/>
              <a:buFont typeface="Wingdings" panose="05000000000000000000" pitchFamily="2" charset="2"/>
              <a:buChar char="n"/>
            </a:pPr>
            <a:r>
              <a:rPr lang="fr-CH" altLang="fr-FR" smtClean="0">
                <a:ea typeface="ＭＳ Ｐゴシック" panose="020B0600070205080204" pitchFamily="34" charset="-128"/>
              </a:rPr>
              <a:t>Les questions formulées doivent refléter les indicateurs que vous voulez mesurer en lien avec votre  hypothèse (cadre théorique)</a:t>
            </a:r>
          </a:p>
          <a:p>
            <a:pPr marL="742950" lvl="2" indent="-342900">
              <a:spcAft>
                <a:spcPts val="300"/>
              </a:spcAft>
              <a:buClr>
                <a:srgbClr val="E0457A"/>
              </a:buClr>
              <a:buSzPct val="80000"/>
              <a:buFont typeface="Wingdings" panose="05000000000000000000" pitchFamily="2" charset="2"/>
              <a:buChar char="n"/>
            </a:pPr>
            <a:r>
              <a:rPr lang="fr-CH" altLang="fr-FR" smtClean="0">
                <a:ea typeface="ＭＳ Ｐゴシック" panose="020B0600070205080204" pitchFamily="34" charset="-128"/>
              </a:rPr>
              <a:t>Utilisez des questions fermées et ouvertes</a:t>
            </a:r>
          </a:p>
          <a:p>
            <a:pPr marL="742950" lvl="2" indent="-342900">
              <a:spcAft>
                <a:spcPts val="300"/>
              </a:spcAft>
              <a:buClr>
                <a:srgbClr val="E0457A"/>
              </a:buClr>
              <a:buSzPct val="80000"/>
              <a:buFont typeface="Wingdings" panose="05000000000000000000" pitchFamily="2" charset="2"/>
              <a:buChar char="n"/>
            </a:pPr>
            <a:r>
              <a:rPr lang="fr-CH" altLang="fr-FR" smtClean="0">
                <a:ea typeface="ＭＳ Ｐゴシック" panose="020B0600070205080204" pitchFamily="34" charset="-128"/>
              </a:rPr>
              <a:t>Le chef de projet indique sur le questionnaire ses nom et prénom + </a:t>
            </a:r>
            <a:r>
              <a:rPr lang="fr-CH" altLang="fr-FR" b="1" smtClean="0">
                <a:ea typeface="ＭＳ Ｐゴシック" panose="020B0600070205080204" pitchFamily="34" charset="-128"/>
              </a:rPr>
              <a:t>le n</a:t>
            </a:r>
            <a:r>
              <a:rPr lang="fr-CH" altLang="fr-FR" b="1" baseline="30000" smtClean="0">
                <a:ea typeface="ＭＳ Ｐゴシック" panose="020B0600070205080204" pitchFamily="34" charset="-128"/>
              </a:rPr>
              <a:t>o</a:t>
            </a:r>
            <a:r>
              <a:rPr lang="fr-CH" altLang="fr-FR" b="1" smtClean="0">
                <a:ea typeface="ＭＳ Ｐゴシック" panose="020B0600070205080204" pitchFamily="34" charset="-128"/>
              </a:rPr>
              <a:t> de son groupe dans le titre </a:t>
            </a:r>
            <a:r>
              <a:rPr lang="fr-CH" altLang="fr-FR" smtClean="0">
                <a:ea typeface="ＭＳ Ｐゴシック" panose="020B0600070205080204" pitchFamily="34" charset="-128"/>
              </a:rPr>
              <a:t>(via la description du questionnaire)</a:t>
            </a:r>
          </a:p>
          <a:p>
            <a:endParaRPr lang="fr-CH" altLang="fr-FR" smtClean="0">
              <a:ea typeface="ＭＳ Ｐゴシック" panose="020B0600070205080204" pitchFamily="34" charset="-128"/>
            </a:endParaRPr>
          </a:p>
          <a:p>
            <a:pPr>
              <a:buFont typeface="Wingdings" panose="05000000000000000000" pitchFamily="2" charset="2"/>
              <a:buNone/>
            </a:pPr>
            <a:endParaRPr lang="fr-CH" altLang="fr-FR" smtClean="0">
              <a:ea typeface="ＭＳ Ｐゴシック" panose="020B0600070205080204" pitchFamily="34" charset="-128"/>
            </a:endParaRPr>
          </a:p>
        </p:txBody>
      </p:sp>
      <p:sp>
        <p:nvSpPr>
          <p:cNvPr id="24580" name="Espace réservé du numéro de diapositive 3"/>
          <p:cNvSpPr>
            <a:spLocks noGrp="1"/>
          </p:cNvSpPr>
          <p:nvPr>
            <p:ph type="sldNum" sz="quarter" idx="4294967295"/>
          </p:nvPr>
        </p:nvSpPr>
        <p:spPr bwMode="auto">
          <a:xfrm>
            <a:off x="107950" y="6445250"/>
            <a:ext cx="7191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0457A"/>
              </a:buClr>
              <a:buSzPct val="8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185B8D"/>
              </a:buClr>
              <a:buFont typeface="Century Gothic" panose="020B0502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fld id="{27E4AE5D-A10D-420C-B0F5-1F94FD3A3F43}" type="slidenum">
              <a:rPr lang="fr-CH" altLang="fr-FR" sz="1800"/>
              <a:pPr eaLnBrk="1" hangingPunct="1">
                <a:spcBef>
                  <a:spcPct val="0"/>
                </a:spcBef>
                <a:buClrTx/>
                <a:buSzTx/>
                <a:buFontTx/>
                <a:buNone/>
              </a:pPr>
              <a:t>9</a:t>
            </a:fld>
            <a:endParaRPr lang="fr-CH" altLang="fr-FR" sz="1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squelettresd[1]">
  <a:themeElements>
    <a:clrScheme name="">
      <a:dk1>
        <a:srgbClr val="000000"/>
      </a:dk1>
      <a:lt1>
        <a:srgbClr val="FFFFFF"/>
      </a:lt1>
      <a:dk2>
        <a:srgbClr val="0091CC"/>
      </a:dk2>
      <a:lt2>
        <a:srgbClr val="C0C0C0"/>
      </a:lt2>
      <a:accent1>
        <a:srgbClr val="185B8D"/>
      </a:accent1>
      <a:accent2>
        <a:srgbClr val="0091CC"/>
      </a:accent2>
      <a:accent3>
        <a:srgbClr val="FFFFFF"/>
      </a:accent3>
      <a:accent4>
        <a:srgbClr val="000000"/>
      </a:accent4>
      <a:accent5>
        <a:srgbClr val="ABB5C5"/>
      </a:accent5>
      <a:accent6>
        <a:srgbClr val="0083B9"/>
      </a:accent6>
      <a:hlink>
        <a:srgbClr val="B5B5B5"/>
      </a:hlink>
      <a:folHlink>
        <a:srgbClr val="FFD600"/>
      </a:folHlink>
    </a:clrScheme>
    <a:fontScheme name="masquelettresd[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quelettresd[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quelettresd[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quelettresd[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quelettresd[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quelettresd[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quelettresd[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quelettresd[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quelettresd[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quelettresd[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quelettresd[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quelettresd[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quelettresd[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quelettresd[1] 13">
        <a:dk1>
          <a:srgbClr val="000000"/>
        </a:dk1>
        <a:lt1>
          <a:srgbClr val="FFFFFF"/>
        </a:lt1>
        <a:dk2>
          <a:srgbClr val="000000"/>
        </a:dk2>
        <a:lt2>
          <a:srgbClr val="185B8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quelettresd[1] 14">
        <a:dk1>
          <a:srgbClr val="000000"/>
        </a:dk1>
        <a:lt1>
          <a:srgbClr val="FFFFFF"/>
        </a:lt1>
        <a:dk2>
          <a:srgbClr val="000000"/>
        </a:dk2>
        <a:lt2>
          <a:srgbClr val="185B8F"/>
        </a:lt2>
        <a:accent1>
          <a:srgbClr val="BBE0E3"/>
        </a:accent1>
        <a:accent2>
          <a:srgbClr val="F42D86"/>
        </a:accent2>
        <a:accent3>
          <a:srgbClr val="FFFFFF"/>
        </a:accent3>
        <a:accent4>
          <a:srgbClr val="000000"/>
        </a:accent4>
        <a:accent5>
          <a:srgbClr val="DAEDEF"/>
        </a:accent5>
        <a:accent6>
          <a:srgbClr val="DD2879"/>
        </a:accent6>
        <a:hlink>
          <a:srgbClr val="B5B5B5"/>
        </a:hlink>
        <a:folHlink>
          <a:srgbClr val="FFD600"/>
        </a:folHlink>
      </a:clrScheme>
      <a:clrMap bg1="lt1" tx1="dk1" bg2="lt2" tx2="dk2" accent1="accent1" accent2="accent2" accent3="accent3" accent4="accent4" accent5="accent5" accent6="accent6" hlink="hlink" folHlink="folHlink"/>
    </a:extraClrScheme>
    <a:extraClrScheme>
      <a:clrScheme name="masquelettresd[1] 15">
        <a:dk1>
          <a:srgbClr val="000000"/>
        </a:dk1>
        <a:lt1>
          <a:srgbClr val="FFFFFF"/>
        </a:lt1>
        <a:dk2>
          <a:srgbClr val="185B8D"/>
        </a:dk2>
        <a:lt2>
          <a:srgbClr val="6B1687"/>
        </a:lt2>
        <a:accent1>
          <a:srgbClr val="BBE0E3"/>
        </a:accent1>
        <a:accent2>
          <a:srgbClr val="F42D86"/>
        </a:accent2>
        <a:accent3>
          <a:srgbClr val="FFFFFF"/>
        </a:accent3>
        <a:accent4>
          <a:srgbClr val="000000"/>
        </a:accent4>
        <a:accent5>
          <a:srgbClr val="DAEDEF"/>
        </a:accent5>
        <a:accent6>
          <a:srgbClr val="DD2879"/>
        </a:accent6>
        <a:hlink>
          <a:srgbClr val="B5B5B5"/>
        </a:hlink>
        <a:folHlink>
          <a:srgbClr val="FFD600"/>
        </a:folHlink>
      </a:clrScheme>
      <a:clrMap bg1="lt1" tx1="dk1" bg2="lt2" tx2="dk2" accent1="accent1" accent2="accent2" accent3="accent3" accent4="accent4" accent5="accent5" accent6="accent6" hlink="hlink" folHlink="folHlink"/>
    </a:extraClrScheme>
    <a:extraClrScheme>
      <a:clrScheme name="masquelettresd[1] 16">
        <a:dk1>
          <a:srgbClr val="000000"/>
        </a:dk1>
        <a:lt1>
          <a:srgbClr val="FFFFFF"/>
        </a:lt1>
        <a:dk2>
          <a:srgbClr val="D21526"/>
        </a:dk2>
        <a:lt2>
          <a:srgbClr val="C0C0C0"/>
        </a:lt2>
        <a:accent1>
          <a:srgbClr val="185B8D"/>
        </a:accent1>
        <a:accent2>
          <a:srgbClr val="F42D86"/>
        </a:accent2>
        <a:accent3>
          <a:srgbClr val="FFFFFF"/>
        </a:accent3>
        <a:accent4>
          <a:srgbClr val="000000"/>
        </a:accent4>
        <a:accent5>
          <a:srgbClr val="ABB5C5"/>
        </a:accent5>
        <a:accent6>
          <a:srgbClr val="DD2879"/>
        </a:accent6>
        <a:hlink>
          <a:srgbClr val="B5B5B5"/>
        </a:hlink>
        <a:folHlink>
          <a:srgbClr val="FFD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masquelettresd[1]</Template>
  <TotalTime>0</TotalTime>
  <Words>3181</Words>
  <Application>Microsoft Office PowerPoint</Application>
  <PresentationFormat>Affichage à l'écran (4:3)</PresentationFormat>
  <Paragraphs>425</Paragraphs>
  <Slides>17</Slides>
  <Notes>14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ＭＳ Ｐゴシック</vt:lpstr>
      <vt:lpstr>Arial</vt:lpstr>
      <vt:lpstr>Calibri</vt:lpstr>
      <vt:lpstr>Century Gothic</vt:lpstr>
      <vt:lpstr>Garamond</vt:lpstr>
      <vt:lpstr>Wingdings</vt:lpstr>
      <vt:lpstr>masquelettresd[1]</vt:lpstr>
      <vt:lpstr>MÉTHODES EMPIRIQUES DES SCIENCES SOCIALES FLORENCE CAUHÉPÉ</vt:lpstr>
      <vt:lpstr>Atelier pratique</vt:lpstr>
      <vt:lpstr>Plan et déroulement</vt:lpstr>
      <vt:lpstr>Déroulement</vt:lpstr>
      <vt:lpstr>1. La thématique de l’atelier</vt:lpstr>
      <vt:lpstr> 2. Construire le cadre théorique</vt:lpstr>
      <vt:lpstr>Fin de 1ère heure ou 2ème heure  3. Mise en commun selon la phase exploratoire, quel cadre théorique, quelle question de recherche, quelle hypothèse?</vt:lpstr>
      <vt:lpstr>Choix de la démarche et formulation de l’hypothèse</vt:lpstr>
      <vt:lpstr>4. Construire une instrumentation</vt:lpstr>
      <vt:lpstr>Utilisation de Google Forms (1/5)</vt:lpstr>
      <vt:lpstr>Utilisation de Google Forms (2/5)</vt:lpstr>
      <vt:lpstr>Utilisation de Google Forms (3/5)</vt:lpstr>
      <vt:lpstr>Utilisation de Google Forms (4/5)</vt:lpstr>
      <vt:lpstr>5. Sélection de trois questionnaires à remplir </vt:lpstr>
      <vt:lpstr>6. Premières analyses des résultats</vt:lpstr>
      <vt:lpstr>7. La semaine prochaine</vt:lpstr>
      <vt:lpstr>Utilisation de Google Forms (5/5)</vt:lpstr>
    </vt:vector>
  </TitlesOfParts>
  <Company>Université de Fribourg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schoenel</dc:creator>
  <cp:lastModifiedBy>CAUHEPE Florence</cp:lastModifiedBy>
  <cp:revision>648</cp:revision>
  <cp:lastPrinted>2014-12-02T10:11:18Z</cp:lastPrinted>
  <dcterms:created xsi:type="dcterms:W3CDTF">2014-12-01T09:00:33Z</dcterms:created>
  <dcterms:modified xsi:type="dcterms:W3CDTF">2018-12-05T07:57:27Z</dcterms:modified>
</cp:coreProperties>
</file>