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77" r:id="rId2"/>
    <p:sldId id="336" r:id="rId3"/>
    <p:sldId id="338" r:id="rId4"/>
    <p:sldId id="529" r:id="rId5"/>
    <p:sldId id="531" r:id="rId6"/>
    <p:sldId id="323" r:id="rId7"/>
    <p:sldId id="324" r:id="rId8"/>
    <p:sldId id="294" r:id="rId9"/>
    <p:sldId id="325" r:id="rId10"/>
    <p:sldId id="329" r:id="rId11"/>
    <p:sldId id="295" r:id="rId12"/>
    <p:sldId id="306" r:id="rId13"/>
    <p:sldId id="307" r:id="rId14"/>
    <p:sldId id="311" r:id="rId15"/>
    <p:sldId id="320" r:id="rId16"/>
    <p:sldId id="326" r:id="rId17"/>
    <p:sldId id="278" r:id="rId18"/>
    <p:sldId id="530" r:id="rId19"/>
    <p:sldId id="298" r:id="rId20"/>
    <p:sldId id="296" r:id="rId21"/>
    <p:sldId id="297" r:id="rId22"/>
    <p:sldId id="335" r:id="rId23"/>
    <p:sldId id="304" r:id="rId24"/>
    <p:sldId id="332" r:id="rId25"/>
    <p:sldId id="334" r:id="rId2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mina Recabarren" initials="" lastIdx="7" clrIdx="0"/>
  <p:cmAuthor id="1" name="Andrea Wyssen" initials="AW" lastIdx="1" clrIdx="1"/>
  <p:cmAuthor id="2" name="Matthias Guillod" initials="MG" lastIdx="0" clrIdx="2"/>
  <p:cmAuthor id="3" name="Microsoft" initials="M" lastIdx="5" clrIdx="3"/>
  <p:cmAuthor id="4" name="MARTIN SOELCH Chantal" initials="MSC" lastIdx="1" clrIdx="4">
    <p:extLst>
      <p:ext uri="{19B8F6BF-5375-455C-9EA6-DF929625EA0E}">
        <p15:presenceInfo xmlns:p15="http://schemas.microsoft.com/office/powerpoint/2012/main" userId="S-1-5-21-2566597735-43548539-3886347749-80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FF00"/>
    <a:srgbClr val="0097C5"/>
    <a:srgbClr val="DE4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4" autoAdjust="0"/>
    <p:restoredTop sz="89609" autoAdjust="0"/>
  </p:normalViewPr>
  <p:slideViewPr>
    <p:cSldViewPr snapToGrid="0" snapToObjects="1">
      <p:cViewPr varScale="1">
        <p:scale>
          <a:sx n="60" d="100"/>
          <a:sy n="60" d="100"/>
        </p:scale>
        <p:origin x="128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1734B-FBB2-A74A-993A-D664DBAD3A36}" type="datetimeFigureOut">
              <a:rPr lang="fr-FR" smtClean="0"/>
              <a:pPr/>
              <a:t>11/03/2021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D08AE-1786-9649-A841-49243BA369D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354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CH"/>
              <a:t>IPSY08-09, Laurent ROSSIER, lect.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fr-CH"/>
              <a:t>23/09/08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61C0B-11C2-4349-95D1-B0908A632E0A}" type="slidenum">
              <a:rPr lang="fr-CH" smtClean="0"/>
              <a:pPr>
                <a:defRPr/>
              </a:pPr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0646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. </a:t>
            </a:r>
          </a:p>
          <a:p>
            <a:endParaRPr lang="fr-CH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CH"/>
              <a:t>IPSY08-09, Laurent ROSSIER, lect.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fr-CH"/>
              <a:t>23/09/08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61C0B-11C2-4349-95D1-B0908A632E0A}" type="slidenum">
              <a:rPr lang="fr-CH" smtClean="0"/>
              <a:pPr>
                <a:defRPr/>
              </a:pPr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30982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CH"/>
              <a:t>IPSY08-09, Laurent ROSSIER, lect.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fr-CH"/>
              <a:t>23/09/08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61C0B-11C2-4349-95D1-B0908A632E0A}" type="slidenum">
              <a:rPr lang="fr-CH" smtClean="0"/>
              <a:pPr>
                <a:defRPr/>
              </a:pPr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52744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Plus spécifiquement vous développez des compétences au niveau des méthodes de prévention, de diagnostic et d’intervention, sous l’angle de l’approche centrée sur la personne et la thérapie cc. </a:t>
            </a:r>
          </a:p>
          <a:p>
            <a:endParaRPr lang="fr-CH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CH"/>
              <a:t>IPSY08-09, Laurent ROSSIER, lect.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fr-CH"/>
              <a:t>23/09/08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61C0B-11C2-4349-95D1-B0908A632E0A}" type="slidenum">
              <a:rPr lang="fr-CH" smtClean="0"/>
              <a:pPr>
                <a:defRPr/>
              </a:pPr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26589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Plus spécifiquement vous développez des compétences au niveau des méthodes de prévention, de diagnostic et d’intervention, sous l’angle de l’approche centrée sur la personne et la thérapie cc. </a:t>
            </a:r>
          </a:p>
          <a:p>
            <a:endParaRPr lang="fr-CH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CH"/>
              <a:t>IPSY08-09, Laurent ROSSIER, lect.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fr-CH"/>
              <a:t>23/09/08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61C0B-11C2-4349-95D1-B0908A632E0A}" type="slidenum">
              <a:rPr lang="fr-CH" smtClean="0"/>
              <a:pPr>
                <a:defRPr/>
              </a:pPr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26589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UNF_Logo_gross.emf"/>
          <p:cNvPicPr>
            <a:picLocks noChangeAspect="1"/>
          </p:cNvPicPr>
          <p:nvPr/>
        </p:nvPicPr>
        <p:blipFill>
          <a:blip r:embed="rId2" cstate="print"/>
          <a:srcRect t="408"/>
          <a:stretch>
            <a:fillRect/>
          </a:stretch>
        </p:blipFill>
        <p:spPr>
          <a:xfrm>
            <a:off x="0" y="0"/>
            <a:ext cx="1815207" cy="1162718"/>
          </a:xfrm>
          <a:prstGeom prst="rect">
            <a:avLst/>
          </a:prstGeom>
        </p:spPr>
      </p:pic>
      <p:pic>
        <p:nvPicPr>
          <p:cNvPr id="7" name="Grafik 6" descr="UNIFR_Background_Titleslide_PP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06488"/>
            <a:ext cx="9144000" cy="5751512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3388" y="1803400"/>
            <a:ext cx="8278811" cy="4351338"/>
          </a:xfrm>
        </p:spPr>
        <p:txBody>
          <a:bodyPr/>
          <a:lstStyle>
            <a:lvl1pPr>
              <a:spcAft>
                <a:spcPts val="2700"/>
              </a:spcAft>
              <a:defRPr/>
            </a:lvl1pPr>
            <a:lvl2pPr>
              <a:lnSpc>
                <a:spcPts val="3200"/>
              </a:lnSpc>
              <a:spcAft>
                <a:spcPts val="3200"/>
              </a:spcAft>
              <a:defRPr sz="3000" b="1" cap="all" baseline="0">
                <a:solidFill>
                  <a:srgbClr val="0083BE"/>
                </a:solidFill>
              </a:defRPr>
            </a:lvl2pPr>
            <a:lvl3pPr marL="0" indent="0">
              <a:lnSpc>
                <a:spcPts val="3200"/>
              </a:lnSpc>
              <a:spcAft>
                <a:spcPts val="3200"/>
              </a:spcAft>
              <a:buFont typeface="Arial" pitchFamily="34" charset="0"/>
              <a:buChar char="​"/>
              <a:defRPr sz="3000"/>
            </a:lvl3pPr>
            <a:lvl4pPr>
              <a:lnSpc>
                <a:spcPts val="2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ts val="2000"/>
              </a:lnSpc>
              <a:defRPr sz="1600" b="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UNIFR_Background_Titleslide_PPT.jpg"/>
          <p:cNvPicPr>
            <a:picLocks noChangeAspect="1"/>
          </p:cNvPicPr>
          <p:nvPr/>
        </p:nvPicPr>
        <p:blipFill>
          <a:blip r:embed="rId2" cstate="print"/>
          <a:srcRect t="4538" b="2539"/>
          <a:stretch>
            <a:fillRect/>
          </a:stretch>
        </p:blipFill>
        <p:spPr>
          <a:xfrm>
            <a:off x="0" y="0"/>
            <a:ext cx="9144000" cy="6253163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3388" y="1008063"/>
            <a:ext cx="8278812" cy="5146675"/>
          </a:xfrm>
        </p:spPr>
        <p:txBody>
          <a:bodyPr/>
          <a:lstStyle>
            <a:lvl1pPr indent="0">
              <a:lnSpc>
                <a:spcPts val="3200"/>
              </a:lnSpc>
              <a:spcAft>
                <a:spcPts val="3200"/>
              </a:spcAft>
              <a:buFont typeface="Arial" pitchFamily="34" charset="0"/>
              <a:buChar char="​"/>
              <a:defRPr sz="3000" b="1" cap="all" baseline="0">
                <a:solidFill>
                  <a:srgbClr val="0083BE"/>
                </a:solidFill>
              </a:defRPr>
            </a:lvl1pPr>
            <a:lvl2pPr marL="414000" indent="-414000">
              <a:lnSpc>
                <a:spcPts val="2700"/>
              </a:lnSpc>
              <a:buFont typeface="+mj-lt"/>
              <a:buAutoNum type="arabicPeriod"/>
              <a:defRPr sz="2000" b="0" cap="all" baseline="0">
                <a:solidFill>
                  <a:srgbClr val="0083BE"/>
                </a:solidFill>
              </a:defRPr>
            </a:lvl2pPr>
            <a:lvl3pPr marL="216000" indent="-216000">
              <a:lnSpc>
                <a:spcPts val="2700"/>
              </a:lnSpc>
              <a:buFont typeface="Arial" pitchFamily="34" charset="0"/>
              <a:buChar char="−"/>
              <a:defRPr sz="2000" b="0" cap="all" baseline="0">
                <a:solidFill>
                  <a:srgbClr val="0083BE"/>
                </a:solidFill>
              </a:defRPr>
            </a:lvl3pPr>
            <a:lvl4pPr marL="0" indent="0">
              <a:lnSpc>
                <a:spcPts val="2700"/>
              </a:lnSpc>
              <a:buFont typeface="Arial" pitchFamily="34" charset="0"/>
              <a:buChar char="​"/>
              <a:defRPr sz="2000" b="0" cap="none" baseline="0">
                <a:solidFill>
                  <a:schemeClr val="tx1"/>
                </a:solidFill>
              </a:defRPr>
            </a:lvl4pPr>
            <a:lvl5pPr marL="0" indent="0">
              <a:lnSpc>
                <a:spcPts val="2700"/>
              </a:lnSpc>
              <a:buFont typeface="Arial" pitchFamily="34" charset="0"/>
              <a:buChar char="​"/>
              <a:defRPr sz="2000" b="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762001" y="5946776"/>
            <a:ext cx="207963" cy="207962"/>
          </a:xfrm>
          <a:prstGeom prst="rect">
            <a:avLst/>
          </a:prstGeom>
          <a:solidFill>
            <a:srgbClr val="921B2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fr-FR"/>
          </a:p>
        </p:txBody>
      </p:sp>
      <p:sp>
        <p:nvSpPr>
          <p:cNvPr id="17" name="Rectangle 9"/>
          <p:cNvSpPr>
            <a:spLocks noChangeArrowheads="1"/>
          </p:cNvSpPr>
          <p:nvPr userDrawn="1"/>
        </p:nvSpPr>
        <p:spPr bwMode="auto">
          <a:xfrm>
            <a:off x="488951" y="5946776"/>
            <a:ext cx="207963" cy="207962"/>
          </a:xfrm>
          <a:prstGeom prst="rect">
            <a:avLst/>
          </a:prstGeom>
          <a:solidFill>
            <a:srgbClr val="F09E4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fr-FR"/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1028701" y="5946776"/>
            <a:ext cx="207963" cy="20796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fr-FR"/>
          </a:p>
        </p:txBody>
      </p:sp>
      <p:sp>
        <p:nvSpPr>
          <p:cNvPr id="19" name="Rectangle 9"/>
          <p:cNvSpPr>
            <a:spLocks noChangeArrowheads="1"/>
          </p:cNvSpPr>
          <p:nvPr userDrawn="1"/>
        </p:nvSpPr>
        <p:spPr bwMode="auto">
          <a:xfrm>
            <a:off x="217488" y="5946776"/>
            <a:ext cx="207963" cy="2079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fr-FR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8455025" y="898526"/>
            <a:ext cx="207963" cy="207962"/>
          </a:xfrm>
          <a:prstGeom prst="rect">
            <a:avLst/>
          </a:prstGeom>
          <a:solidFill>
            <a:srgbClr val="921B2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fr-FR"/>
          </a:p>
        </p:txBody>
      </p:sp>
      <p:sp>
        <p:nvSpPr>
          <p:cNvPr id="21" name="Rectangle 9"/>
          <p:cNvSpPr>
            <a:spLocks noChangeArrowheads="1"/>
          </p:cNvSpPr>
          <p:nvPr userDrawn="1"/>
        </p:nvSpPr>
        <p:spPr bwMode="auto">
          <a:xfrm>
            <a:off x="8181975" y="898526"/>
            <a:ext cx="207963" cy="207962"/>
          </a:xfrm>
          <a:prstGeom prst="rect">
            <a:avLst/>
          </a:prstGeom>
          <a:solidFill>
            <a:srgbClr val="F09E4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fr-FR"/>
          </a:p>
        </p:txBody>
      </p:sp>
      <p:sp>
        <p:nvSpPr>
          <p:cNvPr id="22" name="Rectangle 10"/>
          <p:cNvSpPr>
            <a:spLocks noChangeArrowheads="1"/>
          </p:cNvSpPr>
          <p:nvPr userDrawn="1"/>
        </p:nvSpPr>
        <p:spPr bwMode="auto">
          <a:xfrm>
            <a:off x="8721725" y="898526"/>
            <a:ext cx="207963" cy="20796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fr-FR"/>
          </a:p>
        </p:txBody>
      </p:sp>
      <p:sp>
        <p:nvSpPr>
          <p:cNvPr id="23" name="Rectangle 9"/>
          <p:cNvSpPr>
            <a:spLocks noChangeArrowheads="1"/>
          </p:cNvSpPr>
          <p:nvPr userDrawn="1"/>
        </p:nvSpPr>
        <p:spPr bwMode="auto">
          <a:xfrm>
            <a:off x="7910512" y="898526"/>
            <a:ext cx="207963" cy="2079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7966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979678" y="44450"/>
            <a:ext cx="7164705" cy="0"/>
          </a:xfrm>
          <a:custGeom>
            <a:avLst/>
            <a:gdLst/>
            <a:ahLst/>
            <a:cxnLst/>
            <a:rect l="l" t="t" r="r" b="b"/>
            <a:pathLst>
              <a:path w="7164705">
                <a:moveTo>
                  <a:pt x="0" y="0"/>
                </a:moveTo>
                <a:lnTo>
                  <a:pt x="7164324" y="0"/>
                </a:lnTo>
              </a:path>
            </a:pathLst>
          </a:custGeom>
          <a:ln w="101600">
            <a:solidFill>
              <a:srgbClr val="175B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24200" y="6356352"/>
            <a:ext cx="289560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56352"/>
            <a:ext cx="213360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2/21/2015</a:t>
            </a:r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53200" y="6356351"/>
            <a:ext cx="2133600" cy="215444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ct val="100000"/>
              </a:lnSpc>
            </a:pPr>
            <a:fld id="{81D60167-4931-47E6-BA6A-407CBD079E47}" type="slidenum">
              <a:rPr spc="-10" dirty="0"/>
              <a:t>‹N°›</a:t>
            </a:fld>
            <a:endParaRPr spc="-10" dirty="0"/>
          </a:p>
        </p:txBody>
      </p:sp>
      <p:pic>
        <p:nvPicPr>
          <p:cNvPr id="7" name="Grafik 5" descr="UNF_Logo_gross.emf"/>
          <p:cNvPicPr>
            <a:picLocks noChangeAspect="1"/>
          </p:cNvPicPr>
          <p:nvPr userDrawn="1"/>
        </p:nvPicPr>
        <p:blipFill>
          <a:blip r:embed="rId2" cstate="print"/>
          <a:srcRect t="408"/>
          <a:stretch>
            <a:fillRect/>
          </a:stretch>
        </p:blipFill>
        <p:spPr>
          <a:xfrm>
            <a:off x="3" y="1"/>
            <a:ext cx="1815207" cy="116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8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17488" y="163514"/>
            <a:ext cx="8712200" cy="484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3388" y="1106488"/>
            <a:ext cx="8278812" cy="5048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360000" y="4320000"/>
            <a:ext cx="1800000" cy="216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60"/>
              </a:lnSpc>
              <a:defRPr sz="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endParaRPr lang="de-CH" dirty="0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9360000" y="468000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60"/>
              </a:lnSpc>
              <a:defRPr sz="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endParaRPr lang="de-CH" dirty="0">
              <a:solidFill>
                <a:prstClr val="white"/>
              </a:solidFill>
            </a:endParaRPr>
          </a:p>
        </p:txBody>
      </p:sp>
      <p:sp>
        <p:nvSpPr>
          <p:cNvPr id="10" name="Textplatzhalter 7"/>
          <p:cNvSpPr txBox="1">
            <a:spLocks/>
          </p:cNvSpPr>
          <p:nvPr/>
        </p:nvSpPr>
        <p:spPr>
          <a:xfrm>
            <a:off x="217488" y="6350001"/>
            <a:ext cx="8372604" cy="422274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defTabSz="914400">
              <a:lnSpc>
                <a:spcPts val="960"/>
              </a:lnSpc>
              <a:buFont typeface="Arial" pitchFamily="34" charset="0"/>
              <a:buChar char="​"/>
              <a:defRPr/>
            </a:pPr>
            <a:r>
              <a:rPr lang="de-DE" sz="800" b="1" cap="all" dirty="0" err="1">
                <a:solidFill>
                  <a:prstClr val="black"/>
                </a:solidFill>
                <a:cs typeface="Arial" pitchFamily="34" charset="0"/>
              </a:rPr>
              <a:t>Université</a:t>
            </a:r>
            <a:r>
              <a:rPr lang="de-DE" sz="800" b="1" cap="all" dirty="0">
                <a:solidFill>
                  <a:prstClr val="black"/>
                </a:solidFill>
                <a:cs typeface="Arial" pitchFamily="34" charset="0"/>
              </a:rPr>
              <a:t> de </a:t>
            </a:r>
            <a:r>
              <a:rPr lang="de-DE" sz="800" b="1" cap="all" dirty="0" err="1">
                <a:solidFill>
                  <a:prstClr val="black"/>
                </a:solidFill>
                <a:cs typeface="Arial" pitchFamily="34" charset="0"/>
              </a:rPr>
              <a:t>fribourg</a:t>
            </a:r>
            <a:r>
              <a:rPr lang="de-DE" sz="800" b="1" cap="all" dirty="0">
                <a:solidFill>
                  <a:prstClr val="black"/>
                </a:solidFill>
                <a:cs typeface="Arial" pitchFamily="34" charset="0"/>
              </a:rPr>
              <a:t> / Universität Freiburg</a:t>
            </a:r>
            <a:r>
              <a:rPr lang="de-DE" sz="800" cap="all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sz="800" dirty="0">
                <a:solidFill>
                  <a:prstClr val="black"/>
                </a:solidFill>
                <a:cs typeface="Arial" pitchFamily="34" charset="0"/>
              </a:rPr>
              <a:t>| FACULTÉ DES LETTRES / PHILOSOPHISCHE FAKULTÄT</a:t>
            </a:r>
            <a:r>
              <a:rPr lang="de-DE" sz="800" cap="all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sz="800" dirty="0">
                <a:solidFill>
                  <a:prstClr val="black"/>
                </a:solidFill>
                <a:cs typeface="Arial" pitchFamily="34" charset="0"/>
              </a:rPr>
              <a:t>| </a:t>
            </a:r>
            <a:r>
              <a:rPr lang="de-DE" sz="800" dirty="0" err="1">
                <a:solidFill>
                  <a:prstClr val="black"/>
                </a:solidFill>
                <a:cs typeface="Arial" pitchFamily="34" charset="0"/>
              </a:rPr>
              <a:t>Département</a:t>
            </a:r>
            <a:r>
              <a:rPr lang="de-DE" sz="800" baseline="0" dirty="0">
                <a:solidFill>
                  <a:prstClr val="black"/>
                </a:solidFill>
                <a:cs typeface="Arial" pitchFamily="34" charset="0"/>
              </a:rPr>
              <a:t> de Psychologie / Departement für Psychologie </a:t>
            </a:r>
            <a:endParaRPr lang="de-DE" sz="800" dirty="0">
              <a:solidFill>
                <a:prstClr val="black"/>
              </a:solidFill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ts val="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​"/>
              <a:tabLst/>
              <a:defRPr/>
            </a:pPr>
            <a:r>
              <a:rPr lang="fr-FR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 </a:t>
            </a:r>
            <a:r>
              <a:rPr lang="fr-FR" sz="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Informationsveranstaltung</a:t>
            </a:r>
            <a:r>
              <a:rPr lang="fr-FR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für</a:t>
            </a:r>
            <a:r>
              <a:rPr lang="fr-FR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die </a:t>
            </a:r>
            <a:r>
              <a:rPr lang="fr-FR" sz="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neuen</a:t>
            </a:r>
            <a:r>
              <a:rPr lang="fr-FR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Studierenden</a:t>
            </a:r>
            <a:r>
              <a:rPr lang="fr-FR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der Master in der </a:t>
            </a:r>
            <a:r>
              <a:rPr lang="fr-FR" sz="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Klinischen</a:t>
            </a:r>
            <a:r>
              <a:rPr lang="fr-FR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</a:t>
            </a:r>
            <a:r>
              <a:rPr lang="fr-FR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Gesundheitspsychologie</a:t>
            </a:r>
            <a:br>
              <a:rPr lang="de-DE" sz="800" dirty="0">
                <a:solidFill>
                  <a:prstClr val="black"/>
                </a:solidFill>
                <a:cs typeface="Arial" pitchFamily="34" charset="0"/>
              </a:rPr>
            </a:br>
            <a:r>
              <a:rPr lang="de-DE" sz="800" b="1" baseline="0" dirty="0">
                <a:solidFill>
                  <a:prstClr val="black"/>
                </a:solidFill>
                <a:cs typeface="Arial" pitchFamily="34" charset="0"/>
              </a:rPr>
              <a:t>September</a:t>
            </a:r>
            <a:r>
              <a:rPr lang="de-DE" sz="800" b="1" dirty="0">
                <a:solidFill>
                  <a:prstClr val="black"/>
                </a:solidFill>
                <a:cs typeface="Arial" pitchFamily="34" charset="0"/>
              </a:rPr>
              <a:t> 2017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>
          <a:xfrm>
            <a:off x="9360000" y="504000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60"/>
              </a:lnSpc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fld id="{1E9011C8-9BF4-4E14-A6CE-7DE7D36702CC}" type="slidenum">
              <a:rPr lang="de-CH" smtClean="0">
                <a:solidFill>
                  <a:prstClr val="white"/>
                </a:solidFill>
              </a:rPr>
              <a:pPr defTabSz="914400"/>
              <a:t>‹N°›</a:t>
            </a:fld>
            <a:endParaRPr lang="de-CH" dirty="0">
              <a:solidFill>
                <a:prstClr val="white"/>
              </a:solidFill>
            </a:endParaRPr>
          </a:p>
        </p:txBody>
      </p:sp>
      <p:pic>
        <p:nvPicPr>
          <p:cNvPr id="9" name="Grafik 8" descr="UNF_Logo_klein.e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90092" y="6350001"/>
            <a:ext cx="553908" cy="497240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>
            <a:off x="0" y="6269831"/>
            <a:ext cx="9144000" cy="0"/>
          </a:xfrm>
          <a:prstGeom prst="line">
            <a:avLst/>
          </a:prstGeom>
          <a:ln w="635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8"/>
          <p:cNvSpPr>
            <a:spLocks noChangeArrowheads="1"/>
          </p:cNvSpPr>
          <p:nvPr userDrawn="1"/>
        </p:nvSpPr>
        <p:spPr bwMode="auto">
          <a:xfrm>
            <a:off x="762001" y="5946776"/>
            <a:ext cx="207963" cy="207962"/>
          </a:xfrm>
          <a:prstGeom prst="rect">
            <a:avLst/>
          </a:prstGeom>
          <a:solidFill>
            <a:srgbClr val="921B2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fr-FR"/>
          </a:p>
        </p:txBody>
      </p:sp>
      <p:sp>
        <p:nvSpPr>
          <p:cNvPr id="17" name="Rectangle 9"/>
          <p:cNvSpPr>
            <a:spLocks noChangeArrowheads="1"/>
          </p:cNvSpPr>
          <p:nvPr userDrawn="1"/>
        </p:nvSpPr>
        <p:spPr bwMode="auto">
          <a:xfrm>
            <a:off x="488951" y="5946776"/>
            <a:ext cx="207963" cy="207962"/>
          </a:xfrm>
          <a:prstGeom prst="rect">
            <a:avLst/>
          </a:prstGeom>
          <a:solidFill>
            <a:srgbClr val="F09E4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fr-FR"/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1028701" y="5946776"/>
            <a:ext cx="207963" cy="20796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fr-FR"/>
          </a:p>
        </p:txBody>
      </p:sp>
      <p:sp>
        <p:nvSpPr>
          <p:cNvPr id="19" name="Rectangle 9"/>
          <p:cNvSpPr>
            <a:spLocks noChangeArrowheads="1"/>
          </p:cNvSpPr>
          <p:nvPr userDrawn="1"/>
        </p:nvSpPr>
        <p:spPr bwMode="auto">
          <a:xfrm>
            <a:off x="217488" y="5946776"/>
            <a:ext cx="207963" cy="2079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fr-FR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8455025" y="898526"/>
            <a:ext cx="207963" cy="207962"/>
          </a:xfrm>
          <a:prstGeom prst="rect">
            <a:avLst/>
          </a:prstGeom>
          <a:solidFill>
            <a:srgbClr val="921B2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fr-FR"/>
          </a:p>
        </p:txBody>
      </p:sp>
      <p:sp>
        <p:nvSpPr>
          <p:cNvPr id="21" name="Rectangle 9"/>
          <p:cNvSpPr>
            <a:spLocks noChangeArrowheads="1"/>
          </p:cNvSpPr>
          <p:nvPr userDrawn="1"/>
        </p:nvSpPr>
        <p:spPr bwMode="auto">
          <a:xfrm>
            <a:off x="8181975" y="898526"/>
            <a:ext cx="207963" cy="207962"/>
          </a:xfrm>
          <a:prstGeom prst="rect">
            <a:avLst/>
          </a:prstGeom>
          <a:solidFill>
            <a:srgbClr val="F09E4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fr-FR"/>
          </a:p>
        </p:txBody>
      </p:sp>
      <p:sp>
        <p:nvSpPr>
          <p:cNvPr id="22" name="Rectangle 10"/>
          <p:cNvSpPr>
            <a:spLocks noChangeArrowheads="1"/>
          </p:cNvSpPr>
          <p:nvPr userDrawn="1"/>
        </p:nvSpPr>
        <p:spPr bwMode="auto">
          <a:xfrm>
            <a:off x="8721725" y="898526"/>
            <a:ext cx="207963" cy="20796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fr-FR"/>
          </a:p>
        </p:txBody>
      </p:sp>
      <p:sp>
        <p:nvSpPr>
          <p:cNvPr id="23" name="Rectangle 9"/>
          <p:cNvSpPr>
            <a:spLocks noChangeArrowheads="1"/>
          </p:cNvSpPr>
          <p:nvPr userDrawn="1"/>
        </p:nvSpPr>
        <p:spPr bwMode="auto">
          <a:xfrm>
            <a:off x="7910512" y="898526"/>
            <a:ext cx="207963" cy="2079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lvl1pPr algn="l" defTabSz="914400" rtl="0" eaLnBrk="1" latinLnBrk="0" hangingPunct="1">
        <a:lnSpc>
          <a:spcPts val="2700"/>
        </a:lnSpc>
        <a:spcBef>
          <a:spcPct val="0"/>
        </a:spcBef>
        <a:buNone/>
        <a:defRPr sz="2000" b="1" kern="1200" cap="all" baseline="0">
          <a:solidFill>
            <a:srgbClr val="0083BE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ts val="2700"/>
        </a:lnSpc>
        <a:spcBef>
          <a:spcPts val="0"/>
        </a:spcBef>
        <a:buFont typeface="Arial" pitchFamily="34" charset="0"/>
        <a:buChar char="​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lnSpc>
          <a:spcPts val="2700"/>
        </a:lnSpc>
        <a:spcBef>
          <a:spcPts val="0"/>
        </a:spcBef>
        <a:buFont typeface="Arial" pitchFamily="34" charset="0"/>
        <a:buChar char="​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216000" indent="-216000" algn="l" defTabSz="914400" rtl="0" eaLnBrk="1" latinLnBrk="0" hangingPunct="1">
        <a:lnSpc>
          <a:spcPts val="2700"/>
        </a:lnSpc>
        <a:spcBef>
          <a:spcPts val="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0" indent="0" algn="l" defTabSz="914400" rtl="0" eaLnBrk="1" latinLnBrk="0" hangingPunct="1">
        <a:lnSpc>
          <a:spcPts val="2700"/>
        </a:lnSpc>
        <a:spcBef>
          <a:spcPts val="0"/>
        </a:spcBef>
        <a:buFont typeface="Arial" pitchFamily="34" charset="0"/>
        <a:buChar char="​"/>
        <a:defRPr sz="2000" b="1" kern="1200">
          <a:solidFill>
            <a:schemeClr val="accent4"/>
          </a:solidFill>
          <a:latin typeface="Arial" pitchFamily="34" charset="0"/>
          <a:ea typeface="+mn-ea"/>
          <a:cs typeface="Arial" pitchFamily="34" charset="0"/>
        </a:defRPr>
      </a:lvl4pPr>
      <a:lvl5pPr marL="0" indent="0" algn="l" defTabSz="914400" rtl="0" eaLnBrk="1" latinLnBrk="0" hangingPunct="1">
        <a:lnSpc>
          <a:spcPts val="2700"/>
        </a:lnSpc>
        <a:spcBef>
          <a:spcPts val="0"/>
        </a:spcBef>
        <a:buFont typeface="Arial" pitchFamily="34" charset="0"/>
        <a:buChar char="​"/>
        <a:defRPr sz="2000" b="1" kern="1200">
          <a:solidFill>
            <a:srgbClr val="0083BE"/>
          </a:solidFill>
          <a:latin typeface="Arial" pitchFamily="34" charset="0"/>
          <a:ea typeface="+mn-ea"/>
          <a:cs typeface="Arial" pitchFamily="34" charset="0"/>
        </a:defRPr>
      </a:lvl5pPr>
      <a:lvl6pPr marL="0" indent="0" algn="l" defTabSz="914400" rtl="0" eaLnBrk="1" latinLnBrk="0" hangingPunct="1">
        <a:lnSpc>
          <a:spcPts val="2700"/>
        </a:lnSpc>
        <a:spcBef>
          <a:spcPts val="0"/>
        </a:spcBef>
        <a:buFont typeface="Arial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700"/>
        </a:lnSpc>
        <a:spcBef>
          <a:spcPts val="0"/>
        </a:spcBef>
        <a:buFont typeface="Arial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700"/>
        </a:lnSpc>
        <a:spcBef>
          <a:spcPts val="0"/>
        </a:spcBef>
        <a:buFont typeface="Arial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700"/>
        </a:lnSpc>
        <a:spcBef>
          <a:spcPts val="0"/>
        </a:spcBef>
        <a:buFont typeface="Arial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alain.chavaillaz@unifr.c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457200" y="4260281"/>
            <a:ext cx="8229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fr-CH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fr-CH" sz="2400" i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Masterdays</a:t>
            </a:r>
            <a:endParaRPr lang="fr-CH" sz="2400" i="1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CH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Fribourg, 16.3. 2021</a:t>
            </a:r>
            <a:endParaRPr lang="de-CH" sz="2400" i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2805" y="2157319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Présentation</a:t>
            </a:r>
            <a:r>
              <a:rPr kumimoji="0" lang="de-CH" sz="3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de-CH" sz="3600" kern="0" dirty="0">
                <a:latin typeface="Times New Roman" pitchFamily="18" charset="0"/>
                <a:ea typeface="+mj-ea"/>
                <a:cs typeface="Times New Roman" pitchFamily="18" charset="0"/>
              </a:rPr>
              <a:t>de </a:t>
            </a:r>
            <a:r>
              <a:rPr lang="de-CH" sz="3600" kern="0" dirty="0" err="1">
                <a:latin typeface="Times New Roman" pitchFamily="18" charset="0"/>
                <a:ea typeface="+mj-ea"/>
                <a:cs typeface="Times New Roman" pitchFamily="18" charset="0"/>
              </a:rPr>
              <a:t>l’o</a:t>
            </a:r>
            <a:r>
              <a:rPr kumimoji="0" lang="de-CH" sz="3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ption</a:t>
            </a:r>
            <a:r>
              <a:rPr kumimoji="0" lang="de-CH" sz="3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en</a:t>
            </a:r>
            <a:r>
              <a:rPr lang="fr-CH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français</a:t>
            </a:r>
            <a:endParaRPr kumimoji="0" lang="de-CH" sz="3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3600" u="sng" kern="0" dirty="0">
                <a:latin typeface="Times New Roman" pitchFamily="18" charset="0"/>
                <a:ea typeface="+mj-ea"/>
                <a:cs typeface="Times New Roman" pitchFamily="18" charset="0"/>
              </a:rPr>
              <a:t>Psychologie </a:t>
            </a:r>
            <a:r>
              <a:rPr lang="de-CH" sz="3600" u="sng" kern="0" dirty="0" err="1">
                <a:latin typeface="Times New Roman" pitchFamily="18" charset="0"/>
                <a:ea typeface="+mj-ea"/>
                <a:cs typeface="Times New Roman" pitchFamily="18" charset="0"/>
              </a:rPr>
              <a:t>clinique</a:t>
            </a:r>
            <a:r>
              <a:rPr lang="de-CH" sz="3600" u="sng" kern="0" dirty="0">
                <a:latin typeface="Times New Roman" pitchFamily="18" charset="0"/>
                <a:ea typeface="+mj-ea"/>
                <a:cs typeface="Times New Roman" pitchFamily="18" charset="0"/>
              </a:rPr>
              <a:t> et </a:t>
            </a:r>
            <a:r>
              <a:rPr lang="de-CH" sz="3600" u="sng" kern="0" dirty="0" err="1">
                <a:latin typeface="Times New Roman" pitchFamily="18" charset="0"/>
                <a:ea typeface="+mj-ea"/>
                <a:cs typeface="Times New Roman" pitchFamily="18" charset="0"/>
              </a:rPr>
              <a:t>psychologie</a:t>
            </a:r>
            <a:r>
              <a:rPr lang="de-CH" sz="3600" u="sng" kern="0" dirty="0">
                <a:latin typeface="Times New Roman" pitchFamily="18" charset="0"/>
                <a:ea typeface="+mj-ea"/>
                <a:cs typeface="Times New Roman" pitchFamily="18" charset="0"/>
              </a:rPr>
              <a:t> de la </a:t>
            </a:r>
            <a:r>
              <a:rPr lang="de-CH" sz="3600" u="sng" kern="0" dirty="0" err="1">
                <a:latin typeface="Times New Roman" pitchFamily="18" charset="0"/>
                <a:ea typeface="+mj-ea"/>
                <a:cs typeface="Times New Roman" pitchFamily="18" charset="0"/>
              </a:rPr>
              <a:t>santé</a:t>
            </a:r>
            <a:endParaRPr kumimoji="0" lang="de-CH" sz="3600" i="0" u="sng" strike="noStrike" kern="0" cap="none" spc="0" normalizeH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4400" b="0" i="1" u="sng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621807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Mention Bilingue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50954" y="2513723"/>
            <a:ext cx="7795187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FF9900"/>
              </a:buClr>
            </a:pPr>
            <a:r>
              <a:rPr lang="de-CH" sz="2400" dirty="0">
                <a:latin typeface="Times New Roman" pitchFamily="18" charset="0"/>
                <a:cs typeface="Times New Roman" pitchFamily="18" charset="0"/>
              </a:rPr>
              <a:t>	Au 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moins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40 % 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ECTS du Master (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hors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cours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anglais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travail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Master) 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deuxième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langue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(FR 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DE)</a:t>
            </a:r>
          </a:p>
          <a:p>
            <a:pPr marL="269875" indent="-269875">
              <a:spcBef>
                <a:spcPts val="600"/>
              </a:spcBef>
              <a:buClr>
                <a:srgbClr val="FF9900"/>
              </a:buClr>
            </a:pP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CH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>
              <a:spcBef>
                <a:spcPts val="600"/>
              </a:spcBef>
              <a:buClr>
                <a:srgbClr val="FF9900"/>
              </a:buClr>
            </a:pPr>
            <a:r>
              <a:rPr lang="de-CH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</a:t>
            </a:r>
            <a:r>
              <a:rPr lang="de-CH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ECTS </a:t>
            </a:r>
            <a:r>
              <a:rPr lang="de-CH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sont</a:t>
            </a:r>
            <a:r>
              <a:rPr lang="de-CH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comptés</a:t>
            </a:r>
            <a:r>
              <a:rPr lang="de-CH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seulement</a:t>
            </a:r>
            <a:r>
              <a:rPr lang="de-CH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de-CH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de-CH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de-CH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approfondi</a:t>
            </a:r>
            <a:r>
              <a:rPr lang="de-CH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non </a:t>
            </a:r>
            <a:r>
              <a:rPr lang="de-CH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de-CH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de-CH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de-CH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de-CH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CH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spécialisation</a:t>
            </a:r>
            <a:r>
              <a:rPr lang="de-CH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7585013-ED2B-48FE-AE80-10A699BEC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A77642-710A-4927-9AFE-DE96A0120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63435"/>
            <a:ext cx="9143999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16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725873"/>
            <a:ext cx="82296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400" b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Structure</a:t>
            </a:r>
            <a:r>
              <a:rPr kumimoji="0" lang="de-CH" sz="34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des</a:t>
            </a:r>
            <a:r>
              <a:rPr kumimoji="0" lang="de-CH" sz="3400" b="1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de-CH" sz="3400" b="1" u="none" strike="noStrike" kern="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modules</a:t>
            </a:r>
            <a:endParaRPr kumimoji="0" lang="de-CH" sz="3400" b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59568" y="2150080"/>
            <a:ext cx="8424863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FF9900"/>
              </a:buClr>
            </a:pPr>
            <a:endParaRPr 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n‘est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possible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faire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valoir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cours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d‘un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module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autre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module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Vous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pouvez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réaliser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plus de 15 ECTS par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module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Ceux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-ci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apparaissent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attestations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diplôme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plan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d‘étude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EB9493-54B4-4FAA-85C3-1325E9A73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C253D67-386A-4622-B706-02B5F51A3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86737"/>
            <a:ext cx="8858250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01663"/>
            <a:ext cx="822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Les</a:t>
            </a:r>
            <a:r>
              <a:rPr kumimoji="0" lang="de-CH" sz="3600" b="1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de-CH" sz="3600" b="1" u="none" strike="noStrike" kern="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modules</a:t>
            </a:r>
            <a:endParaRPr kumimoji="0" lang="de-CH" sz="3600" b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29904" y="1383087"/>
            <a:ext cx="7240137" cy="7369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Basics in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Psychology</a:t>
            </a:r>
            <a:endParaRPr lang="de-D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</a:pP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de-DE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anglais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700"/>
              </a:lnSpc>
            </a:pPr>
            <a:endParaRPr lang="de-D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2069993"/>
            <a:ext cx="8507506" cy="34155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93C17B-316D-4B58-8A9F-09220880D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299632"/>
            <a:ext cx="9067800" cy="4857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F6FC0DA-073A-4B45-A145-7D01137CD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86498"/>
            <a:ext cx="9067800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346915"/>
            <a:ext cx="822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3600" b="1" kern="0" dirty="0" err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Les</a:t>
            </a:r>
            <a:r>
              <a:rPr lang="de-CH" sz="3600" b="1" kern="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</a:t>
            </a:r>
            <a:r>
              <a:rPr kumimoji="0" lang="de-CH" sz="3600" b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odules</a:t>
            </a:r>
            <a:endParaRPr kumimoji="0" lang="de-CH" sz="3600" b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9904" y="1078174"/>
            <a:ext cx="8714096" cy="7369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 Clinique Module I </a:t>
            </a:r>
          </a:p>
          <a:p>
            <a:pPr>
              <a:lnSpc>
                <a:spcPts val="2700"/>
              </a:lnSpc>
            </a:pP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porte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méthodes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interventions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psychothérapies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401559" y="5785854"/>
            <a:ext cx="84248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69875" indent="-269875">
              <a:spcBef>
                <a:spcPct val="6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de-CH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de-CH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cours</a:t>
            </a:r>
            <a:r>
              <a:rPr lang="de-CH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obligatoire</a:t>
            </a:r>
            <a:r>
              <a:rPr lang="de-CH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de-CH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méthode</a:t>
            </a:r>
            <a:r>
              <a:rPr lang="de-CH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CH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recherche</a:t>
            </a:r>
            <a:r>
              <a:rPr lang="de-CH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CH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Statistiques</a:t>
            </a:r>
            <a:r>
              <a:rPr lang="de-CH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appliquées</a:t>
            </a:r>
            <a:r>
              <a:rPr lang="de-CH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CH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9888"/>
            <a:ext cx="7996517" cy="40022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74788CA-1414-4245-A244-EDB4EE1A9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2066D6-1F4E-4CF2-B9CA-7400D26E5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263435"/>
            <a:ext cx="9143999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547071"/>
            <a:ext cx="822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Les</a:t>
            </a:r>
            <a:r>
              <a:rPr kumimoji="0" lang="de-CH" sz="36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de-CH" sz="3600" b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modules</a:t>
            </a:r>
            <a:endParaRPr kumimoji="0" lang="de-CH" sz="3600" b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83692" y="1188421"/>
            <a:ext cx="8274826" cy="641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 Clinique Module II </a:t>
            </a:r>
          </a:p>
          <a:p>
            <a:pPr>
              <a:lnSpc>
                <a:spcPts val="2700"/>
              </a:lnSpc>
            </a:pP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porte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diagnostics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2" y="1876660"/>
            <a:ext cx="8417859" cy="41954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5500A3-8114-4F32-9654-C18AE813E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746396-0475-4684-A4D6-D2651BD17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263435"/>
            <a:ext cx="9143999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79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119063"/>
            <a:ext cx="822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Les</a:t>
            </a:r>
            <a:r>
              <a:rPr kumimoji="0" lang="de-CH" sz="36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de-CH" sz="3600" b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modules</a:t>
            </a:r>
            <a:endParaRPr kumimoji="0" lang="de-CH" sz="3600" b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9904" y="760863"/>
            <a:ext cx="7240137" cy="3866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 Clinique Module III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porte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compétences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utiles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des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thémes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psychologie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clinique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539088" y="5560975"/>
            <a:ext cx="7557648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69875" indent="-269875" defTabSz="241200">
              <a:spcBef>
                <a:spcPct val="6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de-CH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de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cours</a:t>
            </a:r>
            <a:r>
              <a:rPr lang="de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obligatoire</a:t>
            </a:r>
            <a:r>
              <a:rPr lang="de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CH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  <a:r>
              <a:rPr lang="de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à </a:t>
            </a:r>
            <a:r>
              <a:rPr lang="de-CH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choix</a:t>
            </a:r>
            <a:br>
              <a:rPr lang="de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Approches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plurielles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 Conduite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d’entretiens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structurées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CH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 defTabSz="241200">
              <a:spcBef>
                <a:spcPct val="60000"/>
              </a:spcBef>
              <a:buClr>
                <a:srgbClr val="FF9900"/>
              </a:buClr>
              <a:buFont typeface="Wingdings" charset="2"/>
              <a:buChar char="§"/>
            </a:pPr>
            <a:endParaRPr lang="de-CH" b="1" i="1" dirty="0">
              <a:latin typeface="Century Gothic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485507"/>
            <a:ext cx="7432158" cy="40786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B3826E-C868-49F2-99D8-02E467E02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4727B04-4933-4BE1-B870-84B4FB707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263435"/>
            <a:ext cx="9143999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9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dvAuto="50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601663"/>
            <a:ext cx="822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Les</a:t>
            </a:r>
            <a:r>
              <a:rPr kumimoji="0" lang="de-CH" sz="36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de-CH" sz="3600" b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modules</a:t>
            </a:r>
            <a:endParaRPr kumimoji="0" lang="de-CH" sz="3600" b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72353" y="1467928"/>
            <a:ext cx="8055391" cy="7369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r>
              <a:rPr lang="de-DE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Spécialisation</a:t>
            </a:r>
            <a:r>
              <a:rPr lang="de-DE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6EE0E5-4984-4258-8549-B116E50DD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71FFBE-5A12-4CD4-85AA-C81F2F22A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63435"/>
            <a:ext cx="9143999" cy="4953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9BC5E4-8ADF-47AB-AD3D-7A9466585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71533"/>
            <a:ext cx="9144000" cy="171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61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970747"/>
              </p:ext>
            </p:extLst>
          </p:nvPr>
        </p:nvGraphicFramePr>
        <p:xfrm>
          <a:off x="252186" y="1821768"/>
          <a:ext cx="8648700" cy="3229904"/>
        </p:xfrm>
        <a:graphic>
          <a:graphicData uri="http://schemas.openxmlformats.org/drawingml/2006/table">
            <a:tbl>
              <a:tblPr/>
              <a:tblGrid>
                <a:gridCol w="444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Deutsch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Français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Klinische Kinder und </a:t>
                      </a:r>
                      <a:r>
                        <a:rPr kumimoji="0" lang="de-CH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Jugendlichenpsychologie</a:t>
                      </a:r>
                      <a:r>
                        <a:rPr kumimoji="0" lang="de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de-CH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Messerli</a:t>
                      </a:r>
                      <a:r>
                        <a:rPr kumimoji="0" lang="de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Nadine) 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Psychopathologie de l’enfant et de l’adolescent (R. </a:t>
                      </a:r>
                      <a:r>
                        <a:rPr kumimoji="0" lang="fr-CH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Recabarren</a:t>
                      </a:r>
                      <a:r>
                        <a:rPr kumimoji="0" lang="fr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Psychosen (Grundlagen und </a:t>
                      </a:r>
                      <a:r>
                        <a:rPr kumimoji="0" lang="de-CH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intervention</a:t>
                      </a:r>
                      <a:r>
                        <a:rPr kumimoji="0" lang="de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(V. </a:t>
                      </a:r>
                      <a:r>
                        <a:rPr kumimoji="0" lang="de-CH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Roder</a:t>
                      </a:r>
                      <a:r>
                        <a:rPr kumimoji="0" lang="de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&amp; D. Müller)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Psychopathologie des troubles psychotiques (D. </a:t>
                      </a:r>
                      <a:r>
                        <a:rPr kumimoji="0" lang="fr-CH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Spagnuolo</a:t>
                      </a:r>
                      <a:r>
                        <a:rPr kumimoji="0" lang="fr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SA 2019)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r>
                        <a:rPr kumimoji="0" lang="de-CH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Advanced</a:t>
                      </a:r>
                      <a:r>
                        <a:rPr kumimoji="0" lang="de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de-CH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skills</a:t>
                      </a:r>
                      <a:r>
                        <a:rPr kumimoji="0" lang="de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”: Klinischpsychologische </a:t>
                      </a:r>
                      <a:r>
                        <a:rPr kumimoji="0" lang="de-CH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Interventionverfahren</a:t>
                      </a:r>
                      <a:r>
                        <a:rPr kumimoji="0" lang="de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(E. Biedert)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3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”Advanced skills ” en intervention et prévention: méthodes « expérientielles » et centrée sur la personne (L. Rossier)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3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Kolloquien zu den Masterarbeiten in einer der drei Gruppen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*Colloques de recherche en lien avec les travaux de Master des 3 groupes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6912" y="700644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28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Cours </a:t>
            </a:r>
            <a:r>
              <a:rPr lang="de-CH" sz="28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équivalents</a:t>
            </a:r>
            <a:r>
              <a:rPr lang="de-CH" sz="28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SA</a:t>
            </a:r>
            <a:endParaRPr kumimoji="0" lang="de-CH" sz="2800" b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19100" y="6731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endParaRPr lang="fr-FR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605CC7-FDD9-4031-B99C-7F8C1123F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465DDE-4241-4F81-9FBE-30AF3996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63435"/>
            <a:ext cx="9143999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601663"/>
            <a:ext cx="822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Les</a:t>
            </a:r>
            <a:r>
              <a:rPr kumimoji="0" lang="de-CH" sz="36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de-CH" sz="3600" b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modules</a:t>
            </a:r>
            <a:endParaRPr kumimoji="0" lang="de-CH" sz="3600" b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72353" y="1467928"/>
            <a:ext cx="8055391" cy="7369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r>
              <a:rPr lang="de-DE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Expérience</a:t>
            </a:r>
            <a:r>
              <a:rPr lang="de-DE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pratique</a:t>
            </a:r>
            <a:r>
              <a:rPr lang="de-DE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de-DE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mémoire</a:t>
            </a:r>
            <a:r>
              <a:rPr lang="de-DE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Master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9" y="2069452"/>
            <a:ext cx="8325701" cy="33953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6EE0E5-4984-4258-8549-B116E50DD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71FFBE-5A12-4CD4-85AA-C81F2F22A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263435"/>
            <a:ext cx="9143999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02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436563"/>
            <a:ext cx="822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Times New Roman" pitchFamily="18" charset="0"/>
              </a:rPr>
              <a:t>Stage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25450" y="1204913"/>
            <a:ext cx="8424863" cy="45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69875" indent="-269875">
              <a:spcBef>
                <a:spcPct val="6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informations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sont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69875" indent="-269875">
              <a:spcBef>
                <a:spcPct val="60000"/>
              </a:spcBef>
              <a:buClr>
                <a:srgbClr val="FF9900"/>
              </a:buClr>
            </a:pPr>
            <a:r>
              <a:rPr lang="de-DE" sz="2400" dirty="0">
                <a:solidFill>
                  <a:schemeClr val="tx2"/>
                </a:solidFill>
                <a:latin typeface="Calibri" panose="020F0502020204030204" pitchFamily="34" charset="0"/>
                <a:cs typeface="Times New Roman" pitchFamily="18" charset="0"/>
              </a:rPr>
              <a:t>www.unifr.ch/psycho</a:t>
            </a:r>
          </a:p>
          <a:p>
            <a:pPr marL="269875" indent="-269875">
              <a:spcBef>
                <a:spcPct val="60000"/>
              </a:spcBef>
              <a:buClr>
                <a:srgbClr val="FF9900"/>
              </a:buClr>
              <a:buFont typeface="Wingdings" charset="2"/>
              <a:buNone/>
            </a:pPr>
            <a:endParaRPr lang="de-DE" sz="2400" dirty="0">
              <a:latin typeface="Calibri" panose="020F0502020204030204" pitchFamily="34" charset="0"/>
              <a:cs typeface="Times New Roman" pitchFamily="18" charset="0"/>
            </a:endParaRPr>
          </a:p>
          <a:p>
            <a:pPr marL="269875" indent="-269875">
              <a:spcBef>
                <a:spcPct val="60000"/>
              </a:spcBef>
              <a:buClr>
                <a:srgbClr val="FF9900"/>
              </a:buClr>
              <a:buFont typeface="Wingdings" charset="2"/>
              <a:buNone/>
            </a:pPr>
            <a:endParaRPr lang="de-DE" sz="2400" dirty="0">
              <a:latin typeface="Calibri" panose="020F0502020204030204" pitchFamily="34" charset="0"/>
              <a:cs typeface="Times New Roman" pitchFamily="18" charset="0"/>
            </a:endParaRPr>
          </a:p>
          <a:p>
            <a:pPr marL="269875" indent="-269875">
              <a:spcBef>
                <a:spcPct val="60000"/>
              </a:spcBef>
              <a:buClr>
                <a:srgbClr val="FF9900"/>
              </a:buClr>
              <a:buFont typeface="Wingdings" charset="2"/>
              <a:buNone/>
            </a:pPr>
            <a:endParaRPr lang="de-DE" sz="2400" dirty="0">
              <a:latin typeface="Calibri" panose="020F0502020204030204" pitchFamily="34" charset="0"/>
              <a:cs typeface="Times New Roman" pitchFamily="18" charset="0"/>
            </a:endParaRPr>
          </a:p>
          <a:p>
            <a:pPr marL="269875" indent="-269875">
              <a:spcBef>
                <a:spcPts val="6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de-DE" sz="2400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de-DE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Responsable:</a:t>
            </a:r>
          </a:p>
          <a:p>
            <a:pPr marL="269875" indent="-269875">
              <a:spcBef>
                <a:spcPct val="60000"/>
              </a:spcBef>
              <a:buClr>
                <a:srgbClr val="FF9900"/>
              </a:buClr>
              <a:buFont typeface="Wingdings" charset="2"/>
              <a:buNone/>
            </a:pPr>
            <a:r>
              <a:rPr lang="fr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fr-CH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Marco </a:t>
            </a:r>
            <a:r>
              <a:rPr lang="fr-CH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Gemmiti</a:t>
            </a:r>
            <a:endParaRPr lang="fr-CH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>
              <a:spcBef>
                <a:spcPct val="60000"/>
              </a:spcBef>
              <a:buClr>
                <a:srgbClr val="FF9900"/>
              </a:buClr>
              <a:buFont typeface="Wingdings" charset="2"/>
              <a:buNone/>
            </a:pPr>
            <a:r>
              <a:rPr lang="fr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(marco.gemmiti@unifr.ch)</a:t>
            </a:r>
          </a:p>
        </p:txBody>
      </p:sp>
      <p:grpSp>
        <p:nvGrpSpPr>
          <p:cNvPr id="10" name="Grouper 9"/>
          <p:cNvGrpSpPr/>
          <p:nvPr/>
        </p:nvGrpSpPr>
        <p:grpSpPr>
          <a:xfrm>
            <a:off x="3860800" y="1752600"/>
            <a:ext cx="3073400" cy="3505200"/>
            <a:chOff x="3822700" y="1689100"/>
            <a:chExt cx="3073400" cy="3505200"/>
          </a:xfrm>
        </p:grpSpPr>
        <p:pic>
          <p:nvPicPr>
            <p:cNvPr id="9" name="Image 8" descr="Capture d’écran 2015-09-09 à 02.36.01.png"/>
            <p:cNvPicPr>
              <a:picLocks noChangeAspect="1"/>
            </p:cNvPicPr>
            <p:nvPr/>
          </p:nvPicPr>
          <p:blipFill>
            <a:blip r:embed="rId2"/>
            <a:srcRect l="3622" t="1974" r="34326" b="7237"/>
            <a:stretch>
              <a:fillRect/>
            </a:stretch>
          </p:blipFill>
          <p:spPr>
            <a:xfrm>
              <a:off x="3822700" y="1689100"/>
              <a:ext cx="3073400" cy="3505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Ellipse 6"/>
            <p:cNvSpPr/>
            <p:nvPr/>
          </p:nvSpPr>
          <p:spPr>
            <a:xfrm>
              <a:off x="3835400" y="4762500"/>
              <a:ext cx="990600" cy="2413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r 7"/>
          <p:cNvGrpSpPr/>
          <p:nvPr/>
        </p:nvGrpSpPr>
        <p:grpSpPr>
          <a:xfrm>
            <a:off x="5205413" y="1968500"/>
            <a:ext cx="3683000" cy="3594100"/>
            <a:chOff x="3911600" y="1892300"/>
            <a:chExt cx="3683000" cy="3594100"/>
          </a:xfrm>
        </p:grpSpPr>
        <p:pic>
          <p:nvPicPr>
            <p:cNvPr id="4" name="Image 3" descr="Capture d’écran 2015-09-09 à 02.29.57.png"/>
            <p:cNvPicPr>
              <a:picLocks noChangeAspect="1"/>
            </p:cNvPicPr>
            <p:nvPr/>
          </p:nvPicPr>
          <p:blipFill>
            <a:blip r:embed="rId3"/>
            <a:srcRect l="694" t="8674" r="67456" b="36011"/>
            <a:stretch>
              <a:fillRect/>
            </a:stretch>
          </p:blipFill>
          <p:spPr>
            <a:xfrm>
              <a:off x="3915116" y="1892300"/>
              <a:ext cx="3679484" cy="35941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Ellipse 4"/>
            <p:cNvSpPr/>
            <p:nvPr/>
          </p:nvSpPr>
          <p:spPr>
            <a:xfrm>
              <a:off x="3911600" y="5156200"/>
              <a:ext cx="990600" cy="2413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148F27B-A087-4ABC-A585-6B2EF291F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4D83FB7-C299-4C78-AD06-B68BCBC2F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263435"/>
            <a:ext cx="9143999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dvAuto="50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88387" y="149146"/>
            <a:ext cx="7475520" cy="9906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Bef>
                <a:spcPts val="1200"/>
              </a:spcBef>
            </a:pPr>
            <a:endParaRPr lang="de-CH" sz="2400" b="1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spcBef>
                <a:spcPts val="1200"/>
              </a:spcBef>
            </a:pPr>
            <a:r>
              <a:rPr lang="de-CH" sz="2400" b="1" kern="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OPTION PSYCHOLOGIE CLINIQUE ET </a:t>
            </a:r>
            <a:br>
              <a:rPr lang="de-CH" sz="2400" b="1" kern="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de-CH" sz="2400" b="1" kern="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PSYCHOLOGIE DE LA SANTE</a:t>
            </a:r>
          </a:p>
          <a:p>
            <a:pPr algn="ctr" defTabSz="914400" fontAlgn="auto"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EBFF-4216-44DD-BA9B-6F789E68E484}"/>
              </a:ext>
            </a:extLst>
          </p:cNvPr>
          <p:cNvSpPr txBox="1"/>
          <p:nvPr/>
        </p:nvSpPr>
        <p:spPr>
          <a:xfrm>
            <a:off x="1102287" y="5821125"/>
            <a:ext cx="45719" cy="457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endParaRPr lang="fr-CH" sz="20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252FB8D-BAD9-496A-8F2E-B5B802BC8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387" y="1497673"/>
            <a:ext cx="62769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6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92100" y="634463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Cours externes à </a:t>
            </a:r>
            <a:r>
              <a:rPr kumimoji="0" lang="de-CH" sz="2800" b="1" u="none" strike="noStrike" kern="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l‘UNIFR</a:t>
            </a:r>
            <a:endParaRPr kumimoji="0" lang="de-CH" sz="2800" b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28035" y="1862350"/>
            <a:ext cx="868680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69875" indent="-269875">
              <a:spcBef>
                <a:spcPct val="60000"/>
              </a:spcBef>
              <a:buClr>
                <a:srgbClr val="FF9900"/>
              </a:buClr>
              <a:buFont typeface="Wingdings" charset="2"/>
              <a:buNone/>
            </a:pPr>
            <a:endParaRPr lang="de-DE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>
              <a:spcBef>
                <a:spcPts val="600"/>
              </a:spcBef>
              <a:buClr>
                <a:srgbClr val="FF9900"/>
              </a:buClr>
            </a:pP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(1)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Choisir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parmi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l‘offre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autres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Universités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Suisse. </a:t>
            </a:r>
          </a:p>
          <a:p>
            <a:pPr marL="269875" indent="-269875">
              <a:spcBef>
                <a:spcPts val="600"/>
              </a:spcBef>
              <a:buClr>
                <a:srgbClr val="FF9900"/>
              </a:buClr>
            </a:pP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>
              <a:spcBef>
                <a:spcPts val="600"/>
              </a:spcBef>
              <a:buClr>
                <a:srgbClr val="FF9900"/>
              </a:buClr>
            </a:pP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(2)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S‘assurer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cours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ouvert pour des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étudiant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-e-s externes.</a:t>
            </a:r>
          </a:p>
          <a:p>
            <a:pPr marL="269875" indent="-269875">
              <a:spcBef>
                <a:spcPts val="600"/>
              </a:spcBef>
              <a:buClr>
                <a:srgbClr val="FF9900"/>
              </a:buClr>
            </a:pP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>
              <a:spcBef>
                <a:spcPts val="600"/>
              </a:spcBef>
              <a:buClr>
                <a:srgbClr val="FF9900"/>
              </a:buClr>
            </a:pP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Maximum: 12 ECTS)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2172F0-F49C-41D4-B25A-2BCBD4D41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BE4F59-2989-4A76-BA7E-959B5BD0A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63435"/>
            <a:ext cx="9143999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dvAuto="50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56883" y="693714"/>
            <a:ext cx="8229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Durée</a:t>
            </a:r>
            <a:r>
              <a:rPr kumimoji="0" lang="de-CH" sz="32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du Master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56788" y="2481608"/>
            <a:ext cx="7872413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57188" indent="-357188">
              <a:spcBef>
                <a:spcPts val="6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minimum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de-CH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semestres</a:t>
            </a:r>
            <a:endParaRPr lang="de-CH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57188">
              <a:spcBef>
                <a:spcPts val="6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Possibilité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prendre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plus de 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temps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(maximum 12 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semestres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127360-B861-4CB7-B57A-97347C0DE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75EBC9-BF1A-4685-A420-8F682E762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63435"/>
            <a:ext cx="9143999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33911" y="483704"/>
            <a:ext cx="822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2000" b="1" kern="0" dirty="0" err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Informations</a:t>
            </a:r>
            <a:r>
              <a:rPr lang="de-CH" sz="2000" b="1" kern="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de-CH" sz="2000" b="1" kern="0" dirty="0" err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sur</a:t>
            </a:r>
            <a:r>
              <a:rPr lang="de-CH" sz="2000" b="1" kern="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le </a:t>
            </a:r>
            <a:r>
              <a:rPr lang="de-CH" sz="2000" b="1" kern="0" dirty="0" err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site</a:t>
            </a:r>
            <a:r>
              <a:rPr lang="de-CH" sz="2000" b="1" kern="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de-CH" sz="2000" b="1" kern="0" dirty="0" err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internet</a:t>
            </a:r>
            <a:endParaRPr lang="de-CH" sz="2000" b="1" kern="0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sz="2000" b="1" kern="0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2000" b="1" kern="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https://www.unifr.ch/psycho/fr/etudes/master/psychologie-clinique-et-psychologie-de-la-sante/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525" y="1247348"/>
            <a:ext cx="796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69875" indent="-269875">
              <a:spcBef>
                <a:spcPct val="60000"/>
              </a:spcBef>
              <a:buClr>
                <a:srgbClr val="FF9900"/>
              </a:buClr>
              <a:buFont typeface="Wingdings" charset="2"/>
              <a:buChar char="§"/>
            </a:pPr>
            <a:endParaRPr lang="de-CH" sz="24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5A9EDC-74E3-4A09-94D4-DE7757691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438" y="1937125"/>
            <a:ext cx="6885955" cy="41260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BD59A78-00F3-4C16-99F4-D29934787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6272454"/>
            <a:ext cx="9134475" cy="64878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EB1A0C0-DC55-41C2-B769-168D25E1BA89}"/>
              </a:ext>
            </a:extLst>
          </p:cNvPr>
          <p:cNvSpPr txBox="1"/>
          <p:nvPr/>
        </p:nvSpPr>
        <p:spPr>
          <a:xfrm>
            <a:off x="452063" y="4384763"/>
            <a:ext cx="1181528" cy="19190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</a:p>
          <a:p>
            <a:pPr>
              <a:lnSpc>
                <a:spcPts val="2700"/>
              </a:lnSpc>
            </a:pP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Crédits </a:t>
            </a:r>
            <a:endParaRPr lang="fr-CH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6884ADC-57D4-482A-A233-B444C3933779}"/>
              </a:ext>
            </a:extLst>
          </p:cNvPr>
          <p:cNvCxnSpPr>
            <a:cxnSpLocks/>
          </p:cNvCxnSpPr>
          <p:nvPr/>
        </p:nvCxnSpPr>
        <p:spPr>
          <a:xfrm>
            <a:off x="1356189" y="5050858"/>
            <a:ext cx="5270642" cy="3533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657DB66C-D528-4680-A937-9720FA9FB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B8C34B3-46FC-4D2D-88D4-BB26B354A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263435"/>
            <a:ext cx="9143999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0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dvAuto="50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12725" y="1482498"/>
            <a:ext cx="8229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Questions administratives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32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de-CH" sz="3200" b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24861" y="2807227"/>
            <a:ext cx="796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600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CH" sz="2400" dirty="0">
                <a:latin typeface="Times New Roman" pitchFamily="18" charset="0"/>
                <a:cs typeface="Times New Roman" pitchFamily="18" charset="0"/>
              </a:rPr>
              <a:t>FR : chantal.rodriguez@unifr.ch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4A63406-F34F-4FFA-96F0-96DE3D14A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2225"/>
            <a:ext cx="9067800" cy="4857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8EA5F9-A132-4453-9788-C4CBD5B20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6272454"/>
            <a:ext cx="9134475" cy="6487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D945E43-ED59-4B84-8A7C-77920BA9A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4720F8A-878D-4CD8-AC03-517BABCC2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63435"/>
            <a:ext cx="9143999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dvAuto="50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542648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Conseil </a:t>
            </a:r>
            <a:r>
              <a:rPr kumimoji="0" lang="de-CH" sz="3200" b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aux</a:t>
            </a:r>
            <a:r>
              <a:rPr kumimoji="0" lang="de-CH" sz="32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de-CH" sz="3200" b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études</a:t>
            </a:r>
            <a:endParaRPr kumimoji="0" lang="de-CH" sz="3200" b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02040" y="2308497"/>
            <a:ext cx="7961313" cy="422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Alain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Chavaillaz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(Department)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psy-master-counseling@unifr.ch</a:t>
            </a:r>
          </a:p>
          <a:p>
            <a:pPr algn="ctr"/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alain.chavaillaz@unifr.ch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Pour cette option</a:t>
            </a:r>
          </a:p>
          <a:p>
            <a:pPr algn="ctr"/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: peter.wilhelm@unifr.ch</a:t>
            </a:r>
          </a:p>
          <a:p>
            <a:pPr algn="ctr">
              <a:spcBef>
                <a:spcPct val="60000"/>
              </a:spcBef>
              <a:buClr>
                <a:srgbClr val="FF9900"/>
              </a:buClr>
            </a:pPr>
            <a:r>
              <a:rPr lang="de-CH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 :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ameliejeannetteandre.dentz@unifr.ch</a:t>
            </a:r>
            <a:endParaRPr lang="de-CH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b="1" dirty="0"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 </a:t>
            </a:r>
          </a:p>
          <a:p>
            <a:pPr marL="269875" indent="-269875">
              <a:spcBef>
                <a:spcPct val="60000"/>
              </a:spcBef>
              <a:buClr>
                <a:srgbClr val="FF9900"/>
              </a:buClr>
              <a:buFont typeface="Wingdings" charset="2"/>
              <a:buChar char="§"/>
            </a:pPr>
            <a:endParaRPr lang="de-CH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C2562D-6253-46E1-8B91-3CC7FA09E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6272454"/>
            <a:ext cx="9134475" cy="6487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AA31C30-BD94-476E-8475-196B2071E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779900-3268-4B59-8FE7-CD75DA9C9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263435"/>
            <a:ext cx="9143999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dvAuto="50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37344" y="381000"/>
            <a:ext cx="8469312" cy="5253038"/>
          </a:xfrm>
        </p:spPr>
        <p:txBody>
          <a:bodyPr/>
          <a:lstStyle/>
          <a:p>
            <a:pPr algn="ctr">
              <a:spcAft>
                <a:spcPts val="200"/>
              </a:spcAft>
              <a:buSzPct val="90000"/>
              <a:buNone/>
              <a:tabLst>
                <a:tab pos="361950" algn="l"/>
              </a:tabLst>
            </a:pPr>
            <a:endParaRPr lang="fr-FR" sz="3200" cap="none" dirty="0">
              <a:latin typeface="+mn-lt"/>
              <a:cs typeface="Times New Roman"/>
            </a:endParaRP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de-CH" sz="2800" b="0" kern="0" cap="none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CH" sz="3200" kern="0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Merci pour </a:t>
            </a:r>
            <a:r>
              <a:rPr lang="de-CH" sz="3200" kern="0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votre</a:t>
            </a:r>
            <a:r>
              <a:rPr lang="de-CH" sz="3200" kern="0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kern="0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r>
              <a:rPr lang="de-CH" sz="3200" kern="0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5" name="Image 4" descr="Flyer_Klinische_final.jpg"/>
          <p:cNvPicPr>
            <a:picLocks noChangeAspect="1"/>
          </p:cNvPicPr>
          <p:nvPr/>
        </p:nvPicPr>
        <p:blipFill>
          <a:blip r:embed="rId2"/>
          <a:srcRect l="34444" t="5233" r="4167" b="64137"/>
          <a:stretch>
            <a:fillRect/>
          </a:stretch>
        </p:blipFill>
        <p:spPr>
          <a:xfrm>
            <a:off x="482600" y="2941637"/>
            <a:ext cx="8285956" cy="292445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344" y="6615111"/>
            <a:ext cx="37147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67795E-C2DC-4334-AF47-EEF9A4D2A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" y="6272454"/>
            <a:ext cx="9134475" cy="6487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62D78A-837E-4DC7-A5E7-9F6512BFE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EB7BFCC-398A-4890-92C1-57690257B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6263435"/>
            <a:ext cx="9143999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88387" y="149146"/>
            <a:ext cx="7475520" cy="9906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Bef>
                <a:spcPts val="1200"/>
              </a:spcBef>
            </a:pPr>
            <a:endParaRPr lang="de-CH" sz="2400" b="1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spcBef>
                <a:spcPts val="1200"/>
              </a:spcBef>
            </a:pPr>
            <a:r>
              <a:rPr lang="de-CH" sz="2400" b="1" kern="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OPTION PSYCHOLOGIE CLINIQUE ET </a:t>
            </a:r>
            <a:br>
              <a:rPr lang="de-CH" sz="2400" b="1" kern="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de-CH" sz="2400" b="1" kern="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PSYCHOLOGIE DE LA SANTE</a:t>
            </a:r>
          </a:p>
          <a:p>
            <a:pPr algn="ctr" defTabSz="914400" fontAlgn="auto"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EBFF-4216-44DD-BA9B-6F789E68E484}"/>
              </a:ext>
            </a:extLst>
          </p:cNvPr>
          <p:cNvSpPr txBox="1"/>
          <p:nvPr/>
        </p:nvSpPr>
        <p:spPr>
          <a:xfrm>
            <a:off x="1102287" y="5821125"/>
            <a:ext cx="45719" cy="457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endParaRPr lang="fr-CH" sz="2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0E18A0C-2A79-47E2-8A9E-000624B07D56}"/>
              </a:ext>
            </a:extLst>
          </p:cNvPr>
          <p:cNvSpPr txBox="1"/>
          <p:nvPr/>
        </p:nvSpPr>
        <p:spPr>
          <a:xfrm>
            <a:off x="560261" y="5359012"/>
            <a:ext cx="84228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L’équipe est dirigée par </a:t>
            </a:r>
            <a:r>
              <a:rPr lang="sv-SE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Prof. Dr Chantal Martin Sölch </a:t>
            </a:r>
            <a:r>
              <a:rPr lang="sv-SE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 lien avec le</a:t>
            </a:r>
          </a:p>
          <a:p>
            <a:pPr algn="ctr"/>
            <a:r>
              <a:rPr lang="sv-SE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I-REACH LAB</a:t>
            </a:r>
          </a:p>
          <a:p>
            <a:pPr algn="ctr"/>
            <a:endParaRPr lang="sv-S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v-SE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photo">
            <a:extLst>
              <a:ext uri="{FF2B5EF4-FFF2-40B4-BE49-F238E27FC236}">
                <a16:creationId xmlns:a16="http://schemas.microsoft.com/office/drawing/2014/main" id="{D0D9B8A9-CEC6-47D9-8CB0-BB56A893C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93" y="2785992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6F5AB1-4C10-44D6-8349-2242B992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366" y="1387011"/>
            <a:ext cx="2941942" cy="16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88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064FE8-2985-4903-915F-E66AE37127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 algn="r">
              <a:lnSpc>
                <a:spcPct val="100000"/>
              </a:lnSpc>
            </a:pPr>
            <a:fld id="{81D60167-4931-47E6-BA6A-407CBD079E47}" type="slidenum">
              <a:rPr lang="fr-CH" spc="-10" smtClean="0"/>
              <a:pPr marL="124460" algn="r">
                <a:lnSpc>
                  <a:spcPct val="100000"/>
                </a:lnSpc>
              </a:pPr>
              <a:t>4</a:t>
            </a:fld>
            <a:endParaRPr lang="fr-CH" spc="-1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05E24-9E7D-4B8C-AFF4-A75A8D4DC72A}"/>
              </a:ext>
            </a:extLst>
          </p:cNvPr>
          <p:cNvSpPr txBox="1"/>
          <p:nvPr/>
        </p:nvSpPr>
        <p:spPr>
          <a:xfrm>
            <a:off x="228600" y="1156506"/>
            <a:ext cx="8763000" cy="53204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900"/>
              </a:lnSpc>
            </a:pPr>
            <a:r>
              <a:rPr lang="fr-CH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Psychopathologie expérimentale:</a:t>
            </a: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fr-CH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Mécanismes d’intérêt:</a:t>
            </a:r>
          </a:p>
          <a:p>
            <a:pPr>
              <a:lnSpc>
                <a:spcPts val="1900"/>
              </a:lnSpc>
            </a:pPr>
            <a:r>
              <a:rPr lang="fr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Système de récompense, stress et traumatismes, régulation des émotion, comportement alimentaire</a:t>
            </a:r>
          </a:p>
          <a:p>
            <a:pPr>
              <a:lnSpc>
                <a:spcPts val="1900"/>
              </a:lnSpc>
            </a:pPr>
            <a:r>
              <a:rPr lang="fr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Résilience et facteurs protecteurs</a:t>
            </a: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fr-CH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Troubles spécifiques: </a:t>
            </a: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fr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Trouble des conduites alimentaires, dépression, </a:t>
            </a:r>
          </a:p>
          <a:p>
            <a:pPr>
              <a:lnSpc>
                <a:spcPts val="1900"/>
              </a:lnSpc>
            </a:pPr>
            <a:r>
              <a:rPr lang="fr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troubles liés à l’utilisation de substances et addiction comportementale, trouble de stress post-traumatique, </a:t>
            </a:r>
            <a:br>
              <a:rPr lang="fr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trouble du déficit de l’attention avec ou sans Hyperactivité (TDAH) </a:t>
            </a: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fr-CH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Méthodes: </a:t>
            </a: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fr-CH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xpériences sur ordinateur, imagerie médicale, mesures psychophysiologiques et endocriniennes, </a:t>
            </a:r>
          </a:p>
          <a:p>
            <a:pPr>
              <a:lnSpc>
                <a:spcPts val="1900"/>
              </a:lnSpc>
            </a:pPr>
            <a:r>
              <a:rPr lang="fr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questionnaires et entretiens.</a:t>
            </a:r>
          </a:p>
          <a:p>
            <a:pPr>
              <a:lnSpc>
                <a:spcPts val="1900"/>
              </a:lnSpc>
            </a:pPr>
            <a:endParaRPr lang="fr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</a:pPr>
            <a:r>
              <a:rPr lang="fr-CH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Recherche en intervention clinique et en psychothérapie:</a:t>
            </a:r>
          </a:p>
          <a:p>
            <a:pPr>
              <a:lnSpc>
                <a:spcPts val="1900"/>
              </a:lnSpc>
            </a:pPr>
            <a:r>
              <a:rPr lang="fr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Interventions de groupe, programmes de prévention du stress, programmes basés sur la pleine conscience,</a:t>
            </a:r>
          </a:p>
          <a:p>
            <a:pPr>
              <a:lnSpc>
                <a:spcPts val="1900"/>
              </a:lnSpc>
            </a:pPr>
            <a:r>
              <a:rPr lang="fr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analyse des processus thérapeutiques, programmes d’intervention online et utilisation du numérique </a:t>
            </a:r>
            <a:br>
              <a:rPr lang="fr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 les interventions cliniques, influences culturelles.</a:t>
            </a:r>
          </a:p>
          <a:p>
            <a:pPr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</a:pPr>
            <a:r>
              <a:rPr lang="fr-CH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Recherche en psychologie clinique de la santé:</a:t>
            </a:r>
          </a:p>
          <a:p>
            <a:pPr>
              <a:lnSpc>
                <a:spcPts val="1900"/>
              </a:lnSpc>
            </a:pPr>
            <a:r>
              <a:rPr lang="fr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Etude et prise en charge des douleurs chroniques, communication patient-médecin et utilisation </a:t>
            </a:r>
            <a:br>
              <a:rPr lang="fr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d’internet en oncologie, étude et prise en charge de l’obésité.</a:t>
            </a:r>
          </a:p>
          <a:p>
            <a:pPr>
              <a:lnSpc>
                <a:spcPts val="1900"/>
              </a:lnSpc>
            </a:pPr>
            <a:endParaRPr lang="fr-CH" sz="14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>
              <a:lnSpc>
                <a:spcPts val="1900"/>
              </a:lnSpc>
            </a:pPr>
            <a:endParaRPr lang="fr-CH" sz="14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>
              <a:lnSpc>
                <a:spcPts val="1900"/>
              </a:lnSpc>
            </a:pPr>
            <a:endParaRPr lang="fr-CH" sz="14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>
              <a:lnSpc>
                <a:spcPts val="1900"/>
              </a:lnSpc>
            </a:pPr>
            <a:endParaRPr lang="fr-CH" sz="14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AFEA7138-EAFC-4B82-8F0D-2EDD748DA04E}"/>
              </a:ext>
            </a:extLst>
          </p:cNvPr>
          <p:cNvSpPr txBox="1"/>
          <p:nvPr/>
        </p:nvSpPr>
        <p:spPr>
          <a:xfrm>
            <a:off x="1914651" y="181212"/>
            <a:ext cx="5705349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85"/>
              </a:lnSpc>
              <a:tabLst>
                <a:tab pos="1155065" algn="l"/>
                <a:tab pos="1840864" algn="l"/>
              </a:tabLst>
            </a:pPr>
            <a:r>
              <a:rPr lang="fr-CH" sz="3600" b="1" dirty="0">
                <a:solidFill>
                  <a:srgbClr val="175B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 intérêts de recherche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DBE94AE4-F383-4CDC-BD5B-063485F10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29" y="6202780"/>
            <a:ext cx="429142" cy="64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D246079-B19E-4D12-B094-43C43354E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69" y="3962400"/>
            <a:ext cx="1185862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7A4F819-420C-414D-9E3A-24252DA1A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185" y="3227893"/>
            <a:ext cx="798030" cy="7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06DF518D-8153-4F95-93F0-C7393E6B4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929521"/>
            <a:ext cx="914400" cy="91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F750D61-5326-49A7-9C0B-997C9CB57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91" y="5257800"/>
            <a:ext cx="607724" cy="65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FBF03DC-70FF-48BD-9A7C-F82F44EB0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254" y="2057400"/>
            <a:ext cx="914401" cy="61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mage associée">
            <a:extLst>
              <a:ext uri="{FF2B5EF4-FFF2-40B4-BE49-F238E27FC236}">
                <a16:creationId xmlns:a16="http://schemas.microsoft.com/office/drawing/2014/main" id="{DB8585EA-6401-4986-9A21-3449D534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38511"/>
            <a:ext cx="15240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23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88387" y="149146"/>
            <a:ext cx="7475520" cy="9906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Bef>
                <a:spcPts val="1200"/>
              </a:spcBef>
            </a:pPr>
            <a:endParaRPr lang="de-CH" sz="2400" b="1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spcBef>
                <a:spcPts val="1200"/>
              </a:spcBef>
            </a:pPr>
            <a:r>
              <a:rPr lang="de-CH" sz="2400" b="1" kern="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OPTION PSYCHOLOGIE CLINIQUE ET </a:t>
            </a:r>
            <a:br>
              <a:rPr lang="de-CH" sz="2400" b="1" kern="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de-CH" sz="2400" b="1" kern="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PSYCHOLOGIE DE LA SANTE</a:t>
            </a:r>
          </a:p>
          <a:p>
            <a:pPr algn="ctr" defTabSz="914400" fontAlgn="auto"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EBFF-4216-44DD-BA9B-6F789E68E484}"/>
              </a:ext>
            </a:extLst>
          </p:cNvPr>
          <p:cNvSpPr txBox="1"/>
          <p:nvPr/>
        </p:nvSpPr>
        <p:spPr>
          <a:xfrm>
            <a:off x="1102287" y="5821125"/>
            <a:ext cx="45719" cy="457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endParaRPr lang="fr-CH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DD0699-66DD-416A-8006-DBEFCBEFE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3" y="1572978"/>
            <a:ext cx="8878186" cy="14774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F5674D-CC45-4113-9C0F-874B7E83A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3" y="3186543"/>
            <a:ext cx="8878186" cy="14936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CE8341-66DB-483F-89C4-196FF2E99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16739"/>
            <a:ext cx="9144000" cy="16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42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88387" y="149146"/>
            <a:ext cx="7475520" cy="9906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Bef>
                <a:spcPts val="1200"/>
              </a:spcBef>
            </a:pPr>
            <a:endParaRPr lang="de-CH" sz="2400" b="1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spcBef>
                <a:spcPts val="1200"/>
              </a:spcBef>
            </a:pPr>
            <a:r>
              <a:rPr lang="de-CH" sz="2400" b="1" kern="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OPTION PSYCHOLOGIE CLINIQUE ET </a:t>
            </a:r>
            <a:br>
              <a:rPr lang="de-CH" sz="2400" b="1" kern="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de-CH" sz="2400" b="1" kern="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PSYCHOLOGIE DE LA SANTE</a:t>
            </a:r>
          </a:p>
          <a:p>
            <a:pPr algn="ctr" defTabSz="914400" fontAlgn="auto"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sp>
        <p:nvSpPr>
          <p:cNvPr id="7" name="ZoneTexte 8"/>
          <p:cNvSpPr txBox="1"/>
          <p:nvPr/>
        </p:nvSpPr>
        <p:spPr>
          <a:xfrm>
            <a:off x="1148006" y="2392932"/>
            <a:ext cx="3498707" cy="469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700"/>
              </a:lnSpc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Aperçu général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79249" y="3202639"/>
            <a:ext cx="8064823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800100" lvl="1" indent="-342900">
              <a:spcBef>
                <a:spcPct val="350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Concept de </a:t>
            </a:r>
            <a:r>
              <a:rPr lang="de-CH" sz="2000" i="1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scientist-practicioner</a:t>
            </a:r>
            <a:endParaRPr lang="de-CH" sz="2000" i="1" kern="0" dirty="0">
              <a:latin typeface="Times New Roman" panose="02020603050405020304" pitchFamily="18" charset="0"/>
              <a:ea typeface="Century Gothic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ct val="350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La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connaissance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scientifique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devient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  <a:r>
              <a:rPr lang="de-CH" sz="2000" b="1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appliquée</a:t>
            </a:r>
            <a:r>
              <a:rPr lang="de-CH" sz="2000" b="1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et </a:t>
            </a:r>
            <a:r>
              <a:rPr lang="de-CH" sz="2000" b="1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pratique</a:t>
            </a:r>
            <a:r>
              <a:rPr lang="de-CH" sz="2000" b="1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</a:p>
          <a:p>
            <a:pPr marL="1184275" lvl="2" indent="-269875">
              <a:spcBef>
                <a:spcPct val="35000"/>
              </a:spcBef>
              <a:buClr>
                <a:schemeClr val="tx2"/>
              </a:buClr>
              <a:buFont typeface="Wingdings" pitchFamily="-103" charset="2"/>
              <a:buChar char="§"/>
            </a:pP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Les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praticiens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agissent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comme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des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scientifiques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</a:p>
          <a:p>
            <a:pPr marL="1184275" lvl="2" indent="-269875">
              <a:spcBef>
                <a:spcPct val="35000"/>
              </a:spcBef>
              <a:buClr>
                <a:schemeClr val="tx2"/>
              </a:buClr>
              <a:buFont typeface="Wingdings" pitchFamily="-103" charset="2"/>
              <a:buChar char="§"/>
            </a:pP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Basé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sur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la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connaissance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scientifique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,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ouvert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aux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expériences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(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hypothèses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a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tester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)</a:t>
            </a:r>
          </a:p>
          <a:p>
            <a:pPr marL="727075" lvl="1" indent="-269875">
              <a:spcBef>
                <a:spcPct val="35000"/>
              </a:spcBef>
              <a:buClr>
                <a:schemeClr val="tx2"/>
              </a:buClr>
              <a:buFont typeface="Wingdings" pitchFamily="-103" charset="2"/>
              <a:buChar char="§"/>
            </a:pP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La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pratique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est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fondée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sur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les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connaissances</a:t>
            </a:r>
            <a:r>
              <a:rPr lang="de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</a:t>
            </a:r>
            <a:r>
              <a:rPr lang="de-CH" sz="2000" kern="0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scientifiques</a:t>
            </a:r>
            <a:endParaRPr lang="de-CH" sz="2000" kern="0" dirty="0">
              <a:latin typeface="Times New Roman" panose="02020603050405020304" pitchFamily="18" charset="0"/>
              <a:ea typeface="Century Gothic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ounseling Research Flashcards | Quizlet">
            <a:extLst>
              <a:ext uri="{FF2B5EF4-FFF2-40B4-BE49-F238E27FC236}">
                <a16:creationId xmlns:a16="http://schemas.microsoft.com/office/drawing/2014/main" id="{107D89E9-373B-489A-82A4-D580DFD7C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333" y="1266293"/>
            <a:ext cx="2120343" cy="16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73EBFF-4216-44DD-BA9B-6F789E68E484}"/>
              </a:ext>
            </a:extLst>
          </p:cNvPr>
          <p:cNvSpPr txBox="1"/>
          <p:nvPr/>
        </p:nvSpPr>
        <p:spPr>
          <a:xfrm>
            <a:off x="1102287" y="5821125"/>
            <a:ext cx="45719" cy="457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endParaRPr lang="fr-CH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DFD8C7-6C34-462B-9C50-F0E36C7DB553}"/>
              </a:ext>
            </a:extLst>
          </p:cNvPr>
          <p:cNvSpPr txBox="1"/>
          <p:nvPr/>
        </p:nvSpPr>
        <p:spPr>
          <a:xfrm>
            <a:off x="6479891" y="2907058"/>
            <a:ext cx="2584016" cy="3814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fr-CH" sz="800" dirty="0"/>
              <a:t>Barlow, D. H., Durand, V. M., &amp; Gottschalk, M. (2016).</a:t>
            </a:r>
          </a:p>
          <a:p>
            <a:r>
              <a:rPr lang="fr-CH" sz="800" dirty="0"/>
              <a:t> Psychopathologie: une approche intégrative. </a:t>
            </a:r>
          </a:p>
          <a:p>
            <a:r>
              <a:rPr lang="fr-CH" sz="800" dirty="0"/>
              <a:t>Louvain-La-Neuve: De Boeck, p. 8</a:t>
            </a:r>
          </a:p>
        </p:txBody>
      </p:sp>
    </p:spTree>
    <p:extLst>
      <p:ext uri="{BB962C8B-B14F-4D97-AF65-F5344CB8AC3E}">
        <p14:creationId xmlns:p14="http://schemas.microsoft.com/office/powerpoint/2010/main" val="274596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8"/>
          <p:cNvSpPr txBox="1"/>
          <p:nvPr/>
        </p:nvSpPr>
        <p:spPr>
          <a:xfrm>
            <a:off x="-468560" y="1628800"/>
            <a:ext cx="4781550" cy="469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700"/>
              </a:lnSpc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Aperçu général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32598" y="2775595"/>
            <a:ext cx="8678803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69875" lvl="0" indent="-269875">
              <a:spcBef>
                <a:spcPct val="35000"/>
              </a:spcBef>
              <a:buClr>
                <a:srgbClr val="850C1B"/>
              </a:buClr>
              <a:buFont typeface="Wingdings" pitchFamily="-103" charset="2"/>
              <a:buChar char="§"/>
            </a:pPr>
            <a:r>
              <a:rPr lang="fr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Le programme permet l’</a:t>
            </a:r>
            <a:r>
              <a:rPr lang="fr-FR" sz="200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acquisition de compétences</a:t>
            </a:r>
            <a:r>
              <a:rPr lang="fr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clés dans les domaines de la </a:t>
            </a:r>
            <a:r>
              <a:rPr lang="fr-CH" sz="2000" b="1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psychologie clinique et de la santé </a:t>
            </a:r>
            <a:br>
              <a:rPr lang="fr-CH" sz="2000" kern="0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</a:br>
            <a:endParaRPr lang="fr-CH" sz="2000" kern="0" dirty="0">
              <a:latin typeface="Times New Roman" panose="02020603050405020304" pitchFamily="18" charset="0"/>
              <a:ea typeface="Century Gothic" charset="0"/>
              <a:cs typeface="Times New Roman" panose="02020603050405020304" pitchFamily="18" charset="0"/>
            </a:endParaRPr>
          </a:p>
          <a:p>
            <a:pPr marL="269875" lvl="0" indent="-269875">
              <a:spcBef>
                <a:spcPct val="35000"/>
              </a:spcBef>
              <a:buClr>
                <a:srgbClr val="850C1B"/>
              </a:buClr>
              <a:buFont typeface="Wingdings" pitchFamily="-103" charset="2"/>
              <a:buChar char="§"/>
            </a:pPr>
            <a:r>
              <a:rPr lang="fr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Acquisition de compétences scientifiques pour la recherche et l’</a:t>
            </a:r>
            <a:r>
              <a:rPr lang="fr-CH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intervention</a:t>
            </a:r>
            <a:endParaRPr lang="fr-CH" sz="2000" i="1" kern="0" dirty="0">
              <a:solidFill>
                <a:srgbClr val="0A66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>
              <a:spcBef>
                <a:spcPct val="35000"/>
              </a:spcBef>
              <a:buClr>
                <a:srgbClr val="850C1B"/>
              </a:buClr>
              <a:buFont typeface="Wingdings" pitchFamily="-103" charset="2"/>
              <a:buChar char="§"/>
            </a:pPr>
            <a:r>
              <a:rPr lang="fr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Acquisition de compétences </a:t>
            </a:r>
            <a:r>
              <a:rPr lang="fr-CH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pratiques</a:t>
            </a:r>
            <a:r>
              <a:rPr lang="fr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CH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conduites d’entretien</a:t>
            </a:r>
            <a:endParaRPr lang="fr-CH" sz="2000" b="1" i="1" dirty="0">
              <a:solidFill>
                <a:srgbClr val="0A66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7075" lvl="1" indent="-269875">
              <a:spcBef>
                <a:spcPct val="35000"/>
              </a:spcBef>
              <a:buClr>
                <a:srgbClr val="850C1B"/>
              </a:buClr>
              <a:buFont typeface="Wingdings" pitchFamily="-103" charset="2"/>
              <a:buChar char="§"/>
            </a:pPr>
            <a:r>
              <a:rPr lang="fr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Interventions centrées sur la personne </a:t>
            </a:r>
          </a:p>
          <a:p>
            <a:pPr marL="727075" lvl="1" indent="-269875">
              <a:spcBef>
                <a:spcPct val="35000"/>
              </a:spcBef>
              <a:buClr>
                <a:srgbClr val="850C1B"/>
              </a:buClr>
              <a:buFont typeface="Wingdings" pitchFamily="-103" charset="2"/>
              <a:buChar char="§"/>
            </a:pPr>
            <a:r>
              <a:rPr lang="fr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Initiation aux techniques cognitives et comportementales </a:t>
            </a:r>
            <a:br>
              <a:rPr lang="fr-CH" sz="1400" dirty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fr-CH" sz="1400" i="1" dirty="0">
              <a:solidFill>
                <a:srgbClr val="0A66A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496A669-55BB-4505-B545-882E67CDEE5B}"/>
              </a:ext>
            </a:extLst>
          </p:cNvPr>
          <p:cNvSpPr txBox="1">
            <a:spLocks/>
          </p:cNvSpPr>
          <p:nvPr/>
        </p:nvSpPr>
        <p:spPr>
          <a:xfrm>
            <a:off x="1588387" y="149146"/>
            <a:ext cx="7475520" cy="9906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Bef>
                <a:spcPts val="1200"/>
              </a:spcBef>
            </a:pPr>
            <a:endParaRPr lang="de-CH" sz="2400" b="1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spcBef>
                <a:spcPts val="1200"/>
              </a:spcBef>
            </a:pPr>
            <a:r>
              <a:rPr lang="de-CH" sz="2400" b="1" kern="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OPTION PSYCHOLOGIE CLINIQUE ET </a:t>
            </a:r>
            <a:br>
              <a:rPr lang="de-CH" sz="2400" b="1" kern="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de-CH" sz="2400" b="1" kern="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PSYCHOLOGIE DE LA SANTE</a:t>
            </a:r>
          </a:p>
          <a:p>
            <a:pPr algn="ctr" defTabSz="914400" fontAlgn="auto"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6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461963"/>
            <a:ext cx="822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Plan</a:t>
            </a:r>
            <a:r>
              <a:rPr kumimoji="0" lang="de-CH" sz="3600" b="1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de-CH" sz="3600" b="1" u="none" strike="noStrike" kern="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d’étude</a:t>
            </a:r>
            <a:endParaRPr kumimoji="0" lang="de-CH" sz="3600" b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787401" y="1313979"/>
            <a:ext cx="7756618" cy="4699001"/>
            <a:chOff x="787400" y="1219200"/>
            <a:chExt cx="7756618" cy="4699001"/>
          </a:xfrm>
        </p:grpSpPr>
        <p:pic>
          <p:nvPicPr>
            <p:cNvPr id="6" name="Image 5" descr="Capture d’écran 2015-02-18 à 14.51.03.png"/>
            <p:cNvPicPr>
              <a:picLocks noChangeAspect="1"/>
            </p:cNvPicPr>
            <p:nvPr/>
          </p:nvPicPr>
          <p:blipFill>
            <a:blip r:embed="rId2"/>
            <a:srcRect t="8497"/>
            <a:stretch>
              <a:fillRect/>
            </a:stretch>
          </p:blipFill>
          <p:spPr>
            <a:xfrm>
              <a:off x="787400" y="1219200"/>
              <a:ext cx="7756618" cy="4699001"/>
            </a:xfrm>
            <a:prstGeom prst="rect">
              <a:avLst/>
            </a:prstGeom>
          </p:spPr>
        </p:pic>
        <p:sp>
          <p:nvSpPr>
            <p:cNvPr id="7" name="Rectangle à coins arrondis 6"/>
            <p:cNvSpPr/>
            <p:nvPr/>
          </p:nvSpPr>
          <p:spPr>
            <a:xfrm>
              <a:off x="2819400" y="2286000"/>
              <a:ext cx="5638800" cy="990600"/>
            </a:xfrm>
            <a:prstGeom prst="roundRect">
              <a:avLst/>
            </a:prstGeom>
            <a:solidFill>
              <a:schemeClr val="bg1">
                <a:lumMod val="50000"/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Grafik 5" descr="UNF_Logo_gross.emf">
            <a:extLst>
              <a:ext uri="{FF2B5EF4-FFF2-40B4-BE49-F238E27FC236}">
                <a16:creationId xmlns:a16="http://schemas.microsoft.com/office/drawing/2014/main" id="{2BC26727-A1DF-48E1-84D3-35C7BDCCA8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408"/>
          <a:stretch>
            <a:fillRect/>
          </a:stretch>
        </p:blipFill>
        <p:spPr>
          <a:xfrm>
            <a:off x="0" y="0"/>
            <a:ext cx="1815207" cy="11627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C675529-82AB-4F0F-9BDA-7A4E32332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41F774-8B77-4FF9-AF0B-19554684F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84236"/>
            <a:ext cx="9067800" cy="4953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7F51FC0-A254-46DC-9D89-6AA7ACAF7441}"/>
              </a:ext>
            </a:extLst>
          </p:cNvPr>
          <p:cNvSpPr txBox="1"/>
          <p:nvPr/>
        </p:nvSpPr>
        <p:spPr>
          <a:xfrm>
            <a:off x="3657599" y="5907816"/>
            <a:ext cx="3104707" cy="4513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r>
              <a:rPr lang="fr-FR" sz="2000" dirty="0"/>
              <a:t>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DE 120 ECTS</a:t>
            </a:r>
            <a:endParaRPr lang="fr-CH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06E0189-189B-423A-B4F3-D159AC4BD107}"/>
              </a:ext>
            </a:extLst>
          </p:cNvPr>
          <p:cNvCxnSpPr>
            <a:cxnSpLocks/>
          </p:cNvCxnSpPr>
          <p:nvPr/>
        </p:nvCxnSpPr>
        <p:spPr>
          <a:xfrm flipH="1" flipV="1">
            <a:off x="363951" y="3489197"/>
            <a:ext cx="543652" cy="4921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716E088-C4B4-4A87-B46E-7E32CB30F567}"/>
              </a:ext>
            </a:extLst>
          </p:cNvPr>
          <p:cNvCxnSpPr>
            <a:cxnSpLocks/>
          </p:cNvCxnSpPr>
          <p:nvPr/>
        </p:nvCxnSpPr>
        <p:spPr>
          <a:xfrm flipH="1">
            <a:off x="170121" y="2483801"/>
            <a:ext cx="742799" cy="4298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4C98BF2-316F-41CF-ACD0-AB133EC55CDC}"/>
              </a:ext>
            </a:extLst>
          </p:cNvPr>
          <p:cNvSpPr txBox="1"/>
          <p:nvPr/>
        </p:nvSpPr>
        <p:spPr>
          <a:xfrm>
            <a:off x="-29968" y="2970091"/>
            <a:ext cx="889724" cy="5520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ECTS</a:t>
            </a:r>
            <a:endParaRPr lang="fr-CH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536FE2D-70AE-492D-9F52-BBEC233E5DB5}"/>
              </a:ext>
            </a:extLst>
          </p:cNvPr>
          <p:cNvSpPr txBox="1"/>
          <p:nvPr/>
        </p:nvSpPr>
        <p:spPr>
          <a:xfrm>
            <a:off x="2819401" y="3380216"/>
            <a:ext cx="5796973" cy="12236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endParaRPr lang="fr-CH" sz="20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DD22653-E3E7-4958-9BAC-952CEC4BC00C}"/>
              </a:ext>
            </a:extLst>
          </p:cNvPr>
          <p:cNvSpPr txBox="1"/>
          <p:nvPr/>
        </p:nvSpPr>
        <p:spPr>
          <a:xfrm>
            <a:off x="8637640" y="3535825"/>
            <a:ext cx="523659" cy="8554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700"/>
              </a:lnSpc>
            </a:pP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>
              <a:lnSpc>
                <a:spcPts val="2700"/>
              </a:lnSpc>
            </a:pP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ECTS</a:t>
            </a:r>
            <a:endParaRPr lang="fr-CH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588963"/>
            <a:ext cx="822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Plan</a:t>
            </a:r>
            <a:r>
              <a:rPr kumimoji="0" lang="de-CH" sz="3600" b="1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de-CH" sz="3600" b="1" u="none" strike="noStrike" kern="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d’étude</a:t>
            </a:r>
            <a:endParaRPr kumimoji="0" lang="de-CH" sz="3600" b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61937" y="1934416"/>
            <a:ext cx="8650051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3025" indent="-3429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Tous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cours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sont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donnés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chaque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année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certains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peuvent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avoir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nombre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d‘inscriptions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limités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3025" indent="-3429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25" indent="-3429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possible de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suivre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plan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d‘étude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seulement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</a:p>
          <a:p>
            <a:pPr marL="125">
              <a:spcBef>
                <a:spcPts val="600"/>
              </a:spcBef>
              <a:buClr>
                <a:schemeClr val="tx2"/>
              </a:buClr>
            </a:pP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allemand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anglais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endParaRPr lang="de-D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">
              <a:spcBef>
                <a:spcPts val="600"/>
              </a:spcBef>
              <a:buClr>
                <a:schemeClr val="tx2"/>
              </a:buClr>
            </a:pP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français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anglais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trois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langues</a:t>
            </a:r>
            <a:endParaRPr lang="fr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9126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Grafik 5" descr="UNF_Logo_gross.emf">
            <a:extLst>
              <a:ext uri="{FF2B5EF4-FFF2-40B4-BE49-F238E27FC236}">
                <a16:creationId xmlns:a16="http://schemas.microsoft.com/office/drawing/2014/main" id="{0DF17430-970D-4A4B-9536-F741A0C367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408"/>
          <a:stretch>
            <a:fillRect/>
          </a:stretch>
        </p:blipFill>
        <p:spPr>
          <a:xfrm>
            <a:off x="0" y="0"/>
            <a:ext cx="1815207" cy="11627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1AF76D1-E6E7-4C86-A5CF-4D7E70FA5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288999"/>
            <a:ext cx="9067800" cy="4857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66F1418-47C9-47A0-8B03-92E23C82E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79473"/>
            <a:ext cx="9144000" cy="5112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́sentation Bern">
  <a:themeElements>
    <a:clrScheme name="UNI FR Colors">
      <a:dk1>
        <a:sysClr val="windowText" lastClr="000000"/>
      </a:dk1>
      <a:lt1>
        <a:sysClr val="window" lastClr="FFFFFF"/>
      </a:lt1>
      <a:dk2>
        <a:srgbClr val="0A3859"/>
      </a:dk2>
      <a:lt2>
        <a:srgbClr val="FFFFFF"/>
      </a:lt2>
      <a:accent1>
        <a:srgbClr val="0A3859"/>
      </a:accent1>
      <a:accent2>
        <a:srgbClr val="54748B"/>
      </a:accent2>
      <a:accent3>
        <a:srgbClr val="9DAFBD"/>
      </a:accent3>
      <a:accent4>
        <a:srgbClr val="D06516"/>
      </a:accent4>
      <a:accent5>
        <a:srgbClr val="DE945C"/>
      </a:accent5>
      <a:accent6>
        <a:srgbClr val="ECC1A2"/>
      </a:accent6>
      <a:hlink>
        <a:srgbClr val="0A3859"/>
      </a:hlink>
      <a:folHlink>
        <a:srgbClr val="D06516"/>
      </a:folHlink>
    </a:clrScheme>
    <a:fontScheme name="UNI FR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>
          <a:lnSpc>
            <a:spcPts val="2700"/>
          </a:lnSpc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1031</Words>
  <Application>Microsoft Office PowerPoint</Application>
  <PresentationFormat>Affichage à l'écran (4:3)</PresentationFormat>
  <Paragraphs>159</Paragraphs>
  <Slides>25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2" baseType="lpstr">
      <vt:lpstr>Arial</vt:lpstr>
      <vt:lpstr>Bodoni 72 Book</vt:lpstr>
      <vt:lpstr>Calibri</vt:lpstr>
      <vt:lpstr>Century Gothic</vt:lpstr>
      <vt:lpstr>Times New Roman</vt:lpstr>
      <vt:lpstr>Wingdings</vt:lpstr>
      <vt:lpstr>Présentation Bern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Reward under stress: psychobiological mechanisms of resilience to stress</dc:title>
  <dc:creator>Claudie Gaillard</dc:creator>
  <cp:lastModifiedBy>Amélie Dentz</cp:lastModifiedBy>
  <cp:revision>431</cp:revision>
  <cp:lastPrinted>2016-09-19T15:11:16Z</cp:lastPrinted>
  <dcterms:created xsi:type="dcterms:W3CDTF">2015-09-14T13:38:27Z</dcterms:created>
  <dcterms:modified xsi:type="dcterms:W3CDTF">2021-03-11T20:22:03Z</dcterms:modified>
</cp:coreProperties>
</file>