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13"/>
  </p:notesMasterIdLst>
  <p:sldIdLst>
    <p:sldId id="274" r:id="rId2"/>
    <p:sldId id="276" r:id="rId3"/>
    <p:sldId id="292" r:id="rId4"/>
    <p:sldId id="279" r:id="rId5"/>
    <p:sldId id="280" r:id="rId6"/>
    <p:sldId id="281" r:id="rId7"/>
    <p:sldId id="296" r:id="rId8"/>
    <p:sldId id="297" r:id="rId9"/>
    <p:sldId id="298" r:id="rId10"/>
    <p:sldId id="299" r:id="rId11"/>
    <p:sldId id="288" r:id="rId1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3">
          <p15:clr>
            <a:srgbClr val="A4A3A4"/>
          </p15:clr>
        </p15:guide>
        <p15:guide id="2" orient="horz" pos="635">
          <p15:clr>
            <a:srgbClr val="A4A3A4"/>
          </p15:clr>
        </p15:guide>
        <p15:guide id="3" orient="horz" pos="1136">
          <p15:clr>
            <a:srgbClr val="A4A3A4"/>
          </p15:clr>
        </p15:guide>
        <p15:guide id="4" orient="horz" pos="4000">
          <p15:clr>
            <a:srgbClr val="A4A3A4"/>
          </p15:clr>
        </p15:guide>
        <p15:guide id="5" orient="horz" pos="4268">
          <p15:clr>
            <a:srgbClr val="A4A3A4"/>
          </p15:clr>
        </p15:guide>
        <p15:guide id="6" pos="273">
          <p15:clr>
            <a:srgbClr val="A4A3A4"/>
          </p15:clr>
        </p15:guide>
        <p15:guide id="7" pos="137">
          <p15:clr>
            <a:srgbClr val="A4A3A4"/>
          </p15:clr>
        </p15:guide>
        <p15:guide id="8" pos="5488">
          <p15:clr>
            <a:srgbClr val="A4A3A4"/>
          </p15:clr>
        </p15:guide>
        <p15:guide id="9" pos="5625">
          <p15:clr>
            <a:srgbClr val="A4A3A4"/>
          </p15:clr>
        </p15:guide>
        <p15:guide id="10" pos="2768">
          <p15:clr>
            <a:srgbClr val="A4A3A4"/>
          </p15:clr>
        </p15:guide>
        <p15:guide id="11" pos="29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BE"/>
    <a:srgbClr val="BF1238"/>
    <a:srgbClr val="A0116A"/>
    <a:srgbClr val="0A3859"/>
    <a:srgbClr val="D065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36" autoAdjust="0"/>
    <p:restoredTop sz="94704" autoAdjust="0"/>
  </p:normalViewPr>
  <p:slideViewPr>
    <p:cSldViewPr showGuides="1">
      <p:cViewPr>
        <p:scale>
          <a:sx n="112" d="100"/>
          <a:sy n="112" d="100"/>
        </p:scale>
        <p:origin x="-1040" y="152"/>
      </p:cViewPr>
      <p:guideLst>
        <p:guide orient="horz" pos="103"/>
        <p:guide orient="horz" pos="635"/>
        <p:guide orient="horz" pos="1136"/>
        <p:guide orient="horz" pos="4000"/>
        <p:guide orient="horz" pos="4268"/>
        <p:guide pos="273"/>
        <p:guide pos="137"/>
        <p:guide pos="5488"/>
        <p:guide pos="5625"/>
        <p:guide pos="2768"/>
        <p:guide pos="2994"/>
      </p:guideLst>
    </p:cSldViewPr>
  </p:slideViewPr>
  <p:outlineViewPr>
    <p:cViewPr>
      <p:scale>
        <a:sx n="33" d="100"/>
        <a:sy n="33" d="100"/>
      </p:scale>
      <p:origin x="0" y="1131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B7AC1A-AE76-4681-95BC-4CE7CA1EE5BF}" type="datetimeFigureOut">
              <a:rPr lang="de-CH" smtClean="0"/>
              <a:pPr/>
              <a:t>22/04/20</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167BC3-E335-4665-8934-A2481CBD462D}" type="slidenum">
              <a:rPr lang="de-CH" smtClean="0"/>
              <a:pPr/>
              <a:t>‹#›</a:t>
            </a:fld>
            <a:endParaRPr lang="de-CH"/>
          </a:p>
        </p:txBody>
      </p:sp>
    </p:spTree>
    <p:extLst>
      <p:ext uri="{BB962C8B-B14F-4D97-AF65-F5344CB8AC3E}">
        <p14:creationId xmlns:p14="http://schemas.microsoft.com/office/powerpoint/2010/main" val="6093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6" name="Grafik 5" descr="UNF_Logo_gross.emf"/>
          <p:cNvPicPr>
            <a:picLocks noChangeAspect="1"/>
          </p:cNvPicPr>
          <p:nvPr userDrawn="1"/>
        </p:nvPicPr>
        <p:blipFill>
          <a:blip r:embed="rId2" cstate="print"/>
          <a:srcRect t="408"/>
          <a:stretch>
            <a:fillRect/>
          </a:stretch>
        </p:blipFill>
        <p:spPr>
          <a:xfrm>
            <a:off x="0" y="0"/>
            <a:ext cx="1815207" cy="1162718"/>
          </a:xfrm>
          <a:prstGeom prst="rect">
            <a:avLst/>
          </a:prstGeom>
        </p:spPr>
      </p:pic>
      <p:pic>
        <p:nvPicPr>
          <p:cNvPr id="7" name="Grafik 6" descr="UNIFR_Background_Titleslide_PPT.jpg"/>
          <p:cNvPicPr>
            <a:picLocks noChangeAspect="1"/>
          </p:cNvPicPr>
          <p:nvPr userDrawn="1"/>
        </p:nvPicPr>
        <p:blipFill>
          <a:blip r:embed="rId3" cstate="print"/>
          <a:stretch>
            <a:fillRect/>
          </a:stretch>
        </p:blipFill>
        <p:spPr>
          <a:xfrm>
            <a:off x="0" y="1106488"/>
            <a:ext cx="9144000" cy="5751512"/>
          </a:xfrm>
          <a:prstGeom prst="rect">
            <a:avLst/>
          </a:prstGeom>
        </p:spPr>
      </p:pic>
      <p:sp>
        <p:nvSpPr>
          <p:cNvPr id="8" name="Textplatzhalter 7"/>
          <p:cNvSpPr>
            <a:spLocks noGrp="1"/>
          </p:cNvSpPr>
          <p:nvPr>
            <p:ph type="body" sz="quarter" idx="13"/>
          </p:nvPr>
        </p:nvSpPr>
        <p:spPr>
          <a:xfrm>
            <a:off x="433388" y="1803400"/>
            <a:ext cx="8278811" cy="4546600"/>
          </a:xfrm>
        </p:spPr>
        <p:txBody>
          <a:bodyPr/>
          <a:lstStyle>
            <a:lvl1pPr>
              <a:spcAft>
                <a:spcPts val="2700"/>
              </a:spcAft>
              <a:defRPr/>
            </a:lvl1pPr>
            <a:lvl2pPr>
              <a:lnSpc>
                <a:spcPts val="3200"/>
              </a:lnSpc>
              <a:spcAft>
                <a:spcPts val="3200"/>
              </a:spcAft>
              <a:defRPr sz="3000" b="1" cap="all" baseline="0">
                <a:solidFill>
                  <a:srgbClr val="0083BE"/>
                </a:solidFill>
              </a:defRPr>
            </a:lvl2pPr>
            <a:lvl3pPr marL="0" indent="0">
              <a:lnSpc>
                <a:spcPts val="3200"/>
              </a:lnSpc>
              <a:spcAft>
                <a:spcPts val="3200"/>
              </a:spcAft>
              <a:buFont typeface="Arial" pitchFamily="34" charset="0"/>
              <a:buChar char="​"/>
              <a:defRPr sz="3000"/>
            </a:lvl3pPr>
            <a:lvl4pPr>
              <a:lnSpc>
                <a:spcPts val="2000"/>
              </a:lnSpc>
              <a:defRPr sz="1600">
                <a:solidFill>
                  <a:schemeClr val="tx1"/>
                </a:solidFill>
              </a:defRPr>
            </a:lvl4pPr>
            <a:lvl5pPr>
              <a:lnSpc>
                <a:spcPts val="2000"/>
              </a:lnSpc>
              <a:defRPr sz="1600" b="0">
                <a:solidFill>
                  <a:schemeClr val="tx1"/>
                </a:solidFill>
              </a:defRPr>
            </a:lvl5pPr>
            <a:lvl6pPr>
              <a:defRPr/>
            </a:lvl6pPr>
            <a:lvl7pPr>
              <a:defRPr/>
            </a:lvl7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indent="0">
              <a:lnSpc>
                <a:spcPts val="3200"/>
              </a:lnSpc>
              <a:spcAft>
                <a:spcPts val="3200"/>
              </a:spcAft>
              <a:buFont typeface="Arial" pitchFamily="34" charset="0"/>
              <a:buChar char="​"/>
              <a:defRPr sz="3000" b="1" cap="all" baseline="0">
                <a:solidFill>
                  <a:schemeClr val="tx1"/>
                </a:solidFill>
              </a:defRPr>
            </a:lvl2pPr>
            <a:lvl3pPr marL="0" indent="0">
              <a:lnSpc>
                <a:spcPts val="3200"/>
              </a:lnSpc>
              <a:spcAft>
                <a:spcPts val="3200"/>
              </a:spcAft>
              <a:buFont typeface="Arial" pitchFamily="34" charset="0"/>
              <a:buChar char="​"/>
              <a:defRPr sz="3000" b="1" cap="all" baseline="0">
                <a:solidFill>
                  <a:schemeClr val="tx1"/>
                </a:solidFill>
              </a:defRPr>
            </a:lvl3pPr>
            <a:lvl4pPr indent="0">
              <a:lnSpc>
                <a:spcPts val="3200"/>
              </a:lnSpc>
              <a:spcAft>
                <a:spcPts val="3200"/>
              </a:spcAft>
              <a:buFont typeface="Arial" pitchFamily="34" charset="0"/>
              <a:buChar char="​"/>
              <a:defRPr sz="3000" b="1" cap="all" baseline="0">
                <a:solidFill>
                  <a:schemeClr val="tx1"/>
                </a:solidFill>
              </a:defRPr>
            </a:lvl4pPr>
            <a:lvl5pPr indent="0">
              <a:lnSpc>
                <a:spcPts val="3200"/>
              </a:lnSpc>
              <a:spcAft>
                <a:spcPts val="3200"/>
              </a:spcAft>
              <a:buFont typeface="Arial" pitchFamily="34" charset="0"/>
              <a:buChar char="​"/>
              <a:defRPr sz="3000" b="1" cap="all" baseline="0">
                <a:solidFill>
                  <a:schemeClr val="tx1"/>
                </a:solidFill>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CH" dirty="0"/>
          </a:p>
        </p:txBody>
      </p:sp>
    </p:spTree>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pter title / Background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tx1"/>
                </a:solidFill>
              </a:defRPr>
            </a:lvl1pPr>
            <a:lvl2pPr marL="216000" indent="-216000">
              <a:lnSpc>
                <a:spcPts val="2700"/>
              </a:lnSpc>
              <a:buFont typeface="Arial" pitchFamily="34" charset="0"/>
              <a:buChar char="−"/>
              <a:defRPr sz="2000" b="0" cap="all" baseline="0">
                <a:solidFill>
                  <a:schemeClr val="tx1"/>
                </a:solidFill>
              </a:defRPr>
            </a:lvl2pPr>
            <a:lvl3pPr marL="0" indent="0">
              <a:lnSpc>
                <a:spcPts val="2700"/>
              </a:lnSpc>
              <a:buFontTx/>
              <a:buNone/>
              <a:defRPr sz="2000" b="0" cap="none" baseline="0">
                <a:solidFill>
                  <a:schemeClr val="tx1"/>
                </a:solidFill>
              </a:defRPr>
            </a:lvl3pPr>
            <a:lvl4pPr marL="0" indent="0">
              <a:lnSpc>
                <a:spcPts val="2700"/>
              </a:lnSpc>
              <a:buFont typeface="Arial" pitchFamily="34" charset="0"/>
              <a:buChar char="​"/>
              <a:defRPr sz="2000" b="0" cap="none" baseline="0">
                <a:solidFill>
                  <a:schemeClr val="tx1"/>
                </a:solidFill>
              </a:defRPr>
            </a:lvl4pPr>
            <a:lvl5pPr marL="0" indent="0">
              <a:lnSpc>
                <a:spcPts val="2700"/>
              </a:lnSpc>
              <a:buFont typeface="Arial" pitchFamily="34" charset="0"/>
              <a:buChar char="​"/>
              <a:defRPr sz="2000" b="0" cap="none" baseline="0">
                <a:solidFill>
                  <a:schemeClr val="tx1"/>
                </a:solidFill>
              </a:defRPr>
            </a:lvl5pPr>
          </a:lstStyle>
          <a:p>
            <a:pPr lvl="0"/>
            <a:r>
              <a:rPr lang="x-none"/>
              <a:t>Click to edit Master text styles</a:t>
            </a:r>
          </a:p>
          <a:p>
            <a:pPr lvl="1"/>
            <a:r>
              <a:rPr lang="x-none"/>
              <a:t>Second level</a:t>
            </a:r>
          </a:p>
          <a:p>
            <a:pPr lvl="2"/>
            <a:r>
              <a:rPr lang="x-none"/>
              <a:t>Third level</a:t>
            </a:r>
          </a:p>
          <a:p>
            <a:pPr lvl="3"/>
            <a:r>
              <a:rPr lang="x-none"/>
              <a:t>Fourth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hapter titl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Inhaltsplatzhalter 2"/>
          <p:cNvSpPr>
            <a:spLocks noGrp="1"/>
          </p:cNvSpPr>
          <p:nvPr>
            <p:ph idx="1"/>
          </p:nvPr>
        </p:nvSpPr>
        <p:spPr bwMode="white">
          <a:xfrm>
            <a:off x="433388" y="1008063"/>
            <a:ext cx="8278812" cy="5341937"/>
          </a:xfrm>
        </p:spPr>
        <p:txBody>
          <a:bodyPr/>
          <a:lstStyle>
            <a:lvl1pPr indent="0">
              <a:lnSpc>
                <a:spcPts val="3200"/>
              </a:lnSpc>
              <a:spcAft>
                <a:spcPts val="3200"/>
              </a:spcAft>
              <a:buFont typeface="Arial" pitchFamily="34" charset="0"/>
              <a:buChar char="​"/>
              <a:defRPr sz="3000" b="1" cap="all" baseline="0">
                <a:solidFill>
                  <a:schemeClr val="bg1"/>
                </a:solidFill>
              </a:defRPr>
            </a:lvl1pPr>
            <a:lvl2pPr marL="216000" indent="-216000">
              <a:lnSpc>
                <a:spcPts val="2700"/>
              </a:lnSpc>
              <a:buFont typeface="Arial" pitchFamily="34" charset="0"/>
              <a:buChar char="−"/>
              <a:defRPr sz="2000" b="0" cap="all" baseline="0">
                <a:solidFill>
                  <a:schemeClr val="bg1"/>
                </a:solidFill>
              </a:defRPr>
            </a:lvl2pPr>
            <a:lvl3pPr marL="0" indent="0">
              <a:lnSpc>
                <a:spcPts val="2700"/>
              </a:lnSpc>
              <a:buFontTx/>
              <a:buNone/>
              <a:defRPr sz="2000" b="0" cap="none" baseline="0">
                <a:solidFill>
                  <a:schemeClr val="bg1"/>
                </a:solidFill>
              </a:defRPr>
            </a:lvl3pPr>
            <a:lvl4pPr marL="0" indent="0">
              <a:lnSpc>
                <a:spcPts val="2700"/>
              </a:lnSpc>
              <a:buFont typeface="Arial" pitchFamily="34" charset="0"/>
              <a:buChar char="​"/>
              <a:defRPr sz="2000" b="0" cap="none" baseline="0">
                <a:solidFill>
                  <a:schemeClr val="bg1"/>
                </a:solidFill>
              </a:defRPr>
            </a:lvl4pPr>
            <a:lvl5pPr marL="0" indent="0">
              <a:lnSpc>
                <a:spcPts val="2700"/>
              </a:lnSpc>
              <a:buFont typeface="Arial" pitchFamily="34" charset="0"/>
              <a:buChar char="​"/>
              <a:defRPr sz="2000" b="0" cap="none" baseline="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x-none"/>
              <a:t>Click to edit Master text styles</a:t>
            </a:r>
          </a:p>
          <a:p>
            <a:pPr lvl="1"/>
            <a:r>
              <a:rPr lang="x-none"/>
              <a:t>Second level</a:t>
            </a:r>
          </a:p>
          <a:p>
            <a:pPr lvl="2"/>
            <a:r>
              <a:rPr lang="x-none"/>
              <a:t>Third level</a:t>
            </a:r>
          </a:p>
          <a:p>
            <a:pPr lvl="3"/>
            <a:r>
              <a:rPr lang="x-none"/>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6" name="Inhaltsplatzhalter 3"/>
          <p:cNvSpPr>
            <a:spLocks noGrp="1"/>
          </p:cNvSpPr>
          <p:nvPr>
            <p:ph sz="half" idx="2"/>
          </p:nvPr>
        </p:nvSpPr>
        <p:spPr>
          <a:xfrm>
            <a:off x="433388" y="1008064"/>
            <a:ext cx="8278812" cy="534193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8" name="Inhaltsplatzhalter 3"/>
          <p:cNvSpPr>
            <a:spLocks noGrp="1"/>
          </p:cNvSpPr>
          <p:nvPr>
            <p:ph sz="half" idx="2"/>
          </p:nvPr>
        </p:nvSpPr>
        <p:spPr>
          <a:xfrm>
            <a:off x="433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
        <p:nvSpPr>
          <p:cNvPr id="9" name="Inhaltsplatzhalter 3"/>
          <p:cNvSpPr>
            <a:spLocks noGrp="1"/>
          </p:cNvSpPr>
          <p:nvPr>
            <p:ph sz="half" idx="10"/>
          </p:nvPr>
        </p:nvSpPr>
        <p:spPr>
          <a:xfrm>
            <a:off x="4751388" y="1008063"/>
            <a:ext cx="3960812" cy="5341937"/>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2 columns + Pictur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7" name="Inhaltsplatzhalter 6"/>
          <p:cNvSpPr>
            <a:spLocks noGrp="1"/>
          </p:cNvSpPr>
          <p:nvPr>
            <p:ph sz="quarter" idx="11" hasCustomPrompt="1"/>
          </p:nvPr>
        </p:nvSpPr>
        <p:spPr>
          <a:xfrm>
            <a:off x="433388"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11" name="Inhaltsplatzhalter 6"/>
          <p:cNvSpPr>
            <a:spLocks noGrp="1"/>
          </p:cNvSpPr>
          <p:nvPr>
            <p:ph sz="quarter" idx="13" hasCustomPrompt="1"/>
          </p:nvPr>
        </p:nvSpPr>
        <p:spPr>
          <a:xfrm>
            <a:off x="4752975" y="3356992"/>
            <a:ext cx="3960812" cy="2556000"/>
          </a:xfrm>
        </p:spPr>
        <p:txBody>
          <a:bodyPr/>
          <a:lstStyle>
            <a:lvl1pPr marL="0" marR="0" indent="0" algn="l" defTabSz="914400" rtl="0" eaLnBrk="1" fontAlgn="auto" latinLnBrk="0" hangingPunct="1">
              <a:lnSpc>
                <a:spcPts val="2700"/>
              </a:lnSpc>
              <a:spcBef>
                <a:spcPts val="0"/>
              </a:spcBef>
              <a:spcAft>
                <a:spcPts val="0"/>
              </a:spcAft>
              <a:buClrTx/>
              <a:buSzTx/>
              <a:buFont typeface="Arial" pitchFamily="34" charset="0"/>
              <a:buNone/>
              <a:tabLst/>
              <a:defRPr/>
            </a:lvl1pPr>
          </a:lstStyle>
          <a:p>
            <a:pPr marL="0" marR="0" lvl="0" indent="0" algn="l" defTabSz="914400" rtl="0" eaLnBrk="1" fontAlgn="auto" latinLnBrk="0" hangingPunct="1">
              <a:lnSpc>
                <a:spcPts val="2700"/>
              </a:lnSpc>
              <a:spcBef>
                <a:spcPts val="0"/>
              </a:spcBef>
              <a:spcAft>
                <a:spcPts val="0"/>
              </a:spcAft>
              <a:buClrTx/>
              <a:buSzTx/>
              <a:buFont typeface="Arial" pitchFamily="34" charset="0"/>
              <a:buChar char="​"/>
              <a:tabLst/>
              <a:defRPr/>
            </a:pPr>
            <a:r>
              <a:rPr lang="de-DE" dirty="0"/>
              <a:t>Insert </a:t>
            </a:r>
            <a:r>
              <a:rPr lang="de-DE" dirty="0" err="1"/>
              <a:t>picture</a:t>
            </a:r>
            <a:endParaRPr lang="de-CH" dirty="0"/>
          </a:p>
        </p:txBody>
      </p:sp>
      <p:sp>
        <p:nvSpPr>
          <p:cNvPr id="9" name="Inhaltsplatzhalter 3"/>
          <p:cNvSpPr>
            <a:spLocks noGrp="1"/>
          </p:cNvSpPr>
          <p:nvPr>
            <p:ph sz="half" idx="10"/>
          </p:nvPr>
        </p:nvSpPr>
        <p:spPr>
          <a:xfrm>
            <a:off x="433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
        <p:nvSpPr>
          <p:cNvPr id="12" name="Inhaltsplatzhalter 3"/>
          <p:cNvSpPr>
            <a:spLocks noGrp="1"/>
          </p:cNvSpPr>
          <p:nvPr>
            <p:ph sz="half" idx="14"/>
          </p:nvPr>
        </p:nvSpPr>
        <p:spPr>
          <a:xfrm>
            <a:off x="4751388" y="1008064"/>
            <a:ext cx="3960812" cy="2060896"/>
          </a:xfrm>
        </p:spPr>
        <p:txBody>
          <a:bodyPr/>
          <a:lstStyle>
            <a:lvl1pPr>
              <a:spcAft>
                <a:spcPts val="0"/>
              </a:spcAft>
              <a:defRPr sz="2000" b="1" cap="none" baseline="0">
                <a:solidFill>
                  <a:srgbClr val="0083BE"/>
                </a:solidFill>
              </a:defRPr>
            </a:lvl1pPr>
            <a:lvl2pPr marL="0" indent="0">
              <a:buFont typeface="Arial" pitchFamily="34" charset="0"/>
              <a:buChar char="​"/>
              <a:defRPr sz="2000" b="1" cap="none" baseline="0">
                <a:solidFill>
                  <a:schemeClr val="tx1"/>
                </a:solidFill>
              </a:defRPr>
            </a:lvl2pPr>
            <a:lvl3pPr marL="216000" indent="-216000">
              <a:buFont typeface="Wingdings" pitchFamily="2" charset="2"/>
              <a:buChar char="§"/>
              <a:defRPr sz="2000"/>
            </a:lvl3pPr>
            <a:lvl4pPr>
              <a:defRPr sz="2000" b="0">
                <a:solidFill>
                  <a:schemeClr val="tx1"/>
                </a:solidFill>
              </a:defRPr>
            </a:lvl4pPr>
            <a:lvl5pPr>
              <a:defRPr sz="2000">
                <a:solidFill>
                  <a:schemeClr val="accent4"/>
                </a:solidFill>
              </a:defRPr>
            </a:lvl5pPr>
            <a:lvl6pPr marL="0" indent="0">
              <a:lnSpc>
                <a:spcPts val="2700"/>
              </a:lnSpc>
              <a:spcBef>
                <a:spcPts val="0"/>
              </a:spcBef>
              <a:buFont typeface="Arial" pitchFamily="34" charset="0"/>
              <a:buNone/>
              <a:defRPr sz="2000" b="0">
                <a:latin typeface="Arial" pitchFamily="34" charset="0"/>
                <a:cs typeface="Arial" pitchFamily="34" charset="0"/>
              </a:defRPr>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de-DE" dirty="0"/>
          </a:p>
        </p:txBody>
      </p:sp>
    </p:spTree>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 Background whi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x-none"/>
              <a:t>Click to edit Master title style</a:t>
            </a:r>
            <a:endParaRPr lang="de-CH" dirty="0"/>
          </a:p>
        </p:txBody>
      </p:sp>
      <p:sp>
        <p:nvSpPr>
          <p:cNvPr id="6" name="Inhaltsplatzhalter 5"/>
          <p:cNvSpPr>
            <a:spLocks noGrp="1"/>
          </p:cNvSpPr>
          <p:nvPr>
            <p:ph sz="quarter" idx="11" hasCustomPrompt="1"/>
          </p:nvPr>
        </p:nvSpPr>
        <p:spPr>
          <a:xfrm>
            <a:off x="433388" y="1008063"/>
            <a:ext cx="8278812" cy="5341937"/>
          </a:xfrm>
        </p:spPr>
        <p:txBody>
          <a:bodyPr/>
          <a:lstStyle>
            <a:lvl1pPr>
              <a:defRPr baseline="0"/>
            </a:lvl1pPr>
          </a:lstStyle>
          <a:p>
            <a:pPr lvl="0"/>
            <a:r>
              <a:rPr lang="de-DE" dirty="0"/>
              <a:t>Insert </a:t>
            </a:r>
            <a:r>
              <a:rPr lang="de-DE" dirty="0" err="1"/>
              <a:t>picture</a:t>
            </a:r>
            <a:endParaRPr lang="de-CH"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 Background black">
    <p:spTree>
      <p:nvGrpSpPr>
        <p:cNvPr id="1" name=""/>
        <p:cNvGrpSpPr/>
        <p:nvPr/>
      </p:nvGrpSpPr>
      <p:grpSpPr>
        <a:xfrm>
          <a:off x="0" y="0"/>
          <a:ext cx="0" cy="0"/>
          <a:chOff x="0" y="0"/>
          <a:chExt cx="0" cy="0"/>
        </a:xfrm>
      </p:grpSpPr>
      <p:sp>
        <p:nvSpPr>
          <p:cNvPr id="4" name="Rechteck 3"/>
          <p:cNvSpPr/>
          <p:nvPr/>
        </p:nvSpPr>
        <p:spPr>
          <a:xfrm>
            <a:off x="0" y="0"/>
            <a:ext cx="9144000" cy="644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el 1"/>
          <p:cNvSpPr>
            <a:spLocks noGrp="1"/>
          </p:cNvSpPr>
          <p:nvPr>
            <p:ph type="title"/>
          </p:nvPr>
        </p:nvSpPr>
        <p:spPr bwMode="white"/>
        <p:txBody>
          <a:bodyPr/>
          <a:lstStyle>
            <a:lvl1pPr>
              <a:defRPr>
                <a:solidFill>
                  <a:schemeClr val="bg1"/>
                </a:solidFill>
              </a:defRPr>
            </a:lvl1pPr>
          </a:lstStyle>
          <a:p>
            <a:r>
              <a:rPr lang="x-none"/>
              <a:t>Click to edit Master title style</a:t>
            </a:r>
            <a:endParaRPr lang="de-CH" dirty="0"/>
          </a:p>
        </p:txBody>
      </p:sp>
      <p:sp>
        <p:nvSpPr>
          <p:cNvPr id="6" name="Inhaltsplatzhalter 5"/>
          <p:cNvSpPr>
            <a:spLocks noGrp="1"/>
          </p:cNvSpPr>
          <p:nvPr>
            <p:ph sz="quarter" idx="11" hasCustomPrompt="1"/>
          </p:nvPr>
        </p:nvSpPr>
        <p:spPr bwMode="white">
          <a:xfrm>
            <a:off x="433388" y="1008063"/>
            <a:ext cx="8278812" cy="5341937"/>
          </a:xfrm>
        </p:spPr>
        <p:txBody>
          <a:bodyPr/>
          <a:lstStyle>
            <a:lvl1pPr>
              <a:defRPr baseline="0">
                <a:solidFill>
                  <a:schemeClr val="bg1"/>
                </a:solidFill>
              </a:defRPr>
            </a:lvl1pPr>
            <a:lvl2pPr>
              <a:defRPr>
                <a:solidFill>
                  <a:schemeClr val="bg1"/>
                </a:solidFill>
              </a:defRPr>
            </a:lvl2pPr>
            <a:lvl3pPr>
              <a:defRPr>
                <a:solidFill>
                  <a:schemeClr val="bg1"/>
                </a:solidFill>
              </a:defRPr>
            </a:lvl3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e-DE" dirty="0"/>
              <a:t>Insert </a:t>
            </a:r>
            <a:r>
              <a:rPr lang="de-DE" dirty="0" err="1"/>
              <a:t>picture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17488" y="163513"/>
            <a:ext cx="8712200" cy="673199"/>
          </a:xfrm>
          <a:prstGeom prst="rect">
            <a:avLst/>
          </a:prstGeom>
        </p:spPr>
        <p:txBody>
          <a:bodyPr vert="horz" lIns="0" tIns="0" rIns="0" bIns="0" rtlCol="0" anchor="t" anchorCtr="0">
            <a:noAutofit/>
          </a:bodyPr>
          <a:lstStyle/>
          <a:p>
            <a:r>
              <a:rPr lang="de-DE" dirty="0"/>
              <a:t>Titelmasterformat durch Klicken bearbeiten</a:t>
            </a:r>
            <a:endParaRPr lang="de-CH" dirty="0"/>
          </a:p>
        </p:txBody>
      </p:sp>
      <p:sp>
        <p:nvSpPr>
          <p:cNvPr id="3" name="Textplatzhalter 2"/>
          <p:cNvSpPr>
            <a:spLocks noGrp="1"/>
          </p:cNvSpPr>
          <p:nvPr>
            <p:ph type="body" idx="1"/>
          </p:nvPr>
        </p:nvSpPr>
        <p:spPr>
          <a:xfrm>
            <a:off x="433388" y="1106488"/>
            <a:ext cx="8027044" cy="4842792"/>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endParaRPr lang="de-CH" dirty="0"/>
          </a:p>
        </p:txBody>
      </p:sp>
      <p:sp>
        <p:nvSpPr>
          <p:cNvPr id="4" name="Datumsplatzhalter 3"/>
          <p:cNvSpPr>
            <a:spLocks noGrp="1"/>
          </p:cNvSpPr>
          <p:nvPr>
            <p:ph type="dt" sz="half" idx="2"/>
          </p:nvPr>
        </p:nvSpPr>
        <p:spPr>
          <a:xfrm>
            <a:off x="9360000" y="4320000"/>
            <a:ext cx="1800000" cy="216024"/>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fld id="{8964A89B-F9D0-4B8B-9E13-75101EC3F755}" type="datetime4">
              <a:rPr lang="de-CH" smtClean="0"/>
              <a:pPr/>
              <a:t>April 22, 2020</a:t>
            </a:fld>
            <a:endParaRPr lang="de-CH" dirty="0"/>
          </a:p>
        </p:txBody>
      </p:sp>
      <p:sp>
        <p:nvSpPr>
          <p:cNvPr id="8" name="Fußzeilenplatzhalter 7"/>
          <p:cNvSpPr>
            <a:spLocks noGrp="1"/>
          </p:cNvSpPr>
          <p:nvPr>
            <p:ph type="ftr" sz="quarter" idx="3"/>
          </p:nvPr>
        </p:nvSpPr>
        <p:spPr>
          <a:xfrm>
            <a:off x="9360000" y="4680000"/>
            <a:ext cx="1800000" cy="216000"/>
          </a:xfrm>
          <a:prstGeom prst="rect">
            <a:avLst/>
          </a:prstGeom>
        </p:spPr>
        <p:txBody>
          <a:bodyPr vert="horz" lIns="0" tIns="0" rIns="0" bIns="0" rtlCol="0" anchor="b" anchorCtr="0"/>
          <a:lstStyle>
            <a:lvl1pPr algn="l">
              <a:lnSpc>
                <a:spcPts val="960"/>
              </a:lnSpc>
              <a:defRPr sz="800" b="0">
                <a:solidFill>
                  <a:schemeClr val="bg1"/>
                </a:solidFill>
                <a:latin typeface="Arial" pitchFamily="34" charset="0"/>
                <a:cs typeface="Arial" pitchFamily="34" charset="0"/>
              </a:defRPr>
            </a:lvl1pPr>
          </a:lstStyle>
          <a:p>
            <a:endParaRPr lang="de-CH" dirty="0"/>
          </a:p>
        </p:txBody>
      </p:sp>
      <p:sp>
        <p:nvSpPr>
          <p:cNvPr id="10" name="Textplatzhalter 7"/>
          <p:cNvSpPr txBox="1">
            <a:spLocks/>
          </p:cNvSpPr>
          <p:nvPr/>
        </p:nvSpPr>
        <p:spPr>
          <a:xfrm>
            <a:off x="397000" y="6461331"/>
            <a:ext cx="8747000" cy="425450"/>
          </a:xfrm>
          <a:prstGeom prst="rect">
            <a:avLst/>
          </a:prstGeom>
        </p:spPr>
        <p:txBody>
          <a:bodyPr lIns="0" tIns="0" rIns="0" bIns="0" anchor="b" anchorCtr="0"/>
          <a:lstStyle/>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Université</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de </a:t>
            </a:r>
            <a:r>
              <a:rPr kumimoji="0" lang="de-DE" sz="800" b="1" i="0" u="none" strike="noStrike" kern="1200" cap="all" spc="0" normalizeH="0" baseline="0" noProof="0" dirty="0" err="1" smtClean="0">
                <a:ln>
                  <a:noFill/>
                </a:ln>
                <a:solidFill>
                  <a:schemeClr val="tx1"/>
                </a:solidFill>
                <a:effectLst/>
                <a:uLnTx/>
                <a:uFillTx/>
                <a:latin typeface="Arial" pitchFamily="34" charset="0"/>
                <a:ea typeface="+mn-ea"/>
                <a:cs typeface="Arial" pitchFamily="34" charset="0"/>
              </a:rPr>
              <a:t>fribourg</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 Universität Freiburg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FACULTÉ </a:t>
            </a:r>
            <a:r>
              <a:rPr kumimoji="0" lang="de-DE" sz="800" b="0" i="0" u="none" strike="noStrike" kern="1200" cap="none" spc="0" normalizeH="0" baseline="0" noProof="0" dirty="0" smtClean="0">
                <a:ln>
                  <a:noFill/>
                </a:ln>
                <a:solidFill>
                  <a:schemeClr val="tx1"/>
                </a:solidFill>
                <a:effectLst/>
                <a:uLnTx/>
                <a:uFillTx/>
                <a:latin typeface="+mn-lt"/>
                <a:ea typeface="+mn-ea"/>
                <a:cs typeface="Arial" pitchFamily="34" charset="0"/>
              </a:rPr>
              <a:t>DES LETTRES </a:t>
            </a:r>
            <a:r>
              <a:rPr lang="en-US" sz="800" kern="1200" dirty="0" smtClean="0">
                <a:solidFill>
                  <a:schemeClr val="tx1"/>
                </a:solidFill>
                <a:effectLst/>
                <a:latin typeface="+mn-lt"/>
                <a:ea typeface="+mn-ea"/>
                <a:cs typeface="+mn-cs"/>
              </a:rPr>
              <a:t>ET DES SCIENCES HUMAINES</a:t>
            </a:r>
            <a:r>
              <a:rPr lang="de-CH" sz="800" kern="1200" baseline="0" dirty="0" smtClean="0">
                <a:solidFill>
                  <a:schemeClr val="tx1"/>
                </a:solidFill>
                <a:effectLst/>
                <a:latin typeface="+mn-lt"/>
                <a:ea typeface="+mn-ea"/>
                <a:cs typeface="+mn-cs"/>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Unit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of</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Clinical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Health</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Psychology</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r>
            <a:b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b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Tanya Tandon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PhD</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Student/</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Assistante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Diipl</a:t>
            </a:r>
            <a:r>
              <a:rPr kumimoji="0" lang="fr-FR" sz="8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ôme</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fr-FR"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Séminaire interculturel sur les traumatismes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/Indian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perspective</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towards</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psychopathology</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and</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1"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traumatism</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de-DE" sz="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  </a:t>
            </a:r>
            <a:r>
              <a:rPr kumimoji="0" lang="de-DE" sz="8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22nd April 2020</a:t>
            </a:r>
            <a:r>
              <a:rPr kumimoji="0" lang="de-DE" sz="800" b="1"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rPr>
              <a:t> </a:t>
            </a:r>
            <a:endParaRPr kumimoji="0" lang="de-DE" sz="800" b="0" i="0" u="none" strike="noStrike" kern="1200" cap="all"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ts val="960"/>
              </a:lnSpc>
              <a:spcBef>
                <a:spcPts val="0"/>
              </a:spcBef>
              <a:spcAft>
                <a:spcPts val="0"/>
              </a:spcAft>
              <a:buClrTx/>
              <a:buSzTx/>
              <a:buFont typeface="Arial" pitchFamily="34" charset="0"/>
              <a:buChar char="​"/>
              <a:tabLst/>
              <a:defRPr/>
            </a:pPr>
            <a:endParaRPr kumimoji="0" lang="en-GB" sz="800" b="0" i="0" u="none" strike="noStrike" kern="1200" cap="all" spc="0" normalizeH="0" baseline="0" noProof="0" dirty="0">
              <a:ln>
                <a:noFill/>
              </a:ln>
              <a:solidFill>
                <a:schemeClr val="tx1"/>
              </a:solidFill>
              <a:effectLst/>
              <a:uLnTx/>
              <a:uFillTx/>
              <a:latin typeface="Arial" pitchFamily="34" charset="0"/>
              <a:ea typeface="+mn-ea"/>
              <a:cs typeface="Arial" pitchFamily="34" charset="0"/>
            </a:endParaRPr>
          </a:p>
        </p:txBody>
      </p:sp>
      <p:sp>
        <p:nvSpPr>
          <p:cNvPr id="11" name="Foliennummernplatzhalter 10"/>
          <p:cNvSpPr>
            <a:spLocks noGrp="1"/>
          </p:cNvSpPr>
          <p:nvPr>
            <p:ph type="sldNum" sz="quarter" idx="4"/>
          </p:nvPr>
        </p:nvSpPr>
        <p:spPr>
          <a:xfrm>
            <a:off x="9360000" y="5040000"/>
            <a:ext cx="1800000" cy="216000"/>
          </a:xfrm>
          <a:prstGeom prst="rect">
            <a:avLst/>
          </a:prstGeom>
        </p:spPr>
        <p:txBody>
          <a:bodyPr vert="horz" lIns="0" tIns="0" rIns="0" bIns="0" rtlCol="0" anchor="b" anchorCtr="0"/>
          <a:lstStyle>
            <a:lvl1pPr algn="l">
              <a:lnSpc>
                <a:spcPts val="960"/>
              </a:lnSpc>
              <a:defRPr sz="800">
                <a:solidFill>
                  <a:schemeClr val="bg1"/>
                </a:solidFill>
                <a:latin typeface="Arial" pitchFamily="34" charset="0"/>
                <a:cs typeface="Arial" pitchFamily="34" charset="0"/>
              </a:defRPr>
            </a:lvl1pPr>
          </a:lstStyle>
          <a:p>
            <a:fld id="{1E9011C8-9BF4-4E14-A6CE-7DE7D36702CC}" type="slidenum">
              <a:rPr lang="de-CH" smtClean="0"/>
              <a:pPr/>
              <a:t>‹#›</a:t>
            </a:fld>
            <a:endParaRPr lang="de-CH" dirty="0"/>
          </a:p>
        </p:txBody>
      </p:sp>
      <p:sp>
        <p:nvSpPr>
          <p:cNvPr id="5" name="TextBox 4"/>
          <p:cNvSpPr txBox="1"/>
          <p:nvPr userDrawn="1"/>
        </p:nvSpPr>
        <p:spPr>
          <a:xfrm>
            <a:off x="4088809" y="6657372"/>
            <a:ext cx="914400" cy="914400"/>
          </a:xfrm>
          <a:prstGeom prst="rect">
            <a:avLst/>
          </a:prstGeom>
          <a:noFill/>
        </p:spPr>
        <p:txBody>
          <a:bodyPr wrap="none" lIns="0" tIns="0" rIns="0" bIns="0" rtlCol="0">
            <a:noAutofit/>
          </a:bodyPr>
          <a:lstStyle/>
          <a:p>
            <a:pPr>
              <a:lnSpc>
                <a:spcPts val="2700"/>
              </a:lnSpc>
            </a:pPr>
            <a:endParaRPr lang="en-US" sz="2000" dirty="0" smtClean="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hf hdr="0"/>
  <p:txStyles>
    <p:titleStyle>
      <a:lvl1pPr algn="l" defTabSz="914400" rtl="0" eaLnBrk="1" latinLnBrk="0" hangingPunct="1">
        <a:lnSpc>
          <a:spcPts val="2700"/>
        </a:lnSpc>
        <a:spcBef>
          <a:spcPct val="0"/>
        </a:spcBef>
        <a:buNone/>
        <a:defRPr sz="2000" b="1" kern="1200" cap="all" baseline="0">
          <a:solidFill>
            <a:srgbClr val="0083BE"/>
          </a:solidFill>
          <a:latin typeface="Arial" pitchFamily="34" charset="0"/>
          <a:ea typeface="+mj-ea"/>
          <a:cs typeface="Arial" pitchFamily="34" charset="0"/>
        </a:defRPr>
      </a:lvl1pPr>
    </p:titleStyle>
    <p:bodyStyle>
      <a:lvl1pPr marL="0" indent="0" algn="l" defTabSz="914400" rtl="0" eaLnBrk="1" latinLnBrk="0" hangingPunct="1">
        <a:lnSpc>
          <a:spcPts val="2700"/>
        </a:lnSpc>
        <a:spcBef>
          <a:spcPts val="0"/>
        </a:spcBef>
        <a:buFont typeface="Arial" pitchFamily="34" charset="0"/>
        <a:buChar char="​"/>
        <a:defRPr sz="2000" kern="1200">
          <a:solidFill>
            <a:schemeClr val="tx1"/>
          </a:solidFill>
          <a:latin typeface="Arial" pitchFamily="34" charset="0"/>
          <a:ea typeface="+mn-ea"/>
          <a:cs typeface="Arial" pitchFamily="34" charset="0"/>
        </a:defRPr>
      </a:lvl1pPr>
      <a:lvl2pPr marL="0" indent="0" algn="l" defTabSz="914400" rtl="0" eaLnBrk="1" latinLnBrk="0" hangingPunct="1">
        <a:lnSpc>
          <a:spcPts val="2700"/>
        </a:lnSpc>
        <a:spcBef>
          <a:spcPts val="0"/>
        </a:spcBef>
        <a:buFont typeface="Arial" pitchFamily="34" charset="0"/>
        <a:buChar char="​"/>
        <a:defRPr sz="2000" b="1" kern="1200">
          <a:solidFill>
            <a:schemeClr val="tx1"/>
          </a:solidFill>
          <a:latin typeface="Arial" pitchFamily="34" charset="0"/>
          <a:ea typeface="+mn-ea"/>
          <a:cs typeface="Arial" pitchFamily="34" charset="0"/>
        </a:defRPr>
      </a:lvl2pPr>
      <a:lvl3pPr marL="216000" indent="-216000" algn="l" defTabSz="914400" rtl="0" eaLnBrk="1" latinLnBrk="0" hangingPunct="1">
        <a:lnSpc>
          <a:spcPts val="2700"/>
        </a:lnSpc>
        <a:spcBef>
          <a:spcPts val="0"/>
        </a:spcBef>
        <a:buFont typeface="Wingdings" pitchFamily="2" charset="2"/>
        <a:buChar char="§"/>
        <a:defRPr sz="2000" kern="1200">
          <a:solidFill>
            <a:schemeClr val="tx1"/>
          </a:solidFill>
          <a:latin typeface="Arial" pitchFamily="34" charset="0"/>
          <a:ea typeface="+mn-ea"/>
          <a:cs typeface="Arial" pitchFamily="34" charset="0"/>
        </a:defRPr>
      </a:lvl3pPr>
      <a:lvl4pPr marL="0" indent="0" algn="l" defTabSz="914400" rtl="0" eaLnBrk="1" latinLnBrk="0" hangingPunct="1">
        <a:lnSpc>
          <a:spcPts val="2700"/>
        </a:lnSpc>
        <a:spcBef>
          <a:spcPts val="0"/>
        </a:spcBef>
        <a:buFont typeface="Arial" pitchFamily="34" charset="0"/>
        <a:buChar char="​"/>
        <a:defRPr sz="2000" b="1" kern="1200">
          <a:solidFill>
            <a:schemeClr val="accent4"/>
          </a:solidFill>
          <a:latin typeface="Arial" pitchFamily="34" charset="0"/>
          <a:ea typeface="+mn-ea"/>
          <a:cs typeface="Arial" pitchFamily="34" charset="0"/>
        </a:defRPr>
      </a:lvl4pPr>
      <a:lvl5pPr marL="0" indent="0" algn="l" defTabSz="914400" rtl="0" eaLnBrk="1" latinLnBrk="0" hangingPunct="1">
        <a:lnSpc>
          <a:spcPts val="2700"/>
        </a:lnSpc>
        <a:spcBef>
          <a:spcPts val="0"/>
        </a:spcBef>
        <a:buFont typeface="Arial" pitchFamily="34" charset="0"/>
        <a:buChar char="​"/>
        <a:defRPr sz="2000" b="1" kern="1200">
          <a:solidFill>
            <a:srgbClr val="0083BE"/>
          </a:solidFill>
          <a:latin typeface="Arial" pitchFamily="34" charset="0"/>
          <a:ea typeface="+mn-ea"/>
          <a:cs typeface="Arial" pitchFamily="34" charset="0"/>
        </a:defRPr>
      </a:lvl5pPr>
      <a:lvl6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6pPr>
      <a:lvl7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7pPr>
      <a:lvl8pPr marL="0" indent="0" algn="l" defTabSz="914400" rtl="0" eaLnBrk="1" latinLnBrk="0" hangingPunct="1">
        <a:lnSpc>
          <a:spcPts val="2700"/>
        </a:lnSpc>
        <a:spcBef>
          <a:spcPts val="0"/>
        </a:spcBef>
        <a:buFont typeface="Arial" pitchFamily="34" charset="0"/>
        <a:buChar char="​"/>
        <a:defRPr sz="2000" kern="1200">
          <a:solidFill>
            <a:schemeClr val="tx1"/>
          </a:solidFill>
          <a:latin typeface="+mn-lt"/>
          <a:ea typeface="+mn-ea"/>
          <a:cs typeface="+mn-cs"/>
        </a:defRPr>
      </a:lvl8pPr>
      <a:lvl9pPr marL="0" marR="0" indent="0" algn="l" defTabSz="914400" rtl="0" eaLnBrk="1" fontAlgn="auto" latinLnBrk="0" hangingPunct="1">
        <a:lnSpc>
          <a:spcPts val="2700"/>
        </a:lnSpc>
        <a:spcBef>
          <a:spcPts val="0"/>
        </a:spcBef>
        <a:spcAft>
          <a:spcPts val="0"/>
        </a:spcAft>
        <a:buClrTx/>
        <a:buSzTx/>
        <a:buFont typeface="Arial" pitchFamily="34" charset="0"/>
        <a:buNone/>
        <a:tabLst/>
        <a:defRPr kumimoji="0" lang="de-DE" sz="2000" b="0" i="0" u="none" strike="noStrike" kern="1200" cap="none" spc="0" normalizeH="0" baseline="0" noProof="0" smtClean="0">
          <a:ln>
            <a:noFill/>
          </a:ln>
          <a:solidFill>
            <a:schemeClr val="tx1"/>
          </a:solidFill>
          <a:effectLst/>
          <a:uLnTx/>
          <a:uFillTx/>
          <a:latin typeface="+mn-lt"/>
          <a:ea typeface="+mn-ea"/>
          <a:cs typeface="Arial"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hyperlink" Target="mailto:Tanya.tandon@unifr.ch" TargetMode="External"/><Relationship Id="rId8"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youtube.com/watch?v=2D8duxKFVig" TargetMode="External"/><Relationship Id="rId5" Type="http://schemas.openxmlformats.org/officeDocument/2006/relationships/hyperlink" Target="https://www.youtube.com/watch?v=R9v7RFGUmYY" TargetMode="External"/><Relationship Id="rId6" Type="http://schemas.openxmlformats.org/officeDocument/2006/relationships/hyperlink" Target="https://www.youtube.com/watch?v=GZYggGTAfyA" TargetMode="External"/><Relationship Id="rId7" Type="http://schemas.openxmlformats.org/officeDocument/2006/relationships/image" Target="../media/image6.png"/><Relationship Id="rId1" Type="http://schemas.microsoft.com/office/2007/relationships/media" Target="../media/media13.m4a"/><Relationship Id="rId2" Type="http://schemas.openxmlformats.org/officeDocument/2006/relationships/audio" Target="../media/media13.m4a"/></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6.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4" Type="http://schemas.openxmlformats.org/officeDocument/2006/relationships/audio" Target="../media/media4.m4a"/><Relationship Id="rId5" Type="http://schemas.openxmlformats.org/officeDocument/2006/relationships/slideLayout" Target="../slideLayouts/slideLayout9.xml"/><Relationship Id="rId6" Type="http://schemas.openxmlformats.org/officeDocument/2006/relationships/image" Target="../media/image9.png"/><Relationship Id="rId7" Type="http://schemas.openxmlformats.org/officeDocument/2006/relationships/image" Target="../media/image6.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5.m4a"/><Relationship Id="rId2"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microsoft.com/office/2007/relationships/media" Target="../media/media7.m4a"/><Relationship Id="rId4" Type="http://schemas.openxmlformats.org/officeDocument/2006/relationships/audio" Target="../media/media7.m4a"/><Relationship Id="rId5" Type="http://schemas.microsoft.com/office/2007/relationships/media" Target="../media/media8.m4a"/><Relationship Id="rId6" Type="http://schemas.openxmlformats.org/officeDocument/2006/relationships/audio" Target="../media/media8.m4a"/><Relationship Id="rId7" Type="http://schemas.openxmlformats.org/officeDocument/2006/relationships/slideLayout" Target="../slideLayouts/slideLayout2.xml"/><Relationship Id="rId8" Type="http://schemas.openxmlformats.org/officeDocument/2006/relationships/image" Target="../media/image10.png"/><Relationship Id="rId9" Type="http://schemas.openxmlformats.org/officeDocument/2006/relationships/image" Target="../media/image6.png"/><Relationship Id="rId1" Type="http://schemas.microsoft.com/office/2007/relationships/media" Target="../media/media6.m4a"/><Relationship Id="rId2" Type="http://schemas.openxmlformats.org/officeDocument/2006/relationships/audio" Target="../media/media6.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9.m4a"/><Relationship Id="rId2" Type="http://schemas.openxmlformats.org/officeDocument/2006/relationships/audio" Target="../media/media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0.m4a"/><Relationship Id="rId2" Type="http://schemas.openxmlformats.org/officeDocument/2006/relationships/audio" Target="../media/media10.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1.m4a"/><Relationship Id="rId2" Type="http://schemas.openxmlformats.org/officeDocument/2006/relationships/audio" Target="../media/media11.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2.m4a"/><Relationship Id="rId2" Type="http://schemas.openxmlformats.org/officeDocument/2006/relationships/audio" Target="../media/media12.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B62FB4C-A834-E747-B068-E221FD744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0"/>
            <a:ext cx="1823415" cy="1004462"/>
          </a:xfrm>
          <a:prstGeom prst="rect">
            <a:avLst/>
          </a:prstGeom>
        </p:spPr>
      </p:pic>
      <p:sp>
        <p:nvSpPr>
          <p:cNvPr id="7" name="object 52">
            <a:extLst>
              <a:ext uri="{FF2B5EF4-FFF2-40B4-BE49-F238E27FC236}">
                <a16:creationId xmlns:a16="http://schemas.microsoft.com/office/drawing/2014/main" xmlns="" id="{93918664-A5CA-714C-BDD1-EC1E15A4FDDE}"/>
              </a:ext>
            </a:extLst>
          </p:cNvPr>
          <p:cNvSpPr>
            <a:spLocks noChangeAspect="1"/>
          </p:cNvSpPr>
          <p:nvPr/>
        </p:nvSpPr>
        <p:spPr>
          <a:xfrm>
            <a:off x="5058803" y="44624"/>
            <a:ext cx="1203094" cy="1044000"/>
          </a:xfrm>
          <a:prstGeom prst="rect">
            <a:avLst/>
          </a:prstGeom>
          <a:blipFill>
            <a:blip r:embed="rId5" cstate="print"/>
            <a:stretch>
              <a:fillRect/>
            </a:stretch>
          </a:blipFill>
        </p:spPr>
        <p:txBody>
          <a:bodyPr wrap="square" lIns="0" tIns="0" rIns="0" bIns="0" rtlCol="0"/>
          <a:lstStyle/>
          <a:p>
            <a:endParaRPr/>
          </a:p>
        </p:txBody>
      </p:sp>
      <p:sp>
        <p:nvSpPr>
          <p:cNvPr id="8" name="object 53">
            <a:extLst>
              <a:ext uri="{FF2B5EF4-FFF2-40B4-BE49-F238E27FC236}">
                <a16:creationId xmlns:a16="http://schemas.microsoft.com/office/drawing/2014/main" xmlns="" id="{BAACCF33-DD1C-6E45-8BB5-50C177364F8F}"/>
              </a:ext>
            </a:extLst>
          </p:cNvPr>
          <p:cNvSpPr/>
          <p:nvPr/>
        </p:nvSpPr>
        <p:spPr>
          <a:xfrm>
            <a:off x="7469364" y="7562"/>
            <a:ext cx="1242835" cy="1041524"/>
          </a:xfrm>
          <a:prstGeom prst="rect">
            <a:avLst/>
          </a:prstGeom>
          <a:blipFill>
            <a:blip r:embed="rId6" cstate="print"/>
            <a:stretch>
              <a:fillRect/>
            </a:stretch>
          </a:blipFill>
        </p:spPr>
        <p:txBody>
          <a:bodyPr wrap="square" lIns="0" tIns="0" rIns="0" bIns="0" rtlCol="0"/>
          <a:lstStyle/>
          <a:p>
            <a:endParaRPr/>
          </a:p>
        </p:txBody>
      </p:sp>
      <p:sp>
        <p:nvSpPr>
          <p:cNvPr id="9" name="Textplatzhalter 1"/>
          <p:cNvSpPr>
            <a:spLocks noGrp="1"/>
          </p:cNvSpPr>
          <p:nvPr>
            <p:ph type="body" sz="quarter" idx="13"/>
          </p:nvPr>
        </p:nvSpPr>
        <p:spPr/>
        <p:txBody>
          <a:bodyPr/>
          <a:lstStyle/>
          <a:p>
            <a:r>
              <a:rPr lang="de-CH" dirty="0" smtClean="0"/>
              <a:t>22nd April 2020</a:t>
            </a:r>
          </a:p>
          <a:p>
            <a:pPr lvl="1"/>
            <a:r>
              <a:rPr lang="de-CH" dirty="0"/>
              <a:t> </a:t>
            </a:r>
            <a:r>
              <a:rPr lang="de-CH" dirty="0" smtClean="0">
                <a:solidFill>
                  <a:schemeClr val="accent1">
                    <a:lumMod val="90000"/>
                    <a:lumOff val="10000"/>
                  </a:schemeClr>
                </a:solidFill>
              </a:rPr>
              <a:t>S</a:t>
            </a:r>
            <a:r>
              <a:rPr lang="fr-FR" dirty="0" err="1" smtClean="0">
                <a:solidFill>
                  <a:schemeClr val="accent1">
                    <a:lumMod val="90000"/>
                    <a:lumOff val="10000"/>
                  </a:schemeClr>
                </a:solidFill>
              </a:rPr>
              <a:t>éMInaire</a:t>
            </a:r>
            <a:r>
              <a:rPr lang="fr-FR" dirty="0" smtClean="0">
                <a:solidFill>
                  <a:schemeClr val="accent1">
                    <a:lumMod val="90000"/>
                    <a:lumOff val="10000"/>
                  </a:schemeClr>
                </a:solidFill>
              </a:rPr>
              <a:t> INTERCULTUREL SUR LES TRAUMATISMES </a:t>
            </a:r>
            <a:endParaRPr lang="de-CH" dirty="0" smtClean="0">
              <a:solidFill>
                <a:srgbClr val="FF0000"/>
              </a:solidFill>
            </a:endParaRPr>
          </a:p>
          <a:p>
            <a:pPr lvl="2"/>
            <a:r>
              <a:rPr lang="en-US" sz="2000" b="1" dirty="0" smtClean="0">
                <a:solidFill>
                  <a:schemeClr val="accent1">
                    <a:lumMod val="75000"/>
                    <a:lumOff val="25000"/>
                  </a:schemeClr>
                </a:solidFill>
                <a:latin typeface="Arial"/>
                <a:cs typeface="Arial"/>
              </a:rPr>
              <a:t>Impact of acid attacks in India: An </a:t>
            </a:r>
            <a:r>
              <a:rPr lang="en-US" sz="2000" b="1" dirty="0">
                <a:solidFill>
                  <a:schemeClr val="accent1">
                    <a:lumMod val="75000"/>
                    <a:lumOff val="25000"/>
                  </a:schemeClr>
                </a:solidFill>
                <a:latin typeface="Arial"/>
                <a:cs typeface="Arial"/>
              </a:rPr>
              <a:t>investigation of Psychopathological, Resilience and Cognitive Processes among the </a:t>
            </a:r>
            <a:r>
              <a:rPr lang="en-US" sz="2000" b="1" dirty="0" smtClean="0">
                <a:solidFill>
                  <a:schemeClr val="accent1">
                    <a:lumMod val="75000"/>
                    <a:lumOff val="25000"/>
                  </a:schemeClr>
                </a:solidFill>
                <a:latin typeface="Arial"/>
                <a:cs typeface="Arial"/>
              </a:rPr>
              <a:t>acid </a:t>
            </a:r>
            <a:r>
              <a:rPr lang="en-US" sz="2000" b="1" dirty="0">
                <a:solidFill>
                  <a:schemeClr val="accent1">
                    <a:lumMod val="75000"/>
                    <a:lumOff val="25000"/>
                  </a:schemeClr>
                </a:solidFill>
                <a:latin typeface="Arial"/>
                <a:cs typeface="Arial"/>
              </a:rPr>
              <a:t>attack survivors in India</a:t>
            </a:r>
            <a:r>
              <a:rPr lang="en-US" sz="2000" dirty="0">
                <a:solidFill>
                  <a:schemeClr val="accent1">
                    <a:lumMod val="75000"/>
                    <a:lumOff val="25000"/>
                  </a:schemeClr>
                </a:solidFill>
                <a:latin typeface="Arial"/>
                <a:cs typeface="Arial"/>
              </a:rPr>
              <a:t> </a:t>
            </a:r>
            <a:r>
              <a:rPr lang="en-US" sz="2000" dirty="0" smtClean="0">
                <a:solidFill>
                  <a:srgbClr val="FF0000"/>
                </a:solidFill>
                <a:latin typeface="Arial"/>
                <a:cs typeface="Arial"/>
              </a:rPr>
              <a:t>(Part 1)</a:t>
            </a:r>
            <a:endParaRPr lang="de-CH" sz="2000" dirty="0" smtClean="0">
              <a:solidFill>
                <a:srgbClr val="FF0000"/>
              </a:solidFill>
            </a:endParaRPr>
          </a:p>
          <a:p>
            <a:pPr lvl="3"/>
            <a:r>
              <a:rPr lang="de-CH" dirty="0" err="1" smtClean="0"/>
              <a:t>M.Sc</a:t>
            </a:r>
            <a:r>
              <a:rPr lang="de-CH" dirty="0" smtClean="0"/>
              <a:t> Tanya Tandon</a:t>
            </a:r>
          </a:p>
          <a:p>
            <a:pPr lvl="3"/>
            <a:r>
              <a:rPr lang="de-CH" dirty="0" err="1" smtClean="0"/>
              <a:t>Doctorante</a:t>
            </a:r>
            <a:r>
              <a:rPr lang="de-CH" dirty="0" smtClean="0"/>
              <a:t> / </a:t>
            </a:r>
            <a:r>
              <a:rPr lang="de-CH" dirty="0" err="1" smtClean="0"/>
              <a:t>Assistante</a:t>
            </a:r>
            <a:r>
              <a:rPr lang="de-CH" dirty="0" smtClean="0"/>
              <a:t> D</a:t>
            </a:r>
            <a:r>
              <a:rPr lang="fr-FR" dirty="0" err="1" smtClean="0"/>
              <a:t>implôme</a:t>
            </a:r>
            <a:endParaRPr lang="de-CH" dirty="0" smtClean="0"/>
          </a:p>
          <a:p>
            <a:pPr lvl="4"/>
            <a:r>
              <a:rPr lang="en-US" dirty="0">
                <a:hlinkClick r:id="rId7"/>
              </a:rPr>
              <a:t>t</a:t>
            </a:r>
            <a:r>
              <a:rPr lang="de-CH" dirty="0" smtClean="0">
                <a:hlinkClick r:id="rId7"/>
              </a:rPr>
              <a:t>anya.tandon@unifr.ch</a:t>
            </a:r>
            <a:r>
              <a:rPr lang="de-CH" dirty="0" smtClean="0"/>
              <a:t>               </a:t>
            </a:r>
          </a:p>
          <a:p>
            <a:pPr lvl="4"/>
            <a:r>
              <a:rPr lang="de-CH" dirty="0"/>
              <a:t> </a:t>
            </a:r>
            <a:endParaRPr lang="de-CH" dirty="0" smtClean="0"/>
          </a:p>
          <a:p>
            <a:pPr lvl="4"/>
            <a:r>
              <a:rPr lang="de-CH" dirty="0"/>
              <a:t> </a:t>
            </a:r>
            <a:r>
              <a:rPr lang="de-CH" dirty="0" smtClean="0"/>
              <a:t>                                                                                                           Spring Semester 2020</a:t>
            </a:r>
            <a:endParaRPr lang="de-CH" dirty="0"/>
          </a:p>
        </p:txBody>
      </p:sp>
      <p:pic>
        <p:nvPicPr>
          <p:cNvPr id="2" name="Slide 1 .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16216" y="4869160"/>
            <a:ext cx="812800" cy="812800"/>
          </a:xfrm>
          <a:prstGeom prst="rect">
            <a:avLst/>
          </a:prstGeom>
        </p:spPr>
      </p:pic>
    </p:spTree>
    <p:extLst>
      <p:ext uri="{BB962C8B-B14F-4D97-AF65-F5344CB8AC3E}">
        <p14:creationId xmlns:p14="http://schemas.microsoft.com/office/powerpoint/2010/main" val="23840308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Few more stories about the other female survivors of acid :</a:t>
            </a:r>
            <a:endParaRPr lang="en-US" dirty="0"/>
          </a:p>
        </p:txBody>
      </p:sp>
      <p:sp>
        <p:nvSpPr>
          <p:cNvPr id="5"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endParaRPr lang="en-US" sz="1800" u="sng" cap="none" dirty="0" smtClean="0">
              <a:solidFill>
                <a:srgbClr val="FF0000"/>
              </a:solidFill>
              <a:latin typeface="Arial Black"/>
              <a:cs typeface="Arial Black"/>
            </a:endParaRPr>
          </a:p>
          <a:p>
            <a:pPr marL="285750" indent="-285750">
              <a:buFont typeface="Wingdings" charset="2"/>
              <a:buChar char="Ø"/>
            </a:pPr>
            <a:endParaRPr lang="en-US" sz="1800" cap="none" dirty="0" smtClean="0">
              <a:latin typeface="Arial Black"/>
              <a:cs typeface="Arial Black"/>
            </a:endParaRPr>
          </a:p>
          <a:p>
            <a:r>
              <a:rPr lang="en-US" sz="1800" b="0" cap="none" dirty="0" smtClean="0">
                <a:latin typeface="Arial Black"/>
                <a:cs typeface="Arial Black"/>
              </a:rPr>
              <a:t>    </a:t>
            </a:r>
            <a:endParaRPr lang="en-US" sz="1800" b="0" cap="none" dirty="0">
              <a:latin typeface="Arial"/>
              <a:cs typeface="Arial"/>
            </a:endParaRPr>
          </a:p>
        </p:txBody>
      </p:sp>
      <p:sp>
        <p:nvSpPr>
          <p:cNvPr id="6" name="TextBox 5"/>
          <p:cNvSpPr txBox="1"/>
          <p:nvPr/>
        </p:nvSpPr>
        <p:spPr>
          <a:xfrm>
            <a:off x="709730" y="1780652"/>
            <a:ext cx="6917278" cy="2215991"/>
          </a:xfrm>
          <a:prstGeom prst="rect">
            <a:avLst/>
          </a:prstGeom>
          <a:noFill/>
        </p:spPr>
        <p:txBody>
          <a:bodyPr wrap="none" rtlCol="0">
            <a:spAutoFit/>
          </a:bodyPr>
          <a:lstStyle/>
          <a:p>
            <a:r>
              <a:rPr lang="en-US" sz="2000" b="1" dirty="0" smtClean="0">
                <a:hlinkClick r:id="rId4"/>
              </a:rPr>
              <a:t>Link 1</a:t>
            </a:r>
            <a:r>
              <a:rPr lang="en-US" sz="2000" dirty="0" smtClean="0">
                <a:hlinkClick r:id="rId4"/>
              </a:rPr>
              <a:t> : https</a:t>
            </a:r>
            <a:r>
              <a:rPr lang="en-US" sz="2000" dirty="0">
                <a:hlinkClick r:id="rId4"/>
              </a:rPr>
              <a:t>://www.youtube.com/watch?v=</a:t>
            </a:r>
            <a:r>
              <a:rPr lang="en-US" sz="2000" dirty="0" smtClean="0">
                <a:hlinkClick r:id="rId4"/>
              </a:rPr>
              <a:t>2D8duxKFVig</a:t>
            </a:r>
            <a:endParaRPr lang="en-US" sz="2000" dirty="0" smtClean="0"/>
          </a:p>
          <a:p>
            <a:endParaRPr lang="en-US" sz="2000" dirty="0"/>
          </a:p>
          <a:p>
            <a:r>
              <a:rPr lang="en-US" sz="2000" b="1" dirty="0" smtClean="0">
                <a:hlinkClick r:id="rId5"/>
              </a:rPr>
              <a:t>Link 2</a:t>
            </a:r>
            <a:r>
              <a:rPr lang="en-US" sz="2000" dirty="0" smtClean="0">
                <a:hlinkClick r:id="rId5"/>
              </a:rPr>
              <a:t>: https</a:t>
            </a:r>
            <a:r>
              <a:rPr lang="en-US" sz="2000" dirty="0">
                <a:hlinkClick r:id="rId5"/>
              </a:rPr>
              <a:t>://www.youtube.com/watch?v=</a:t>
            </a:r>
            <a:r>
              <a:rPr lang="en-US" sz="2000" dirty="0" smtClean="0">
                <a:hlinkClick r:id="rId5"/>
              </a:rPr>
              <a:t>R9v7RFGUmYY</a:t>
            </a:r>
            <a:endParaRPr lang="en-US" sz="2000" dirty="0" smtClean="0"/>
          </a:p>
          <a:p>
            <a:endParaRPr lang="en-US" sz="2000" dirty="0"/>
          </a:p>
          <a:p>
            <a:r>
              <a:rPr lang="en-US" sz="2000" b="1" u="sng" dirty="0" smtClean="0"/>
              <a:t>Link 3</a:t>
            </a:r>
            <a:r>
              <a:rPr lang="en-US" sz="2000" u="sng" dirty="0" smtClean="0"/>
              <a:t>:</a:t>
            </a:r>
            <a:r>
              <a:rPr lang="en-US" sz="2000" dirty="0" smtClean="0"/>
              <a:t> </a:t>
            </a:r>
            <a:r>
              <a:rPr lang="en-US" sz="2000" dirty="0" err="1" smtClean="0"/>
              <a:t>Reshma</a:t>
            </a:r>
            <a:r>
              <a:rPr lang="en-US" sz="2000" dirty="0" smtClean="0"/>
              <a:t> </a:t>
            </a:r>
            <a:r>
              <a:rPr lang="en-US" sz="2000" dirty="0" err="1" smtClean="0"/>
              <a:t>Qureshi’s</a:t>
            </a:r>
            <a:r>
              <a:rPr lang="en-US" sz="2000" dirty="0" smtClean="0"/>
              <a:t>  </a:t>
            </a:r>
            <a:r>
              <a:rPr lang="en-US" sz="2000" dirty="0" smtClean="0">
                <a:solidFill>
                  <a:srgbClr val="FF0000"/>
                </a:solidFill>
              </a:rPr>
              <a:t>story starts from 1:53 </a:t>
            </a:r>
            <a:r>
              <a:rPr lang="en-US" sz="2000" dirty="0" err="1" smtClean="0">
                <a:solidFill>
                  <a:srgbClr val="FF0000"/>
                </a:solidFill>
              </a:rPr>
              <a:t>mins</a:t>
            </a:r>
            <a:r>
              <a:rPr lang="en-US" sz="2000" dirty="0" smtClean="0">
                <a:solidFill>
                  <a:srgbClr val="FF0000"/>
                </a:solidFill>
              </a:rPr>
              <a:t>: </a:t>
            </a:r>
          </a:p>
          <a:p>
            <a:r>
              <a:rPr lang="en-US" sz="2000" dirty="0" smtClean="0">
                <a:hlinkClick r:id="rId6"/>
              </a:rPr>
              <a:t>https</a:t>
            </a:r>
            <a:r>
              <a:rPr lang="en-US" sz="2000" dirty="0">
                <a:hlinkClick r:id="rId6"/>
              </a:rPr>
              <a:t>://www.youtube.com/watch?v=</a:t>
            </a:r>
            <a:r>
              <a:rPr lang="en-US" sz="2000" dirty="0" smtClean="0">
                <a:hlinkClick r:id="rId6"/>
              </a:rPr>
              <a:t>GZYggGTAfyA</a:t>
            </a:r>
            <a:endParaRPr lang="en-US" sz="2000" dirty="0" smtClean="0"/>
          </a:p>
          <a:p>
            <a:endParaRPr lang="en-US" dirty="0"/>
          </a:p>
        </p:txBody>
      </p:sp>
      <p:pic>
        <p:nvPicPr>
          <p:cNvPr id="2" name="slide 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4" y="3933056"/>
            <a:ext cx="812800" cy="812800"/>
          </a:xfrm>
          <a:prstGeom prst="rect">
            <a:avLst/>
          </a:prstGeom>
        </p:spPr>
      </p:pic>
    </p:spTree>
    <p:extLst>
      <p:ext uri="{BB962C8B-B14F-4D97-AF65-F5344CB8AC3E}">
        <p14:creationId xmlns:p14="http://schemas.microsoft.com/office/powerpoint/2010/main" val="34028967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C2F6747-5FC6-7F46-8050-936AFDEA45A8}"/>
              </a:ext>
            </a:extLst>
          </p:cNvPr>
          <p:cNvSpPr/>
          <p:nvPr/>
        </p:nvSpPr>
        <p:spPr>
          <a:xfrm>
            <a:off x="2411760" y="2276872"/>
            <a:ext cx="4320480" cy="923330"/>
          </a:xfrm>
          <a:prstGeom prst="rect">
            <a:avLst/>
          </a:prstGeom>
          <a:solidFill>
            <a:schemeClr val="tx2"/>
          </a:solidFill>
        </p:spPr>
        <p:txBody>
          <a:bodyPr wrap="squar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a:t>
            </a:r>
          </a:p>
        </p:txBody>
      </p:sp>
      <p:sp>
        <p:nvSpPr>
          <p:cNvPr id="3" name="TextBox 2"/>
          <p:cNvSpPr txBox="1"/>
          <p:nvPr/>
        </p:nvSpPr>
        <p:spPr>
          <a:xfrm>
            <a:off x="1115616" y="4797152"/>
            <a:ext cx="4752528" cy="914400"/>
          </a:xfrm>
          <a:prstGeom prst="rect">
            <a:avLst/>
          </a:prstGeom>
          <a:noFill/>
        </p:spPr>
        <p:txBody>
          <a:bodyPr wrap="none" lIns="0" tIns="0" rIns="0" bIns="0" rtlCol="0">
            <a:noAutofit/>
          </a:bodyPr>
          <a:lstStyle/>
          <a:p>
            <a:pPr>
              <a:lnSpc>
                <a:spcPts val="2700"/>
              </a:lnSpc>
            </a:pPr>
            <a:r>
              <a:rPr lang="en-US" sz="2000" dirty="0" smtClean="0">
                <a:solidFill>
                  <a:srgbClr val="FF0000"/>
                </a:solidFill>
              </a:rPr>
              <a:t>End of Part 1 </a:t>
            </a:r>
            <a:endParaRPr lang="en-US" sz="2000" dirty="0" smtClean="0">
              <a:solidFill>
                <a:srgbClr val="FF0000"/>
              </a:solidFill>
            </a:endParaRPr>
          </a:p>
        </p:txBody>
      </p:sp>
      <p:sp>
        <p:nvSpPr>
          <p:cNvPr id="4" name="TextBox 3"/>
          <p:cNvSpPr txBox="1"/>
          <p:nvPr/>
        </p:nvSpPr>
        <p:spPr>
          <a:xfrm>
            <a:off x="6588224" y="5589240"/>
            <a:ext cx="914400" cy="914400"/>
          </a:xfrm>
          <a:prstGeom prst="rect">
            <a:avLst/>
          </a:prstGeom>
          <a:noFill/>
        </p:spPr>
        <p:txBody>
          <a:bodyPr wrap="none" lIns="0" tIns="0" rIns="0" bIns="0" rtlCol="0">
            <a:noAutofit/>
          </a:bodyPr>
          <a:lstStyle/>
          <a:p>
            <a:pPr>
              <a:lnSpc>
                <a:spcPts val="2700"/>
              </a:lnSpc>
            </a:pPr>
            <a:r>
              <a:rPr lang="en-US" sz="2000" dirty="0" smtClean="0"/>
              <a:t>To be continued</a:t>
            </a:r>
            <a:r>
              <a:rPr lang="is-IS" sz="2000" dirty="0" smtClean="0"/>
              <a:t>….</a:t>
            </a:r>
            <a:endParaRPr lang="en-US" sz="2000" dirty="0" smtClean="0"/>
          </a:p>
        </p:txBody>
      </p:sp>
    </p:spTree>
    <p:extLst>
      <p:ext uri="{BB962C8B-B14F-4D97-AF65-F5344CB8AC3E}">
        <p14:creationId xmlns:p14="http://schemas.microsoft.com/office/powerpoint/2010/main" val="19134460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52293-C567-BF48-86B2-89C0DACABC02}"/>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 INTRODUCTION</a:t>
            </a:r>
          </a:p>
        </p:txBody>
      </p:sp>
      <p:sp>
        <p:nvSpPr>
          <p:cNvPr id="3" name="Content Placeholder 2">
            <a:extLst>
              <a:ext uri="{FF2B5EF4-FFF2-40B4-BE49-F238E27FC236}">
                <a16:creationId xmlns:a16="http://schemas.microsoft.com/office/drawing/2014/main" xmlns="" id="{4C1B9692-9954-2642-A19B-8ED029059359}"/>
              </a:ext>
            </a:extLst>
          </p:cNvPr>
          <p:cNvSpPr>
            <a:spLocks noGrp="1"/>
          </p:cNvSpPr>
          <p:nvPr>
            <p:ph sz="half" idx="2"/>
          </p:nvPr>
        </p:nvSpPr>
        <p:spPr>
          <a:xfrm>
            <a:off x="433388" y="1008063"/>
            <a:ext cx="5572888" cy="5341937"/>
          </a:xfrm>
          <a:solidFill>
            <a:srgbClr val="CCFFCC"/>
          </a:solidFill>
        </p:spPr>
        <p:txBody>
          <a:bodyPr/>
          <a:lstStyle/>
          <a:p>
            <a:pPr marL="330835" marR="116205" indent="-285750">
              <a:lnSpc>
                <a:spcPct val="100000"/>
              </a:lnSpc>
              <a:spcBef>
                <a:spcPts val="1275"/>
              </a:spcBef>
              <a:buFont typeface="Wingdings" charset="2"/>
              <a:buChar char="Ø"/>
              <a:tabLst>
                <a:tab pos="273685" algn="l"/>
                <a:tab pos="274320" algn="l"/>
              </a:tabLst>
            </a:pPr>
            <a:r>
              <a:rPr lang="en-US" b="0" dirty="0">
                <a:solidFill>
                  <a:schemeClr val="tx1"/>
                </a:solidFill>
              </a:rPr>
              <a:t> </a:t>
            </a:r>
            <a:r>
              <a:rPr lang="en-US" b="0" spc="-5" dirty="0">
                <a:solidFill>
                  <a:schemeClr val="tx1"/>
                </a:solidFill>
                <a:cs typeface="Arial"/>
              </a:rPr>
              <a:t>Acid violence is a vicious crime involving the throwing an acid mainly on the face/body of the </a:t>
            </a:r>
            <a:r>
              <a:rPr lang="en-US" b="0" spc="-5" dirty="0" smtClean="0">
                <a:solidFill>
                  <a:schemeClr val="tx1"/>
                </a:solidFill>
                <a:cs typeface="Arial"/>
              </a:rPr>
              <a:t>victims ( </a:t>
            </a:r>
            <a:r>
              <a:rPr lang="en-US" b="0" spc="-5" dirty="0" err="1" smtClean="0">
                <a:solidFill>
                  <a:schemeClr val="tx1"/>
                </a:solidFill>
                <a:cs typeface="Arial"/>
              </a:rPr>
              <a:t>Venkatraman</a:t>
            </a:r>
            <a:r>
              <a:rPr lang="en-US" b="0" spc="-5" dirty="0" smtClean="0">
                <a:solidFill>
                  <a:schemeClr val="tx1"/>
                </a:solidFill>
                <a:cs typeface="Arial"/>
              </a:rPr>
              <a:t>, 2016). </a:t>
            </a:r>
            <a:endParaRPr lang="en-US" b="0" spc="-5" dirty="0">
              <a:solidFill>
                <a:srgbClr val="FF0000"/>
              </a:solidFill>
              <a:cs typeface="Arial"/>
            </a:endParaRPr>
          </a:p>
          <a:p>
            <a:pPr marL="387985" marR="116205" indent="-342900">
              <a:lnSpc>
                <a:spcPct val="100000"/>
              </a:lnSpc>
              <a:spcBef>
                <a:spcPts val="1275"/>
              </a:spcBef>
              <a:buFont typeface="Wingdings" charset="2"/>
              <a:buChar char="Ø"/>
              <a:tabLst>
                <a:tab pos="273685" algn="l"/>
                <a:tab pos="274320" algn="l"/>
              </a:tabLst>
            </a:pPr>
            <a:r>
              <a:rPr lang="en-US" b="0" spc="-5" dirty="0">
                <a:solidFill>
                  <a:schemeClr val="tx1"/>
                </a:solidFill>
                <a:cs typeface="Arial"/>
              </a:rPr>
              <a:t>There are 400-500 acid attacks happening every year in India, 85 % of victims are </a:t>
            </a:r>
            <a:r>
              <a:rPr lang="en-US" b="0" spc="-5" dirty="0" smtClean="0">
                <a:solidFill>
                  <a:schemeClr val="tx1"/>
                </a:solidFill>
                <a:cs typeface="Arial"/>
              </a:rPr>
              <a:t>women</a:t>
            </a:r>
            <a:r>
              <a:rPr lang="en-US" b="0" spc="-5" dirty="0">
                <a:solidFill>
                  <a:srgbClr val="FF0000"/>
                </a:solidFill>
                <a:cs typeface="Arial"/>
              </a:rPr>
              <a:t> </a:t>
            </a:r>
            <a:r>
              <a:rPr lang="en-US" b="0" spc="-5" dirty="0" smtClean="0">
                <a:solidFill>
                  <a:schemeClr val="tx1"/>
                </a:solidFill>
                <a:cs typeface="Arial"/>
              </a:rPr>
              <a:t>( </a:t>
            </a:r>
            <a:r>
              <a:rPr lang="en-US" b="0" spc="-5" dirty="0" err="1" smtClean="0">
                <a:solidFill>
                  <a:schemeClr val="tx1"/>
                </a:solidFill>
                <a:cs typeface="Arial"/>
              </a:rPr>
              <a:t>Ghosh</a:t>
            </a:r>
            <a:r>
              <a:rPr lang="en-US" b="0" spc="-5" dirty="0" smtClean="0">
                <a:solidFill>
                  <a:schemeClr val="tx1"/>
                </a:solidFill>
                <a:cs typeface="Arial"/>
              </a:rPr>
              <a:t> , 2016). </a:t>
            </a:r>
            <a:endParaRPr lang="en-US" b="0" spc="-5" dirty="0">
              <a:solidFill>
                <a:schemeClr val="tx1"/>
              </a:solidFill>
              <a:cs typeface="Arial"/>
            </a:endParaRPr>
          </a:p>
          <a:p>
            <a:pPr marL="45085" marR="116205">
              <a:lnSpc>
                <a:spcPts val="1900"/>
              </a:lnSpc>
              <a:spcBef>
                <a:spcPts val="1275"/>
              </a:spcBef>
              <a:buNone/>
              <a:tabLst>
                <a:tab pos="273685" algn="l"/>
                <a:tab pos="274320" algn="l"/>
              </a:tabLst>
            </a:pPr>
            <a:endParaRPr lang="en-US" b="0" spc="-5" dirty="0">
              <a:cs typeface="Arial"/>
            </a:endParaRPr>
          </a:p>
          <a:p>
            <a:endParaRPr lang="en-US" dirty="0"/>
          </a:p>
        </p:txBody>
      </p:sp>
      <p:pic>
        <p:nvPicPr>
          <p:cNvPr id="5" name="Content Placeholder 4" descr="Screen Shot 2019-09-10 at 8.54.52 AM.png">
            <a:extLst>
              <a:ext uri="{FF2B5EF4-FFF2-40B4-BE49-F238E27FC236}">
                <a16:creationId xmlns:a16="http://schemas.microsoft.com/office/drawing/2014/main" xmlns="" id="{8393421F-4B5A-B84B-8719-4A833B9A6A8D}"/>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6084168" y="3933056"/>
            <a:ext cx="2880320" cy="2294303"/>
          </a:xfrm>
          <a:prstGeom prst="rect">
            <a:avLst/>
          </a:prstGeom>
        </p:spPr>
      </p:pic>
      <p:pic>
        <p:nvPicPr>
          <p:cNvPr id="4" name="Picture 3" descr="Screen Shot 2019-09-10 at 11.19.2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4168" y="980728"/>
            <a:ext cx="2880320" cy="2857500"/>
          </a:xfrm>
          <a:prstGeom prst="rect">
            <a:avLst/>
          </a:prstGeom>
        </p:spPr>
      </p:pic>
      <p:pic>
        <p:nvPicPr>
          <p:cNvPr id="6" name="slide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9672" y="4437112"/>
            <a:ext cx="812800" cy="812800"/>
          </a:xfrm>
          <a:prstGeom prst="rect">
            <a:avLst/>
          </a:prstGeom>
        </p:spPr>
      </p:pic>
    </p:spTree>
    <p:extLst>
      <p:ext uri="{BB962C8B-B14F-4D97-AF65-F5344CB8AC3E}">
        <p14:creationId xmlns:p14="http://schemas.microsoft.com/office/powerpoint/2010/main" val="327888662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 </a:t>
            </a:r>
            <a:r>
              <a:rPr lang="en-US" dirty="0" smtClean="0">
                <a:solidFill>
                  <a:schemeClr val="tx1"/>
                </a:solidFill>
              </a:rPr>
              <a:t>Statistics of acid attacks in INDIA</a:t>
            </a:r>
            <a:endParaRPr lang="en-US" dirty="0"/>
          </a:p>
        </p:txBody>
      </p:sp>
      <p:pic>
        <p:nvPicPr>
          <p:cNvPr id="4" name="Content Placeholder 3" descr="Screen Shot 2019-09-10 at 11.45.09 PM.png"/>
          <p:cNvPicPr>
            <a:picLocks noGrp="1" noChangeAspect="1"/>
          </p:cNvPicPr>
          <p:nvPr>
            <p:ph sz="quarter" idx="11"/>
          </p:nvPr>
        </p:nvPicPr>
        <p:blipFill rotWithShape="1">
          <a:blip r:embed="rId6">
            <a:extLst>
              <a:ext uri="{28A0092B-C50C-407E-A947-70E740481C1C}">
                <a14:useLocalDpi xmlns:a14="http://schemas.microsoft.com/office/drawing/2010/main" val="0"/>
              </a:ext>
            </a:extLst>
          </a:blip>
          <a:srcRect l="-968" r="1835"/>
          <a:stretch/>
        </p:blipFill>
        <p:spPr>
          <a:xfrm>
            <a:off x="251520" y="908721"/>
            <a:ext cx="8280000" cy="5328591"/>
          </a:xfrm>
          <a:prstGeom prst="rect">
            <a:avLst/>
          </a:prstGeom>
        </p:spPr>
      </p:pic>
      <p:sp>
        <p:nvSpPr>
          <p:cNvPr id="3" name="TextBox 2"/>
          <p:cNvSpPr txBox="1"/>
          <p:nvPr/>
        </p:nvSpPr>
        <p:spPr>
          <a:xfrm>
            <a:off x="1187624" y="5373216"/>
            <a:ext cx="914400" cy="914400"/>
          </a:xfrm>
          <a:prstGeom prst="rect">
            <a:avLst/>
          </a:prstGeom>
          <a:noFill/>
        </p:spPr>
        <p:txBody>
          <a:bodyPr wrap="none" lIns="0" tIns="0" rIns="0" bIns="0" rtlCol="0">
            <a:noAutofit/>
          </a:bodyPr>
          <a:lstStyle/>
          <a:p>
            <a:pPr>
              <a:lnSpc>
                <a:spcPts val="2700"/>
              </a:lnSpc>
            </a:pPr>
            <a:endParaRPr lang="en-US" sz="2000" dirty="0" smtClean="0"/>
          </a:p>
        </p:txBody>
      </p:sp>
      <p:sp>
        <p:nvSpPr>
          <p:cNvPr id="5" name="TextBox 4"/>
          <p:cNvSpPr txBox="1"/>
          <p:nvPr/>
        </p:nvSpPr>
        <p:spPr>
          <a:xfrm>
            <a:off x="611560" y="5589240"/>
            <a:ext cx="7200800" cy="914400"/>
          </a:xfrm>
          <a:prstGeom prst="rect">
            <a:avLst/>
          </a:prstGeom>
          <a:noFill/>
        </p:spPr>
        <p:txBody>
          <a:bodyPr wrap="none" lIns="0" tIns="0" rIns="0" bIns="0" rtlCol="0">
            <a:noAutofit/>
          </a:bodyPr>
          <a:lstStyle/>
          <a:p>
            <a:pPr>
              <a:lnSpc>
                <a:spcPts val="2700"/>
              </a:lnSpc>
            </a:pPr>
            <a:endParaRPr lang="en-US" sz="2000" dirty="0"/>
          </a:p>
          <a:p>
            <a:pPr>
              <a:lnSpc>
                <a:spcPts val="2700"/>
              </a:lnSpc>
            </a:pPr>
            <a:r>
              <a:rPr lang="en-US" sz="2000" dirty="0" smtClean="0"/>
              <a:t>**</a:t>
            </a:r>
            <a:r>
              <a:rPr lang="en-US" sz="2000" b="1" dirty="0" smtClean="0"/>
              <a:t>According to the current status (2019): it has reached to 1,000 </a:t>
            </a:r>
            <a:endParaRPr lang="en-US" sz="2000" dirty="0" smtClean="0"/>
          </a:p>
        </p:txBody>
      </p:sp>
      <p:pic>
        <p:nvPicPr>
          <p:cNvPr id="6" name="slide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19872" y="1556792"/>
            <a:ext cx="812800" cy="812800"/>
          </a:xfrm>
          <a:prstGeom prst="rect">
            <a:avLst/>
          </a:prstGeom>
        </p:spPr>
      </p:pic>
      <p:pic>
        <p:nvPicPr>
          <p:cNvPr id="7" name="slide 3.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275856" y="2924944"/>
            <a:ext cx="812800" cy="812800"/>
          </a:xfrm>
          <a:prstGeom prst="rect">
            <a:avLst/>
          </a:prstGeom>
        </p:spPr>
      </p:pic>
    </p:spTree>
    <p:extLst>
      <p:ext uri="{BB962C8B-B14F-4D97-AF65-F5344CB8AC3E}">
        <p14:creationId xmlns:p14="http://schemas.microsoft.com/office/powerpoint/2010/main" val="31024072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75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Consequences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xfrm>
            <a:off x="433388" y="1008063"/>
            <a:ext cx="8280000" cy="5341937"/>
          </a:xfrm>
          <a:solidFill>
            <a:srgbClr val="CCFFCC"/>
          </a:solidFill>
        </p:spPr>
        <p:txBody>
          <a:bodyPr/>
          <a:lstStyle/>
          <a:p>
            <a:pPr marL="330835" marR="116205" indent="-285750">
              <a:lnSpc>
                <a:spcPct val="100000"/>
              </a:lnSpc>
              <a:spcBef>
                <a:spcPts val="1275"/>
              </a:spcBef>
              <a:spcAft>
                <a:spcPts val="0"/>
              </a:spcAft>
              <a:buFont typeface="Wingdings" charset="2"/>
              <a:buChar char="Ø"/>
              <a:tabLst>
                <a:tab pos="273685" algn="l"/>
                <a:tab pos="274320" algn="l"/>
              </a:tabLst>
            </a:pPr>
            <a:r>
              <a:rPr lang="en-US" sz="2000" b="0" cap="none" spc="-5" dirty="0">
                <a:cs typeface="Arial"/>
              </a:rPr>
              <a:t>In addition to the physical scars, </a:t>
            </a:r>
            <a:r>
              <a:rPr lang="en-GB" sz="2000" b="0" cap="none" spc="-5" dirty="0">
                <a:cs typeface="Arial"/>
              </a:rPr>
              <a:t>the survivors of acid attack often suffer from mental and psychological consequences such as depression, insomnia and anxiety (Al </a:t>
            </a:r>
            <a:r>
              <a:rPr lang="en-GB" sz="2000" b="0" cap="none" spc="-5" dirty="0" err="1">
                <a:cs typeface="Arial"/>
              </a:rPr>
              <a:t>jazeera</a:t>
            </a:r>
            <a:r>
              <a:rPr lang="en-GB" sz="2000" b="0" cap="none" spc="-5" dirty="0">
                <a:cs typeface="Arial"/>
              </a:rPr>
              <a:t>, 2015).</a:t>
            </a:r>
          </a:p>
          <a:p>
            <a:pPr marL="45085" marR="116205">
              <a:lnSpc>
                <a:spcPct val="100000"/>
              </a:lnSpc>
              <a:spcBef>
                <a:spcPts val="1275"/>
              </a:spcBef>
              <a:spcAft>
                <a:spcPts val="0"/>
              </a:spcAft>
              <a:buNone/>
              <a:tabLst>
                <a:tab pos="273685" algn="l"/>
                <a:tab pos="274320" algn="l"/>
              </a:tabLst>
            </a:pPr>
            <a:endParaRPr lang="en-GB" sz="2000" b="0" cap="none" dirty="0"/>
          </a:p>
          <a:p>
            <a:pPr marL="342900" indent="-342900">
              <a:lnSpc>
                <a:spcPct val="100000"/>
              </a:lnSpc>
              <a:buFont typeface="Wingdings" charset="2"/>
              <a:buChar char="Ø"/>
            </a:pPr>
            <a:r>
              <a:rPr lang="en-GB" sz="2000" b="0" cap="none" dirty="0"/>
              <a:t>Alcohol addiction and substance use disorder frequently co-occur after trauma exposure (Mills, </a:t>
            </a:r>
            <a:r>
              <a:rPr lang="en-GB" sz="2000" b="0" cap="none" dirty="0" err="1"/>
              <a:t>Teeson</a:t>
            </a:r>
            <a:r>
              <a:rPr lang="en-GB" sz="2000" b="0" cap="none" dirty="0"/>
              <a:t>, Ross &amp; Peters, 2006). </a:t>
            </a:r>
          </a:p>
          <a:p>
            <a:pPr marL="342900" indent="-342900">
              <a:lnSpc>
                <a:spcPct val="100000"/>
              </a:lnSpc>
              <a:buFont typeface="Wingdings" charset="2"/>
              <a:buChar char="Ø"/>
            </a:pPr>
            <a:r>
              <a:rPr lang="en-GB" sz="2000" b="0" cap="none" dirty="0"/>
              <a:t>Victims also suffer from excruciating pain due to their injuries. The pain interferes with their daily </a:t>
            </a:r>
            <a:r>
              <a:rPr lang="en-GB" sz="2000" b="0" cap="none" dirty="0" smtClean="0"/>
              <a:t>lives ( Dauber et al., 2002). </a:t>
            </a:r>
            <a:endParaRPr lang="en-US" sz="2000" b="0" spc="-5" dirty="0">
              <a:solidFill>
                <a:srgbClr val="FF0000"/>
              </a:solidFill>
              <a:cs typeface="Arial"/>
            </a:endParaRPr>
          </a:p>
          <a:p>
            <a:pPr>
              <a:lnSpc>
                <a:spcPct val="100000"/>
              </a:lnSpc>
              <a:buNone/>
            </a:pPr>
            <a:endParaRPr lang="en-GB" sz="2000" b="0" cap="none" dirty="0"/>
          </a:p>
          <a:p>
            <a:pPr>
              <a:lnSpc>
                <a:spcPct val="100000"/>
              </a:lnSpc>
            </a:pPr>
            <a:endParaRPr lang="en-US" sz="2000" b="0" cap="none" dirty="0"/>
          </a:p>
        </p:txBody>
      </p:sp>
      <p:pic>
        <p:nvPicPr>
          <p:cNvPr id="4" name="slide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0" y="4293096"/>
            <a:ext cx="812800" cy="812800"/>
          </a:xfrm>
          <a:prstGeom prst="rect">
            <a:avLst/>
          </a:prstGeom>
        </p:spPr>
      </p:pic>
    </p:spTree>
    <p:extLst>
      <p:ext uri="{BB962C8B-B14F-4D97-AF65-F5344CB8AC3E}">
        <p14:creationId xmlns:p14="http://schemas.microsoft.com/office/powerpoint/2010/main" val="39138062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Consequences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L="342900" indent="-342900">
              <a:lnSpc>
                <a:spcPct val="100000"/>
              </a:lnSpc>
              <a:buFont typeface="Wingdings" charset="2"/>
              <a:buChar char="Ø"/>
            </a:pPr>
            <a:r>
              <a:rPr lang="en-GB" sz="2000" b="0" cap="none" dirty="0"/>
              <a:t>A major psychological consequence faced by the acid attack survivors is post-traumatic stress (PTSD) that impairs their daily activities (De Sousa, 2010). </a:t>
            </a:r>
          </a:p>
          <a:p>
            <a:pPr marL="342900" indent="-342900">
              <a:lnSpc>
                <a:spcPct val="100000"/>
              </a:lnSpc>
              <a:buFont typeface="Wingdings" charset="2"/>
              <a:buChar char="Ø"/>
            </a:pPr>
            <a:r>
              <a:rPr lang="en-GB" sz="2000" b="0" cap="none" dirty="0"/>
              <a:t>The negative consequences of trauma also include cognitive impairments expressed as trauma- specific attentional and memory bias (Williams et al., 2007). </a:t>
            </a:r>
          </a:p>
          <a:p>
            <a:pPr>
              <a:lnSpc>
                <a:spcPct val="100000"/>
              </a:lnSpc>
              <a:buNone/>
            </a:pPr>
            <a:endParaRPr lang="en-GB" sz="2000" b="0" cap="none" dirty="0"/>
          </a:p>
          <a:p>
            <a:pPr>
              <a:lnSpc>
                <a:spcPct val="100000"/>
              </a:lnSpc>
            </a:pPr>
            <a:endParaRPr lang="en-US" sz="2000" b="0" cap="none" dirty="0"/>
          </a:p>
        </p:txBody>
      </p:sp>
      <p:pic>
        <p:nvPicPr>
          <p:cNvPr id="4" name="Picture 3" descr="Screen Shot 2019-09-10 at 9.11.4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5696" y="3717032"/>
            <a:ext cx="5041900" cy="2247900"/>
          </a:xfrm>
          <a:prstGeom prst="rect">
            <a:avLst/>
          </a:prstGeom>
        </p:spPr>
      </p:pic>
      <p:pic>
        <p:nvPicPr>
          <p:cNvPr id="5"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64288" y="3068960"/>
            <a:ext cx="812800" cy="812800"/>
          </a:xfrm>
          <a:prstGeom prst="rect">
            <a:avLst/>
          </a:prstGeom>
        </p:spPr>
      </p:pic>
      <p:pic>
        <p:nvPicPr>
          <p:cNvPr id="7" name="slide 5.2.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92280" y="4005064"/>
            <a:ext cx="812800" cy="812800"/>
          </a:xfrm>
          <a:prstGeom prst="rect">
            <a:avLst/>
          </a:prstGeom>
        </p:spPr>
      </p:pic>
      <p:pic>
        <p:nvPicPr>
          <p:cNvPr id="8" name="slide 5.3.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092280" y="4797152"/>
            <a:ext cx="812800" cy="812800"/>
          </a:xfrm>
          <a:prstGeom prst="rect">
            <a:avLst/>
          </a:prstGeom>
        </p:spPr>
      </p:pic>
    </p:spTree>
    <p:extLst>
      <p:ext uri="{BB962C8B-B14F-4D97-AF65-F5344CB8AC3E}">
        <p14:creationId xmlns:p14="http://schemas.microsoft.com/office/powerpoint/2010/main" val="26346195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3744"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499"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Consequences</a:t>
            </a:r>
          </a:p>
        </p:txBody>
      </p:sp>
      <p:sp>
        <p:nvSpPr>
          <p:cNvPr id="3"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L="342900" indent="-342900">
              <a:lnSpc>
                <a:spcPct val="100000"/>
              </a:lnSpc>
              <a:buFont typeface="Wingdings" charset="2"/>
              <a:buChar char="Ø"/>
            </a:pPr>
            <a:r>
              <a:rPr lang="en-US" sz="2000" b="0" cap="none" dirty="0"/>
              <a:t>Trauma survivors report increased sense of meaning in life after the </a:t>
            </a:r>
            <a:r>
              <a:rPr lang="en-GB" sz="2000" b="0" cap="none" dirty="0"/>
              <a:t>after the trauma, as well as strengthened religious or spiritual beliefs, change in interpersonal relationships expressed as strong relationships with friends, families and peers (Tedeschi &amp; Calhoun,1996).</a:t>
            </a:r>
          </a:p>
          <a:p>
            <a:pPr marL="342900" indent="-342900">
              <a:lnSpc>
                <a:spcPct val="100000"/>
              </a:lnSpc>
              <a:buFont typeface="Wingdings" charset="2"/>
              <a:buChar char="Ø"/>
            </a:pPr>
            <a:r>
              <a:rPr lang="en-GB" sz="2000" b="0" cap="none" dirty="0"/>
              <a:t>T</a:t>
            </a:r>
            <a:r>
              <a:rPr lang="en-GB" sz="2000" b="0" cap="none" dirty="0" smtClean="0"/>
              <a:t>rauma </a:t>
            </a:r>
            <a:r>
              <a:rPr lang="en-GB" sz="2000" b="0" cap="none" dirty="0"/>
              <a:t>survivors in general indicated that some factors help to better cope up with trauma, including stronger sense of coherence (Nishi et al., 2010), optimism (</a:t>
            </a:r>
            <a:r>
              <a:rPr lang="en-GB" sz="2000" b="0" cap="none" dirty="0" err="1"/>
              <a:t>Abraido-Lanza</a:t>
            </a:r>
            <a:r>
              <a:rPr lang="en-GB" sz="2000" b="0" cap="none" dirty="0"/>
              <a:t> et al., 1998) and different coping strategies (Valerie et al., 2010). </a:t>
            </a:r>
          </a:p>
          <a:p>
            <a:pPr>
              <a:lnSpc>
                <a:spcPct val="100000"/>
              </a:lnSpc>
              <a:buNone/>
            </a:pPr>
            <a:endParaRPr lang="en-GB" sz="2000" b="0" cap="none" dirty="0"/>
          </a:p>
          <a:p>
            <a:pPr>
              <a:lnSpc>
                <a:spcPct val="100000"/>
              </a:lnSpc>
            </a:pPr>
            <a:endParaRPr lang="en-US" sz="2000" b="0" cap="none" dirty="0"/>
          </a:p>
        </p:txBody>
      </p:sp>
      <p:pic>
        <p:nvPicPr>
          <p:cNvPr id="4"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2200" y="4293096"/>
            <a:ext cx="812800" cy="812800"/>
          </a:xfrm>
          <a:prstGeom prst="rect">
            <a:avLst/>
          </a:prstGeom>
        </p:spPr>
      </p:pic>
    </p:spTree>
    <p:extLst>
      <p:ext uri="{BB962C8B-B14F-4D97-AF65-F5344CB8AC3E}">
        <p14:creationId xmlns:p14="http://schemas.microsoft.com/office/powerpoint/2010/main" val="31080006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How does the society treats the victims ? </a:t>
            </a:r>
            <a:endParaRPr lang="en-US" dirty="0"/>
          </a:p>
        </p:txBody>
      </p:sp>
      <p:sp>
        <p:nvSpPr>
          <p:cNvPr id="5"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pPr marL="285750" indent="-285750">
              <a:lnSpc>
                <a:spcPct val="100000"/>
              </a:lnSpc>
              <a:buFont typeface="Wingdings" charset="2"/>
              <a:buChar char="Ø"/>
            </a:pPr>
            <a:r>
              <a:rPr lang="en-US" sz="2000" b="0" cap="none" dirty="0">
                <a:latin typeface="Arial"/>
                <a:cs typeface="Arial"/>
              </a:rPr>
              <a:t>T</a:t>
            </a:r>
            <a:r>
              <a:rPr lang="en-US" sz="2000" b="0" cap="none" dirty="0" smtClean="0">
                <a:latin typeface="Arial"/>
                <a:cs typeface="Arial"/>
              </a:rPr>
              <a:t>he victim is in a living hell, their face/body is disfigured, they are in constant pain, some go blind or deaf, some are unable to breathe or eat normally because of the damage to the face. In addition to all this, they are shunned from the society, friends and relatives stop supporting/talking to their families. </a:t>
            </a:r>
          </a:p>
          <a:p>
            <a:pPr marL="285750" indent="-285750">
              <a:lnSpc>
                <a:spcPct val="100000"/>
              </a:lnSpc>
              <a:buFont typeface="Wingdings" charset="2"/>
              <a:buChar char="Ø"/>
            </a:pPr>
            <a:r>
              <a:rPr lang="en-US" sz="2000" b="0" cap="none" dirty="0">
                <a:latin typeface="Arial"/>
                <a:cs typeface="Arial"/>
              </a:rPr>
              <a:t>T</a:t>
            </a:r>
            <a:r>
              <a:rPr lang="en-US" sz="2000" b="0" cap="none" dirty="0" smtClean="0">
                <a:latin typeface="Arial"/>
                <a:cs typeface="Arial"/>
              </a:rPr>
              <a:t>heir parents have to see their child in constant pain . </a:t>
            </a:r>
          </a:p>
          <a:p>
            <a:pPr marL="285750" indent="-285750">
              <a:lnSpc>
                <a:spcPct val="100000"/>
              </a:lnSpc>
              <a:buFont typeface="Wingdings" charset="2"/>
              <a:buChar char="Ø"/>
            </a:pPr>
            <a:r>
              <a:rPr lang="en-US" sz="2000" b="0" cap="none" dirty="0" smtClean="0">
                <a:latin typeface="Arial"/>
                <a:cs typeface="Arial"/>
              </a:rPr>
              <a:t>The medical expenses are very high and most of the times, as these incidents happen in rural </a:t>
            </a:r>
            <a:r>
              <a:rPr lang="en-US" sz="2000" b="0" cap="none" dirty="0">
                <a:latin typeface="Arial"/>
                <a:cs typeface="Arial"/>
              </a:rPr>
              <a:t>I</a:t>
            </a:r>
            <a:r>
              <a:rPr lang="en-US" sz="2000" b="0" cap="none" dirty="0" smtClean="0">
                <a:latin typeface="Arial"/>
                <a:cs typeface="Arial"/>
              </a:rPr>
              <a:t>ndia, the families cannot afford the treatment. </a:t>
            </a:r>
          </a:p>
          <a:p>
            <a:pPr marL="285750" indent="-285750">
              <a:lnSpc>
                <a:spcPct val="100000"/>
              </a:lnSpc>
              <a:buFont typeface="Wingdings" charset="2"/>
              <a:buChar char="Ø"/>
            </a:pPr>
            <a:r>
              <a:rPr lang="en-US" sz="2000" b="0" cap="none" dirty="0">
                <a:latin typeface="Arial"/>
                <a:cs typeface="Arial"/>
              </a:rPr>
              <a:t>I</a:t>
            </a:r>
            <a:r>
              <a:rPr lang="en-US" sz="2000" b="0" cap="none" dirty="0" smtClean="0">
                <a:latin typeface="Arial"/>
                <a:cs typeface="Arial"/>
              </a:rPr>
              <a:t>t is painful, depressing and horrifying to know that there are people living in the world that are unfit to be called humans because they choose to do something like this to another person</a:t>
            </a:r>
            <a:r>
              <a:rPr lang="en-US" sz="1800" b="0" cap="none" dirty="0" smtClean="0">
                <a:latin typeface="Arial"/>
                <a:cs typeface="Arial"/>
              </a:rPr>
              <a:t>. </a:t>
            </a:r>
            <a:endParaRPr lang="en-US" sz="1800" b="0" cap="none" dirty="0">
              <a:latin typeface="Arial"/>
              <a:cs typeface="Arial"/>
            </a:endParaRPr>
          </a:p>
        </p:txBody>
      </p:sp>
      <p:pic>
        <p:nvPicPr>
          <p:cNvPr id="2" name="slide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2492896"/>
            <a:ext cx="812800" cy="812800"/>
          </a:xfrm>
          <a:prstGeom prst="rect">
            <a:avLst/>
          </a:prstGeom>
        </p:spPr>
      </p:pic>
    </p:spTree>
    <p:extLst>
      <p:ext uri="{BB962C8B-B14F-4D97-AF65-F5344CB8AC3E}">
        <p14:creationId xmlns:p14="http://schemas.microsoft.com/office/powerpoint/2010/main" val="23865986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Why it happens in </a:t>
            </a:r>
            <a:r>
              <a:rPr lang="en-US" dirty="0" err="1" smtClean="0"/>
              <a:t>india</a:t>
            </a:r>
            <a:r>
              <a:rPr lang="en-US" dirty="0" smtClean="0"/>
              <a:t> ? </a:t>
            </a:r>
            <a:endParaRPr lang="en-US" dirty="0"/>
          </a:p>
        </p:txBody>
      </p:sp>
      <p:sp>
        <p:nvSpPr>
          <p:cNvPr id="5"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endParaRPr lang="en-US" sz="1800" u="sng" cap="none" dirty="0" smtClean="0">
              <a:solidFill>
                <a:srgbClr val="FF0000"/>
              </a:solidFill>
              <a:latin typeface="Arial Black"/>
              <a:cs typeface="Arial Black"/>
            </a:endParaRPr>
          </a:p>
          <a:p>
            <a:pPr marL="285750" indent="-285750">
              <a:buFont typeface="Wingdings" charset="2"/>
              <a:buChar char="Ø"/>
            </a:pPr>
            <a:r>
              <a:rPr lang="en-US" sz="1800" cap="none" dirty="0" smtClean="0">
                <a:latin typeface="Arial Black"/>
                <a:cs typeface="Arial Black"/>
              </a:rPr>
              <a:t>  </a:t>
            </a:r>
            <a:r>
              <a:rPr lang="en-US" sz="1800" cap="none" dirty="0" err="1" smtClean="0">
                <a:latin typeface="Arial Black"/>
                <a:cs typeface="Arial Black"/>
              </a:rPr>
              <a:t>Youtube</a:t>
            </a:r>
            <a:r>
              <a:rPr lang="en-US" sz="1800" cap="none" dirty="0" smtClean="0">
                <a:latin typeface="Arial Black"/>
                <a:cs typeface="Arial Black"/>
              </a:rPr>
              <a:t> Link to know about it:</a:t>
            </a:r>
          </a:p>
          <a:p>
            <a:r>
              <a:rPr lang="en-US" sz="1800" b="0" cap="none" dirty="0" smtClean="0">
                <a:latin typeface="Arial Black"/>
                <a:cs typeface="Arial Black"/>
              </a:rPr>
              <a:t>    https</a:t>
            </a:r>
            <a:r>
              <a:rPr lang="en-US" sz="1800" b="0" cap="none" dirty="0">
                <a:latin typeface="Arial Black"/>
                <a:cs typeface="Arial Black"/>
              </a:rPr>
              <a:t>://</a:t>
            </a:r>
            <a:r>
              <a:rPr lang="en-US" sz="1800" b="0" cap="none" dirty="0" err="1">
                <a:latin typeface="Arial Black"/>
                <a:cs typeface="Arial Black"/>
              </a:rPr>
              <a:t>www.youtube.com</a:t>
            </a:r>
            <a:r>
              <a:rPr lang="en-US" sz="1800" b="0" cap="none" dirty="0">
                <a:latin typeface="Arial Black"/>
                <a:cs typeface="Arial Black"/>
              </a:rPr>
              <a:t>/</a:t>
            </a:r>
            <a:r>
              <a:rPr lang="en-US" sz="1800" b="0" cap="none" dirty="0" err="1">
                <a:latin typeface="Arial Black"/>
                <a:cs typeface="Arial Black"/>
              </a:rPr>
              <a:t>watch?v</a:t>
            </a:r>
            <a:r>
              <a:rPr lang="en-US" sz="1800" b="0" cap="none" dirty="0">
                <a:latin typeface="Arial Black"/>
                <a:cs typeface="Arial Black"/>
              </a:rPr>
              <a:t>=eFQhrjVGXb0</a:t>
            </a:r>
            <a:endParaRPr lang="en-US" sz="1800" b="0" cap="none" dirty="0" smtClean="0">
              <a:latin typeface="Arial Black"/>
              <a:cs typeface="Arial Black"/>
            </a:endParaRPr>
          </a:p>
          <a:p>
            <a:pPr marL="285750" indent="-285750">
              <a:lnSpc>
                <a:spcPct val="100000"/>
              </a:lnSpc>
              <a:buFont typeface="Wingdings" charset="2"/>
              <a:buChar char="Ø"/>
            </a:pPr>
            <a:endParaRPr lang="en-US" sz="1800" b="0" cap="none" dirty="0">
              <a:latin typeface="Arial"/>
              <a:cs typeface="Arial"/>
            </a:endParaRPr>
          </a:p>
        </p:txBody>
      </p:sp>
      <p:pic>
        <p:nvPicPr>
          <p:cNvPr id="2" name="slide 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6096" y="3356992"/>
            <a:ext cx="812800" cy="812800"/>
          </a:xfrm>
          <a:prstGeom prst="rect">
            <a:avLst/>
          </a:prstGeom>
        </p:spPr>
      </p:pic>
    </p:spTree>
    <p:extLst>
      <p:ext uri="{BB962C8B-B14F-4D97-AF65-F5344CB8AC3E}">
        <p14:creationId xmlns:p14="http://schemas.microsoft.com/office/powerpoint/2010/main" val="39084985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1B6EF76A-7E8B-7E44-BAF4-89D56A3789A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smtClean="0"/>
              <a:t>Story of LAXMI AGGARWAL ( FAMOUS ACID ATTACK SURVIVOR) : </a:t>
            </a:r>
            <a:endParaRPr lang="en-US" dirty="0"/>
          </a:p>
        </p:txBody>
      </p:sp>
      <p:sp>
        <p:nvSpPr>
          <p:cNvPr id="5" name="Content Placeholder 2">
            <a:extLst>
              <a:ext uri="{FF2B5EF4-FFF2-40B4-BE49-F238E27FC236}">
                <a16:creationId xmlns:a16="http://schemas.microsoft.com/office/drawing/2014/main" xmlns="" id="{109BAF0C-E594-FA4C-A115-168E587C149D}"/>
              </a:ext>
            </a:extLst>
          </p:cNvPr>
          <p:cNvSpPr>
            <a:spLocks noGrp="1"/>
          </p:cNvSpPr>
          <p:nvPr>
            <p:ph idx="1"/>
          </p:nvPr>
        </p:nvSpPr>
        <p:spPr>
          <a:solidFill>
            <a:srgbClr val="CCFFCC"/>
          </a:solidFill>
        </p:spPr>
        <p:txBody>
          <a:bodyPr/>
          <a:lstStyle/>
          <a:p>
            <a:endParaRPr lang="en-US" sz="1800" u="sng" cap="none" dirty="0" smtClean="0">
              <a:solidFill>
                <a:srgbClr val="FF0000"/>
              </a:solidFill>
              <a:latin typeface="Arial Black"/>
              <a:cs typeface="Arial Black"/>
            </a:endParaRPr>
          </a:p>
          <a:p>
            <a:pPr marL="285750" indent="-285750">
              <a:buFont typeface="Wingdings" charset="2"/>
              <a:buChar char="Ø"/>
            </a:pPr>
            <a:r>
              <a:rPr lang="en-US" sz="1800" cap="none" dirty="0" smtClean="0">
                <a:latin typeface="Arial Black"/>
                <a:cs typeface="Arial Black"/>
              </a:rPr>
              <a:t>  Link to know about her:</a:t>
            </a:r>
          </a:p>
          <a:p>
            <a:pPr marL="285750" indent="-285750">
              <a:buFont typeface="Wingdings" charset="2"/>
              <a:buChar char="Ø"/>
            </a:pPr>
            <a:r>
              <a:rPr lang="en-US" sz="2000" b="0" cap="none" dirty="0" smtClean="0">
                <a:latin typeface="Arial"/>
                <a:cs typeface="Arial"/>
              </a:rPr>
              <a:t>Starts from 1:00 min with English subtitles :</a:t>
            </a:r>
          </a:p>
          <a:p>
            <a:pPr>
              <a:buNone/>
            </a:pPr>
            <a:r>
              <a:rPr lang="en-US" sz="2000" b="0" cap="none" dirty="0" smtClean="0">
                <a:latin typeface="Arial"/>
                <a:cs typeface="Arial"/>
              </a:rPr>
              <a:t>      https://</a:t>
            </a:r>
            <a:r>
              <a:rPr lang="en-US" sz="2000" b="0" cap="none" dirty="0" err="1" smtClean="0">
                <a:latin typeface="Arial"/>
                <a:cs typeface="Arial"/>
              </a:rPr>
              <a:t>www.Youtube.Com</a:t>
            </a:r>
            <a:r>
              <a:rPr lang="en-US" sz="2000" b="0" cap="none" dirty="0" smtClean="0">
                <a:latin typeface="Arial"/>
                <a:cs typeface="Arial"/>
              </a:rPr>
              <a:t>/</a:t>
            </a:r>
            <a:r>
              <a:rPr lang="en-US" sz="2000" b="0" cap="none" dirty="0" err="1" smtClean="0">
                <a:latin typeface="Arial"/>
                <a:cs typeface="Arial"/>
              </a:rPr>
              <a:t>watch?V</a:t>
            </a:r>
            <a:r>
              <a:rPr lang="en-US" sz="2000" b="0" cap="none" dirty="0" smtClean="0">
                <a:latin typeface="Arial"/>
                <a:cs typeface="Arial"/>
              </a:rPr>
              <a:t>=6hetv7aimec</a:t>
            </a:r>
          </a:p>
          <a:p>
            <a:pPr marL="285750" indent="-285750">
              <a:buFont typeface="Wingdings" charset="2"/>
              <a:buChar char="Ø"/>
            </a:pPr>
            <a:endParaRPr lang="en-US" sz="1800" cap="none" dirty="0" smtClean="0">
              <a:latin typeface="Arial Black"/>
              <a:cs typeface="Arial Black"/>
            </a:endParaRPr>
          </a:p>
          <a:p>
            <a:pPr marL="285750" indent="-285750">
              <a:buFont typeface="Wingdings" charset="2"/>
              <a:buChar char="Ø"/>
            </a:pPr>
            <a:endParaRPr lang="en-US" sz="1800" cap="none" dirty="0" smtClean="0">
              <a:latin typeface="Arial Black"/>
              <a:cs typeface="Arial Black"/>
            </a:endParaRPr>
          </a:p>
          <a:p>
            <a:r>
              <a:rPr lang="en-US" sz="1800" b="0" cap="none" dirty="0" smtClean="0">
                <a:latin typeface="Arial Black"/>
                <a:cs typeface="Arial Black"/>
              </a:rPr>
              <a:t>    </a:t>
            </a:r>
            <a:endParaRPr lang="en-US" sz="1800" b="0" cap="none" dirty="0">
              <a:latin typeface="Arial"/>
              <a:cs typeface="Arial"/>
            </a:endParaRPr>
          </a:p>
        </p:txBody>
      </p:sp>
      <p:pic>
        <p:nvPicPr>
          <p:cNvPr id="2" name="slide 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88024" y="4653136"/>
            <a:ext cx="812800" cy="812800"/>
          </a:xfrm>
          <a:prstGeom prst="rect">
            <a:avLst/>
          </a:prstGeom>
        </p:spPr>
      </p:pic>
    </p:spTree>
    <p:extLst>
      <p:ext uri="{BB962C8B-B14F-4D97-AF65-F5344CB8AC3E}">
        <p14:creationId xmlns:p14="http://schemas.microsoft.com/office/powerpoint/2010/main" val="15357219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04_UNIFR_PPT_Template_Acad_Lettres">
  <a:themeElements>
    <a:clrScheme name="UNI FR Colors">
      <a:dk1>
        <a:sysClr val="windowText" lastClr="000000"/>
      </a:dk1>
      <a:lt1>
        <a:sysClr val="window" lastClr="FFFFFF"/>
      </a:lt1>
      <a:dk2>
        <a:srgbClr val="0A3859"/>
      </a:dk2>
      <a:lt2>
        <a:srgbClr val="FFFFFF"/>
      </a:lt2>
      <a:accent1>
        <a:srgbClr val="0A3859"/>
      </a:accent1>
      <a:accent2>
        <a:srgbClr val="54748B"/>
      </a:accent2>
      <a:accent3>
        <a:srgbClr val="9DAFBD"/>
      </a:accent3>
      <a:accent4>
        <a:srgbClr val="D06516"/>
      </a:accent4>
      <a:accent5>
        <a:srgbClr val="DE945C"/>
      </a:accent5>
      <a:accent6>
        <a:srgbClr val="ECC1A2"/>
      </a:accent6>
      <a:hlink>
        <a:srgbClr val="0A3859"/>
      </a:hlink>
      <a:folHlink>
        <a:srgbClr val="D06516"/>
      </a:folHlink>
    </a:clrScheme>
    <a:fontScheme name="UNI FR 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noAutofit/>
      </a:bodyPr>
      <a:lstStyle>
        <a:defPPr>
          <a:lnSpc>
            <a:spcPts val="2700"/>
          </a:lnSpc>
          <a:defRPr sz="2000" dirty="0" smtClean="0"/>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04_UNIFR_PPT_Template_Acad_Lettres.potx</Template>
  <TotalTime>1440</TotalTime>
  <Words>664</Words>
  <Application>Microsoft Macintosh PowerPoint</Application>
  <PresentationFormat>On-screen Show (4:3)</PresentationFormat>
  <Paragraphs>55</Paragraphs>
  <Slides>11</Slides>
  <Notes>0</Notes>
  <HiddenSlides>0</HiddenSlides>
  <MMClips>13</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04_UNIFR_PPT_Template_Acad_Lettres</vt:lpstr>
      <vt:lpstr>PowerPoint Presentation</vt:lpstr>
      <vt:lpstr> INTRODUCTION</vt:lpstr>
      <vt:lpstr> Statistics of acid attacks in INDIA</vt:lpstr>
      <vt:lpstr>Consequences</vt:lpstr>
      <vt:lpstr>Consequences</vt:lpstr>
      <vt:lpstr>Consequences</vt:lpstr>
      <vt:lpstr>How does the society treats the victims ? </vt:lpstr>
      <vt:lpstr>Why it happens in india ? </vt:lpstr>
      <vt:lpstr>Story of LAXMI AGGARWAL ( FAMOUS ACID ATTACK SURVIVOR) : </vt:lpstr>
      <vt:lpstr>Few more stories about the other female survivors of acid :</vt:lpstr>
      <vt:lpstr>PowerPoint Presentation</vt:lpstr>
    </vt:vector>
  </TitlesOfParts>
  <Company>UNIFR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SCHOENMANN Daniel</dc:creator>
  <cp:lastModifiedBy>Pradeep tandon</cp:lastModifiedBy>
  <cp:revision>91</cp:revision>
  <dcterms:created xsi:type="dcterms:W3CDTF">2014-01-16T17:47:06Z</dcterms:created>
  <dcterms:modified xsi:type="dcterms:W3CDTF">2020-04-22T03:58:54Z</dcterms:modified>
</cp:coreProperties>
</file>